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  <p:sldId id="461" r:id="rId211"/>
    <p:sldId id="462" r:id="rId212"/>
    <p:sldId id="463" r:id="rId213"/>
    <p:sldId id="464" r:id="rId214"/>
    <p:sldId id="465" r:id="rId215"/>
    <p:sldId id="466" r:id="rId216"/>
    <p:sldId id="467" r:id="rId217"/>
    <p:sldId id="468" r:id="rId218"/>
    <p:sldId id="469" r:id="rId219"/>
    <p:sldId id="470" r:id="rId220"/>
    <p:sldId id="471" r:id="rId221"/>
    <p:sldId id="472" r:id="rId222"/>
    <p:sldId id="473" r:id="rId223"/>
    <p:sldId id="474" r:id="rId224"/>
    <p:sldId id="475" r:id="rId225"/>
    <p:sldId id="476" r:id="rId226"/>
    <p:sldId id="477" r:id="rId227"/>
    <p:sldId id="478" r:id="rId228"/>
    <p:sldId id="479" r:id="rId229"/>
    <p:sldId id="480" r:id="rId230"/>
    <p:sldId id="481" r:id="rId231"/>
    <p:sldId id="482" r:id="rId232"/>
    <p:sldId id="483" r:id="rId233"/>
    <p:sldId id="484" r:id="rId234"/>
    <p:sldId id="485" r:id="rId235"/>
    <p:sldId id="486" r:id="rId236"/>
    <p:sldId id="487" r:id="rId237"/>
    <p:sldId id="488" r:id="rId238"/>
    <p:sldId id="489" r:id="rId239"/>
    <p:sldId id="490" r:id="rId240"/>
    <p:sldId id="491" r:id="rId241"/>
    <p:sldId id="492" r:id="rId242"/>
    <p:sldId id="493" r:id="rId243"/>
    <p:sldId id="494" r:id="rId244"/>
    <p:sldId id="495" r:id="rId245"/>
    <p:sldId id="496" r:id="rId246"/>
    <p:sldId id="497" r:id="rId247"/>
    <p:sldId id="498" r:id="rId248"/>
    <p:sldId id="499" r:id="rId249"/>
    <p:sldId id="500" r:id="rId250"/>
    <p:sldId id="501" r:id="rId251"/>
    <p:sldId id="502" r:id="rId252"/>
    <p:sldId id="503" r:id="rId253"/>
    <p:sldId id="504" r:id="rId254"/>
    <p:sldId id="505" r:id="rId255"/>
    <p:sldId id="506" r:id="rId256"/>
    <p:sldId id="507" r:id="rId257"/>
    <p:sldId id="508" r:id="rId258"/>
    <p:sldId id="509" r:id="rId259"/>
    <p:sldId id="510" r:id="rId260"/>
    <p:sldId id="511" r:id="rId261"/>
    <p:sldId id="512" r:id="rId262"/>
    <p:sldId id="513" r:id="rId263"/>
    <p:sldId id="514" r:id="rId264"/>
    <p:sldId id="515" r:id="rId265"/>
    <p:sldId id="516" r:id="rId266"/>
    <p:sldId id="517" r:id="rId267"/>
    <p:sldId id="518" r:id="rId268"/>
    <p:sldId id="519" r:id="rId269"/>
    <p:sldId id="520" r:id="rId270"/>
    <p:sldId id="521" r:id="rId271"/>
    <p:sldId id="522" r:id="rId272"/>
    <p:sldId id="523" r:id="rId273"/>
    <p:sldId id="524" r:id="rId274"/>
    <p:sldId id="525" r:id="rId275"/>
    <p:sldId id="526" r:id="rId276"/>
    <p:sldId id="527" r:id="rId277"/>
    <p:sldId id="528" r:id="rId278"/>
    <p:sldId id="529" r:id="rId279"/>
    <p:sldId id="530" r:id="rId280"/>
    <p:sldId id="531" r:id="rId281"/>
    <p:sldId id="532" r:id="rId282"/>
    <p:sldId id="533" r:id="rId283"/>
    <p:sldId id="534" r:id="rId284"/>
    <p:sldId id="535" r:id="rId285"/>
    <p:sldId id="536" r:id="rId286"/>
    <p:sldId id="537" r:id="rId287"/>
    <p:sldId id="538" r:id="rId288"/>
    <p:sldId id="539" r:id="rId289"/>
    <p:sldId id="540" r:id="rId290"/>
    <p:sldId id="541" r:id="rId291"/>
    <p:sldId id="542" r:id="rId292"/>
    <p:sldId id="543" r:id="rId293"/>
    <p:sldId id="544" r:id="rId294"/>
    <p:sldId id="545" r:id="rId295"/>
    <p:sldId id="546" r:id="rId296"/>
    <p:sldId id="547" r:id="rId297"/>
    <p:sldId id="548" r:id="rId298"/>
    <p:sldId id="549" r:id="rId299"/>
    <p:sldId id="550" r:id="rId300"/>
    <p:sldId id="551" r:id="rId301"/>
    <p:sldId id="552" r:id="rId302"/>
    <p:sldId id="553" r:id="rId303"/>
    <p:sldId id="554" r:id="rId304"/>
    <p:sldId id="555" r:id="rId305"/>
    <p:sldId id="556" r:id="rId306"/>
    <p:sldId id="557" r:id="rId307"/>
    <p:sldId id="558" r:id="rId308"/>
    <p:sldId id="559" r:id="rId309"/>
    <p:sldId id="560" r:id="rId310"/>
    <p:sldId id="561" r:id="rId311"/>
    <p:sldId id="562" r:id="rId312"/>
    <p:sldId id="563" r:id="rId313"/>
    <p:sldId id="564" r:id="rId314"/>
    <p:sldId id="565" r:id="rId315"/>
    <p:sldId id="566" r:id="rId316"/>
    <p:sldId id="567" r:id="rId317"/>
    <p:sldId id="568" r:id="rId318"/>
    <p:sldId id="569" r:id="rId319"/>
    <p:sldId id="570" r:id="rId320"/>
    <p:sldId id="571" r:id="rId321"/>
    <p:sldId id="572" r:id="rId322"/>
    <p:sldId id="573" r:id="rId323"/>
    <p:sldId id="574" r:id="rId324"/>
    <p:sldId id="575" r:id="rId325"/>
    <p:sldId id="576" r:id="rId326"/>
    <p:sldId id="577" r:id="rId327"/>
    <p:sldId id="578" r:id="rId328"/>
    <p:sldId id="579" r:id="rId329"/>
    <p:sldId id="580" r:id="rId330"/>
    <p:sldId id="581" r:id="rId331"/>
    <p:sldId id="582" r:id="rId332"/>
    <p:sldId id="583" r:id="rId333"/>
    <p:sldId id="584" r:id="rId334"/>
    <p:sldId id="585" r:id="rId335"/>
    <p:sldId id="586" r:id="rId336"/>
    <p:sldId id="587" r:id="rId337"/>
    <p:sldId id="588" r:id="rId338"/>
    <p:sldId id="589" r:id="rId339"/>
    <p:sldId id="590" r:id="rId340"/>
    <p:sldId id="591" r:id="rId341"/>
    <p:sldId id="592" r:id="rId342"/>
    <p:sldId id="593" r:id="rId343"/>
    <p:sldId id="594" r:id="rId344"/>
    <p:sldId id="595" r:id="rId345"/>
    <p:sldId id="596" r:id="rId346"/>
    <p:sldId id="597" r:id="rId347"/>
    <p:sldId id="598" r:id="rId348"/>
    <p:sldId id="599" r:id="rId349"/>
    <p:sldId id="600" r:id="rId350"/>
    <p:sldId id="601" r:id="rId351"/>
    <p:sldId id="602" r:id="rId352"/>
    <p:sldId id="603" r:id="rId353"/>
    <p:sldId id="604" r:id="rId354"/>
    <p:sldId id="605" r:id="rId355"/>
    <p:sldId id="606" r:id="rId356"/>
    <p:sldId id="607" r:id="rId357"/>
    <p:sldId id="608" r:id="rId358"/>
    <p:sldId id="609" r:id="rId359"/>
    <p:sldId id="610" r:id="rId360"/>
    <p:sldId id="611" r:id="rId361"/>
    <p:sldId id="612" r:id="rId362"/>
    <p:sldId id="613" r:id="rId363"/>
    <p:sldId id="614" r:id="rId364"/>
    <p:sldId id="615" r:id="rId365"/>
    <p:sldId id="616" r:id="rId366"/>
    <p:sldId id="617" r:id="rId367"/>
    <p:sldId id="618" r:id="rId368"/>
    <p:sldId id="619" r:id="rId369"/>
  </p:sldIdLst>
  <p:sldSz cx="9144000" cy="6858000"/>
  <p:notesSz cx="9144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Relationship Id="rId163" Type="http://schemas.openxmlformats.org/officeDocument/2006/relationships/slide" Target="slides/slide158.xml"/><Relationship Id="rId164" Type="http://schemas.openxmlformats.org/officeDocument/2006/relationships/slide" Target="slides/slide159.xml"/><Relationship Id="rId165" Type="http://schemas.openxmlformats.org/officeDocument/2006/relationships/slide" Target="slides/slide160.xml"/><Relationship Id="rId166" Type="http://schemas.openxmlformats.org/officeDocument/2006/relationships/slide" Target="slides/slide161.xml"/><Relationship Id="rId167" Type="http://schemas.openxmlformats.org/officeDocument/2006/relationships/slide" Target="slides/slide162.xml"/><Relationship Id="rId168" Type="http://schemas.openxmlformats.org/officeDocument/2006/relationships/slide" Target="slides/slide163.xml"/><Relationship Id="rId169" Type="http://schemas.openxmlformats.org/officeDocument/2006/relationships/slide" Target="slides/slide164.xml"/><Relationship Id="rId170" Type="http://schemas.openxmlformats.org/officeDocument/2006/relationships/slide" Target="slides/slide165.xml"/><Relationship Id="rId171" Type="http://schemas.openxmlformats.org/officeDocument/2006/relationships/slide" Target="slides/slide166.xml"/><Relationship Id="rId172" Type="http://schemas.openxmlformats.org/officeDocument/2006/relationships/slide" Target="slides/slide167.xml"/><Relationship Id="rId173" Type="http://schemas.openxmlformats.org/officeDocument/2006/relationships/slide" Target="slides/slide168.xml"/><Relationship Id="rId174" Type="http://schemas.openxmlformats.org/officeDocument/2006/relationships/slide" Target="slides/slide169.xml"/><Relationship Id="rId175" Type="http://schemas.openxmlformats.org/officeDocument/2006/relationships/slide" Target="slides/slide170.xml"/><Relationship Id="rId176" Type="http://schemas.openxmlformats.org/officeDocument/2006/relationships/slide" Target="slides/slide171.xml"/><Relationship Id="rId177" Type="http://schemas.openxmlformats.org/officeDocument/2006/relationships/slide" Target="slides/slide172.xml"/><Relationship Id="rId178" Type="http://schemas.openxmlformats.org/officeDocument/2006/relationships/slide" Target="slides/slide173.xml"/><Relationship Id="rId179" Type="http://schemas.openxmlformats.org/officeDocument/2006/relationships/slide" Target="slides/slide174.xml"/><Relationship Id="rId180" Type="http://schemas.openxmlformats.org/officeDocument/2006/relationships/slide" Target="slides/slide175.xml"/><Relationship Id="rId181" Type="http://schemas.openxmlformats.org/officeDocument/2006/relationships/slide" Target="slides/slide176.xml"/><Relationship Id="rId182" Type="http://schemas.openxmlformats.org/officeDocument/2006/relationships/slide" Target="slides/slide177.xml"/><Relationship Id="rId183" Type="http://schemas.openxmlformats.org/officeDocument/2006/relationships/slide" Target="slides/slide178.xml"/><Relationship Id="rId184" Type="http://schemas.openxmlformats.org/officeDocument/2006/relationships/slide" Target="slides/slide179.xml"/><Relationship Id="rId185" Type="http://schemas.openxmlformats.org/officeDocument/2006/relationships/slide" Target="slides/slide180.xml"/><Relationship Id="rId186" Type="http://schemas.openxmlformats.org/officeDocument/2006/relationships/slide" Target="slides/slide181.xml"/><Relationship Id="rId187" Type="http://schemas.openxmlformats.org/officeDocument/2006/relationships/slide" Target="slides/slide182.xml"/><Relationship Id="rId188" Type="http://schemas.openxmlformats.org/officeDocument/2006/relationships/slide" Target="slides/slide183.xml"/><Relationship Id="rId189" Type="http://schemas.openxmlformats.org/officeDocument/2006/relationships/slide" Target="slides/slide184.xml"/><Relationship Id="rId190" Type="http://schemas.openxmlformats.org/officeDocument/2006/relationships/slide" Target="slides/slide185.xml"/><Relationship Id="rId191" Type="http://schemas.openxmlformats.org/officeDocument/2006/relationships/slide" Target="slides/slide186.xml"/><Relationship Id="rId192" Type="http://schemas.openxmlformats.org/officeDocument/2006/relationships/slide" Target="slides/slide187.xml"/><Relationship Id="rId193" Type="http://schemas.openxmlformats.org/officeDocument/2006/relationships/slide" Target="slides/slide188.xml"/><Relationship Id="rId194" Type="http://schemas.openxmlformats.org/officeDocument/2006/relationships/slide" Target="slides/slide189.xml"/><Relationship Id="rId195" Type="http://schemas.openxmlformats.org/officeDocument/2006/relationships/slide" Target="slides/slide190.xml"/><Relationship Id="rId196" Type="http://schemas.openxmlformats.org/officeDocument/2006/relationships/slide" Target="slides/slide191.xml"/><Relationship Id="rId197" Type="http://schemas.openxmlformats.org/officeDocument/2006/relationships/slide" Target="slides/slide192.xml"/><Relationship Id="rId198" Type="http://schemas.openxmlformats.org/officeDocument/2006/relationships/slide" Target="slides/slide193.xml"/><Relationship Id="rId199" Type="http://schemas.openxmlformats.org/officeDocument/2006/relationships/slide" Target="slides/slide194.xml"/><Relationship Id="rId200" Type="http://schemas.openxmlformats.org/officeDocument/2006/relationships/slide" Target="slides/slide195.xml"/><Relationship Id="rId201" Type="http://schemas.openxmlformats.org/officeDocument/2006/relationships/slide" Target="slides/slide196.xml"/><Relationship Id="rId202" Type="http://schemas.openxmlformats.org/officeDocument/2006/relationships/slide" Target="slides/slide197.xml"/><Relationship Id="rId203" Type="http://schemas.openxmlformats.org/officeDocument/2006/relationships/slide" Target="slides/slide198.xml"/><Relationship Id="rId204" Type="http://schemas.openxmlformats.org/officeDocument/2006/relationships/slide" Target="slides/slide199.xml"/><Relationship Id="rId205" Type="http://schemas.openxmlformats.org/officeDocument/2006/relationships/slide" Target="slides/slide200.xml"/><Relationship Id="rId206" Type="http://schemas.openxmlformats.org/officeDocument/2006/relationships/slide" Target="slides/slide201.xml"/><Relationship Id="rId207" Type="http://schemas.openxmlformats.org/officeDocument/2006/relationships/slide" Target="slides/slide202.xml"/><Relationship Id="rId208" Type="http://schemas.openxmlformats.org/officeDocument/2006/relationships/slide" Target="slides/slide203.xml"/><Relationship Id="rId209" Type="http://schemas.openxmlformats.org/officeDocument/2006/relationships/slide" Target="slides/slide204.xml"/><Relationship Id="rId210" Type="http://schemas.openxmlformats.org/officeDocument/2006/relationships/slide" Target="slides/slide205.xml"/><Relationship Id="rId211" Type="http://schemas.openxmlformats.org/officeDocument/2006/relationships/slide" Target="slides/slide206.xml"/><Relationship Id="rId212" Type="http://schemas.openxmlformats.org/officeDocument/2006/relationships/slide" Target="slides/slide207.xml"/><Relationship Id="rId213" Type="http://schemas.openxmlformats.org/officeDocument/2006/relationships/slide" Target="slides/slide208.xml"/><Relationship Id="rId214" Type="http://schemas.openxmlformats.org/officeDocument/2006/relationships/slide" Target="slides/slide209.xml"/><Relationship Id="rId215" Type="http://schemas.openxmlformats.org/officeDocument/2006/relationships/slide" Target="slides/slide210.xml"/><Relationship Id="rId216" Type="http://schemas.openxmlformats.org/officeDocument/2006/relationships/slide" Target="slides/slide211.xml"/><Relationship Id="rId217" Type="http://schemas.openxmlformats.org/officeDocument/2006/relationships/slide" Target="slides/slide212.xml"/><Relationship Id="rId218" Type="http://schemas.openxmlformats.org/officeDocument/2006/relationships/slide" Target="slides/slide213.xml"/><Relationship Id="rId219" Type="http://schemas.openxmlformats.org/officeDocument/2006/relationships/slide" Target="slides/slide214.xml"/><Relationship Id="rId220" Type="http://schemas.openxmlformats.org/officeDocument/2006/relationships/slide" Target="slides/slide215.xml"/><Relationship Id="rId221" Type="http://schemas.openxmlformats.org/officeDocument/2006/relationships/slide" Target="slides/slide216.xml"/><Relationship Id="rId222" Type="http://schemas.openxmlformats.org/officeDocument/2006/relationships/slide" Target="slides/slide217.xml"/><Relationship Id="rId223" Type="http://schemas.openxmlformats.org/officeDocument/2006/relationships/slide" Target="slides/slide218.xml"/><Relationship Id="rId224" Type="http://schemas.openxmlformats.org/officeDocument/2006/relationships/slide" Target="slides/slide219.xml"/><Relationship Id="rId225" Type="http://schemas.openxmlformats.org/officeDocument/2006/relationships/slide" Target="slides/slide220.xml"/><Relationship Id="rId226" Type="http://schemas.openxmlformats.org/officeDocument/2006/relationships/slide" Target="slides/slide221.xml"/><Relationship Id="rId227" Type="http://schemas.openxmlformats.org/officeDocument/2006/relationships/slide" Target="slides/slide222.xml"/><Relationship Id="rId228" Type="http://schemas.openxmlformats.org/officeDocument/2006/relationships/slide" Target="slides/slide223.xml"/><Relationship Id="rId229" Type="http://schemas.openxmlformats.org/officeDocument/2006/relationships/slide" Target="slides/slide224.xml"/><Relationship Id="rId230" Type="http://schemas.openxmlformats.org/officeDocument/2006/relationships/slide" Target="slides/slide225.xml"/><Relationship Id="rId231" Type="http://schemas.openxmlformats.org/officeDocument/2006/relationships/slide" Target="slides/slide226.xml"/><Relationship Id="rId232" Type="http://schemas.openxmlformats.org/officeDocument/2006/relationships/slide" Target="slides/slide227.xml"/><Relationship Id="rId233" Type="http://schemas.openxmlformats.org/officeDocument/2006/relationships/slide" Target="slides/slide228.xml"/><Relationship Id="rId234" Type="http://schemas.openxmlformats.org/officeDocument/2006/relationships/slide" Target="slides/slide229.xml"/><Relationship Id="rId235" Type="http://schemas.openxmlformats.org/officeDocument/2006/relationships/slide" Target="slides/slide230.xml"/><Relationship Id="rId236" Type="http://schemas.openxmlformats.org/officeDocument/2006/relationships/slide" Target="slides/slide231.xml"/><Relationship Id="rId237" Type="http://schemas.openxmlformats.org/officeDocument/2006/relationships/slide" Target="slides/slide232.xml"/><Relationship Id="rId238" Type="http://schemas.openxmlformats.org/officeDocument/2006/relationships/slide" Target="slides/slide233.xml"/><Relationship Id="rId239" Type="http://schemas.openxmlformats.org/officeDocument/2006/relationships/slide" Target="slides/slide234.xml"/><Relationship Id="rId240" Type="http://schemas.openxmlformats.org/officeDocument/2006/relationships/slide" Target="slides/slide235.xml"/><Relationship Id="rId241" Type="http://schemas.openxmlformats.org/officeDocument/2006/relationships/slide" Target="slides/slide236.xml"/><Relationship Id="rId242" Type="http://schemas.openxmlformats.org/officeDocument/2006/relationships/slide" Target="slides/slide237.xml"/><Relationship Id="rId243" Type="http://schemas.openxmlformats.org/officeDocument/2006/relationships/slide" Target="slides/slide238.xml"/><Relationship Id="rId244" Type="http://schemas.openxmlformats.org/officeDocument/2006/relationships/slide" Target="slides/slide239.xml"/><Relationship Id="rId245" Type="http://schemas.openxmlformats.org/officeDocument/2006/relationships/slide" Target="slides/slide240.xml"/><Relationship Id="rId246" Type="http://schemas.openxmlformats.org/officeDocument/2006/relationships/slide" Target="slides/slide241.xml"/><Relationship Id="rId247" Type="http://schemas.openxmlformats.org/officeDocument/2006/relationships/slide" Target="slides/slide242.xml"/><Relationship Id="rId248" Type="http://schemas.openxmlformats.org/officeDocument/2006/relationships/slide" Target="slides/slide243.xml"/><Relationship Id="rId249" Type="http://schemas.openxmlformats.org/officeDocument/2006/relationships/slide" Target="slides/slide244.xml"/><Relationship Id="rId250" Type="http://schemas.openxmlformats.org/officeDocument/2006/relationships/slide" Target="slides/slide245.xml"/><Relationship Id="rId251" Type="http://schemas.openxmlformats.org/officeDocument/2006/relationships/slide" Target="slides/slide246.xml"/><Relationship Id="rId252" Type="http://schemas.openxmlformats.org/officeDocument/2006/relationships/slide" Target="slides/slide247.xml"/><Relationship Id="rId253" Type="http://schemas.openxmlformats.org/officeDocument/2006/relationships/slide" Target="slides/slide248.xml"/><Relationship Id="rId254" Type="http://schemas.openxmlformats.org/officeDocument/2006/relationships/slide" Target="slides/slide249.xml"/><Relationship Id="rId255" Type="http://schemas.openxmlformats.org/officeDocument/2006/relationships/slide" Target="slides/slide250.xml"/><Relationship Id="rId256" Type="http://schemas.openxmlformats.org/officeDocument/2006/relationships/slide" Target="slides/slide251.xml"/><Relationship Id="rId257" Type="http://schemas.openxmlformats.org/officeDocument/2006/relationships/slide" Target="slides/slide252.xml"/><Relationship Id="rId258" Type="http://schemas.openxmlformats.org/officeDocument/2006/relationships/slide" Target="slides/slide253.xml"/><Relationship Id="rId259" Type="http://schemas.openxmlformats.org/officeDocument/2006/relationships/slide" Target="slides/slide254.xml"/><Relationship Id="rId260" Type="http://schemas.openxmlformats.org/officeDocument/2006/relationships/slide" Target="slides/slide255.xml"/><Relationship Id="rId261" Type="http://schemas.openxmlformats.org/officeDocument/2006/relationships/slide" Target="slides/slide256.xml"/><Relationship Id="rId262" Type="http://schemas.openxmlformats.org/officeDocument/2006/relationships/slide" Target="slides/slide257.xml"/><Relationship Id="rId263" Type="http://schemas.openxmlformats.org/officeDocument/2006/relationships/slide" Target="slides/slide258.xml"/><Relationship Id="rId264" Type="http://schemas.openxmlformats.org/officeDocument/2006/relationships/slide" Target="slides/slide259.xml"/><Relationship Id="rId265" Type="http://schemas.openxmlformats.org/officeDocument/2006/relationships/slide" Target="slides/slide260.xml"/><Relationship Id="rId266" Type="http://schemas.openxmlformats.org/officeDocument/2006/relationships/slide" Target="slides/slide261.xml"/><Relationship Id="rId267" Type="http://schemas.openxmlformats.org/officeDocument/2006/relationships/slide" Target="slides/slide262.xml"/><Relationship Id="rId268" Type="http://schemas.openxmlformats.org/officeDocument/2006/relationships/slide" Target="slides/slide263.xml"/><Relationship Id="rId269" Type="http://schemas.openxmlformats.org/officeDocument/2006/relationships/slide" Target="slides/slide264.xml"/><Relationship Id="rId270" Type="http://schemas.openxmlformats.org/officeDocument/2006/relationships/slide" Target="slides/slide265.xml"/><Relationship Id="rId271" Type="http://schemas.openxmlformats.org/officeDocument/2006/relationships/slide" Target="slides/slide266.xml"/><Relationship Id="rId272" Type="http://schemas.openxmlformats.org/officeDocument/2006/relationships/slide" Target="slides/slide267.xml"/><Relationship Id="rId273" Type="http://schemas.openxmlformats.org/officeDocument/2006/relationships/slide" Target="slides/slide268.xml"/><Relationship Id="rId274" Type="http://schemas.openxmlformats.org/officeDocument/2006/relationships/slide" Target="slides/slide269.xml"/><Relationship Id="rId275" Type="http://schemas.openxmlformats.org/officeDocument/2006/relationships/slide" Target="slides/slide270.xml"/><Relationship Id="rId276" Type="http://schemas.openxmlformats.org/officeDocument/2006/relationships/slide" Target="slides/slide271.xml"/><Relationship Id="rId277" Type="http://schemas.openxmlformats.org/officeDocument/2006/relationships/slide" Target="slides/slide272.xml"/><Relationship Id="rId278" Type="http://schemas.openxmlformats.org/officeDocument/2006/relationships/slide" Target="slides/slide273.xml"/><Relationship Id="rId279" Type="http://schemas.openxmlformats.org/officeDocument/2006/relationships/slide" Target="slides/slide274.xml"/><Relationship Id="rId280" Type="http://schemas.openxmlformats.org/officeDocument/2006/relationships/slide" Target="slides/slide275.xml"/><Relationship Id="rId281" Type="http://schemas.openxmlformats.org/officeDocument/2006/relationships/slide" Target="slides/slide276.xml"/><Relationship Id="rId282" Type="http://schemas.openxmlformats.org/officeDocument/2006/relationships/slide" Target="slides/slide277.xml"/><Relationship Id="rId283" Type="http://schemas.openxmlformats.org/officeDocument/2006/relationships/slide" Target="slides/slide278.xml"/><Relationship Id="rId284" Type="http://schemas.openxmlformats.org/officeDocument/2006/relationships/slide" Target="slides/slide279.xml"/><Relationship Id="rId285" Type="http://schemas.openxmlformats.org/officeDocument/2006/relationships/slide" Target="slides/slide280.xml"/><Relationship Id="rId286" Type="http://schemas.openxmlformats.org/officeDocument/2006/relationships/slide" Target="slides/slide281.xml"/><Relationship Id="rId287" Type="http://schemas.openxmlformats.org/officeDocument/2006/relationships/slide" Target="slides/slide282.xml"/><Relationship Id="rId288" Type="http://schemas.openxmlformats.org/officeDocument/2006/relationships/slide" Target="slides/slide283.xml"/><Relationship Id="rId289" Type="http://schemas.openxmlformats.org/officeDocument/2006/relationships/slide" Target="slides/slide284.xml"/><Relationship Id="rId290" Type="http://schemas.openxmlformats.org/officeDocument/2006/relationships/slide" Target="slides/slide285.xml"/><Relationship Id="rId291" Type="http://schemas.openxmlformats.org/officeDocument/2006/relationships/slide" Target="slides/slide286.xml"/><Relationship Id="rId292" Type="http://schemas.openxmlformats.org/officeDocument/2006/relationships/slide" Target="slides/slide287.xml"/><Relationship Id="rId293" Type="http://schemas.openxmlformats.org/officeDocument/2006/relationships/slide" Target="slides/slide288.xml"/><Relationship Id="rId294" Type="http://schemas.openxmlformats.org/officeDocument/2006/relationships/slide" Target="slides/slide289.xml"/><Relationship Id="rId295" Type="http://schemas.openxmlformats.org/officeDocument/2006/relationships/slide" Target="slides/slide290.xml"/><Relationship Id="rId296" Type="http://schemas.openxmlformats.org/officeDocument/2006/relationships/slide" Target="slides/slide291.xml"/><Relationship Id="rId297" Type="http://schemas.openxmlformats.org/officeDocument/2006/relationships/slide" Target="slides/slide292.xml"/><Relationship Id="rId298" Type="http://schemas.openxmlformats.org/officeDocument/2006/relationships/slide" Target="slides/slide293.xml"/><Relationship Id="rId299" Type="http://schemas.openxmlformats.org/officeDocument/2006/relationships/slide" Target="slides/slide294.xml"/><Relationship Id="rId300" Type="http://schemas.openxmlformats.org/officeDocument/2006/relationships/slide" Target="slides/slide295.xml"/><Relationship Id="rId301" Type="http://schemas.openxmlformats.org/officeDocument/2006/relationships/slide" Target="slides/slide296.xml"/><Relationship Id="rId302" Type="http://schemas.openxmlformats.org/officeDocument/2006/relationships/slide" Target="slides/slide297.xml"/><Relationship Id="rId303" Type="http://schemas.openxmlformats.org/officeDocument/2006/relationships/slide" Target="slides/slide298.xml"/><Relationship Id="rId304" Type="http://schemas.openxmlformats.org/officeDocument/2006/relationships/slide" Target="slides/slide299.xml"/><Relationship Id="rId305" Type="http://schemas.openxmlformats.org/officeDocument/2006/relationships/slide" Target="slides/slide300.xml"/><Relationship Id="rId306" Type="http://schemas.openxmlformats.org/officeDocument/2006/relationships/slide" Target="slides/slide301.xml"/><Relationship Id="rId307" Type="http://schemas.openxmlformats.org/officeDocument/2006/relationships/slide" Target="slides/slide302.xml"/><Relationship Id="rId308" Type="http://schemas.openxmlformats.org/officeDocument/2006/relationships/slide" Target="slides/slide303.xml"/><Relationship Id="rId309" Type="http://schemas.openxmlformats.org/officeDocument/2006/relationships/slide" Target="slides/slide304.xml"/><Relationship Id="rId310" Type="http://schemas.openxmlformats.org/officeDocument/2006/relationships/slide" Target="slides/slide305.xml"/><Relationship Id="rId311" Type="http://schemas.openxmlformats.org/officeDocument/2006/relationships/slide" Target="slides/slide306.xml"/><Relationship Id="rId312" Type="http://schemas.openxmlformats.org/officeDocument/2006/relationships/slide" Target="slides/slide307.xml"/><Relationship Id="rId313" Type="http://schemas.openxmlformats.org/officeDocument/2006/relationships/slide" Target="slides/slide308.xml"/><Relationship Id="rId314" Type="http://schemas.openxmlformats.org/officeDocument/2006/relationships/slide" Target="slides/slide309.xml"/><Relationship Id="rId315" Type="http://schemas.openxmlformats.org/officeDocument/2006/relationships/slide" Target="slides/slide310.xml"/><Relationship Id="rId316" Type="http://schemas.openxmlformats.org/officeDocument/2006/relationships/slide" Target="slides/slide311.xml"/><Relationship Id="rId317" Type="http://schemas.openxmlformats.org/officeDocument/2006/relationships/slide" Target="slides/slide312.xml"/><Relationship Id="rId318" Type="http://schemas.openxmlformats.org/officeDocument/2006/relationships/slide" Target="slides/slide313.xml"/><Relationship Id="rId319" Type="http://schemas.openxmlformats.org/officeDocument/2006/relationships/slide" Target="slides/slide314.xml"/><Relationship Id="rId320" Type="http://schemas.openxmlformats.org/officeDocument/2006/relationships/slide" Target="slides/slide315.xml"/><Relationship Id="rId321" Type="http://schemas.openxmlformats.org/officeDocument/2006/relationships/slide" Target="slides/slide316.xml"/><Relationship Id="rId322" Type="http://schemas.openxmlformats.org/officeDocument/2006/relationships/slide" Target="slides/slide317.xml"/><Relationship Id="rId323" Type="http://schemas.openxmlformats.org/officeDocument/2006/relationships/slide" Target="slides/slide318.xml"/><Relationship Id="rId324" Type="http://schemas.openxmlformats.org/officeDocument/2006/relationships/slide" Target="slides/slide319.xml"/><Relationship Id="rId325" Type="http://schemas.openxmlformats.org/officeDocument/2006/relationships/slide" Target="slides/slide320.xml"/><Relationship Id="rId326" Type="http://schemas.openxmlformats.org/officeDocument/2006/relationships/slide" Target="slides/slide321.xml"/><Relationship Id="rId327" Type="http://schemas.openxmlformats.org/officeDocument/2006/relationships/slide" Target="slides/slide322.xml"/><Relationship Id="rId328" Type="http://schemas.openxmlformats.org/officeDocument/2006/relationships/slide" Target="slides/slide323.xml"/><Relationship Id="rId329" Type="http://schemas.openxmlformats.org/officeDocument/2006/relationships/slide" Target="slides/slide324.xml"/><Relationship Id="rId330" Type="http://schemas.openxmlformats.org/officeDocument/2006/relationships/slide" Target="slides/slide325.xml"/><Relationship Id="rId331" Type="http://schemas.openxmlformats.org/officeDocument/2006/relationships/slide" Target="slides/slide326.xml"/><Relationship Id="rId332" Type="http://schemas.openxmlformats.org/officeDocument/2006/relationships/slide" Target="slides/slide327.xml"/><Relationship Id="rId333" Type="http://schemas.openxmlformats.org/officeDocument/2006/relationships/slide" Target="slides/slide328.xml"/><Relationship Id="rId334" Type="http://schemas.openxmlformats.org/officeDocument/2006/relationships/slide" Target="slides/slide329.xml"/><Relationship Id="rId335" Type="http://schemas.openxmlformats.org/officeDocument/2006/relationships/slide" Target="slides/slide330.xml"/><Relationship Id="rId336" Type="http://schemas.openxmlformats.org/officeDocument/2006/relationships/slide" Target="slides/slide331.xml"/><Relationship Id="rId337" Type="http://schemas.openxmlformats.org/officeDocument/2006/relationships/slide" Target="slides/slide332.xml"/><Relationship Id="rId338" Type="http://schemas.openxmlformats.org/officeDocument/2006/relationships/slide" Target="slides/slide333.xml"/><Relationship Id="rId339" Type="http://schemas.openxmlformats.org/officeDocument/2006/relationships/slide" Target="slides/slide334.xml"/><Relationship Id="rId340" Type="http://schemas.openxmlformats.org/officeDocument/2006/relationships/slide" Target="slides/slide335.xml"/><Relationship Id="rId341" Type="http://schemas.openxmlformats.org/officeDocument/2006/relationships/slide" Target="slides/slide336.xml"/><Relationship Id="rId342" Type="http://schemas.openxmlformats.org/officeDocument/2006/relationships/slide" Target="slides/slide337.xml"/><Relationship Id="rId343" Type="http://schemas.openxmlformats.org/officeDocument/2006/relationships/slide" Target="slides/slide338.xml"/><Relationship Id="rId344" Type="http://schemas.openxmlformats.org/officeDocument/2006/relationships/slide" Target="slides/slide339.xml"/><Relationship Id="rId345" Type="http://schemas.openxmlformats.org/officeDocument/2006/relationships/slide" Target="slides/slide340.xml"/><Relationship Id="rId346" Type="http://schemas.openxmlformats.org/officeDocument/2006/relationships/slide" Target="slides/slide341.xml"/><Relationship Id="rId347" Type="http://schemas.openxmlformats.org/officeDocument/2006/relationships/slide" Target="slides/slide342.xml"/><Relationship Id="rId348" Type="http://schemas.openxmlformats.org/officeDocument/2006/relationships/slide" Target="slides/slide343.xml"/><Relationship Id="rId349" Type="http://schemas.openxmlformats.org/officeDocument/2006/relationships/slide" Target="slides/slide344.xml"/><Relationship Id="rId350" Type="http://schemas.openxmlformats.org/officeDocument/2006/relationships/slide" Target="slides/slide345.xml"/><Relationship Id="rId351" Type="http://schemas.openxmlformats.org/officeDocument/2006/relationships/slide" Target="slides/slide346.xml"/><Relationship Id="rId352" Type="http://schemas.openxmlformats.org/officeDocument/2006/relationships/slide" Target="slides/slide347.xml"/><Relationship Id="rId353" Type="http://schemas.openxmlformats.org/officeDocument/2006/relationships/slide" Target="slides/slide348.xml"/><Relationship Id="rId354" Type="http://schemas.openxmlformats.org/officeDocument/2006/relationships/slide" Target="slides/slide349.xml"/><Relationship Id="rId355" Type="http://schemas.openxmlformats.org/officeDocument/2006/relationships/slide" Target="slides/slide350.xml"/><Relationship Id="rId356" Type="http://schemas.openxmlformats.org/officeDocument/2006/relationships/slide" Target="slides/slide351.xml"/><Relationship Id="rId357" Type="http://schemas.openxmlformats.org/officeDocument/2006/relationships/slide" Target="slides/slide352.xml"/><Relationship Id="rId358" Type="http://schemas.openxmlformats.org/officeDocument/2006/relationships/slide" Target="slides/slide353.xml"/><Relationship Id="rId359" Type="http://schemas.openxmlformats.org/officeDocument/2006/relationships/slide" Target="slides/slide354.xml"/><Relationship Id="rId360" Type="http://schemas.openxmlformats.org/officeDocument/2006/relationships/slide" Target="slides/slide355.xml"/><Relationship Id="rId361" Type="http://schemas.openxmlformats.org/officeDocument/2006/relationships/slide" Target="slides/slide356.xml"/><Relationship Id="rId362" Type="http://schemas.openxmlformats.org/officeDocument/2006/relationships/slide" Target="slides/slide357.xml"/><Relationship Id="rId363" Type="http://schemas.openxmlformats.org/officeDocument/2006/relationships/slide" Target="slides/slide358.xml"/><Relationship Id="rId364" Type="http://schemas.openxmlformats.org/officeDocument/2006/relationships/slide" Target="slides/slide359.xml"/><Relationship Id="rId365" Type="http://schemas.openxmlformats.org/officeDocument/2006/relationships/slide" Target="slides/slide360.xml"/><Relationship Id="rId366" Type="http://schemas.openxmlformats.org/officeDocument/2006/relationships/slide" Target="slides/slide361.xml"/><Relationship Id="rId367" Type="http://schemas.openxmlformats.org/officeDocument/2006/relationships/slide" Target="slides/slide362.xml"/><Relationship Id="rId368" Type="http://schemas.openxmlformats.org/officeDocument/2006/relationships/slide" Target="slides/slide363.xml"/><Relationship Id="rId369" Type="http://schemas.openxmlformats.org/officeDocument/2006/relationships/slide" Target="slides/slide364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89812" y="2035505"/>
            <a:ext cx="7755458" cy="897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95322" y="3645520"/>
            <a:ext cx="4831080" cy="9639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50240" y="2235835"/>
            <a:ext cx="3642360" cy="35013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hlink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417576" y="545591"/>
            <a:ext cx="382905" cy="475615"/>
          </a:xfrm>
          <a:custGeom>
            <a:avLst/>
            <a:gdLst/>
            <a:ahLst/>
            <a:cxnLst/>
            <a:rect l="l" t="t" r="r" b="b"/>
            <a:pathLst>
              <a:path w="382905" h="475615">
                <a:moveTo>
                  <a:pt x="0" y="475488"/>
                </a:moveTo>
                <a:lnTo>
                  <a:pt x="382523" y="475488"/>
                </a:lnTo>
                <a:lnTo>
                  <a:pt x="382523" y="0"/>
                </a:lnTo>
                <a:lnTo>
                  <a:pt x="0" y="0"/>
                </a:lnTo>
                <a:lnTo>
                  <a:pt x="0" y="475488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0100" y="545591"/>
            <a:ext cx="329184" cy="475488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541019" y="967740"/>
            <a:ext cx="370840" cy="475615"/>
          </a:xfrm>
          <a:custGeom>
            <a:avLst/>
            <a:gdLst/>
            <a:ahLst/>
            <a:cxnLst/>
            <a:rect l="l" t="t" r="r" b="b"/>
            <a:pathLst>
              <a:path w="370840" h="475615">
                <a:moveTo>
                  <a:pt x="0" y="475488"/>
                </a:moveTo>
                <a:lnTo>
                  <a:pt x="370332" y="475488"/>
                </a:lnTo>
                <a:lnTo>
                  <a:pt x="370332" y="0"/>
                </a:lnTo>
                <a:lnTo>
                  <a:pt x="0" y="0"/>
                </a:lnTo>
                <a:lnTo>
                  <a:pt x="0" y="475488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1351" y="967740"/>
            <a:ext cx="368808" cy="475488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6492" y="896111"/>
            <a:ext cx="560832" cy="42214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0" Type="http://schemas.openxmlformats.org/officeDocument/2006/relationships/image" Target="../media/image4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417576" y="545591"/>
            <a:ext cx="382905" cy="475615"/>
          </a:xfrm>
          <a:custGeom>
            <a:avLst/>
            <a:gdLst/>
            <a:ahLst/>
            <a:cxnLst/>
            <a:rect l="l" t="t" r="r" b="b"/>
            <a:pathLst>
              <a:path w="382905" h="475615">
                <a:moveTo>
                  <a:pt x="0" y="475488"/>
                </a:moveTo>
                <a:lnTo>
                  <a:pt x="382523" y="475488"/>
                </a:lnTo>
                <a:lnTo>
                  <a:pt x="382523" y="0"/>
                </a:lnTo>
                <a:lnTo>
                  <a:pt x="0" y="0"/>
                </a:lnTo>
                <a:lnTo>
                  <a:pt x="0" y="475488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00100" y="545591"/>
            <a:ext cx="329184" cy="475488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541019" y="967740"/>
            <a:ext cx="370840" cy="475615"/>
          </a:xfrm>
          <a:custGeom>
            <a:avLst/>
            <a:gdLst/>
            <a:ahLst/>
            <a:cxnLst/>
            <a:rect l="l" t="t" r="r" b="b"/>
            <a:pathLst>
              <a:path w="370840" h="475615">
                <a:moveTo>
                  <a:pt x="0" y="475488"/>
                </a:moveTo>
                <a:lnTo>
                  <a:pt x="370332" y="475488"/>
                </a:lnTo>
                <a:lnTo>
                  <a:pt x="370332" y="0"/>
                </a:lnTo>
                <a:lnTo>
                  <a:pt x="0" y="0"/>
                </a:lnTo>
                <a:lnTo>
                  <a:pt x="0" y="475488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" name="bg 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11351" y="967740"/>
            <a:ext cx="368808" cy="475488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6492" y="896111"/>
            <a:ext cx="560832" cy="422148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762000" y="490727"/>
            <a:ext cx="32384" cy="1053465"/>
          </a:xfrm>
          <a:custGeom>
            <a:avLst/>
            <a:gdLst/>
            <a:ahLst/>
            <a:cxnLst/>
            <a:rect l="l" t="t" r="r" b="b"/>
            <a:pathLst>
              <a:path w="32384" h="1053465">
                <a:moveTo>
                  <a:pt x="32004" y="769620"/>
                </a:moveTo>
                <a:lnTo>
                  <a:pt x="0" y="769620"/>
                </a:lnTo>
                <a:lnTo>
                  <a:pt x="0" y="1053084"/>
                </a:lnTo>
                <a:lnTo>
                  <a:pt x="32004" y="1053084"/>
                </a:lnTo>
                <a:lnTo>
                  <a:pt x="32004" y="769620"/>
                </a:lnTo>
                <a:close/>
              </a:path>
              <a:path w="32384" h="1053465">
                <a:moveTo>
                  <a:pt x="32004" y="0"/>
                </a:moveTo>
                <a:lnTo>
                  <a:pt x="0" y="0"/>
                </a:lnTo>
                <a:lnTo>
                  <a:pt x="0" y="737616"/>
                </a:lnTo>
                <a:lnTo>
                  <a:pt x="32004" y="737616"/>
                </a:lnTo>
                <a:lnTo>
                  <a:pt x="32004" y="0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" name="bg object 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43483" y="1228344"/>
            <a:ext cx="8226552" cy="3200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29969" y="475945"/>
            <a:ext cx="6684060" cy="6807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07340" y="1386357"/>
            <a:ext cx="8682355" cy="46596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jpg"/><Relationship Id="rId3" Type="http://schemas.openxmlformats.org/officeDocument/2006/relationships/image" Target="../media/image23.png"/></Relationships>
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
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
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
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
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
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jpg"/></Relationships>
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
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
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
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Relationship Id="rId3" Type="http://schemas.openxmlformats.org/officeDocument/2006/relationships/image" Target="../media/image32.jpg"/></Relationships>
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Relationship Id="rId3" Type="http://schemas.openxmlformats.org/officeDocument/2006/relationships/image" Target="../media/image33.jpg"/></Relationships>
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Relationship Id="rId3" Type="http://schemas.openxmlformats.org/officeDocument/2006/relationships/image" Target="../media/image33.jpg"/></Relationships>
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Relationship Id="rId3" Type="http://schemas.openxmlformats.org/officeDocument/2006/relationships/image" Target="../media/image34.jpg"/><Relationship Id="rId4" Type="http://schemas.openxmlformats.org/officeDocument/2006/relationships/image" Target="../media/image35.jpg"/><Relationship Id="rId5" Type="http://schemas.openxmlformats.org/officeDocument/2006/relationships/image" Target="../media/image36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jpg"/><Relationship Id="rId3" Type="http://schemas.openxmlformats.org/officeDocument/2006/relationships/image" Target="../media/image38.jpg"/><Relationship Id="rId4" Type="http://schemas.openxmlformats.org/officeDocument/2006/relationships/image" Target="../media/image39.jpg"/></Relationships>
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
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
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
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
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
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
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Relationship Id="rId3" Type="http://schemas.openxmlformats.org/officeDocument/2006/relationships/image" Target="../media/image32.jpg"/></Relationships>
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Relationship Id="rId3" Type="http://schemas.openxmlformats.org/officeDocument/2006/relationships/image" Target="../media/image33.jpg"/></Relationships>
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Relationship Id="rId3" Type="http://schemas.openxmlformats.org/officeDocument/2006/relationships/image" Target="../media/image33.jpg"/></Relationships>
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Relationship Id="rId3" Type="http://schemas.openxmlformats.org/officeDocument/2006/relationships/image" Target="../media/image34.jpg"/><Relationship Id="rId4" Type="http://schemas.openxmlformats.org/officeDocument/2006/relationships/image" Target="../media/image35.jpg"/><Relationship Id="rId5" Type="http://schemas.openxmlformats.org/officeDocument/2006/relationships/image" Target="../media/image36.jpg"/></Relationships>
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jpg"/><Relationship Id="rId3" Type="http://schemas.openxmlformats.org/officeDocument/2006/relationships/image" Target="../media/image38.jpg"/><Relationship Id="rId4" Type="http://schemas.openxmlformats.org/officeDocument/2006/relationships/image" Target="../media/image39.jpg"/></Relationships>
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
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/Relationships>
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jpg"/></Relationships>
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
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/Relationships>
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
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g"/></Relationships>
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/Relationships>
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/Relationships>
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g"/><Relationship Id="rId3" Type="http://schemas.openxmlformats.org/officeDocument/2006/relationships/image" Target="../media/image51.jpg"/></Relationships>
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
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Knowledge" TargetMode="External"/><Relationship Id="rId3" Type="http://schemas.openxmlformats.org/officeDocument/2006/relationships/hyperlink" Target="https://en.wikipedia.org/wiki/Behavior" TargetMode="External"/><Relationship Id="rId4" Type="http://schemas.openxmlformats.org/officeDocument/2006/relationships/hyperlink" Target="https://en.wikipedia.org/wiki/Skill" TargetMode="External"/><Relationship Id="rId5" Type="http://schemas.openxmlformats.org/officeDocument/2006/relationships/hyperlink" Target="https://en.wikipedia.org/wiki/Value_(personal_and_cultural)" TargetMode="External"/><Relationship Id="rId6" Type="http://schemas.openxmlformats.org/officeDocument/2006/relationships/hyperlink" Target="https://en.wikipedia.org/wiki/Preference" TargetMode="External"/></Relationships>
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g"/><Relationship Id="rId3" Type="http://schemas.openxmlformats.org/officeDocument/2006/relationships/hyperlink" Target="http://www.teachwithmrst.com/post/what-is-learning" TargetMode="External"/></Relationships>
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Relationship Id="rId3" Type="http://schemas.openxmlformats.org/officeDocument/2006/relationships/hyperlink" Target="https://en.wikipedia.org/wiki/Power_(physics)" TargetMode="External"/><Relationship Id="rId4" Type="http://schemas.openxmlformats.org/officeDocument/2006/relationships/hyperlink" Target="https://en.wikipedia.org/wiki/Force" TargetMode="External"/><Relationship Id="rId5" Type="http://schemas.openxmlformats.org/officeDocument/2006/relationships/hyperlink" Target="https://en.wikipedia.org/wiki/Motion" TargetMode="External"/><Relationship Id="rId6" Type="http://schemas.openxmlformats.org/officeDocument/2006/relationships/hyperlink" Target="https://en.wikipedia.org/wiki/Animal_power" TargetMode="External"/><Relationship Id="rId7" Type="http://schemas.openxmlformats.org/officeDocument/2006/relationships/hyperlink" Target="https://en.wikipedia.org/wiki/Human_power" TargetMode="External"/><Relationship Id="rId8" Type="http://schemas.openxmlformats.org/officeDocument/2006/relationships/hyperlink" Target="https://en.wikipedia.org/wiki/Wind_power" TargetMode="External"/><Relationship Id="rId9" Type="http://schemas.openxmlformats.org/officeDocument/2006/relationships/hyperlink" Target="https://en.wikipedia.org/wiki/Water_power" TargetMode="External"/><Relationship Id="rId10" Type="http://schemas.openxmlformats.org/officeDocument/2006/relationships/hyperlink" Target="https://en.wikipedia.org/wiki/Chemical_energy" TargetMode="External"/><Relationship Id="rId11" Type="http://schemas.openxmlformats.org/officeDocument/2006/relationships/hyperlink" Target="https://en.wikipedia.org/wiki/Thermal_energy" TargetMode="External"/><Relationship Id="rId12" Type="http://schemas.openxmlformats.org/officeDocument/2006/relationships/hyperlink" Target="https://en.wikipedia.org/wiki/Electricity" TargetMode="External"/><Relationship Id="rId13" Type="http://schemas.openxmlformats.org/officeDocument/2006/relationships/hyperlink" Target="https://en.wikipedia.org/wiki/Computers" TargetMode="External"/><Relationship Id="rId14" Type="http://schemas.openxmlformats.org/officeDocument/2006/relationships/hyperlink" Target="https://en.wikipedia.org/wiki/Mechanical_system" TargetMode="External"/><Relationship Id="rId15" Type="http://schemas.openxmlformats.org/officeDocument/2006/relationships/image" Target="../media/image54.jpg"/><Relationship Id="rId16" Type="http://schemas.openxmlformats.org/officeDocument/2006/relationships/image" Target="../media/image55.png"/></Relationships>
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g"/></Relationships>
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nfolab.stanford.edu/pub/voy/museum/samuel.html" TargetMode="External"/><Relationship Id="rId3" Type="http://schemas.openxmlformats.org/officeDocument/2006/relationships/hyperlink" Target="https://en.wikipedia.org/wiki/Algorithm" TargetMode="External"/><Relationship Id="rId4" Type="http://schemas.openxmlformats.org/officeDocument/2006/relationships/hyperlink" Target="https://en.wikipedia.org/wiki/Machine_learning#cite_note-1" TargetMode="External"/><Relationship Id="rId5" Type="http://schemas.openxmlformats.org/officeDocument/2006/relationships/hyperlink" Target="https://en.wikipedia.org/wiki/Artificial_intelligence" TargetMode="External"/><Relationship Id="rId6" Type="http://schemas.openxmlformats.org/officeDocument/2006/relationships/hyperlink" Target="https://en.wikipedia.org/wiki/Training_data" TargetMode="External"/><Relationship Id="rId7" Type="http://schemas.openxmlformats.org/officeDocument/2006/relationships/hyperlink" Target="https://en.wikipedia.org/wiki/Machine_learning#cite_note-2" TargetMode="External"/><Relationship Id="rId8" Type="http://schemas.openxmlformats.org/officeDocument/2006/relationships/hyperlink" Target="https://en.wikipedia.org/wiki/Email_filtering" TargetMode="External"/><Relationship Id="rId9" Type="http://schemas.openxmlformats.org/officeDocument/2006/relationships/hyperlink" Target="https://en.wikipedia.org/wiki/Speech_recognition" TargetMode="External"/><Relationship Id="rId10" Type="http://schemas.openxmlformats.org/officeDocument/2006/relationships/hyperlink" Target="https://en.wikipedia.org/wiki/Computer_vision" TargetMode="External"/><Relationship Id="rId11" Type="http://schemas.openxmlformats.org/officeDocument/2006/relationships/hyperlink" Target="https://en.wikipedia.org/wiki/Machine_learning#cite_note-tvt-3" TargetMode="Externa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
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/Relationships>
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rgility.com/argility-ecosystem-solutions/industry-4-0/machine-learning-deep-learning/" TargetMode="External"/><Relationship Id="rId3" Type="http://schemas.openxmlformats.org/officeDocument/2006/relationships/image" Target="../media/image58.png"/></Relationships>
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png"/></Relationships>
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g"/><Relationship Id="rId3" Type="http://schemas.openxmlformats.org/officeDocument/2006/relationships/image" Target="../media/image61.jpg"/></Relationships>
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
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g"/></Relationships>
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g"/><Relationship Id="rId3" Type="http://schemas.openxmlformats.org/officeDocument/2006/relationships/image" Target="../media/image64.jpg"/></Relationships>
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g"/></Relationships>
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jpg"/><Relationship Id="rId3" Type="http://schemas.openxmlformats.org/officeDocument/2006/relationships/image" Target="../media/image67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
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jpg"/><Relationship Id="rId3" Type="http://schemas.openxmlformats.org/officeDocument/2006/relationships/image" Target="../media/image67.jpg"/><Relationship Id="rId4" Type="http://schemas.openxmlformats.org/officeDocument/2006/relationships/image" Target="../media/image69.jpg"/><Relationship Id="rId5" Type="http://schemas.openxmlformats.org/officeDocument/2006/relationships/image" Target="../media/image70.jpg"/></Relationships>
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jpg"/></Relationships>
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2.jpg"/><Relationship Id="rId3" Type="http://schemas.openxmlformats.org/officeDocument/2006/relationships/image" Target="../media/image73.jpg"/></Relationships>
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jpg"/></Relationships>
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5.png"/><Relationship Id="rId3" Type="http://schemas.openxmlformats.org/officeDocument/2006/relationships/image" Target="../media/image76.jpg"/><Relationship Id="rId4" Type="http://schemas.openxmlformats.org/officeDocument/2006/relationships/image" Target="../media/image77.jpg"/><Relationship Id="rId5" Type="http://schemas.openxmlformats.org/officeDocument/2006/relationships/image" Target="../media/image78.jpg"/><Relationship Id="rId6" Type="http://schemas.openxmlformats.org/officeDocument/2006/relationships/image" Target="../media/image79.jpg"/><Relationship Id="rId7" Type="http://schemas.openxmlformats.org/officeDocument/2006/relationships/image" Target="../media/image80.jpg"/></Relationships>
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1.jpg"/><Relationship Id="rId3" Type="http://schemas.openxmlformats.org/officeDocument/2006/relationships/image" Target="../media/image82.jpg"/><Relationship Id="rId4" Type="http://schemas.openxmlformats.org/officeDocument/2006/relationships/image" Target="../media/image83.jpg"/><Relationship Id="rId5" Type="http://schemas.openxmlformats.org/officeDocument/2006/relationships/image" Target="../media/image84.jpg"/><Relationship Id="rId6" Type="http://schemas.openxmlformats.org/officeDocument/2006/relationships/image" Target="../media/image85.jpg"/><Relationship Id="rId7" Type="http://schemas.openxmlformats.org/officeDocument/2006/relationships/image" Target="../media/image86.jpg"/></Relationships>
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87.jpg"/></Relationships>
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8.jpg"/><Relationship Id="rId3" Type="http://schemas.openxmlformats.org/officeDocument/2006/relationships/image" Target="../media/image89.jpg"/><Relationship Id="rId4" Type="http://schemas.openxmlformats.org/officeDocument/2006/relationships/image" Target="../media/image90.jpg"/><Relationship Id="rId5" Type="http://schemas.openxmlformats.org/officeDocument/2006/relationships/image" Target="../media/image91.jpg"/><Relationship Id="rId6" Type="http://schemas.openxmlformats.org/officeDocument/2006/relationships/image" Target="../media/image92.jpg"/></Relationships>
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jpg"/></Relationships>
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4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hyperlink" Target="http://www.tutorialspoint.com/machine_learning_with_python/machine_learning_with_pyt" TargetMode="External"/></Relationships>
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jpg"/><Relationship Id="rId3" Type="http://schemas.openxmlformats.org/officeDocument/2006/relationships/image" Target="../media/image98.jpg"/><Relationship Id="rId4" Type="http://schemas.openxmlformats.org/officeDocument/2006/relationships/hyperlink" Target="http://www.analyticsvidhya.com/blog/2018/03/introduction-k-neighbours-algorithm-" TargetMode="External"/></Relationships>
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
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1.jpg"/><Relationship Id="rId3" Type="http://schemas.openxmlformats.org/officeDocument/2006/relationships/image" Target="../media/image82.jpg"/><Relationship Id="rId4" Type="http://schemas.openxmlformats.org/officeDocument/2006/relationships/image" Target="../media/image83.jpg"/><Relationship Id="rId5" Type="http://schemas.openxmlformats.org/officeDocument/2006/relationships/image" Target="../media/image84.jpg"/><Relationship Id="rId6" Type="http://schemas.openxmlformats.org/officeDocument/2006/relationships/image" Target="../media/image85.jpg"/><Relationship Id="rId7" Type="http://schemas.openxmlformats.org/officeDocument/2006/relationships/image" Target="../media/image86.jpg"/></Relationships>
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8.jpg"/><Relationship Id="rId3" Type="http://schemas.openxmlformats.org/officeDocument/2006/relationships/image" Target="../media/image89.jpg"/><Relationship Id="rId4" Type="http://schemas.openxmlformats.org/officeDocument/2006/relationships/image" Target="../media/image90.jpg"/><Relationship Id="rId5" Type="http://schemas.openxmlformats.org/officeDocument/2006/relationships/image" Target="../media/image91.jpg"/><Relationship Id="rId6" Type="http://schemas.openxmlformats.org/officeDocument/2006/relationships/image" Target="../media/image92.jpg"/></Relationships>
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jpg"/></Relationships>
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4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
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jpg"/></Relationships>
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7.png"/><Relationship Id="rId10" Type="http://schemas.openxmlformats.org/officeDocument/2006/relationships/image" Target="../media/image108.png"/><Relationship Id="rId11" Type="http://schemas.openxmlformats.org/officeDocument/2006/relationships/image" Target="../media/image109.png"/><Relationship Id="rId12" Type="http://schemas.openxmlformats.org/officeDocument/2006/relationships/image" Target="../media/image110.png"/><Relationship Id="rId13" Type="http://schemas.openxmlformats.org/officeDocument/2006/relationships/image" Target="../media/image111.png"/><Relationship Id="rId14" Type="http://schemas.openxmlformats.org/officeDocument/2006/relationships/image" Target="../media/image112.png"/><Relationship Id="rId15" Type="http://schemas.openxmlformats.org/officeDocument/2006/relationships/image" Target="../media/image113.png"/><Relationship Id="rId16" Type="http://schemas.openxmlformats.org/officeDocument/2006/relationships/image" Target="../media/image114.png"/><Relationship Id="rId17" Type="http://schemas.openxmlformats.org/officeDocument/2006/relationships/image" Target="../media/image115.png"/><Relationship Id="rId18" Type="http://schemas.openxmlformats.org/officeDocument/2006/relationships/image" Target="../media/image116.png"/></Relationships>
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/Relationships>
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17.png"/></Relationships>
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utorialspoint.com/machine_learning_with_python/machine_learning_with_pyt" TargetMode="External"/></Relationships>
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jpg"/></Relationships>
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jpg"/><Relationship Id="rId3" Type="http://schemas.openxmlformats.org/officeDocument/2006/relationships/image" Target="../media/image98.jpg"/><Relationship Id="rId4" Type="http://schemas.openxmlformats.org/officeDocument/2006/relationships/hyperlink" Target="http://www.analyticsvidhya.com/blog/2018/03/introduction-k-neighbours-algorithm-" TargetMode="Externa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jpg"/></Relationships>
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jpg"/><Relationship Id="rId5" Type="http://schemas.openxmlformats.org/officeDocument/2006/relationships/image" Target="../media/image124.png"/></Relationships>
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1.png"/><Relationship Id="rId5" Type="http://schemas.openxmlformats.org/officeDocument/2006/relationships/image" Target="../media/image127.png"/><Relationship Id="rId6" Type="http://schemas.openxmlformats.org/officeDocument/2006/relationships/image" Target="../media/image122.png"/><Relationship Id="rId7" Type="http://schemas.openxmlformats.org/officeDocument/2006/relationships/image" Target="../media/image128.png"/></Relationships>
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Relationship Id="rId3" Type="http://schemas.openxmlformats.org/officeDocument/2006/relationships/image" Target="../media/image125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Relationship Id="rId9" Type="http://schemas.openxmlformats.org/officeDocument/2006/relationships/image" Target="../media/image135.png"/><Relationship Id="rId10" Type="http://schemas.openxmlformats.org/officeDocument/2006/relationships/image" Target="../media/image136.png"/></Relationships>
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25.png"/><Relationship Id="rId7" Type="http://schemas.openxmlformats.org/officeDocument/2006/relationships/image" Target="../media/image141.png"/><Relationship Id="rId8" Type="http://schemas.openxmlformats.org/officeDocument/2006/relationships/image" Target="../media/image142.png"/><Relationship Id="rId9" Type="http://schemas.openxmlformats.org/officeDocument/2006/relationships/image" Target="../media/image143.png"/><Relationship Id="rId10" Type="http://schemas.openxmlformats.org/officeDocument/2006/relationships/image" Target="../media/image144.png"/><Relationship Id="rId11" Type="http://schemas.openxmlformats.org/officeDocument/2006/relationships/image" Target="../media/image145.png"/><Relationship Id="rId12" Type="http://schemas.openxmlformats.org/officeDocument/2006/relationships/image" Target="../media/image129.png"/></Relationships>
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29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8" Type="http://schemas.openxmlformats.org/officeDocument/2006/relationships/image" Target="../media/image151.png"/><Relationship Id="rId9" Type="http://schemas.openxmlformats.org/officeDocument/2006/relationships/image" Target="../media/image152.png"/></Relationships>
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53.png"/></Relationships>
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
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4.png"/></Relationships>
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eeksforgeeks.org/naive-bayes-classifiers/" TargetMode="External"/><Relationship Id="rId3" Type="http://schemas.openxmlformats.org/officeDocument/2006/relationships/hyperlink" Target="https://www.youtube.com/watch?v=cxWPanlW-L0" TargetMode="External"/><Relationship Id="rId4" Type="http://schemas.openxmlformats.org/officeDocument/2006/relationships/hyperlink" Target="https://www.youtube.com/watch?v=XzSlEA4ck2I&amp;list=WL" TargetMode="External"/></Relationships>
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8" Type="http://schemas.openxmlformats.org/officeDocument/2006/relationships/image" Target="../media/image161.png"/><Relationship Id="rId9" Type="http://schemas.openxmlformats.org/officeDocument/2006/relationships/image" Target="../media/image162.png"/><Relationship Id="rId10" Type="http://schemas.openxmlformats.org/officeDocument/2006/relationships/image" Target="../media/image163.png"/><Relationship Id="rId11" Type="http://schemas.openxmlformats.org/officeDocument/2006/relationships/image" Target="../media/image164.png"/><Relationship Id="rId12" Type="http://schemas.openxmlformats.org/officeDocument/2006/relationships/image" Target="../media/image165.png"/><Relationship Id="rId13" Type="http://schemas.openxmlformats.org/officeDocument/2006/relationships/image" Target="../media/image166.png"/><Relationship Id="rId14" Type="http://schemas.openxmlformats.org/officeDocument/2006/relationships/image" Target="../media/image167.png"/><Relationship Id="rId15" Type="http://schemas.openxmlformats.org/officeDocument/2006/relationships/image" Target="../media/image168.png"/><Relationship Id="rId16" Type="http://schemas.openxmlformats.org/officeDocument/2006/relationships/image" Target="../media/image169.png"/><Relationship Id="rId17" Type="http://schemas.openxmlformats.org/officeDocument/2006/relationships/image" Target="../media/image170.png"/></Relationships>
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
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71.jpg"/><Relationship Id="rId7" Type="http://schemas.openxmlformats.org/officeDocument/2006/relationships/hyperlink" Target="http://www.kuet.ac.bd/cse/akhand" TargetMode="External"/></Relationships>
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72.jpg"/></Relationships>
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
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
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
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73.jpg"/><Relationship Id="rId8" Type="http://schemas.openxmlformats.org/officeDocument/2006/relationships/image" Target="../media/image174.jpg"/></Relationships>
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
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75.jpg"/></Relationships>
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76.jpg"/><Relationship Id="rId8" Type="http://schemas.openxmlformats.org/officeDocument/2006/relationships/image" Target="../media/image177.jpg"/><Relationship Id="rId9" Type="http://schemas.openxmlformats.org/officeDocument/2006/relationships/image" Target="../media/image178.png"/></Relationships>
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79.jpg"/><Relationship Id="rId8" Type="http://schemas.openxmlformats.org/officeDocument/2006/relationships/image" Target="../media/image180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
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81.png"/><Relationship Id="rId8" Type="http://schemas.openxmlformats.org/officeDocument/2006/relationships/image" Target="../media/image182.jpg"/></Relationships>
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83.jpg"/><Relationship Id="rId8" Type="http://schemas.openxmlformats.org/officeDocument/2006/relationships/image" Target="../media/image184.png"/></Relationships>
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85.jpg"/></Relationships>
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186.png"/><Relationship Id="rId4" Type="http://schemas.openxmlformats.org/officeDocument/2006/relationships/image" Target="../media/image187.png"/></Relationships>
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88.png"/></Relationships>
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
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
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
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
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89.png"/><Relationship Id="rId8" Type="http://schemas.openxmlformats.org/officeDocument/2006/relationships/image" Target="../media/image190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Relationship Id="rId3" Type="http://schemas.openxmlformats.org/officeDocument/2006/relationships/image" Target="../media/image32.jpg"/></Relationships>
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91.jpg"/><Relationship Id="rId8" Type="http://schemas.openxmlformats.org/officeDocument/2006/relationships/image" Target="../media/image189.png"/><Relationship Id="rId9" Type="http://schemas.openxmlformats.org/officeDocument/2006/relationships/image" Target="../media/image192.png"/><Relationship Id="rId10" Type="http://schemas.openxmlformats.org/officeDocument/2006/relationships/image" Target="../media/image190.png"/></Relationships>
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93.png"/></Relationships>
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
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
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94.jpg"/></Relationships>
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
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95.png"/></Relationships>
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96.png"/></Relationships>
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
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97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Relationship Id="rId3" Type="http://schemas.openxmlformats.org/officeDocument/2006/relationships/image" Target="../media/image33.jpg"/></Relationships>
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98.png"/></Relationships>
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/Relationships>
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01.png"/></Relationships>
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00.png"/></Relationships>
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
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02.png"/></Relationships>
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03.png"/></Relationships>
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02.png"/><Relationship Id="rId8" Type="http://schemas.openxmlformats.org/officeDocument/2006/relationships/hyperlink" Target="http://en.wikipedia.org/wiki/Backpropagation" TargetMode="External"/><Relationship Id="rId9" Type="http://schemas.openxmlformats.org/officeDocument/2006/relationships/hyperlink" Target="http://en.wikipedia.org/wiki/Artificial_neural_network" TargetMode="External"/><Relationship Id="rId10" Type="http://schemas.openxmlformats.org/officeDocument/2006/relationships/hyperlink" Target="http://en.wikipedia.org/wiki/Paul_Werbos" TargetMode="External"/><Relationship Id="rId11" Type="http://schemas.openxmlformats.org/officeDocument/2006/relationships/hyperlink" Target="http://en.wikipedia.org/wiki/David_E._Rumelhart" TargetMode="External"/><Relationship Id="rId12" Type="http://schemas.openxmlformats.org/officeDocument/2006/relationships/hyperlink" Target="http://en.wikipedia.org/wiki/Geoffrey_E._Hinton" TargetMode="External"/><Relationship Id="rId13" Type="http://schemas.openxmlformats.org/officeDocument/2006/relationships/hyperlink" Target="http://en.wikipedia.org/w/index.php?title=Ronald_J._Williams&amp;action=edit&amp;redlink=1" TargetMode="External"/></Relationships>
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204.jpg"/></Relationships>
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05.png"/><Relationship Id="rId8" Type="http://schemas.openxmlformats.org/officeDocument/2006/relationships/image" Target="../media/image206.png"/><Relationship Id="rId9" Type="http://schemas.openxmlformats.org/officeDocument/2006/relationships/image" Target="../media/image207.png"/><Relationship Id="rId10" Type="http://schemas.openxmlformats.org/officeDocument/2006/relationships/image" Target="../media/image208.png"/><Relationship Id="rId11" Type="http://schemas.openxmlformats.org/officeDocument/2006/relationships/image" Target="../media/image209.png"/><Relationship Id="rId12" Type="http://schemas.openxmlformats.org/officeDocument/2006/relationships/image" Target="../media/image210.png"/><Relationship Id="rId13" Type="http://schemas.openxmlformats.org/officeDocument/2006/relationships/image" Target="../media/image211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Relationship Id="rId3" Type="http://schemas.openxmlformats.org/officeDocument/2006/relationships/image" Target="../media/image33.jpg"/></Relationships>
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12.jpg"/><Relationship Id="rId8" Type="http://schemas.openxmlformats.org/officeDocument/2006/relationships/image" Target="../media/image213.jpg"/><Relationship Id="rId9" Type="http://schemas.openxmlformats.org/officeDocument/2006/relationships/image" Target="../media/image214.jpg"/><Relationship Id="rId10" Type="http://schemas.openxmlformats.org/officeDocument/2006/relationships/image" Target="../media/image215.jpg"/><Relationship Id="rId11" Type="http://schemas.openxmlformats.org/officeDocument/2006/relationships/image" Target="../media/image216.png"/><Relationship Id="rId12" Type="http://schemas.openxmlformats.org/officeDocument/2006/relationships/image" Target="../media/image205.png"/><Relationship Id="rId13" Type="http://schemas.openxmlformats.org/officeDocument/2006/relationships/image" Target="../media/image217.png"/><Relationship Id="rId14" Type="http://schemas.openxmlformats.org/officeDocument/2006/relationships/image" Target="../media/image207.png"/><Relationship Id="rId15" Type="http://schemas.openxmlformats.org/officeDocument/2006/relationships/image" Target="../media/image218.png"/><Relationship Id="rId16" Type="http://schemas.openxmlformats.org/officeDocument/2006/relationships/image" Target="../media/image219.png"/><Relationship Id="rId17" Type="http://schemas.openxmlformats.org/officeDocument/2006/relationships/image" Target="../media/image220.png"/><Relationship Id="rId18" Type="http://schemas.openxmlformats.org/officeDocument/2006/relationships/image" Target="../media/image210.png"/></Relationships>
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21.jpg"/><Relationship Id="rId8" Type="http://schemas.openxmlformats.org/officeDocument/2006/relationships/image" Target="../media/image222.png"/><Relationship Id="rId9" Type="http://schemas.openxmlformats.org/officeDocument/2006/relationships/image" Target="../media/image223.png"/><Relationship Id="rId10" Type="http://schemas.openxmlformats.org/officeDocument/2006/relationships/image" Target="../media/image224.png"/><Relationship Id="rId11" Type="http://schemas.openxmlformats.org/officeDocument/2006/relationships/image" Target="../media/image225.png"/><Relationship Id="rId12" Type="http://schemas.openxmlformats.org/officeDocument/2006/relationships/image" Target="../media/image226.png"/></Relationships>
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227.jpg"/><Relationship Id="rId4" Type="http://schemas.openxmlformats.org/officeDocument/2006/relationships/image" Target="../media/image228.png"/><Relationship Id="rId5" Type="http://schemas.openxmlformats.org/officeDocument/2006/relationships/image" Target="../media/image229.jpg"/><Relationship Id="rId6" Type="http://schemas.openxmlformats.org/officeDocument/2006/relationships/image" Target="../media/image230.png"/><Relationship Id="rId7" Type="http://schemas.openxmlformats.org/officeDocument/2006/relationships/image" Target="../media/image231.png"/><Relationship Id="rId8" Type="http://schemas.openxmlformats.org/officeDocument/2006/relationships/image" Target="../media/image232.png"/><Relationship Id="rId9" Type="http://schemas.openxmlformats.org/officeDocument/2006/relationships/image" Target="../media/image233.jpg"/><Relationship Id="rId10" Type="http://schemas.openxmlformats.org/officeDocument/2006/relationships/image" Target="../media/image226.png"/></Relationships>
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227.jpg"/><Relationship Id="rId4" Type="http://schemas.openxmlformats.org/officeDocument/2006/relationships/image" Target="../media/image228.png"/><Relationship Id="rId5" Type="http://schemas.openxmlformats.org/officeDocument/2006/relationships/image" Target="../media/image233.jpg"/><Relationship Id="rId6" Type="http://schemas.openxmlformats.org/officeDocument/2006/relationships/image" Target="../media/image234.jpg"/><Relationship Id="rId7" Type="http://schemas.openxmlformats.org/officeDocument/2006/relationships/image" Target="../media/image235.jpg"/><Relationship Id="rId8" Type="http://schemas.openxmlformats.org/officeDocument/2006/relationships/image" Target="../media/image236.png"/><Relationship Id="rId9" Type="http://schemas.openxmlformats.org/officeDocument/2006/relationships/image" Target="../media/image237.png"/><Relationship Id="rId10" Type="http://schemas.openxmlformats.org/officeDocument/2006/relationships/image" Target="../media/image238.png"/><Relationship Id="rId11" Type="http://schemas.openxmlformats.org/officeDocument/2006/relationships/image" Target="../media/image226.png"/></Relationships>
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39.png"/><Relationship Id="rId8" Type="http://schemas.openxmlformats.org/officeDocument/2006/relationships/image" Target="../media/image240.png"/><Relationship Id="rId9" Type="http://schemas.openxmlformats.org/officeDocument/2006/relationships/image" Target="../media/image241.png"/></Relationships>
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42.jpg"/><Relationship Id="rId8" Type="http://schemas.openxmlformats.org/officeDocument/2006/relationships/image" Target="../media/image243.png"/><Relationship Id="rId9" Type="http://schemas.openxmlformats.org/officeDocument/2006/relationships/image" Target="../media/image244.png"/><Relationship Id="rId10" Type="http://schemas.openxmlformats.org/officeDocument/2006/relationships/image" Target="../media/image245.png"/><Relationship Id="rId11" Type="http://schemas.openxmlformats.org/officeDocument/2006/relationships/image" Target="../media/image246.png"/><Relationship Id="rId12" Type="http://schemas.openxmlformats.org/officeDocument/2006/relationships/image" Target="../media/image247.png"/><Relationship Id="rId13" Type="http://schemas.openxmlformats.org/officeDocument/2006/relationships/image" Target="../media/image248.png"/><Relationship Id="rId14" Type="http://schemas.openxmlformats.org/officeDocument/2006/relationships/image" Target="../media/image249.png"/><Relationship Id="rId15" Type="http://schemas.openxmlformats.org/officeDocument/2006/relationships/image" Target="../media/image250.png"/><Relationship Id="rId16" Type="http://schemas.openxmlformats.org/officeDocument/2006/relationships/image" Target="../media/image251.png"/></Relationships>
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52.jpg"/><Relationship Id="rId8" Type="http://schemas.openxmlformats.org/officeDocument/2006/relationships/image" Target="../media/image253.jpg"/><Relationship Id="rId9" Type="http://schemas.openxmlformats.org/officeDocument/2006/relationships/image" Target="../media/image254.jpg"/><Relationship Id="rId10" Type="http://schemas.openxmlformats.org/officeDocument/2006/relationships/image" Target="../media/image255.png"/><Relationship Id="rId11" Type="http://schemas.openxmlformats.org/officeDocument/2006/relationships/image" Target="../media/image256.png"/><Relationship Id="rId12" Type="http://schemas.openxmlformats.org/officeDocument/2006/relationships/image" Target="../media/image257.png"/><Relationship Id="rId13" Type="http://schemas.openxmlformats.org/officeDocument/2006/relationships/image" Target="../media/image258.png"/><Relationship Id="rId14" Type="http://schemas.openxmlformats.org/officeDocument/2006/relationships/image" Target="../media/image259.png"/><Relationship Id="rId15" Type="http://schemas.openxmlformats.org/officeDocument/2006/relationships/image" Target="../media/image260.png"/><Relationship Id="rId16" Type="http://schemas.openxmlformats.org/officeDocument/2006/relationships/image" Target="../media/image261.png"/></Relationships>
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52.jpg"/><Relationship Id="rId8" Type="http://schemas.openxmlformats.org/officeDocument/2006/relationships/image" Target="../media/image262.jpg"/><Relationship Id="rId9" Type="http://schemas.openxmlformats.org/officeDocument/2006/relationships/image" Target="../media/image263.png"/><Relationship Id="rId10" Type="http://schemas.openxmlformats.org/officeDocument/2006/relationships/image" Target="../media/image264.png"/><Relationship Id="rId11" Type="http://schemas.openxmlformats.org/officeDocument/2006/relationships/image" Target="../media/image265.jpg"/><Relationship Id="rId12" Type="http://schemas.openxmlformats.org/officeDocument/2006/relationships/image" Target="../media/image266.jpg"/></Relationships>
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67.jpg"/><Relationship Id="rId8" Type="http://schemas.openxmlformats.org/officeDocument/2006/relationships/image" Target="../media/image268.jpg"/><Relationship Id="rId9" Type="http://schemas.openxmlformats.org/officeDocument/2006/relationships/image" Target="../media/image269.png"/><Relationship Id="rId10" Type="http://schemas.openxmlformats.org/officeDocument/2006/relationships/image" Target="../media/image270.jpg"/></Relationships>
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71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Relationship Id="rId3" Type="http://schemas.openxmlformats.org/officeDocument/2006/relationships/image" Target="../media/image34.jpg"/><Relationship Id="rId4" Type="http://schemas.openxmlformats.org/officeDocument/2006/relationships/image" Target="../media/image35.jpg"/><Relationship Id="rId5" Type="http://schemas.openxmlformats.org/officeDocument/2006/relationships/image" Target="../media/image36.jpg"/></Relationships>
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72.png"/><Relationship Id="rId8" Type="http://schemas.openxmlformats.org/officeDocument/2006/relationships/image" Target="../media/image273.jpg"/><Relationship Id="rId9" Type="http://schemas.openxmlformats.org/officeDocument/2006/relationships/image" Target="../media/image274.png"/></Relationships>
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72.png"/><Relationship Id="rId8" Type="http://schemas.openxmlformats.org/officeDocument/2006/relationships/image" Target="../media/image275.jpg"/></Relationships>
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
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
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76.png"/><Relationship Id="rId8" Type="http://schemas.openxmlformats.org/officeDocument/2006/relationships/image" Target="../media/image277.jpg"/></Relationships>
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8.jp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79.jpg"/><Relationship Id="rId8" Type="http://schemas.openxmlformats.org/officeDocument/2006/relationships/hyperlink" Target="http://www.codeproject.com/Articles/9447/Neural-Network-Classifier" TargetMode="External"/></Relationships>
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77.jpg"/><Relationship Id="rId8" Type="http://schemas.openxmlformats.org/officeDocument/2006/relationships/image" Target="../media/image276.png"/></Relationships>
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
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80.png"/></Relationships>
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81.jpg"/><Relationship Id="rId8" Type="http://schemas.openxmlformats.org/officeDocument/2006/relationships/image" Target="../media/image282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
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83.jpg"/><Relationship Id="rId8" Type="http://schemas.openxmlformats.org/officeDocument/2006/relationships/image" Target="../media/image284.jpg"/><Relationship Id="rId9" Type="http://schemas.openxmlformats.org/officeDocument/2006/relationships/image" Target="../media/image285.jpg"/></Relationships>
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hyperlink" Target="http://archive.ics.uci.edu/ml/)" TargetMode="External"/><Relationship Id="rId8" Type="http://schemas.openxmlformats.org/officeDocument/2006/relationships/hyperlink" Target="http://www.cs.toronto.edu/~delve/data/datasets.html)" TargetMode="External"/><Relationship Id="rId9" Type="http://schemas.openxmlformats.org/officeDocument/2006/relationships/hyperlink" Target="http://www.ailab.si/orange/datasets.asp)" TargetMode="External"/></Relationships>
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286.jpg"/></Relationships>
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
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
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
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87.png"/><Relationship Id="rId8" Type="http://schemas.openxmlformats.org/officeDocument/2006/relationships/image" Target="../media/image288.jpg"/></Relationships>
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9.png"/><Relationship Id="rId3" Type="http://schemas.openxmlformats.org/officeDocument/2006/relationships/image" Target="../media/image290.png"/><Relationship Id="rId4" Type="http://schemas.openxmlformats.org/officeDocument/2006/relationships/image" Target="../media/image291.png"/><Relationship Id="rId5" Type="http://schemas.openxmlformats.org/officeDocument/2006/relationships/image" Target="../media/image292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jpg"/><Relationship Id="rId3" Type="http://schemas.openxmlformats.org/officeDocument/2006/relationships/image" Target="../media/image38.jpg"/><Relationship Id="rId4" Type="http://schemas.openxmlformats.org/officeDocument/2006/relationships/image" Target="../media/image39.jpg"/></Relationships>
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/Relationships>
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/Relationships>
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Relationship Id="rId6" Type="http://schemas.openxmlformats.org/officeDocument/2006/relationships/image" Target="../media/image297.jpg"/><Relationship Id="rId7" Type="http://schemas.openxmlformats.org/officeDocument/2006/relationships/image" Target="../media/image298.png"/></Relationships>
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Relationship Id="rId6" Type="http://schemas.openxmlformats.org/officeDocument/2006/relationships/image" Target="../media/image299.jpg"/></Relationships>
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/Relationships>
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/Relationships>
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Relationship Id="rId6" Type="http://schemas.openxmlformats.org/officeDocument/2006/relationships/image" Target="../media/image300.jpg"/></Relationships>
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/Relationships>
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Relationship Id="rId6" Type="http://schemas.openxmlformats.org/officeDocument/2006/relationships/image" Target="../media/image301.jpg"/></Relationships>
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Relationship Id="rId4" Type="http://schemas.openxmlformats.org/officeDocument/2006/relationships/image" Target="../media/image15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/Relationships>
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/Relationships>
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Relationship Id="rId6" Type="http://schemas.openxmlformats.org/officeDocument/2006/relationships/image" Target="../media/image298.png"/></Relationships>
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Relationship Id="rId6" Type="http://schemas.openxmlformats.org/officeDocument/2006/relationships/image" Target="../media/image302.jpg"/></Relationships>
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/Relationships>
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Relationship Id="rId6" Type="http://schemas.openxmlformats.org/officeDocument/2006/relationships/image" Target="../media/image303.jpg"/></Relationships>
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Relationship Id="rId6" Type="http://schemas.openxmlformats.org/officeDocument/2006/relationships/image" Target="../media/image304.jpg"/></Relationships>
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Relationship Id="rId6" Type="http://schemas.openxmlformats.org/officeDocument/2006/relationships/image" Target="../media/image303.jpg"/><Relationship Id="rId7" Type="http://schemas.openxmlformats.org/officeDocument/2006/relationships/image" Target="../media/image305.jpg"/><Relationship Id="rId8" Type="http://schemas.openxmlformats.org/officeDocument/2006/relationships/image" Target="../media/image306.jpg"/></Relationships>
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/Relationships>
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Relationship Id="rId6" Type="http://schemas.openxmlformats.org/officeDocument/2006/relationships/image" Target="../media/image307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/Relationships>
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/Relationships>
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/Relationships>
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/Relationships>
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/Relationships>
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/Relationships>
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Relationship Id="rId6" Type="http://schemas.openxmlformats.org/officeDocument/2006/relationships/image" Target="../media/image308.jpg"/></Relationships>
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Relationship Id="rId6" Type="http://schemas.openxmlformats.org/officeDocument/2006/relationships/image" Target="../media/image309.jpg"/></Relationships>
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/Relationships>
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Relationship Id="rId6" Type="http://schemas.openxmlformats.org/officeDocument/2006/relationships/image" Target="../media/image310.jpg"/></Relationships>
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/Relationships>
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Relationship Id="rId6" Type="http://schemas.openxmlformats.org/officeDocument/2006/relationships/image" Target="../media/image311.jpg"/></Relationships>
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/Relationships>
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/Relationships>
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/Relationships>
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Relationship Id="rId6" Type="http://schemas.openxmlformats.org/officeDocument/2006/relationships/hyperlink" Target="http://www.cse.unwe.edu.au/~quinlan" TargetMode="External"/><Relationship Id="rId7" Type="http://schemas.openxmlformats.org/officeDocument/2006/relationships/hyperlink" Target="http://www.cs.waikato.ac.nz/ml/weka" TargetMode="External"/></Relationships>
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Relationship Id="rId6" Type="http://schemas.openxmlformats.org/officeDocument/2006/relationships/image" Target="../media/image312.jpg"/></Relationships>
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Relationship Id="rId6" Type="http://schemas.openxmlformats.org/officeDocument/2006/relationships/image" Target="../media/image313.jpg"/></Relationships>
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
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
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4.png"/></Relationships>
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5.png"/><Relationship Id="rId3" Type="http://schemas.openxmlformats.org/officeDocument/2006/relationships/image" Target="../media/image206.png"/><Relationship Id="rId4" Type="http://schemas.openxmlformats.org/officeDocument/2006/relationships/image" Target="../media/image315.png"/><Relationship Id="rId5" Type="http://schemas.openxmlformats.org/officeDocument/2006/relationships/image" Target="../media/image207.png"/><Relationship Id="rId6" Type="http://schemas.openxmlformats.org/officeDocument/2006/relationships/image" Target="../media/image217.png"/><Relationship Id="rId7" Type="http://schemas.openxmlformats.org/officeDocument/2006/relationships/image" Target="../media/image218.png"/><Relationship Id="rId8" Type="http://schemas.openxmlformats.org/officeDocument/2006/relationships/image" Target="../media/image219.png"/><Relationship Id="rId9" Type="http://schemas.openxmlformats.org/officeDocument/2006/relationships/image" Target="../media/image316.png"/><Relationship Id="rId10" Type="http://schemas.openxmlformats.org/officeDocument/2006/relationships/image" Target="../media/image317.png"/><Relationship Id="rId11" Type="http://schemas.openxmlformats.org/officeDocument/2006/relationships/image" Target="../media/image318.jpg"/></Relationships>
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chive.ics.uci.edu/ml/)" TargetMode="External"/><Relationship Id="rId3" Type="http://schemas.openxmlformats.org/officeDocument/2006/relationships/hyperlink" Target="http://www.cs.toronto.edu/~delve/data/datasets.html)" TargetMode="External"/><Relationship Id="rId4" Type="http://schemas.openxmlformats.org/officeDocument/2006/relationships/hyperlink" Target="http://www.ailab.si/orange/datasets.asp)" TargetMode="External"/></Relationships>
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319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
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0.jpg"/></Relationships>
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1.png"/><Relationship Id="rId3" Type="http://schemas.openxmlformats.org/officeDocument/2006/relationships/image" Target="../media/image322.png"/><Relationship Id="rId4" Type="http://schemas.openxmlformats.org/officeDocument/2006/relationships/image" Target="../media/image323.png"/><Relationship Id="rId5" Type="http://schemas.openxmlformats.org/officeDocument/2006/relationships/image" Target="../media/image324.png"/><Relationship Id="rId6" Type="http://schemas.openxmlformats.org/officeDocument/2006/relationships/image" Target="../media/image325.png"/><Relationship Id="rId7" Type="http://schemas.openxmlformats.org/officeDocument/2006/relationships/image" Target="../media/image326.png"/><Relationship Id="rId8" Type="http://schemas.openxmlformats.org/officeDocument/2006/relationships/image" Target="../media/image327.png"/><Relationship Id="rId9" Type="http://schemas.openxmlformats.org/officeDocument/2006/relationships/image" Target="../media/image328.png"/><Relationship Id="rId10" Type="http://schemas.openxmlformats.org/officeDocument/2006/relationships/image" Target="../media/image329.png"/></Relationships>
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0.png"/></Relationships>
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1.png"/></Relationships>
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
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2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
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3.png"/></Relationships>
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4.png"/></Relationships>
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
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
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
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jpg"/><Relationship Id="rId3" Type="http://schemas.openxmlformats.org/officeDocument/2006/relationships/image" Target="../media/image17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Relationship Id="rId3" Type="http://schemas.openxmlformats.org/officeDocument/2006/relationships/image" Target="../media/image32.jp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Relationship Id="rId3" Type="http://schemas.openxmlformats.org/officeDocument/2006/relationships/image" Target="../media/image33.jp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Relationship Id="rId3" Type="http://schemas.openxmlformats.org/officeDocument/2006/relationships/image" Target="../media/image33.jp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Relationship Id="rId3" Type="http://schemas.openxmlformats.org/officeDocument/2006/relationships/image" Target="../media/image34.jpg"/><Relationship Id="rId4" Type="http://schemas.openxmlformats.org/officeDocument/2006/relationships/image" Target="../media/image35.jpg"/><Relationship Id="rId5" Type="http://schemas.openxmlformats.org/officeDocument/2006/relationships/image" Target="../media/image36.jp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jpg"/><Relationship Id="rId3" Type="http://schemas.openxmlformats.org/officeDocument/2006/relationships/image" Target="../media/image38.jpg"/><Relationship Id="rId4" Type="http://schemas.openxmlformats.org/officeDocument/2006/relationships/image" Target="../media/image39.jp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jp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g"/><Relationship Id="rId3" Type="http://schemas.openxmlformats.org/officeDocument/2006/relationships/image" Target="../media/image51.jp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Knowledge" TargetMode="External"/><Relationship Id="rId3" Type="http://schemas.openxmlformats.org/officeDocument/2006/relationships/hyperlink" Target="https://en.wikipedia.org/wiki/Behavior" TargetMode="External"/><Relationship Id="rId4" Type="http://schemas.openxmlformats.org/officeDocument/2006/relationships/hyperlink" Target="https://en.wikipedia.org/wiki/Skill" TargetMode="External"/><Relationship Id="rId5" Type="http://schemas.openxmlformats.org/officeDocument/2006/relationships/hyperlink" Target="https://en.wikipedia.org/wiki/Value_(personal_and_cultural)" TargetMode="External"/><Relationship Id="rId6" Type="http://schemas.openxmlformats.org/officeDocument/2006/relationships/hyperlink" Target="https://en.wikipedia.org/wiki/Preference" TargetMode="External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g"/><Relationship Id="rId3" Type="http://schemas.openxmlformats.org/officeDocument/2006/relationships/hyperlink" Target="http://www.teachwithmrst.com/post/what-is-learning" TargetMode="External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Relationship Id="rId3" Type="http://schemas.openxmlformats.org/officeDocument/2006/relationships/hyperlink" Target="https://en.wikipedia.org/wiki/Power_(physics)" TargetMode="External"/><Relationship Id="rId4" Type="http://schemas.openxmlformats.org/officeDocument/2006/relationships/hyperlink" Target="https://en.wikipedia.org/wiki/Force" TargetMode="External"/><Relationship Id="rId5" Type="http://schemas.openxmlformats.org/officeDocument/2006/relationships/hyperlink" Target="https://en.wikipedia.org/wiki/Motion" TargetMode="External"/><Relationship Id="rId6" Type="http://schemas.openxmlformats.org/officeDocument/2006/relationships/hyperlink" Target="https://en.wikipedia.org/wiki/Animal_power" TargetMode="External"/><Relationship Id="rId7" Type="http://schemas.openxmlformats.org/officeDocument/2006/relationships/hyperlink" Target="https://en.wikipedia.org/wiki/Human_power" TargetMode="External"/><Relationship Id="rId8" Type="http://schemas.openxmlformats.org/officeDocument/2006/relationships/hyperlink" Target="https://en.wikipedia.org/wiki/Wind_power" TargetMode="External"/><Relationship Id="rId9" Type="http://schemas.openxmlformats.org/officeDocument/2006/relationships/hyperlink" Target="https://en.wikipedia.org/wiki/Water_power" TargetMode="External"/><Relationship Id="rId10" Type="http://schemas.openxmlformats.org/officeDocument/2006/relationships/hyperlink" Target="https://en.wikipedia.org/wiki/Chemical_energy" TargetMode="External"/><Relationship Id="rId11" Type="http://schemas.openxmlformats.org/officeDocument/2006/relationships/hyperlink" Target="https://en.wikipedia.org/wiki/Thermal_energy" TargetMode="External"/><Relationship Id="rId12" Type="http://schemas.openxmlformats.org/officeDocument/2006/relationships/hyperlink" Target="https://en.wikipedia.org/wiki/Electricity" TargetMode="External"/><Relationship Id="rId13" Type="http://schemas.openxmlformats.org/officeDocument/2006/relationships/hyperlink" Target="https://en.wikipedia.org/wiki/Computers" TargetMode="External"/><Relationship Id="rId14" Type="http://schemas.openxmlformats.org/officeDocument/2006/relationships/hyperlink" Target="https://en.wikipedia.org/wiki/Mechanical_system" TargetMode="External"/><Relationship Id="rId15" Type="http://schemas.openxmlformats.org/officeDocument/2006/relationships/image" Target="../media/image54.jpg"/><Relationship Id="rId16" Type="http://schemas.openxmlformats.org/officeDocument/2006/relationships/image" Target="../media/image55.pn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nfolab.stanford.edu/pub/voy/museum/samuel.html" TargetMode="External"/><Relationship Id="rId3" Type="http://schemas.openxmlformats.org/officeDocument/2006/relationships/hyperlink" Target="https://en.wikipedia.org/wiki/Algorithm" TargetMode="External"/><Relationship Id="rId4" Type="http://schemas.openxmlformats.org/officeDocument/2006/relationships/hyperlink" Target="https://en.wikipedia.org/wiki/Machine_learning#cite_note-1" TargetMode="External"/><Relationship Id="rId5" Type="http://schemas.openxmlformats.org/officeDocument/2006/relationships/hyperlink" Target="https://en.wikipedia.org/wiki/Artificial_intelligence" TargetMode="External"/><Relationship Id="rId6" Type="http://schemas.openxmlformats.org/officeDocument/2006/relationships/hyperlink" Target="https://en.wikipedia.org/wiki/Training_data" TargetMode="External"/><Relationship Id="rId7" Type="http://schemas.openxmlformats.org/officeDocument/2006/relationships/hyperlink" Target="https://en.wikipedia.org/wiki/Machine_learning#cite_note-2" TargetMode="External"/><Relationship Id="rId8" Type="http://schemas.openxmlformats.org/officeDocument/2006/relationships/hyperlink" Target="https://en.wikipedia.org/wiki/Email_filtering" TargetMode="External"/><Relationship Id="rId9" Type="http://schemas.openxmlformats.org/officeDocument/2006/relationships/hyperlink" Target="https://en.wikipedia.org/wiki/Speech_recognition" TargetMode="External"/><Relationship Id="rId10" Type="http://schemas.openxmlformats.org/officeDocument/2006/relationships/hyperlink" Target="https://en.wikipedia.org/wiki/Computer_vision" TargetMode="External"/><Relationship Id="rId11" Type="http://schemas.openxmlformats.org/officeDocument/2006/relationships/hyperlink" Target="https://en.wikipedia.org/wiki/Machine_learning#cite_note-tvt-3" TargetMode="External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rgility.com/argility-ecosystem-solutions/industry-4-0/machine-learning-deep-learning/" TargetMode="External"/><Relationship Id="rId3" Type="http://schemas.openxmlformats.org/officeDocument/2006/relationships/image" Target="../media/image58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pn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g"/><Relationship Id="rId3" Type="http://schemas.openxmlformats.org/officeDocument/2006/relationships/image" Target="../media/image61.jp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g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g"/><Relationship Id="rId3" Type="http://schemas.openxmlformats.org/officeDocument/2006/relationships/image" Target="../media/image64.jp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g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jpg"/><Relationship Id="rId3" Type="http://schemas.openxmlformats.org/officeDocument/2006/relationships/image" Target="../media/image67.jpg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jpg"/><Relationship Id="rId3" Type="http://schemas.openxmlformats.org/officeDocument/2006/relationships/image" Target="../media/image67.jpg"/><Relationship Id="rId4" Type="http://schemas.openxmlformats.org/officeDocument/2006/relationships/image" Target="../media/image69.jpg"/><Relationship Id="rId5" Type="http://schemas.openxmlformats.org/officeDocument/2006/relationships/image" Target="../media/image70.jp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jpg"/><Relationship Id="rId3" Type="http://schemas.openxmlformats.org/officeDocument/2006/relationships/image" Target="../media/image23.png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2.jpg"/><Relationship Id="rId3" Type="http://schemas.openxmlformats.org/officeDocument/2006/relationships/image" Target="../media/image73.jpg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jpg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5.png"/><Relationship Id="rId3" Type="http://schemas.openxmlformats.org/officeDocument/2006/relationships/image" Target="../media/image76.jpg"/><Relationship Id="rId4" Type="http://schemas.openxmlformats.org/officeDocument/2006/relationships/image" Target="../media/image77.jpg"/><Relationship Id="rId5" Type="http://schemas.openxmlformats.org/officeDocument/2006/relationships/image" Target="../media/image78.jpg"/><Relationship Id="rId6" Type="http://schemas.openxmlformats.org/officeDocument/2006/relationships/image" Target="../media/image79.jpg"/><Relationship Id="rId7" Type="http://schemas.openxmlformats.org/officeDocument/2006/relationships/image" Target="../media/image80.jpg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1.jpg"/><Relationship Id="rId3" Type="http://schemas.openxmlformats.org/officeDocument/2006/relationships/image" Target="../media/image82.jpg"/><Relationship Id="rId4" Type="http://schemas.openxmlformats.org/officeDocument/2006/relationships/image" Target="../media/image83.jpg"/><Relationship Id="rId5" Type="http://schemas.openxmlformats.org/officeDocument/2006/relationships/image" Target="../media/image84.jpg"/><Relationship Id="rId6" Type="http://schemas.openxmlformats.org/officeDocument/2006/relationships/image" Target="../media/image85.jpg"/><Relationship Id="rId7" Type="http://schemas.openxmlformats.org/officeDocument/2006/relationships/image" Target="../media/image86.jpg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87.jpg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8.jpg"/><Relationship Id="rId3" Type="http://schemas.openxmlformats.org/officeDocument/2006/relationships/image" Target="../media/image89.jpg"/><Relationship Id="rId4" Type="http://schemas.openxmlformats.org/officeDocument/2006/relationships/image" Target="../media/image90.jpg"/><Relationship Id="rId5" Type="http://schemas.openxmlformats.org/officeDocument/2006/relationships/image" Target="../media/image91.jpg"/><Relationship Id="rId6" Type="http://schemas.openxmlformats.org/officeDocument/2006/relationships/image" Target="../media/image92.jp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jpg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4.jpg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hyperlink" Target="http://www.tutorialspoint.com/machine_learning_with_python/machine_learning_with_pyt" TargetMode="External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jpg"/><Relationship Id="rId3" Type="http://schemas.openxmlformats.org/officeDocument/2006/relationships/image" Target="../media/image98.jpg"/><Relationship Id="rId4" Type="http://schemas.openxmlformats.org/officeDocument/2006/relationships/hyperlink" Target="http://www.analyticsvidhya.com/blog/2018/03/introduction-k-neighbours-algorithm-" TargetMode="External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
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
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Relationship Id="rId4" Type="http://schemas.openxmlformats.org/officeDocument/2006/relationships/image" Target="../media/image15.png"/></Relationships>
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jpg"/><Relationship Id="rId3" Type="http://schemas.openxmlformats.org/officeDocument/2006/relationships/image" Target="../media/image17.png"/></Relationships>
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
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
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2438400"/>
            <a:ext cx="9008745" cy="1053465"/>
            <a:chOff x="0" y="2438400"/>
            <a:chExt cx="9008745" cy="1053465"/>
          </a:xfrm>
        </p:grpSpPr>
        <p:sp>
          <p:nvSpPr>
            <p:cNvPr id="4" name="object 4" descr=""/>
            <p:cNvSpPr/>
            <p:nvPr/>
          </p:nvSpPr>
          <p:spPr>
            <a:xfrm>
              <a:off x="294131" y="2546604"/>
              <a:ext cx="384175" cy="474345"/>
            </a:xfrm>
            <a:custGeom>
              <a:avLst/>
              <a:gdLst/>
              <a:ahLst/>
              <a:cxnLst/>
              <a:rect l="l" t="t" r="r" b="b"/>
              <a:pathLst>
                <a:path w="384175" h="474344">
                  <a:moveTo>
                    <a:pt x="0" y="473963"/>
                  </a:moveTo>
                  <a:lnTo>
                    <a:pt x="384048" y="473963"/>
                  </a:lnTo>
                  <a:lnTo>
                    <a:pt x="384048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8180" y="2546604"/>
              <a:ext cx="327660" cy="473963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17576" y="29687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5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7908" y="2968751"/>
              <a:ext cx="368808" cy="47396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895600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635508" y="2438399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4">
                  <a:moveTo>
                    <a:pt x="32004" y="877824"/>
                  </a:moveTo>
                  <a:lnTo>
                    <a:pt x="0" y="87782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877824"/>
                  </a:lnTo>
                  <a:close/>
                </a:path>
                <a:path w="32384" h="1053464">
                  <a:moveTo>
                    <a:pt x="32004" y="0"/>
                  </a:moveTo>
                  <a:lnTo>
                    <a:pt x="0" y="0"/>
                  </a:lnTo>
                  <a:lnTo>
                    <a:pt x="0" y="822960"/>
                  </a:lnTo>
                  <a:lnTo>
                    <a:pt x="32004" y="82296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468" y="3261360"/>
              <a:ext cx="8692896" cy="54863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2195322" y="3645520"/>
            <a:ext cx="4831080" cy="9639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917575" marR="5080" indent="-905510">
              <a:lnSpc>
                <a:spcPct val="110000"/>
              </a:lnSpc>
              <a:spcBef>
                <a:spcPts val="95"/>
              </a:spcBef>
            </a:pP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Dr.</a:t>
            </a:r>
            <a:r>
              <a:rPr dirty="0" sz="2800" spc="-7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Md.</a:t>
            </a:r>
            <a:r>
              <a:rPr dirty="0" sz="2800" spc="-7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Aminul</a:t>
            </a:r>
            <a:r>
              <a:rPr dirty="0" sz="280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Haque</a:t>
            </a:r>
            <a:r>
              <a:rPr dirty="0" sz="28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0000FF"/>
                </a:solidFill>
                <a:latin typeface="Arial"/>
                <a:cs typeface="Arial"/>
              </a:rPr>
              <a:t>Akhand </a:t>
            </a: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Dept.</a:t>
            </a:r>
            <a:r>
              <a:rPr dirty="0" sz="28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2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CSE,</a:t>
            </a:r>
            <a:r>
              <a:rPr dirty="0" sz="28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 spc="-25">
                <a:solidFill>
                  <a:srgbClr val="0000FF"/>
                </a:solidFill>
                <a:latin typeface="Arial"/>
                <a:cs typeface="Arial"/>
              </a:rPr>
              <a:t>SUB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157220" y="1005586"/>
            <a:ext cx="2914015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solidFill>
                  <a:srgbClr val="000000"/>
                </a:solidFill>
              </a:rPr>
              <a:t>MCSE</a:t>
            </a:r>
            <a:r>
              <a:rPr dirty="0" sz="4400" spc="-20">
                <a:solidFill>
                  <a:srgbClr val="000000"/>
                </a:solidFill>
              </a:rPr>
              <a:t> 666:</a:t>
            </a:r>
            <a:endParaRPr sz="4400"/>
          </a:p>
        </p:txBody>
      </p:sp>
      <p:sp>
        <p:nvSpPr>
          <p:cNvPr id="13" name="object 13" descr=""/>
          <p:cNvSpPr txBox="1"/>
          <p:nvPr/>
        </p:nvSpPr>
        <p:spPr>
          <a:xfrm>
            <a:off x="297586" y="1676145"/>
            <a:ext cx="8631555" cy="14262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ts val="5270"/>
              </a:lnSpc>
              <a:spcBef>
                <a:spcPts val="105"/>
              </a:spcBef>
            </a:pPr>
            <a:r>
              <a:rPr dirty="0" sz="4400" b="1">
                <a:solidFill>
                  <a:srgbClr val="007153"/>
                </a:solidFill>
                <a:latin typeface="Arial"/>
                <a:cs typeface="Arial"/>
              </a:rPr>
              <a:t>Pattern</a:t>
            </a:r>
            <a:r>
              <a:rPr dirty="0" sz="4400" spc="-10" b="1">
                <a:solidFill>
                  <a:srgbClr val="007153"/>
                </a:solidFill>
                <a:latin typeface="Arial"/>
                <a:cs typeface="Arial"/>
              </a:rPr>
              <a:t> </a:t>
            </a:r>
            <a:r>
              <a:rPr dirty="0" sz="4400" b="1">
                <a:latin typeface="Arial"/>
                <a:cs typeface="Arial"/>
              </a:rPr>
              <a:t>and</a:t>
            </a:r>
            <a:r>
              <a:rPr dirty="0" sz="4400" spc="-5" b="1">
                <a:latin typeface="Arial"/>
                <a:cs typeface="Arial"/>
              </a:rPr>
              <a:t> </a:t>
            </a:r>
            <a:r>
              <a:rPr dirty="0" sz="4400" b="1">
                <a:solidFill>
                  <a:srgbClr val="C00000"/>
                </a:solidFill>
                <a:latin typeface="Arial"/>
                <a:cs typeface="Arial"/>
              </a:rPr>
              <a:t>Speech</a:t>
            </a:r>
            <a:r>
              <a:rPr dirty="0" sz="4400" spc="-10" b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4400" spc="-10" b="1">
                <a:solidFill>
                  <a:srgbClr val="001F5F"/>
                </a:solidFill>
                <a:latin typeface="Arial"/>
                <a:cs typeface="Arial"/>
              </a:rPr>
              <a:t>Recognition</a:t>
            </a:r>
            <a:endParaRPr sz="4400">
              <a:latin typeface="Arial"/>
              <a:cs typeface="Arial"/>
            </a:endParaRPr>
          </a:p>
          <a:p>
            <a:pPr algn="ctr" marL="116205">
              <a:lnSpc>
                <a:spcPts val="5750"/>
              </a:lnSpc>
            </a:pPr>
            <a:r>
              <a:rPr dirty="0" sz="4800">
                <a:latin typeface="Arial"/>
                <a:cs typeface="Arial"/>
              </a:rPr>
              <a:t>Aspect</a:t>
            </a:r>
            <a:r>
              <a:rPr dirty="0" sz="4800" spc="-80">
                <a:latin typeface="Arial"/>
                <a:cs typeface="Arial"/>
              </a:rPr>
              <a:t> </a:t>
            </a:r>
            <a:r>
              <a:rPr dirty="0" sz="4800">
                <a:latin typeface="Arial"/>
                <a:cs typeface="Arial"/>
              </a:rPr>
              <a:t>&amp;</a:t>
            </a:r>
            <a:r>
              <a:rPr dirty="0" sz="4800" spc="-75">
                <a:latin typeface="Arial"/>
                <a:cs typeface="Arial"/>
              </a:rPr>
              <a:t> </a:t>
            </a:r>
            <a:r>
              <a:rPr dirty="0" sz="4800" spc="-10">
                <a:latin typeface="Arial"/>
                <a:cs typeface="Arial"/>
              </a:rPr>
              <a:t>Prospect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0739" y="725169"/>
            <a:ext cx="657479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Pattern</a:t>
            </a:r>
            <a:r>
              <a:rPr dirty="0" spc="-90"/>
              <a:t> </a:t>
            </a:r>
            <a:r>
              <a:rPr dirty="0"/>
              <a:t>and</a:t>
            </a:r>
            <a:r>
              <a:rPr dirty="0" spc="-85"/>
              <a:t> </a:t>
            </a:r>
            <a:r>
              <a:rPr dirty="0"/>
              <a:t>Speech</a:t>
            </a:r>
            <a:r>
              <a:rPr dirty="0" spc="-70"/>
              <a:t> </a:t>
            </a:r>
            <a:r>
              <a:rPr dirty="0"/>
              <a:t>Recognition</a:t>
            </a:r>
            <a:r>
              <a:rPr dirty="0" spc="-70"/>
              <a:t> </a:t>
            </a:r>
            <a:r>
              <a:rPr dirty="0" spc="-10"/>
              <a:t>(PSR)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10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315211" y="1595627"/>
            <a:ext cx="5943600" cy="523240"/>
          </a:xfrm>
          <a:prstGeom prst="rect">
            <a:avLst/>
          </a:prstGeom>
          <a:ln w="15875">
            <a:solidFill>
              <a:srgbClr val="1C1C1C"/>
            </a:solidFill>
          </a:ln>
        </p:spPr>
        <p:txBody>
          <a:bodyPr wrap="square" lIns="0" tIns="34925" rIns="0" bIns="0" rtlCol="0" vert="horz">
            <a:spAutoFit/>
          </a:bodyPr>
          <a:lstStyle/>
          <a:p>
            <a:pPr marL="90170">
              <a:lnSpc>
                <a:spcPct val="100000"/>
              </a:lnSpc>
              <a:spcBef>
                <a:spcPts val="275"/>
              </a:spcBef>
            </a:pP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Pattern</a:t>
            </a:r>
            <a:r>
              <a:rPr dirty="0" sz="2800" spc="-9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0000FF"/>
                </a:solidFill>
                <a:latin typeface="Arial"/>
                <a:cs typeface="Arial"/>
              </a:rPr>
              <a:t>Speech</a:t>
            </a:r>
            <a:r>
              <a:rPr dirty="0" sz="2800" spc="-7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6F2F9F"/>
                </a:solidFill>
                <a:latin typeface="Arial"/>
                <a:cs typeface="Arial"/>
              </a:rPr>
              <a:t>Recognition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09600" y="3694176"/>
            <a:ext cx="7510780" cy="954405"/>
          </a:xfrm>
          <a:prstGeom prst="rect">
            <a:avLst/>
          </a:prstGeom>
          <a:ln w="15875">
            <a:solidFill>
              <a:srgbClr val="1C1C1C"/>
            </a:solidFill>
          </a:ln>
        </p:spPr>
        <p:txBody>
          <a:bodyPr wrap="square" lIns="0" tIns="36830" rIns="0" bIns="0" rtlCol="0" vert="horz">
            <a:spAutoFit/>
          </a:bodyPr>
          <a:lstStyle/>
          <a:p>
            <a:pPr marL="91440">
              <a:lnSpc>
                <a:spcPts val="3354"/>
              </a:lnSpc>
              <a:spcBef>
                <a:spcPts val="290"/>
              </a:spcBef>
            </a:pP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Pattern</a:t>
            </a:r>
            <a:r>
              <a:rPr dirty="0" sz="2800" spc="-13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6F2F9F"/>
                </a:solidFill>
                <a:latin typeface="Arial"/>
                <a:cs typeface="Arial"/>
              </a:rPr>
              <a:t>Recognition</a:t>
            </a:r>
            <a:r>
              <a:rPr dirty="0" sz="2800" spc="-110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800" spc="-25" b="1">
                <a:solidFill>
                  <a:srgbClr val="001F5F"/>
                </a:solidFill>
                <a:latin typeface="Arial"/>
                <a:cs typeface="Arial"/>
              </a:rPr>
              <a:t>and</a:t>
            </a:r>
            <a:endParaRPr sz="2800">
              <a:latin typeface="Arial"/>
              <a:cs typeface="Arial"/>
            </a:endParaRPr>
          </a:p>
          <a:p>
            <a:pPr marL="3749675">
              <a:lnSpc>
                <a:spcPts val="3354"/>
              </a:lnSpc>
            </a:pPr>
            <a:r>
              <a:rPr dirty="0" sz="2800" b="1">
                <a:solidFill>
                  <a:srgbClr val="0000FF"/>
                </a:solidFill>
                <a:latin typeface="Arial"/>
                <a:cs typeface="Arial"/>
              </a:rPr>
              <a:t>Speech</a:t>
            </a:r>
            <a:r>
              <a:rPr dirty="0" sz="2800" spc="-8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6F2F9F"/>
                </a:solidFill>
                <a:latin typeface="Arial"/>
                <a:cs typeface="Arial"/>
              </a:rPr>
              <a:t>Recognition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28600" y="4989576"/>
            <a:ext cx="8686800" cy="954405"/>
          </a:xfrm>
          <a:prstGeom prst="rect">
            <a:avLst/>
          </a:prstGeom>
          <a:ln w="15875">
            <a:solidFill>
              <a:srgbClr val="1C1C1C"/>
            </a:solidFill>
          </a:ln>
        </p:spPr>
        <p:txBody>
          <a:bodyPr wrap="square" lIns="0" tIns="36830" rIns="0" bIns="0" rtlCol="0" vert="horz">
            <a:spAutoFit/>
          </a:bodyPr>
          <a:lstStyle/>
          <a:p>
            <a:pPr marL="90805">
              <a:lnSpc>
                <a:spcPts val="3354"/>
              </a:lnSpc>
              <a:spcBef>
                <a:spcPts val="290"/>
              </a:spcBef>
            </a:pPr>
            <a:r>
              <a:rPr dirty="0" sz="2800" b="1">
                <a:solidFill>
                  <a:srgbClr val="00AF50"/>
                </a:solidFill>
                <a:latin typeface="Arial"/>
                <a:cs typeface="Arial"/>
              </a:rPr>
              <a:t>Intelligent</a:t>
            </a:r>
            <a:r>
              <a:rPr dirty="0" sz="2800" spc="-114" b="1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Pattern</a:t>
            </a:r>
            <a:r>
              <a:rPr dirty="0" sz="2800" spc="-12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6F2F9F"/>
                </a:solidFill>
                <a:latin typeface="Arial"/>
                <a:cs typeface="Arial"/>
              </a:rPr>
              <a:t>Recognition</a:t>
            </a:r>
            <a:r>
              <a:rPr dirty="0" sz="2800" spc="-110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800" spc="-25" b="1">
                <a:solidFill>
                  <a:srgbClr val="001F5F"/>
                </a:solidFill>
                <a:latin typeface="Arial"/>
                <a:cs typeface="Arial"/>
              </a:rPr>
              <a:t>and</a:t>
            </a:r>
            <a:endParaRPr sz="2800">
              <a:latin typeface="Arial"/>
              <a:cs typeface="Arial"/>
            </a:endParaRPr>
          </a:p>
          <a:p>
            <a:pPr marL="3228340">
              <a:lnSpc>
                <a:spcPts val="3354"/>
              </a:lnSpc>
            </a:pPr>
            <a:r>
              <a:rPr dirty="0" sz="2800" b="1">
                <a:solidFill>
                  <a:srgbClr val="00AF50"/>
                </a:solidFill>
                <a:latin typeface="Arial"/>
                <a:cs typeface="Arial"/>
              </a:rPr>
              <a:t>Intelligent</a:t>
            </a:r>
            <a:r>
              <a:rPr dirty="0" sz="2800" spc="-95" b="1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0000FF"/>
                </a:solidFill>
                <a:latin typeface="Arial"/>
                <a:cs typeface="Arial"/>
              </a:rPr>
              <a:t>Speech</a:t>
            </a:r>
            <a:r>
              <a:rPr dirty="0" sz="2800" spc="-8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6F2F9F"/>
                </a:solidFill>
                <a:latin typeface="Arial"/>
                <a:cs typeface="Arial"/>
              </a:rPr>
              <a:t>Recognition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58011" y="2532888"/>
            <a:ext cx="6858000" cy="523240"/>
          </a:xfrm>
          <a:prstGeom prst="rect">
            <a:avLst/>
          </a:prstGeom>
          <a:ln w="15875">
            <a:solidFill>
              <a:srgbClr val="1C1C1C"/>
            </a:solidFill>
          </a:ln>
        </p:spPr>
        <p:txBody>
          <a:bodyPr wrap="square" lIns="0" tIns="349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75"/>
              </a:spcBef>
              <a:tabLst>
                <a:tab pos="2788920" algn="l"/>
              </a:tabLst>
            </a:pPr>
            <a:r>
              <a:rPr dirty="0" sz="2800" b="1">
                <a:solidFill>
                  <a:srgbClr val="0000FF"/>
                </a:solidFill>
                <a:latin typeface="Arial"/>
                <a:cs typeface="Arial"/>
              </a:rPr>
              <a:t>Speech</a:t>
            </a:r>
            <a:r>
              <a:rPr dirty="0" sz="2800" spc="-8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FF0000"/>
                </a:solidFill>
                <a:latin typeface="Arial"/>
                <a:cs typeface="Arial"/>
              </a:rPr>
              <a:t>Pattern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800" spc="-10" b="1">
                <a:solidFill>
                  <a:srgbClr val="6F2F9F"/>
                </a:solidFill>
                <a:latin typeface="Arial"/>
                <a:cs typeface="Arial"/>
              </a:rPr>
              <a:t>Recognition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606679"/>
            <a:ext cx="595058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PSR</a:t>
            </a:r>
            <a:r>
              <a:rPr dirty="0" spc="-90"/>
              <a:t> </a:t>
            </a:r>
            <a:r>
              <a:rPr dirty="0"/>
              <a:t>Individual</a:t>
            </a:r>
            <a:r>
              <a:rPr dirty="0" spc="-75"/>
              <a:t> </a:t>
            </a:r>
            <a:r>
              <a:rPr dirty="0"/>
              <a:t>Terms:</a:t>
            </a:r>
            <a:r>
              <a:rPr dirty="0" spc="-75"/>
              <a:t> </a:t>
            </a:r>
            <a:r>
              <a:rPr dirty="0" spc="-10"/>
              <a:t>Recognition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8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0" y="0"/>
            <a:ext cx="9144000" cy="5977255"/>
            <a:chOff x="0" y="0"/>
            <a:chExt cx="9144000" cy="597725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318260"/>
              <a:ext cx="8115299" cy="465886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2112" y="0"/>
              <a:ext cx="2151888" cy="24475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246379"/>
            <a:ext cx="595058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PSR</a:t>
            </a:r>
            <a:r>
              <a:rPr dirty="0" spc="-90"/>
              <a:t> </a:t>
            </a:r>
            <a:r>
              <a:rPr dirty="0"/>
              <a:t>Individual</a:t>
            </a:r>
            <a:r>
              <a:rPr dirty="0" spc="-75"/>
              <a:t> </a:t>
            </a:r>
            <a:r>
              <a:rPr dirty="0"/>
              <a:t>Terms:</a:t>
            </a:r>
            <a:r>
              <a:rPr dirty="0" spc="-75"/>
              <a:t> </a:t>
            </a:r>
            <a:r>
              <a:rPr dirty="0" spc="-10"/>
              <a:t>Recognition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9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87908"/>
            <a:ext cx="9143999" cy="4280916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23545" y="5121655"/>
            <a:ext cx="8747760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299085" algn="l"/>
                <a:tab pos="1282065" algn="l"/>
                <a:tab pos="1879600" algn="l"/>
                <a:tab pos="2429510" algn="l"/>
                <a:tab pos="3756025" algn="l"/>
                <a:tab pos="4293870" algn="l"/>
                <a:tab pos="4986020" algn="l"/>
                <a:tab pos="5956935" algn="l"/>
                <a:tab pos="8044815" algn="l"/>
                <a:tab pos="8607425" algn="l"/>
              </a:tabLst>
            </a:pP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Recognition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in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sociology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public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acknowledgment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1800" spc="-5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person's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	status</a:t>
            </a:r>
            <a:r>
              <a:rPr dirty="0" sz="18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or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merits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(achievements,</a:t>
            </a:r>
            <a:r>
              <a:rPr dirty="0" sz="1800" spc="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virtues,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service,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etc.).</a:t>
            </a:r>
            <a:endParaRPr sz="1800">
              <a:latin typeface="Arial"/>
              <a:cs typeface="Arial"/>
            </a:endParaRPr>
          </a:p>
          <a:p>
            <a:pPr marL="299085" marR="429895" indent="-287020">
              <a:lnSpc>
                <a:spcPct val="100000"/>
              </a:lnSpc>
              <a:buFont typeface="Wingdings"/>
              <a:buChar char=""/>
              <a:tabLst>
                <a:tab pos="299085" algn="l"/>
              </a:tabLst>
            </a:pP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Another</a:t>
            </a:r>
            <a:r>
              <a:rPr dirty="0" sz="18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example</a:t>
            </a:r>
            <a:r>
              <a:rPr dirty="0" sz="18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recognition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when</a:t>
            </a:r>
            <a:r>
              <a:rPr dirty="0" sz="1800" spc="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some</a:t>
            </a:r>
            <a:r>
              <a:rPr dirty="0" sz="18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person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accorded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some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special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status,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such as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title</a:t>
            </a:r>
            <a:r>
              <a:rPr dirty="0" sz="18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or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classification.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0739" y="725169"/>
            <a:ext cx="657479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Pattern</a:t>
            </a:r>
            <a:r>
              <a:rPr dirty="0" spc="-90"/>
              <a:t> </a:t>
            </a:r>
            <a:r>
              <a:rPr dirty="0"/>
              <a:t>and</a:t>
            </a:r>
            <a:r>
              <a:rPr dirty="0" spc="-85"/>
              <a:t> </a:t>
            </a:r>
            <a:r>
              <a:rPr dirty="0"/>
              <a:t>Speech</a:t>
            </a:r>
            <a:r>
              <a:rPr dirty="0" spc="-70"/>
              <a:t> </a:t>
            </a:r>
            <a:r>
              <a:rPr dirty="0"/>
              <a:t>Recognition</a:t>
            </a:r>
            <a:r>
              <a:rPr dirty="0" spc="-70"/>
              <a:t> </a:t>
            </a:r>
            <a:r>
              <a:rPr dirty="0" spc="-10"/>
              <a:t>(PSR)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10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315211" y="1595627"/>
            <a:ext cx="5943600" cy="523240"/>
          </a:xfrm>
          <a:prstGeom prst="rect">
            <a:avLst/>
          </a:prstGeom>
          <a:ln w="15875">
            <a:solidFill>
              <a:srgbClr val="1C1C1C"/>
            </a:solidFill>
          </a:ln>
        </p:spPr>
        <p:txBody>
          <a:bodyPr wrap="square" lIns="0" tIns="34925" rIns="0" bIns="0" rtlCol="0" vert="horz">
            <a:spAutoFit/>
          </a:bodyPr>
          <a:lstStyle/>
          <a:p>
            <a:pPr marL="90170">
              <a:lnSpc>
                <a:spcPct val="100000"/>
              </a:lnSpc>
              <a:spcBef>
                <a:spcPts val="275"/>
              </a:spcBef>
            </a:pP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Pattern</a:t>
            </a:r>
            <a:r>
              <a:rPr dirty="0" sz="2800" spc="-9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0000FF"/>
                </a:solidFill>
                <a:latin typeface="Arial"/>
                <a:cs typeface="Arial"/>
              </a:rPr>
              <a:t>Speech</a:t>
            </a:r>
            <a:r>
              <a:rPr dirty="0" sz="2800" spc="-7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6F2F9F"/>
                </a:solidFill>
                <a:latin typeface="Arial"/>
                <a:cs typeface="Arial"/>
              </a:rPr>
              <a:t>Recognition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09600" y="3694176"/>
            <a:ext cx="7510780" cy="954405"/>
          </a:xfrm>
          <a:prstGeom prst="rect">
            <a:avLst/>
          </a:prstGeom>
          <a:ln w="15875">
            <a:solidFill>
              <a:srgbClr val="1C1C1C"/>
            </a:solidFill>
          </a:ln>
        </p:spPr>
        <p:txBody>
          <a:bodyPr wrap="square" lIns="0" tIns="36830" rIns="0" bIns="0" rtlCol="0" vert="horz">
            <a:spAutoFit/>
          </a:bodyPr>
          <a:lstStyle/>
          <a:p>
            <a:pPr marL="91440">
              <a:lnSpc>
                <a:spcPts val="3354"/>
              </a:lnSpc>
              <a:spcBef>
                <a:spcPts val="290"/>
              </a:spcBef>
            </a:pP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Pattern</a:t>
            </a:r>
            <a:r>
              <a:rPr dirty="0" sz="2800" spc="-13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6F2F9F"/>
                </a:solidFill>
                <a:latin typeface="Arial"/>
                <a:cs typeface="Arial"/>
              </a:rPr>
              <a:t>Recognition</a:t>
            </a:r>
            <a:r>
              <a:rPr dirty="0" sz="2800" spc="-110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800" spc="-25" b="1">
                <a:solidFill>
                  <a:srgbClr val="001F5F"/>
                </a:solidFill>
                <a:latin typeface="Arial"/>
                <a:cs typeface="Arial"/>
              </a:rPr>
              <a:t>and</a:t>
            </a:r>
            <a:endParaRPr sz="2800">
              <a:latin typeface="Arial"/>
              <a:cs typeface="Arial"/>
            </a:endParaRPr>
          </a:p>
          <a:p>
            <a:pPr marL="3749675">
              <a:lnSpc>
                <a:spcPts val="3354"/>
              </a:lnSpc>
            </a:pPr>
            <a:r>
              <a:rPr dirty="0" sz="2800" b="1">
                <a:solidFill>
                  <a:srgbClr val="0000FF"/>
                </a:solidFill>
                <a:latin typeface="Arial"/>
                <a:cs typeface="Arial"/>
              </a:rPr>
              <a:t>Speech</a:t>
            </a:r>
            <a:r>
              <a:rPr dirty="0" sz="2800" spc="-8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6F2F9F"/>
                </a:solidFill>
                <a:latin typeface="Arial"/>
                <a:cs typeface="Arial"/>
              </a:rPr>
              <a:t>Recognition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28600" y="4989576"/>
            <a:ext cx="8686800" cy="954405"/>
          </a:xfrm>
          <a:prstGeom prst="rect">
            <a:avLst/>
          </a:prstGeom>
          <a:ln w="15875">
            <a:solidFill>
              <a:srgbClr val="1C1C1C"/>
            </a:solidFill>
          </a:ln>
        </p:spPr>
        <p:txBody>
          <a:bodyPr wrap="square" lIns="0" tIns="36830" rIns="0" bIns="0" rtlCol="0" vert="horz">
            <a:spAutoFit/>
          </a:bodyPr>
          <a:lstStyle/>
          <a:p>
            <a:pPr marL="90805">
              <a:lnSpc>
                <a:spcPts val="3354"/>
              </a:lnSpc>
              <a:spcBef>
                <a:spcPts val="290"/>
              </a:spcBef>
            </a:pPr>
            <a:r>
              <a:rPr dirty="0" sz="2800" b="1">
                <a:solidFill>
                  <a:srgbClr val="00AF50"/>
                </a:solidFill>
                <a:latin typeface="Arial"/>
                <a:cs typeface="Arial"/>
              </a:rPr>
              <a:t>Intelligent</a:t>
            </a:r>
            <a:r>
              <a:rPr dirty="0" sz="2800" spc="-114" b="1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Pattern</a:t>
            </a:r>
            <a:r>
              <a:rPr dirty="0" sz="2800" spc="-12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6F2F9F"/>
                </a:solidFill>
                <a:latin typeface="Arial"/>
                <a:cs typeface="Arial"/>
              </a:rPr>
              <a:t>Recognition</a:t>
            </a:r>
            <a:r>
              <a:rPr dirty="0" sz="2800" spc="-110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800" spc="-25" b="1">
                <a:solidFill>
                  <a:srgbClr val="001F5F"/>
                </a:solidFill>
                <a:latin typeface="Arial"/>
                <a:cs typeface="Arial"/>
              </a:rPr>
              <a:t>and</a:t>
            </a:r>
            <a:endParaRPr sz="2800">
              <a:latin typeface="Arial"/>
              <a:cs typeface="Arial"/>
            </a:endParaRPr>
          </a:p>
          <a:p>
            <a:pPr marL="3228340">
              <a:lnSpc>
                <a:spcPts val="3354"/>
              </a:lnSpc>
            </a:pPr>
            <a:r>
              <a:rPr dirty="0" sz="2800" b="1">
                <a:solidFill>
                  <a:srgbClr val="00AF50"/>
                </a:solidFill>
                <a:latin typeface="Arial"/>
                <a:cs typeface="Arial"/>
              </a:rPr>
              <a:t>Intelligent</a:t>
            </a:r>
            <a:r>
              <a:rPr dirty="0" sz="2800" spc="-95" b="1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0000FF"/>
                </a:solidFill>
                <a:latin typeface="Arial"/>
                <a:cs typeface="Arial"/>
              </a:rPr>
              <a:t>Speech</a:t>
            </a:r>
            <a:r>
              <a:rPr dirty="0" sz="2800" spc="-8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6F2F9F"/>
                </a:solidFill>
                <a:latin typeface="Arial"/>
                <a:cs typeface="Arial"/>
              </a:rPr>
              <a:t>Recognition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58011" y="2532888"/>
            <a:ext cx="6858000" cy="523240"/>
          </a:xfrm>
          <a:prstGeom prst="rect">
            <a:avLst/>
          </a:prstGeom>
          <a:ln w="15875">
            <a:solidFill>
              <a:srgbClr val="1C1C1C"/>
            </a:solidFill>
          </a:ln>
        </p:spPr>
        <p:txBody>
          <a:bodyPr wrap="square" lIns="0" tIns="349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75"/>
              </a:spcBef>
              <a:tabLst>
                <a:tab pos="2788920" algn="l"/>
              </a:tabLst>
            </a:pPr>
            <a:r>
              <a:rPr dirty="0" sz="2800" b="1">
                <a:solidFill>
                  <a:srgbClr val="0000FF"/>
                </a:solidFill>
                <a:latin typeface="Arial"/>
                <a:cs typeface="Arial"/>
              </a:rPr>
              <a:t>Speech</a:t>
            </a:r>
            <a:r>
              <a:rPr dirty="0" sz="2800" spc="-8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FF0000"/>
                </a:solidFill>
                <a:latin typeface="Arial"/>
                <a:cs typeface="Arial"/>
              </a:rPr>
              <a:t>Pattern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800" spc="-10" b="1">
                <a:solidFill>
                  <a:srgbClr val="6F2F9F"/>
                </a:solidFill>
                <a:latin typeface="Arial"/>
                <a:cs typeface="Arial"/>
              </a:rPr>
              <a:t>Recognition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00990"/>
            <a:ext cx="560070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Examples</a:t>
            </a:r>
            <a:r>
              <a:rPr dirty="0" spc="-75"/>
              <a:t> </a:t>
            </a:r>
            <a:r>
              <a:rPr dirty="0"/>
              <a:t>of</a:t>
            </a:r>
            <a:r>
              <a:rPr dirty="0" spc="-75"/>
              <a:t> </a:t>
            </a:r>
            <a:r>
              <a:rPr dirty="0"/>
              <a:t>Pattern</a:t>
            </a:r>
            <a:r>
              <a:rPr dirty="0" spc="-85"/>
              <a:t> </a:t>
            </a:r>
            <a:r>
              <a:rPr dirty="0" spc="-10"/>
              <a:t>Recognition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36652" y="607822"/>
            <a:ext cx="2298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65" b="1">
                <a:solidFill>
                  <a:srgbClr val="00AF50"/>
                </a:solidFill>
                <a:latin typeface="Arial"/>
                <a:cs typeface="Arial"/>
              </a:rPr>
              <a:t>11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7408" y="835152"/>
            <a:ext cx="7949183" cy="52578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535940" y="6072936"/>
            <a:ext cx="8007984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Times New Roman"/>
                <a:cs typeface="Times New Roman"/>
              </a:rPr>
              <a:t>Mayank</a:t>
            </a:r>
            <a:r>
              <a:rPr dirty="0" sz="1800" spc="-6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Parasher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et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al.,</a:t>
            </a:r>
            <a:r>
              <a:rPr dirty="0" sz="1800" spc="28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Anatomy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on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Pattern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Recognition,</a:t>
            </a:r>
            <a:r>
              <a:rPr dirty="0" sz="1800" spc="-6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June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2011,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Indian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Journal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Times New Roman"/>
                <a:cs typeface="Times New Roman"/>
              </a:rPr>
              <a:t>of </a:t>
            </a:r>
            <a:r>
              <a:rPr dirty="0" sz="1800">
                <a:latin typeface="Times New Roman"/>
                <a:cs typeface="Times New Roman"/>
              </a:rPr>
              <a:t>Computer</a:t>
            </a:r>
            <a:r>
              <a:rPr dirty="0" sz="1800" spc="-5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Science</a:t>
            </a:r>
            <a:r>
              <a:rPr dirty="0" sz="1800" spc="-5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5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Engineering</a:t>
            </a:r>
            <a:r>
              <a:rPr dirty="0" sz="1800" spc="-65">
                <a:latin typeface="Times New Roman"/>
                <a:cs typeface="Times New Roman"/>
              </a:rPr>
              <a:t> </a:t>
            </a:r>
            <a:r>
              <a:rPr dirty="0" sz="1800" spc="-20">
                <a:latin typeface="Times New Roman"/>
                <a:cs typeface="Times New Roman"/>
              </a:rPr>
              <a:t>2(3)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700531"/>
            <a:ext cx="559625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Examples</a:t>
            </a:r>
            <a:r>
              <a:rPr dirty="0" spc="-80"/>
              <a:t> </a:t>
            </a:r>
            <a:r>
              <a:rPr dirty="0"/>
              <a:t>of</a:t>
            </a:r>
            <a:r>
              <a:rPr dirty="0" spc="-85"/>
              <a:t> </a:t>
            </a:r>
            <a:r>
              <a:rPr dirty="0"/>
              <a:t>Pattern</a:t>
            </a:r>
            <a:r>
              <a:rPr dirty="0" spc="-95"/>
              <a:t> </a:t>
            </a:r>
            <a:r>
              <a:rPr dirty="0" spc="-10"/>
              <a:t>Recognition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12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31621" y="1624202"/>
            <a:ext cx="8206740" cy="4201795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45085">
              <a:lnSpc>
                <a:spcPct val="100000"/>
              </a:lnSpc>
              <a:spcBef>
                <a:spcPts val="695"/>
              </a:spcBef>
            </a:pP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What</a:t>
            </a:r>
            <a:r>
              <a:rPr dirty="0" sz="1800" spc="-114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Are</a:t>
            </a:r>
            <a:r>
              <a:rPr dirty="0" sz="1800" spc="-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the</a:t>
            </a:r>
            <a:r>
              <a:rPr dirty="0" sz="1800" spc="-4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1F5F"/>
                </a:solidFill>
                <a:latin typeface="Arial"/>
                <a:cs typeface="Arial"/>
              </a:rPr>
              <a:t>Real-World</a:t>
            </a:r>
            <a:r>
              <a:rPr dirty="0" sz="1800" spc="-10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Applications</a:t>
            </a:r>
            <a:r>
              <a:rPr dirty="0" sz="1800" spc="-1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of</a:t>
            </a:r>
            <a:r>
              <a:rPr dirty="0" sz="1800" spc="-4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Pattern</a:t>
            </a:r>
            <a:r>
              <a:rPr dirty="0" sz="1800" spc="-4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1F5F"/>
                </a:solidFill>
                <a:latin typeface="Arial"/>
                <a:cs typeface="Arial"/>
              </a:rPr>
              <a:t>Recognition?</a:t>
            </a:r>
            <a:endParaRPr sz="1800">
              <a:latin typeface="Arial"/>
              <a:cs typeface="Arial"/>
            </a:endParaRPr>
          </a:p>
          <a:p>
            <a:pPr marL="502920">
              <a:lnSpc>
                <a:spcPct val="100000"/>
              </a:lnSpc>
              <a:spcBef>
                <a:spcPts val="600"/>
              </a:spcBef>
            </a:pPr>
            <a:r>
              <a:rPr dirty="0" sz="1800" spc="-10">
                <a:latin typeface="Arial"/>
                <a:cs typeface="Arial"/>
              </a:rPr>
              <a:t>https://serokell.io/blog/applications-of-pattern-recognition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30"/>
              </a:spcBef>
            </a:pPr>
            <a:endParaRPr sz="1800">
              <a:latin typeface="Arial"/>
              <a:cs typeface="Arial"/>
            </a:endParaRPr>
          </a:p>
          <a:p>
            <a:pPr marL="45085">
              <a:lnSpc>
                <a:spcPct val="100000"/>
              </a:lnSpc>
              <a:spcBef>
                <a:spcPts val="5"/>
              </a:spcBef>
            </a:pP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10</a:t>
            </a:r>
            <a:r>
              <a:rPr dirty="0" sz="1800" spc="-3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Real</a:t>
            </a:r>
            <a:r>
              <a:rPr dirty="0" sz="1800" spc="-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Life</a:t>
            </a:r>
            <a:r>
              <a:rPr dirty="0" sz="1800" spc="-3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Examples</a:t>
            </a:r>
            <a:r>
              <a:rPr dirty="0" sz="1800" spc="-1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Of</a:t>
            </a:r>
            <a:r>
              <a:rPr dirty="0" sz="1800" spc="-2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Pattern</a:t>
            </a:r>
            <a:r>
              <a:rPr dirty="0" sz="1800" spc="-1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1F5F"/>
                </a:solidFill>
                <a:latin typeface="Arial"/>
                <a:cs typeface="Arial"/>
              </a:rPr>
              <a:t>Recognition</a:t>
            </a:r>
            <a:endParaRPr sz="1800">
              <a:latin typeface="Arial"/>
              <a:cs typeface="Arial"/>
            </a:endParaRPr>
          </a:p>
          <a:p>
            <a:pPr marL="502920">
              <a:lnSpc>
                <a:spcPct val="100000"/>
              </a:lnSpc>
              <a:spcBef>
                <a:spcPts val="1120"/>
              </a:spcBef>
            </a:pPr>
            <a:r>
              <a:rPr dirty="0" sz="1800" spc="-10">
                <a:latin typeface="Arial"/>
                <a:cs typeface="Arial"/>
              </a:rPr>
              <a:t>https://numberdyslexia.com/pattern-recognition-real-life-examples/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95"/>
              </a:spcBef>
            </a:pP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Pattern</a:t>
            </a:r>
            <a:r>
              <a:rPr dirty="0" sz="1800" spc="-2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recognition</a:t>
            </a:r>
            <a:r>
              <a:rPr dirty="0" sz="1800" spc="-3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and</a:t>
            </a:r>
            <a:r>
              <a:rPr dirty="0" sz="1800" spc="-3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use</a:t>
            </a:r>
            <a:r>
              <a:rPr dirty="0" sz="1800" spc="-3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in</a:t>
            </a:r>
            <a:r>
              <a:rPr dirty="0" sz="1800" spc="-3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real</a:t>
            </a:r>
            <a:r>
              <a:rPr dirty="0" sz="1800" spc="-3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life</a:t>
            </a:r>
            <a:r>
              <a:rPr dirty="0" sz="1800" spc="-2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problem</a:t>
            </a:r>
            <a:r>
              <a:rPr dirty="0" sz="1800" spc="-5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1F5F"/>
                </a:solidFill>
                <a:latin typeface="Arial"/>
                <a:cs typeface="Arial"/>
              </a:rPr>
              <a:t>solving</a:t>
            </a:r>
            <a:endParaRPr sz="1800">
              <a:latin typeface="Arial"/>
              <a:cs typeface="Arial"/>
            </a:endParaRPr>
          </a:p>
          <a:p>
            <a:pPr marL="379730" marR="5080">
              <a:lnSpc>
                <a:spcPct val="100000"/>
              </a:lnSpc>
              <a:spcBef>
                <a:spcPts val="745"/>
              </a:spcBef>
            </a:pPr>
            <a:r>
              <a:rPr dirty="0" sz="1800" spc="-10">
                <a:latin typeface="Arial"/>
                <a:cs typeface="Arial"/>
              </a:rPr>
              <a:t>https://suresolv.com/problem-solving-techniques/pattern-recognition-and-</a:t>
            </a:r>
            <a:r>
              <a:rPr dirty="0" sz="1800" spc="-20">
                <a:latin typeface="Arial"/>
                <a:cs typeface="Arial"/>
              </a:rPr>
              <a:t>use- </a:t>
            </a:r>
            <a:r>
              <a:rPr dirty="0" sz="1800" spc="-10">
                <a:latin typeface="Arial"/>
                <a:cs typeface="Arial"/>
              </a:rPr>
              <a:t>real-life-problem-solving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1800">
              <a:latin typeface="Arial"/>
              <a:cs typeface="Arial"/>
            </a:endParaRPr>
          </a:p>
          <a:p>
            <a:pPr marL="3556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What</a:t>
            </a:r>
            <a:r>
              <a:rPr dirty="0" sz="1800" spc="-6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is</a:t>
            </a:r>
            <a:r>
              <a:rPr dirty="0" sz="1800" spc="-3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pattern</a:t>
            </a:r>
            <a:r>
              <a:rPr dirty="0" sz="1800" spc="-3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recognition</a:t>
            </a:r>
            <a:r>
              <a:rPr dirty="0" sz="1800" spc="-4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and</a:t>
            </a:r>
            <a:r>
              <a:rPr dirty="0" sz="1800" spc="-3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why</a:t>
            </a:r>
            <a:r>
              <a:rPr dirty="0" sz="1800" spc="-6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it</a:t>
            </a:r>
            <a:r>
              <a:rPr dirty="0" sz="1800" spc="-3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matters?</a:t>
            </a:r>
            <a:r>
              <a:rPr dirty="0" sz="1800" spc="-2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Definitive </a:t>
            </a:r>
            <a:r>
              <a:rPr dirty="0" sz="1800" spc="-10" b="1">
                <a:solidFill>
                  <a:srgbClr val="001F5F"/>
                </a:solidFill>
                <a:latin typeface="Arial"/>
                <a:cs typeface="Arial"/>
              </a:rPr>
              <a:t>guide</a:t>
            </a:r>
            <a:endParaRPr sz="1800">
              <a:latin typeface="Arial"/>
              <a:cs typeface="Arial"/>
            </a:endParaRPr>
          </a:p>
          <a:p>
            <a:pPr marL="379730">
              <a:lnSpc>
                <a:spcPct val="100000"/>
              </a:lnSpc>
              <a:spcBef>
                <a:spcPts val="375"/>
              </a:spcBef>
            </a:pPr>
            <a:r>
              <a:rPr dirty="0" sz="1800" spc="-10">
                <a:latin typeface="Arial"/>
                <a:cs typeface="Arial"/>
              </a:rPr>
              <a:t>https://theappsolutions.com/blog/development/pattern-recognition-guide/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606679"/>
            <a:ext cx="74371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MCSE</a:t>
            </a:r>
            <a:r>
              <a:rPr dirty="0" spc="-60"/>
              <a:t> </a:t>
            </a:r>
            <a:r>
              <a:rPr dirty="0"/>
              <a:t>666:</a:t>
            </a:r>
            <a:r>
              <a:rPr dirty="0" spc="-65"/>
              <a:t> </a:t>
            </a:r>
            <a:r>
              <a:rPr dirty="0"/>
              <a:t>Pattern</a:t>
            </a:r>
            <a:r>
              <a:rPr dirty="0" spc="-60"/>
              <a:t> </a:t>
            </a:r>
            <a:r>
              <a:rPr dirty="0"/>
              <a:t>and</a:t>
            </a:r>
            <a:r>
              <a:rPr dirty="0" spc="-65"/>
              <a:t> </a:t>
            </a:r>
            <a:r>
              <a:rPr dirty="0"/>
              <a:t>Speech</a:t>
            </a:r>
            <a:r>
              <a:rPr dirty="0" spc="-45"/>
              <a:t> </a:t>
            </a:r>
            <a:r>
              <a:rPr dirty="0" spc="-10"/>
              <a:t>Recognition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13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37210" y="1774951"/>
            <a:ext cx="8578850" cy="1855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Arial"/>
                <a:cs typeface="Arial"/>
              </a:rPr>
              <a:t>Introduction</a:t>
            </a:r>
            <a:r>
              <a:rPr dirty="0" sz="2000" spc="1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1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formal</a:t>
            </a:r>
            <a:r>
              <a:rPr dirty="0" sz="2000" spc="1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languages</a:t>
            </a:r>
            <a:r>
              <a:rPr dirty="0" sz="2000" spc="1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1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patterns;</a:t>
            </a:r>
            <a:r>
              <a:rPr dirty="0" sz="2000" spc="1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string</a:t>
            </a:r>
            <a:r>
              <a:rPr dirty="0" sz="2000" spc="1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languages</a:t>
            </a:r>
            <a:r>
              <a:rPr dirty="0" sz="2000" spc="1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15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pattern </a:t>
            </a:r>
            <a:r>
              <a:rPr dirty="0" sz="2000">
                <a:latin typeface="Arial"/>
                <a:cs typeface="Arial"/>
              </a:rPr>
              <a:t>description;</a:t>
            </a:r>
            <a:r>
              <a:rPr dirty="0" sz="2000" spc="4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higher</a:t>
            </a:r>
            <a:r>
              <a:rPr dirty="0" sz="2000" spc="-2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dimensional</a:t>
            </a:r>
            <a:r>
              <a:rPr dirty="0" sz="2000" spc="-1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pattern</a:t>
            </a:r>
            <a:r>
              <a:rPr dirty="0" sz="2000" spc="-2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grammars;</a:t>
            </a:r>
            <a:r>
              <a:rPr dirty="0" sz="2000" spc="4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syntax</a:t>
            </a:r>
            <a:r>
              <a:rPr dirty="0" sz="2000" spc="-2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analysis</a:t>
            </a:r>
            <a:r>
              <a:rPr dirty="0" sz="2000" spc="-1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as</a:t>
            </a:r>
            <a:r>
              <a:rPr dirty="0" sz="2000" spc="-20">
                <a:latin typeface="Arial"/>
                <a:cs typeface="Arial"/>
              </a:rPr>
              <a:t>  </a:t>
            </a:r>
            <a:r>
              <a:rPr dirty="0" sz="2000" spc="-50">
                <a:latin typeface="Arial"/>
                <a:cs typeface="Arial"/>
              </a:rPr>
              <a:t>a </a:t>
            </a:r>
            <a:r>
              <a:rPr dirty="0" sz="2000">
                <a:latin typeface="Arial"/>
                <a:cs typeface="Arial"/>
              </a:rPr>
              <a:t>recognition</a:t>
            </a:r>
            <a:r>
              <a:rPr dirty="0" sz="2000" spc="4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procedure;</a:t>
            </a:r>
            <a:r>
              <a:rPr dirty="0" sz="2000" spc="4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stochastic</a:t>
            </a:r>
            <a:r>
              <a:rPr dirty="0" sz="2000" spc="459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languages;</a:t>
            </a:r>
            <a:r>
              <a:rPr dirty="0" sz="2000" spc="4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error</a:t>
            </a:r>
            <a:r>
              <a:rPr dirty="0" sz="2000" spc="4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correcting</a:t>
            </a:r>
            <a:r>
              <a:rPr dirty="0" sz="2000" spc="4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parsing</a:t>
            </a:r>
            <a:r>
              <a:rPr dirty="0" sz="2000" spc="45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for </a:t>
            </a:r>
            <a:r>
              <a:rPr dirty="0" sz="2000">
                <a:latin typeface="Arial"/>
                <a:cs typeface="Arial"/>
              </a:rPr>
              <a:t>string</a:t>
            </a:r>
            <a:r>
              <a:rPr dirty="0" sz="2000" spc="22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languages;</a:t>
            </a:r>
            <a:r>
              <a:rPr dirty="0" sz="2000" spc="220">
                <a:latin typeface="Arial"/>
                <a:cs typeface="Arial"/>
              </a:rPr>
              <a:t>  </a:t>
            </a:r>
            <a:r>
              <a:rPr dirty="0" sz="2000" spc="-10">
                <a:latin typeface="Arial"/>
                <a:cs typeface="Arial"/>
              </a:rPr>
              <a:t>error-</a:t>
            </a:r>
            <a:r>
              <a:rPr dirty="0" sz="2000">
                <a:latin typeface="Arial"/>
                <a:cs typeface="Arial"/>
              </a:rPr>
              <a:t>correcting</a:t>
            </a:r>
            <a:r>
              <a:rPr dirty="0" sz="2000" spc="22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tree</a:t>
            </a:r>
            <a:r>
              <a:rPr dirty="0" sz="2000" spc="22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automata;</a:t>
            </a:r>
            <a:r>
              <a:rPr dirty="0" sz="2000" spc="22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cluster</a:t>
            </a:r>
            <a:r>
              <a:rPr dirty="0" sz="2000" spc="229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analysis</a:t>
            </a:r>
            <a:r>
              <a:rPr dirty="0" sz="2000" spc="220">
                <a:latin typeface="Arial"/>
                <a:cs typeface="Arial"/>
              </a:rPr>
              <a:t>  </a:t>
            </a:r>
            <a:r>
              <a:rPr dirty="0" sz="2000" spc="-25">
                <a:latin typeface="Arial"/>
                <a:cs typeface="Arial"/>
              </a:rPr>
              <a:t>for </a:t>
            </a:r>
            <a:r>
              <a:rPr dirty="0" sz="2000">
                <a:latin typeface="Arial"/>
                <a:cs typeface="Arial"/>
              </a:rPr>
              <a:t>syntactic</a:t>
            </a:r>
            <a:r>
              <a:rPr dirty="0" sz="2000" spc="2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patterns;</a:t>
            </a:r>
            <a:r>
              <a:rPr dirty="0" sz="2000" spc="229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grammatical</a:t>
            </a:r>
            <a:r>
              <a:rPr dirty="0" sz="2000" spc="25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inference</a:t>
            </a:r>
            <a:r>
              <a:rPr dirty="0" sz="2000" spc="25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25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syntactic</a:t>
            </a:r>
            <a:r>
              <a:rPr dirty="0" sz="2000" spc="2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pattern</a:t>
            </a:r>
            <a:r>
              <a:rPr dirty="0" sz="2000" spc="25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recognition; </a:t>
            </a:r>
            <a:r>
              <a:rPr dirty="0" sz="2000">
                <a:latin typeface="Arial"/>
                <a:cs typeface="Arial"/>
              </a:rPr>
              <a:t>syntactic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approach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texture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analysis;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37210" y="3908805"/>
            <a:ext cx="1926589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87805" algn="l"/>
              </a:tabLst>
            </a:pPr>
            <a:r>
              <a:rPr dirty="0" sz="2000" spc="-10">
                <a:latin typeface="Arial"/>
                <a:cs typeface="Arial"/>
              </a:rPr>
              <a:t>processing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25">
                <a:latin typeface="Arial"/>
                <a:cs typeface="Arial"/>
              </a:rPr>
              <a:t>and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37210" y="3604005"/>
            <a:ext cx="8577580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58365" marR="5080" indent="-2146300">
              <a:lnSpc>
                <a:spcPct val="100000"/>
              </a:lnSpc>
              <a:spcBef>
                <a:spcPts val="100"/>
              </a:spcBef>
              <a:tabLst>
                <a:tab pos="1136015" algn="l"/>
                <a:tab pos="2131060" algn="l"/>
                <a:tab pos="3394710" algn="l"/>
                <a:tab pos="3647440" algn="l"/>
                <a:tab pos="4429760" algn="l"/>
                <a:tab pos="5093970" algn="l"/>
                <a:tab pos="5778500" algn="l"/>
                <a:tab pos="5988685" algn="l"/>
                <a:tab pos="7534275" algn="l"/>
                <a:tab pos="7900034" algn="l"/>
              </a:tabLst>
            </a:pP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Speech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signal: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production,</a:t>
            </a:r>
            <a:r>
              <a:rPr dirty="0" sz="2000">
                <a:latin typeface="Arial"/>
                <a:cs typeface="Arial"/>
              </a:rPr>
              <a:t>		</a:t>
            </a:r>
            <a:r>
              <a:rPr dirty="0" sz="2000" spc="-10">
                <a:latin typeface="Arial"/>
                <a:cs typeface="Arial"/>
              </a:rPr>
              <a:t>perception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25">
                <a:latin typeface="Arial"/>
                <a:cs typeface="Arial"/>
              </a:rPr>
              <a:t>and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characterization;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signal analysis;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pattern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comparison</a:t>
            </a:r>
            <a:r>
              <a:rPr dirty="0" sz="2000">
                <a:latin typeface="Arial"/>
                <a:cs typeface="Arial"/>
              </a:rPr>
              <a:t>		</a:t>
            </a:r>
            <a:r>
              <a:rPr dirty="0" sz="2000" spc="-10">
                <a:latin typeface="Arial"/>
                <a:cs typeface="Arial"/>
              </a:rPr>
              <a:t>techniques: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distortion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37210" y="4213605"/>
            <a:ext cx="8578850" cy="15506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measures,</a:t>
            </a:r>
            <a:r>
              <a:rPr dirty="0" sz="2000" spc="18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spectral-</a:t>
            </a:r>
            <a:r>
              <a:rPr dirty="0" sz="2000">
                <a:latin typeface="Arial"/>
                <a:cs typeface="Arial"/>
              </a:rPr>
              <a:t>distortion</a:t>
            </a:r>
            <a:r>
              <a:rPr dirty="0" sz="2000" spc="2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measures,</a:t>
            </a:r>
            <a:r>
              <a:rPr dirty="0" sz="2000" spc="1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time</a:t>
            </a:r>
            <a:r>
              <a:rPr dirty="0" sz="2000" spc="1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alignment</a:t>
            </a:r>
            <a:r>
              <a:rPr dirty="0" sz="2000" spc="1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19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normalization; </a:t>
            </a:r>
            <a:r>
              <a:rPr dirty="0" sz="2000">
                <a:latin typeface="Arial"/>
                <a:cs typeface="Arial"/>
              </a:rPr>
              <a:t>recognition</a:t>
            </a:r>
            <a:r>
              <a:rPr dirty="0" sz="2000" spc="1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system</a:t>
            </a:r>
            <a:r>
              <a:rPr dirty="0" sz="2000" spc="1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design</a:t>
            </a:r>
            <a:r>
              <a:rPr dirty="0" sz="2000" spc="2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2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implementation:</a:t>
            </a:r>
            <a:r>
              <a:rPr dirty="0" sz="2000" spc="10">
                <a:latin typeface="Arial"/>
                <a:cs typeface="Arial"/>
              </a:rPr>
              <a:t>  </a:t>
            </a:r>
            <a:r>
              <a:rPr dirty="0" sz="2000" spc="-10">
                <a:latin typeface="Arial"/>
                <a:cs typeface="Arial"/>
              </a:rPr>
              <a:t>source-</a:t>
            </a:r>
            <a:r>
              <a:rPr dirty="0" sz="2000">
                <a:latin typeface="Arial"/>
                <a:cs typeface="Arial"/>
              </a:rPr>
              <a:t>coding,</a:t>
            </a:r>
            <a:r>
              <a:rPr dirty="0" sz="2000" spc="15">
                <a:latin typeface="Arial"/>
                <a:cs typeface="Arial"/>
              </a:rPr>
              <a:t>  </a:t>
            </a:r>
            <a:r>
              <a:rPr dirty="0" sz="2000" spc="-10">
                <a:latin typeface="Arial"/>
                <a:cs typeface="Arial"/>
              </a:rPr>
              <a:t>template </a:t>
            </a:r>
            <a:r>
              <a:rPr dirty="0" sz="2000">
                <a:latin typeface="Arial"/>
                <a:cs typeface="Arial"/>
              </a:rPr>
              <a:t>training,</a:t>
            </a:r>
            <a:r>
              <a:rPr dirty="0" sz="2000" spc="4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4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performance</a:t>
            </a:r>
            <a:r>
              <a:rPr dirty="0" sz="2000" spc="-2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analysis;</a:t>
            </a:r>
            <a:r>
              <a:rPr dirty="0" sz="2000" spc="4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connected</a:t>
            </a:r>
            <a:r>
              <a:rPr dirty="0" sz="2000" spc="-2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word</a:t>
            </a:r>
            <a:r>
              <a:rPr dirty="0" sz="2000" spc="-2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models;</a:t>
            </a:r>
            <a:r>
              <a:rPr dirty="0" sz="2000" spc="49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continuous </a:t>
            </a:r>
            <a:r>
              <a:rPr dirty="0" sz="2000">
                <a:latin typeface="Arial"/>
                <a:cs typeface="Arial"/>
              </a:rPr>
              <a:t>speech</a:t>
            </a:r>
            <a:r>
              <a:rPr dirty="0" sz="2000" spc="10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recognition:</a:t>
            </a:r>
            <a:r>
              <a:rPr dirty="0" sz="2000" spc="10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sub</a:t>
            </a:r>
            <a:r>
              <a:rPr dirty="0" sz="2000" spc="10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word</a:t>
            </a:r>
            <a:r>
              <a:rPr dirty="0" sz="2000" spc="10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units,</a:t>
            </a:r>
            <a:r>
              <a:rPr dirty="0" sz="2000" spc="10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statistical</a:t>
            </a:r>
            <a:r>
              <a:rPr dirty="0" sz="2000" spc="114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modeling,</a:t>
            </a:r>
            <a:r>
              <a:rPr dirty="0" sz="2000" spc="10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110">
                <a:latin typeface="Arial"/>
                <a:cs typeface="Arial"/>
              </a:rPr>
              <a:t>  </a:t>
            </a:r>
            <a:r>
              <a:rPr dirty="0" sz="2000" spc="-10">
                <a:latin typeface="Arial"/>
                <a:cs typeface="Arial"/>
              </a:rPr>
              <a:t>context- </a:t>
            </a:r>
            <a:r>
              <a:rPr dirty="0" sz="2000">
                <a:latin typeface="Arial"/>
                <a:cs typeface="Arial"/>
              </a:rPr>
              <a:t>dependent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units;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task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oriented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models.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868895" y="1292352"/>
            <a:ext cx="7234555" cy="401320"/>
          </a:xfrm>
          <a:custGeom>
            <a:avLst/>
            <a:gdLst/>
            <a:ahLst/>
            <a:cxnLst/>
            <a:rect l="l" t="t" r="r" b="b"/>
            <a:pathLst>
              <a:path w="7234555" h="401319">
                <a:moveTo>
                  <a:pt x="7234428" y="0"/>
                </a:moveTo>
                <a:lnTo>
                  <a:pt x="0" y="0"/>
                </a:lnTo>
                <a:lnTo>
                  <a:pt x="0" y="400812"/>
                </a:lnTo>
                <a:lnTo>
                  <a:pt x="7234428" y="400812"/>
                </a:lnTo>
                <a:lnTo>
                  <a:pt x="723442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868895" y="1443227"/>
            <a:ext cx="7234555" cy="25019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870"/>
              </a:lnSpc>
            </a:pPr>
            <a:r>
              <a:rPr dirty="0" sz="2800" b="1">
                <a:solidFill>
                  <a:srgbClr val="0000FF"/>
                </a:solidFill>
                <a:latin typeface="Arial"/>
                <a:cs typeface="Arial"/>
              </a:rPr>
              <a:t>SUB</a:t>
            </a:r>
            <a:r>
              <a:rPr dirty="0" sz="2800" spc="-8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0000FF"/>
                </a:solidFill>
                <a:latin typeface="Arial"/>
                <a:cs typeface="Arial"/>
              </a:rPr>
              <a:t>MCSE</a:t>
            </a:r>
            <a:r>
              <a:rPr dirty="0" sz="2800" spc="-6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0000FF"/>
                </a:solidFill>
                <a:latin typeface="Arial"/>
                <a:cs typeface="Arial"/>
              </a:rPr>
              <a:t>666</a:t>
            </a:r>
            <a:r>
              <a:rPr dirty="0" sz="2800" spc="-8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0000FF"/>
                </a:solidFill>
                <a:latin typeface="Arial"/>
                <a:cs typeface="Arial"/>
              </a:rPr>
              <a:t>Syllabus</a:t>
            </a:r>
            <a:r>
              <a:rPr dirty="0" sz="2800" spc="-3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0000FF"/>
                </a:solidFill>
                <a:latin typeface="Arial"/>
                <a:cs typeface="Arial"/>
              </a:rPr>
              <a:t>or</a:t>
            </a:r>
            <a:r>
              <a:rPr dirty="0" sz="2800" spc="-8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0000FF"/>
                </a:solidFill>
                <a:latin typeface="Arial"/>
                <a:cs typeface="Arial"/>
              </a:rPr>
              <a:t>Course</a:t>
            </a:r>
            <a:r>
              <a:rPr dirty="0" sz="2800" spc="-5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0000FF"/>
                </a:solidFill>
                <a:latin typeface="Arial"/>
                <a:cs typeface="Arial"/>
              </a:rPr>
              <a:t>Outline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14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1175" rIns="0" bIns="0" rtlCol="0" vert="horz">
            <a:spAutoFit/>
          </a:bodyPr>
          <a:lstStyle/>
          <a:p>
            <a:pPr marL="80645">
              <a:lnSpc>
                <a:spcPct val="100000"/>
              </a:lnSpc>
              <a:spcBef>
                <a:spcPts val="105"/>
              </a:spcBef>
            </a:pPr>
            <a:r>
              <a:rPr dirty="0" sz="3200" spc="-10"/>
              <a:t>Textbooks</a:t>
            </a:r>
            <a:endParaRPr sz="320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15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08200" y="2489961"/>
            <a:ext cx="5926455" cy="1485900"/>
          </a:xfrm>
          <a:prstGeom prst="rect"/>
        </p:spPr>
        <p:txBody>
          <a:bodyPr wrap="square" lIns="0" tIns="27305" rIns="0" bIns="0" rtlCol="0" vert="horz">
            <a:spAutoFit/>
          </a:bodyPr>
          <a:lstStyle/>
          <a:p>
            <a:pPr marL="135890" marR="5080" indent="-123825">
              <a:lnSpc>
                <a:spcPts val="5740"/>
              </a:lnSpc>
              <a:spcBef>
                <a:spcPts val="215"/>
              </a:spcBef>
            </a:pPr>
            <a:r>
              <a:rPr dirty="0" sz="4800" i="1">
                <a:latin typeface="Arial"/>
                <a:cs typeface="Arial"/>
              </a:rPr>
              <a:t>Open</a:t>
            </a:r>
            <a:r>
              <a:rPr dirty="0" sz="4800" spc="-195" i="1">
                <a:latin typeface="Arial"/>
                <a:cs typeface="Arial"/>
              </a:rPr>
              <a:t> </a:t>
            </a:r>
            <a:r>
              <a:rPr dirty="0" sz="4800" i="1">
                <a:latin typeface="Arial"/>
                <a:cs typeface="Arial"/>
              </a:rPr>
              <a:t>Discussion</a:t>
            </a:r>
            <a:r>
              <a:rPr dirty="0" sz="4800" spc="-160" i="1">
                <a:latin typeface="Arial"/>
                <a:cs typeface="Arial"/>
              </a:rPr>
              <a:t> </a:t>
            </a:r>
            <a:r>
              <a:rPr dirty="0" sz="4800" spc="-25" i="1">
                <a:latin typeface="Arial"/>
                <a:cs typeface="Arial"/>
              </a:rPr>
              <a:t>on</a:t>
            </a:r>
            <a:r>
              <a:rPr dirty="0" sz="4800" spc="-25" i="1">
                <a:latin typeface="Arial"/>
                <a:cs typeface="Arial"/>
              </a:rPr>
              <a:t> </a:t>
            </a:r>
            <a:r>
              <a:rPr dirty="0" sz="4800" i="1">
                <a:latin typeface="Arial"/>
                <a:cs typeface="Arial"/>
              </a:rPr>
              <a:t>Course</a:t>
            </a:r>
            <a:r>
              <a:rPr dirty="0" sz="4800" spc="-180" i="1">
                <a:latin typeface="Arial"/>
                <a:cs typeface="Arial"/>
              </a:rPr>
              <a:t> </a:t>
            </a:r>
            <a:r>
              <a:rPr dirty="0" sz="4800" spc="-10" i="1">
                <a:latin typeface="Arial"/>
                <a:cs typeface="Arial"/>
              </a:rPr>
              <a:t>Conduction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2438400"/>
            <a:ext cx="9008745" cy="1053465"/>
            <a:chOff x="0" y="2438400"/>
            <a:chExt cx="9008745" cy="1053465"/>
          </a:xfrm>
        </p:grpSpPr>
        <p:sp>
          <p:nvSpPr>
            <p:cNvPr id="4" name="object 4" descr=""/>
            <p:cNvSpPr/>
            <p:nvPr/>
          </p:nvSpPr>
          <p:spPr>
            <a:xfrm>
              <a:off x="294131" y="2546604"/>
              <a:ext cx="384175" cy="474345"/>
            </a:xfrm>
            <a:custGeom>
              <a:avLst/>
              <a:gdLst/>
              <a:ahLst/>
              <a:cxnLst/>
              <a:rect l="l" t="t" r="r" b="b"/>
              <a:pathLst>
                <a:path w="384175" h="474344">
                  <a:moveTo>
                    <a:pt x="0" y="473963"/>
                  </a:moveTo>
                  <a:lnTo>
                    <a:pt x="384048" y="473963"/>
                  </a:lnTo>
                  <a:lnTo>
                    <a:pt x="384048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8180" y="2546604"/>
              <a:ext cx="327660" cy="473963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17576" y="29687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5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7908" y="2968751"/>
              <a:ext cx="368808" cy="47396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895600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635508" y="2438399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4">
                  <a:moveTo>
                    <a:pt x="32004" y="877824"/>
                  </a:moveTo>
                  <a:lnTo>
                    <a:pt x="0" y="87782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877824"/>
                  </a:lnTo>
                  <a:close/>
                </a:path>
                <a:path w="32384" h="1053464">
                  <a:moveTo>
                    <a:pt x="32004" y="0"/>
                  </a:moveTo>
                  <a:lnTo>
                    <a:pt x="0" y="0"/>
                  </a:lnTo>
                  <a:lnTo>
                    <a:pt x="0" y="822960"/>
                  </a:lnTo>
                  <a:lnTo>
                    <a:pt x="32004" y="82296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468" y="3261360"/>
              <a:ext cx="8692896" cy="54863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917575" marR="5080" indent="-905510">
              <a:lnSpc>
                <a:spcPct val="110000"/>
              </a:lnSpc>
              <a:spcBef>
                <a:spcPts val="95"/>
              </a:spcBef>
            </a:pPr>
            <a:r>
              <a:rPr dirty="0" sz="2800">
                <a:solidFill>
                  <a:srgbClr val="0000FF"/>
                </a:solidFill>
              </a:rPr>
              <a:t>Dr.</a:t>
            </a:r>
            <a:r>
              <a:rPr dirty="0" sz="2800" spc="-70">
                <a:solidFill>
                  <a:srgbClr val="0000FF"/>
                </a:solidFill>
              </a:rPr>
              <a:t> </a:t>
            </a:r>
            <a:r>
              <a:rPr dirty="0" sz="2800">
                <a:solidFill>
                  <a:srgbClr val="0000FF"/>
                </a:solidFill>
              </a:rPr>
              <a:t>Md.</a:t>
            </a:r>
            <a:r>
              <a:rPr dirty="0" sz="2800" spc="-70">
                <a:solidFill>
                  <a:srgbClr val="0000FF"/>
                </a:solidFill>
              </a:rPr>
              <a:t> </a:t>
            </a:r>
            <a:r>
              <a:rPr dirty="0" sz="2800">
                <a:solidFill>
                  <a:srgbClr val="0000FF"/>
                </a:solidFill>
              </a:rPr>
              <a:t>Aminul</a:t>
            </a:r>
            <a:r>
              <a:rPr dirty="0" sz="2800" spc="-55">
                <a:solidFill>
                  <a:srgbClr val="0000FF"/>
                </a:solidFill>
              </a:rPr>
              <a:t> </a:t>
            </a:r>
            <a:r>
              <a:rPr dirty="0" sz="2800">
                <a:solidFill>
                  <a:srgbClr val="0000FF"/>
                </a:solidFill>
              </a:rPr>
              <a:t>Haque</a:t>
            </a:r>
            <a:r>
              <a:rPr dirty="0" sz="2800" spc="-40">
                <a:solidFill>
                  <a:srgbClr val="0000FF"/>
                </a:solidFill>
              </a:rPr>
              <a:t> </a:t>
            </a:r>
            <a:r>
              <a:rPr dirty="0" sz="2800" spc="-10">
                <a:solidFill>
                  <a:srgbClr val="0000FF"/>
                </a:solidFill>
              </a:rPr>
              <a:t>Akhand </a:t>
            </a:r>
            <a:r>
              <a:rPr dirty="0" sz="2800">
                <a:solidFill>
                  <a:srgbClr val="0000FF"/>
                </a:solidFill>
              </a:rPr>
              <a:t>Dept.</a:t>
            </a:r>
            <a:r>
              <a:rPr dirty="0" sz="2800" spc="-35">
                <a:solidFill>
                  <a:srgbClr val="0000FF"/>
                </a:solidFill>
              </a:rPr>
              <a:t> </a:t>
            </a:r>
            <a:r>
              <a:rPr dirty="0" sz="2800">
                <a:solidFill>
                  <a:srgbClr val="0000FF"/>
                </a:solidFill>
              </a:rPr>
              <a:t>of</a:t>
            </a:r>
            <a:r>
              <a:rPr dirty="0" sz="2800" spc="-30">
                <a:solidFill>
                  <a:srgbClr val="0000FF"/>
                </a:solidFill>
              </a:rPr>
              <a:t> </a:t>
            </a:r>
            <a:r>
              <a:rPr dirty="0" sz="2800">
                <a:solidFill>
                  <a:srgbClr val="0000FF"/>
                </a:solidFill>
              </a:rPr>
              <a:t>CSE,</a:t>
            </a:r>
            <a:r>
              <a:rPr dirty="0" sz="2800" spc="-35">
                <a:solidFill>
                  <a:srgbClr val="0000FF"/>
                </a:solidFill>
              </a:rPr>
              <a:t> </a:t>
            </a:r>
            <a:r>
              <a:rPr dirty="0" sz="2800" spc="-25">
                <a:solidFill>
                  <a:srgbClr val="0000FF"/>
                </a:solidFill>
              </a:rPr>
              <a:t>SUB</a:t>
            </a:r>
            <a:endParaRPr sz="2800"/>
          </a:p>
        </p:txBody>
      </p:sp>
      <p:sp>
        <p:nvSpPr>
          <p:cNvPr id="12" name="object 1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309676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500">
                <a:solidFill>
                  <a:srgbClr val="6F2F9F"/>
                </a:solidFill>
              </a:rPr>
              <a:t>Introduction</a:t>
            </a:r>
            <a:r>
              <a:rPr dirty="0" sz="3500" spc="-35">
                <a:solidFill>
                  <a:srgbClr val="6F2F9F"/>
                </a:solidFill>
              </a:rPr>
              <a:t> </a:t>
            </a:r>
            <a:r>
              <a:rPr dirty="0" sz="3500">
                <a:solidFill>
                  <a:srgbClr val="6F2F9F"/>
                </a:solidFill>
              </a:rPr>
              <a:t>to</a:t>
            </a:r>
            <a:r>
              <a:rPr dirty="0" sz="3500" spc="-15">
                <a:solidFill>
                  <a:srgbClr val="6F2F9F"/>
                </a:solidFill>
              </a:rPr>
              <a:t> </a:t>
            </a:r>
            <a:r>
              <a:rPr dirty="0" sz="3500">
                <a:solidFill>
                  <a:srgbClr val="6F2F9F"/>
                </a:solidFill>
              </a:rPr>
              <a:t>Pattern</a:t>
            </a:r>
            <a:r>
              <a:rPr dirty="0" sz="3500" spc="-20">
                <a:solidFill>
                  <a:srgbClr val="6F2F9F"/>
                </a:solidFill>
              </a:rPr>
              <a:t> </a:t>
            </a:r>
            <a:r>
              <a:rPr dirty="0" sz="3500" spc="-10">
                <a:solidFill>
                  <a:srgbClr val="6F2F9F"/>
                </a:solidFill>
              </a:rPr>
              <a:t>Recognition</a:t>
            </a:r>
            <a:endParaRPr sz="3500"/>
          </a:p>
        </p:txBody>
      </p:sp>
      <p:sp>
        <p:nvSpPr>
          <p:cNvPr id="13" name="object 13" descr=""/>
          <p:cNvSpPr txBox="1"/>
          <p:nvPr/>
        </p:nvSpPr>
        <p:spPr>
          <a:xfrm>
            <a:off x="884021" y="1288161"/>
            <a:ext cx="733742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solidFill>
                  <a:srgbClr val="1C1C1C"/>
                </a:solidFill>
                <a:latin typeface="Arial"/>
                <a:cs typeface="Arial"/>
              </a:rPr>
              <a:t>MCSE</a:t>
            </a:r>
            <a:r>
              <a:rPr dirty="0" sz="2800" spc="-80" b="1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1C1C1C"/>
                </a:solidFill>
                <a:latin typeface="Arial"/>
                <a:cs typeface="Arial"/>
              </a:rPr>
              <a:t>666:Pattern</a:t>
            </a:r>
            <a:r>
              <a:rPr dirty="0" sz="2800" spc="-85" b="1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1C1C1C"/>
                </a:solidFill>
                <a:latin typeface="Arial"/>
                <a:cs typeface="Arial"/>
              </a:rPr>
              <a:t>and</a:t>
            </a:r>
            <a:r>
              <a:rPr dirty="0" sz="2800" spc="-90" b="1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1C1C1C"/>
                </a:solidFill>
                <a:latin typeface="Arial"/>
                <a:cs typeface="Arial"/>
              </a:rPr>
              <a:t>Speech</a:t>
            </a:r>
            <a:r>
              <a:rPr dirty="0" sz="2800" spc="-65" b="1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1C1C1C"/>
                </a:solidFill>
                <a:latin typeface="Arial"/>
                <a:cs typeface="Arial"/>
              </a:rPr>
              <a:t>Recognition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7073" y="408889"/>
            <a:ext cx="568960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What</a:t>
            </a:r>
            <a:r>
              <a:rPr dirty="0" sz="3200" spc="-45"/>
              <a:t> </a:t>
            </a:r>
            <a:r>
              <a:rPr dirty="0" sz="3200"/>
              <a:t>Is</a:t>
            </a:r>
            <a:r>
              <a:rPr dirty="0" sz="3200" spc="-25"/>
              <a:t> </a:t>
            </a:r>
            <a:r>
              <a:rPr dirty="0" sz="3200"/>
              <a:t>Pattern</a:t>
            </a:r>
            <a:r>
              <a:rPr dirty="0" sz="3200" spc="-35"/>
              <a:t> </a:t>
            </a:r>
            <a:r>
              <a:rPr dirty="0" sz="3200" spc="-10"/>
              <a:t>Recognition?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8111" y="3435096"/>
            <a:ext cx="5867399" cy="3422901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307340" y="1355216"/>
            <a:ext cx="8529320" cy="1967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Pattern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recognition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(PR)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is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process</a:t>
            </a:r>
            <a:r>
              <a:rPr dirty="0" sz="2400" spc="2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by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which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some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input</a:t>
            </a:r>
            <a:r>
              <a:rPr dirty="0" sz="2400" spc="229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FF0000"/>
                </a:solidFill>
                <a:latin typeface="Arial"/>
                <a:cs typeface="Arial"/>
              </a:rPr>
              <a:t>is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measured,</a:t>
            </a:r>
            <a:r>
              <a:rPr dirty="0" sz="2400" spc="2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analyzed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and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then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classified</a:t>
            </a:r>
            <a:r>
              <a:rPr dirty="0" sz="2400" spc="2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as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belonging</a:t>
            </a:r>
            <a:r>
              <a:rPr dirty="0" sz="2400" spc="2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FF0000"/>
                </a:solidFill>
                <a:latin typeface="Arial"/>
                <a:cs typeface="Arial"/>
              </a:rPr>
              <a:t>one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24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24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set</a:t>
            </a:r>
            <a:r>
              <a:rPr dirty="0" sz="2400" spc="-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 classes</a:t>
            </a:r>
            <a:endParaRPr sz="2400">
              <a:latin typeface="Arial"/>
              <a:cs typeface="Arial"/>
            </a:endParaRPr>
          </a:p>
          <a:p>
            <a:pPr algn="just" marL="12700">
              <a:lnSpc>
                <a:spcPct val="100000"/>
              </a:lnSpc>
              <a:spcBef>
                <a:spcPts val="880"/>
              </a:spcBef>
            </a:pPr>
            <a:r>
              <a:rPr dirty="0" sz="2400">
                <a:latin typeface="Arial"/>
                <a:cs typeface="Arial"/>
              </a:rPr>
              <a:t>Process</a:t>
            </a:r>
            <a:r>
              <a:rPr dirty="0" sz="2400" spc="2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PR</a:t>
            </a:r>
            <a:r>
              <a:rPr dirty="0" sz="2400" spc="2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and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classification</a:t>
            </a:r>
            <a:r>
              <a:rPr dirty="0" sz="2400" spc="2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is</a:t>
            </a:r>
            <a:r>
              <a:rPr dirty="0" sz="2400" spc="2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240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1F5F"/>
                </a:solidFill>
                <a:latin typeface="Arial"/>
                <a:cs typeface="Arial"/>
              </a:rPr>
              <a:t>continual,</a:t>
            </a:r>
            <a:r>
              <a:rPr dirty="0" sz="2400" spc="25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1F5F"/>
                </a:solidFill>
                <a:latin typeface="Arial"/>
                <a:cs typeface="Arial"/>
              </a:rPr>
              <a:t>never</a:t>
            </a:r>
            <a:r>
              <a:rPr dirty="0" sz="2400" spc="254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1F5F"/>
                </a:solidFill>
                <a:latin typeface="Arial"/>
                <a:cs typeface="Arial"/>
              </a:rPr>
              <a:t>ending</a:t>
            </a:r>
            <a:endParaRPr sz="2400">
              <a:latin typeface="Arial"/>
              <a:cs typeface="Arial"/>
            </a:endParaRPr>
          </a:p>
          <a:p>
            <a:pPr algn="just" marL="12700">
              <a:lnSpc>
                <a:spcPct val="100000"/>
              </a:lnSpc>
              <a:spcBef>
                <a:spcPts val="5"/>
              </a:spcBef>
            </a:pPr>
            <a:r>
              <a:rPr dirty="0" sz="2400">
                <a:solidFill>
                  <a:srgbClr val="001F5F"/>
                </a:solidFill>
                <a:latin typeface="Arial"/>
                <a:cs typeface="Arial"/>
              </a:rPr>
              <a:t>aspect</a:t>
            </a:r>
            <a:r>
              <a:rPr dirty="0" sz="2400" spc="-4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every-</a:t>
            </a:r>
            <a:r>
              <a:rPr dirty="0" sz="2400">
                <a:latin typeface="Arial"/>
                <a:cs typeface="Arial"/>
              </a:rPr>
              <a:t>day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human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existence: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00990"/>
            <a:ext cx="560070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Examples</a:t>
            </a:r>
            <a:r>
              <a:rPr dirty="0" spc="-75"/>
              <a:t> </a:t>
            </a:r>
            <a:r>
              <a:rPr dirty="0"/>
              <a:t>of</a:t>
            </a:r>
            <a:r>
              <a:rPr dirty="0" spc="-75"/>
              <a:t> </a:t>
            </a:r>
            <a:r>
              <a:rPr dirty="0"/>
              <a:t>Pattern</a:t>
            </a:r>
            <a:r>
              <a:rPr dirty="0" spc="-85"/>
              <a:t> </a:t>
            </a:r>
            <a:r>
              <a:rPr dirty="0" spc="-10"/>
              <a:t>Recognition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36652" y="607822"/>
            <a:ext cx="2298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65" b="1">
                <a:solidFill>
                  <a:srgbClr val="00AF50"/>
                </a:solidFill>
                <a:latin typeface="Arial"/>
                <a:cs typeface="Arial"/>
              </a:rPr>
              <a:t>11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7408" y="835152"/>
            <a:ext cx="7949183" cy="52578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535940" y="6072936"/>
            <a:ext cx="8007984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Times New Roman"/>
                <a:cs typeface="Times New Roman"/>
              </a:rPr>
              <a:t>Mayank</a:t>
            </a:r>
            <a:r>
              <a:rPr dirty="0" sz="1800" spc="-6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Parasher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et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al.,</a:t>
            </a:r>
            <a:r>
              <a:rPr dirty="0" sz="1800" spc="28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Anatomy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on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Pattern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Recognition,</a:t>
            </a:r>
            <a:r>
              <a:rPr dirty="0" sz="1800" spc="-6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June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2011,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Indian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Journal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Times New Roman"/>
                <a:cs typeface="Times New Roman"/>
              </a:rPr>
              <a:t>of </a:t>
            </a:r>
            <a:r>
              <a:rPr dirty="0" sz="1800">
                <a:latin typeface="Times New Roman"/>
                <a:cs typeface="Times New Roman"/>
              </a:rPr>
              <a:t>Computer</a:t>
            </a:r>
            <a:r>
              <a:rPr dirty="0" sz="1800" spc="-5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Science</a:t>
            </a:r>
            <a:r>
              <a:rPr dirty="0" sz="1800" spc="-5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5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Engineering</a:t>
            </a:r>
            <a:r>
              <a:rPr dirty="0" sz="1800" spc="-65">
                <a:latin typeface="Times New Roman"/>
                <a:cs typeface="Times New Roman"/>
              </a:rPr>
              <a:t> </a:t>
            </a:r>
            <a:r>
              <a:rPr dirty="0" sz="1800" spc="-20">
                <a:latin typeface="Times New Roman"/>
                <a:cs typeface="Times New Roman"/>
              </a:rPr>
              <a:t>2(3)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7374" y="509777"/>
            <a:ext cx="683514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What</a:t>
            </a:r>
            <a:r>
              <a:rPr dirty="0" sz="3200" spc="-45"/>
              <a:t> </a:t>
            </a:r>
            <a:r>
              <a:rPr dirty="0" sz="3200"/>
              <a:t>Is</a:t>
            </a:r>
            <a:r>
              <a:rPr dirty="0" sz="3200" spc="-30"/>
              <a:t> </a:t>
            </a:r>
            <a:r>
              <a:rPr dirty="0" sz="3200"/>
              <a:t>Pattern</a:t>
            </a:r>
            <a:r>
              <a:rPr dirty="0" sz="3200" spc="-35"/>
              <a:t> </a:t>
            </a:r>
            <a:r>
              <a:rPr dirty="0" sz="3200"/>
              <a:t>Recognition?</a:t>
            </a:r>
            <a:r>
              <a:rPr dirty="0" sz="3200" spc="-65"/>
              <a:t> </a:t>
            </a:r>
            <a:r>
              <a:rPr dirty="0" sz="3200" spc="-10"/>
              <a:t>Cont.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07340" y="1414398"/>
            <a:ext cx="8530590" cy="43395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55600" marR="5080" indent="-342900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355600" algn="l"/>
              </a:tabLst>
            </a:pPr>
            <a:r>
              <a:rPr dirty="0" sz="2500">
                <a:latin typeface="Arial"/>
                <a:cs typeface="Arial"/>
              </a:rPr>
              <a:t>PR</a:t>
            </a:r>
            <a:r>
              <a:rPr dirty="0" sz="2500" spc="245"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as</a:t>
            </a:r>
            <a:r>
              <a:rPr dirty="0" sz="2500" spc="250"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a</a:t>
            </a:r>
            <a:r>
              <a:rPr dirty="0" sz="2500" spc="245">
                <a:latin typeface="Arial"/>
                <a:cs typeface="Arial"/>
              </a:rPr>
              <a:t>  </a:t>
            </a:r>
            <a:r>
              <a:rPr dirty="0" sz="2500">
                <a:solidFill>
                  <a:srgbClr val="001F5F"/>
                </a:solidFill>
                <a:latin typeface="Arial"/>
                <a:cs typeface="Arial"/>
              </a:rPr>
              <a:t>human</a:t>
            </a:r>
            <a:r>
              <a:rPr dirty="0" sz="2500" spc="254">
                <a:solidFill>
                  <a:srgbClr val="001F5F"/>
                </a:solidFill>
                <a:latin typeface="Arial"/>
                <a:cs typeface="Arial"/>
              </a:rPr>
              <a:t>  </a:t>
            </a:r>
            <a:r>
              <a:rPr dirty="0" sz="2500">
                <a:solidFill>
                  <a:srgbClr val="001F5F"/>
                </a:solidFill>
                <a:latin typeface="Arial"/>
                <a:cs typeface="Arial"/>
              </a:rPr>
              <a:t>experience</a:t>
            </a:r>
            <a:r>
              <a:rPr dirty="0" sz="2500" spc="254">
                <a:solidFill>
                  <a:srgbClr val="001F5F"/>
                </a:solidFill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refers</a:t>
            </a:r>
            <a:r>
              <a:rPr dirty="0" sz="2500" spc="260"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to</a:t>
            </a:r>
            <a:r>
              <a:rPr dirty="0" sz="2500" spc="250"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a</a:t>
            </a:r>
            <a:r>
              <a:rPr dirty="0" sz="2500" spc="250">
                <a:latin typeface="Arial"/>
                <a:cs typeface="Arial"/>
              </a:rPr>
              <a:t>  </a:t>
            </a:r>
            <a:r>
              <a:rPr dirty="0" sz="2500" spc="-10">
                <a:solidFill>
                  <a:srgbClr val="FF0000"/>
                </a:solidFill>
                <a:latin typeface="Arial"/>
                <a:cs typeface="Arial"/>
              </a:rPr>
              <a:t>perceptual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process:</a:t>
            </a:r>
            <a:r>
              <a:rPr dirty="0" sz="2500" spc="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001F5F"/>
                </a:solidFill>
                <a:latin typeface="Arial"/>
                <a:cs typeface="Arial"/>
              </a:rPr>
              <a:t>some</a:t>
            </a:r>
            <a:r>
              <a:rPr dirty="0" sz="2500" spc="3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001F5F"/>
                </a:solidFill>
                <a:latin typeface="Arial"/>
                <a:cs typeface="Arial"/>
              </a:rPr>
              <a:t>form</a:t>
            </a:r>
            <a:r>
              <a:rPr dirty="0" sz="2500" spc="5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001F5F"/>
                </a:solidFill>
                <a:latin typeface="Arial"/>
                <a:cs typeface="Arial"/>
              </a:rPr>
              <a:t>of</a:t>
            </a:r>
            <a:r>
              <a:rPr dirty="0" sz="2500" spc="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001F5F"/>
                </a:solidFill>
                <a:latin typeface="Arial"/>
                <a:cs typeface="Arial"/>
              </a:rPr>
              <a:t>sensory</a:t>
            </a:r>
            <a:r>
              <a:rPr dirty="0" sz="2500" spc="4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001F5F"/>
                </a:solidFill>
                <a:latin typeface="Arial"/>
                <a:cs typeface="Arial"/>
              </a:rPr>
              <a:t>input</a:t>
            </a:r>
            <a:r>
              <a:rPr dirty="0" sz="2500" spc="3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001F5F"/>
                </a:solidFill>
                <a:latin typeface="Arial"/>
                <a:cs typeface="Arial"/>
              </a:rPr>
              <a:t>is</a:t>
            </a:r>
            <a:r>
              <a:rPr dirty="0" sz="2500" spc="3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001F5F"/>
                </a:solidFill>
                <a:latin typeface="Arial"/>
                <a:cs typeface="Arial"/>
              </a:rPr>
              <a:t>sensed,</a:t>
            </a:r>
            <a:r>
              <a:rPr dirty="0" sz="2500" spc="3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500" spc="-10">
                <a:solidFill>
                  <a:srgbClr val="001F5F"/>
                </a:solidFill>
                <a:latin typeface="Arial"/>
                <a:cs typeface="Arial"/>
              </a:rPr>
              <a:t>analyzed, </a:t>
            </a:r>
            <a:r>
              <a:rPr dirty="0" sz="2500">
                <a:solidFill>
                  <a:srgbClr val="001F5F"/>
                </a:solidFill>
                <a:latin typeface="Arial"/>
                <a:cs typeface="Arial"/>
              </a:rPr>
              <a:t>and</a:t>
            </a:r>
            <a:r>
              <a:rPr dirty="0" sz="2500" spc="114">
                <a:solidFill>
                  <a:srgbClr val="001F5F"/>
                </a:solidFill>
                <a:latin typeface="Arial"/>
                <a:cs typeface="Arial"/>
              </a:rPr>
              <a:t>  </a:t>
            </a:r>
            <a:r>
              <a:rPr dirty="0" sz="2500">
                <a:solidFill>
                  <a:srgbClr val="001F5F"/>
                </a:solidFill>
                <a:latin typeface="Arial"/>
                <a:cs typeface="Arial"/>
              </a:rPr>
              <a:t>recognized</a:t>
            </a:r>
            <a:r>
              <a:rPr dirty="0" sz="2500" spc="114">
                <a:solidFill>
                  <a:srgbClr val="001F5F"/>
                </a:solidFill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(classified),</a:t>
            </a:r>
            <a:r>
              <a:rPr dirty="0" sz="2500" spc="114"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either</a:t>
            </a:r>
            <a:r>
              <a:rPr dirty="0" sz="2500" spc="114">
                <a:latin typeface="Arial"/>
                <a:cs typeface="Arial"/>
              </a:rPr>
              <a:t> 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subconsciously</a:t>
            </a:r>
            <a:r>
              <a:rPr dirty="0" sz="2500" spc="110">
                <a:solidFill>
                  <a:srgbClr val="FF0000"/>
                </a:solidFill>
                <a:latin typeface="Arial"/>
                <a:cs typeface="Arial"/>
              </a:rPr>
              <a:t>  </a:t>
            </a:r>
            <a:r>
              <a:rPr dirty="0" sz="2500" spc="-25">
                <a:latin typeface="Arial"/>
                <a:cs typeface="Arial"/>
              </a:rPr>
              <a:t>(by </a:t>
            </a:r>
            <a:r>
              <a:rPr dirty="0" sz="2500">
                <a:latin typeface="Arial"/>
                <a:cs typeface="Arial"/>
              </a:rPr>
              <a:t>instinct)</a:t>
            </a:r>
            <a:r>
              <a:rPr dirty="0" sz="2500" spc="-5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or</a:t>
            </a:r>
            <a:r>
              <a:rPr dirty="0" sz="2500" spc="-55"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consciously</a:t>
            </a:r>
            <a:r>
              <a:rPr dirty="0" sz="2500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(based</a:t>
            </a:r>
            <a:r>
              <a:rPr dirty="0" sz="2500" spc="-5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on</a:t>
            </a:r>
            <a:r>
              <a:rPr dirty="0" sz="2500" spc="-5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previous</a:t>
            </a:r>
            <a:r>
              <a:rPr dirty="0" sz="2500" spc="-70">
                <a:latin typeface="Arial"/>
                <a:cs typeface="Arial"/>
              </a:rPr>
              <a:t> </a:t>
            </a:r>
            <a:r>
              <a:rPr dirty="0" sz="2500" spc="-10">
                <a:latin typeface="Arial"/>
                <a:cs typeface="Arial"/>
              </a:rPr>
              <a:t>experience).</a:t>
            </a:r>
            <a:endParaRPr sz="2500">
              <a:latin typeface="Arial"/>
              <a:cs typeface="Arial"/>
            </a:endParaRPr>
          </a:p>
          <a:p>
            <a:pPr algn="just" marL="355600" marR="7620" indent="-342900">
              <a:lnSpc>
                <a:spcPct val="100000"/>
              </a:lnSpc>
              <a:spcBef>
                <a:spcPts val="1200"/>
              </a:spcBef>
              <a:buFont typeface="Wingdings"/>
              <a:buChar char=""/>
              <a:tabLst>
                <a:tab pos="355600" algn="l"/>
              </a:tabLst>
            </a:pPr>
            <a:r>
              <a:rPr dirty="0" sz="2500">
                <a:latin typeface="Arial"/>
                <a:cs typeface="Arial"/>
              </a:rPr>
              <a:t>Patterns</a:t>
            </a:r>
            <a:r>
              <a:rPr dirty="0" sz="2500" spc="105"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may</a:t>
            </a:r>
            <a:r>
              <a:rPr dirty="0" sz="2500" spc="105"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be</a:t>
            </a:r>
            <a:r>
              <a:rPr dirty="0" sz="2500" spc="105"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presented</a:t>
            </a:r>
            <a:r>
              <a:rPr dirty="0" sz="2500" spc="105"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in</a:t>
            </a:r>
            <a:r>
              <a:rPr dirty="0" sz="2500" spc="105"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any</a:t>
            </a:r>
            <a:r>
              <a:rPr dirty="0" sz="2500" spc="105"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sensory</a:t>
            </a:r>
            <a:r>
              <a:rPr dirty="0" sz="2500" spc="105">
                <a:latin typeface="Arial"/>
                <a:cs typeface="Arial"/>
              </a:rPr>
              <a:t>  </a:t>
            </a:r>
            <a:r>
              <a:rPr dirty="0" sz="2500" spc="-10">
                <a:latin typeface="Arial"/>
                <a:cs typeface="Arial"/>
              </a:rPr>
              <a:t>modality: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vision,</a:t>
            </a:r>
            <a:r>
              <a:rPr dirty="0" sz="2500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hearing,</a:t>
            </a:r>
            <a:r>
              <a:rPr dirty="0" sz="2500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touch,</a:t>
            </a:r>
            <a:r>
              <a:rPr dirty="0" sz="2500" spc="-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taste,</a:t>
            </a:r>
            <a:r>
              <a:rPr dirty="0" sz="2500" spc="-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or</a:t>
            </a:r>
            <a:r>
              <a:rPr dirty="0" sz="2500" spc="-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 spc="-10">
                <a:solidFill>
                  <a:srgbClr val="FF0000"/>
                </a:solidFill>
                <a:latin typeface="Arial"/>
                <a:cs typeface="Arial"/>
              </a:rPr>
              <a:t>smell.</a:t>
            </a:r>
            <a:endParaRPr sz="2500">
              <a:latin typeface="Arial"/>
              <a:cs typeface="Arial"/>
            </a:endParaRPr>
          </a:p>
          <a:p>
            <a:pPr algn="just" marL="355600" marR="5080" indent="-342900">
              <a:lnSpc>
                <a:spcPct val="100000"/>
              </a:lnSpc>
              <a:spcBef>
                <a:spcPts val="2770"/>
              </a:spcBef>
              <a:buFont typeface="Wingdings"/>
              <a:buChar char=""/>
              <a:tabLst>
                <a:tab pos="355600" algn="l"/>
              </a:tabLst>
            </a:pP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PR</a:t>
            </a:r>
            <a:r>
              <a:rPr dirty="0" sz="2500" spc="20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as</a:t>
            </a:r>
            <a:r>
              <a:rPr dirty="0" sz="2500" spc="204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2500" spc="2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technical</a:t>
            </a:r>
            <a:r>
              <a:rPr dirty="0" sz="2500" spc="204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discipline:</a:t>
            </a:r>
            <a:r>
              <a:rPr dirty="0" sz="2500" spc="2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a</a:t>
            </a:r>
            <a:r>
              <a:rPr dirty="0" sz="2500" spc="21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process</a:t>
            </a:r>
            <a:r>
              <a:rPr dirty="0" sz="2500" spc="204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in</a:t>
            </a:r>
            <a:r>
              <a:rPr dirty="0" sz="2500" spc="21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which</a:t>
            </a:r>
            <a:r>
              <a:rPr dirty="0" sz="2500" spc="21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an</a:t>
            </a:r>
            <a:r>
              <a:rPr dirty="0" sz="2500" spc="220">
                <a:latin typeface="Arial"/>
                <a:cs typeface="Arial"/>
              </a:rPr>
              <a:t> </a:t>
            </a:r>
            <a:r>
              <a:rPr dirty="0" sz="2500" spc="-10">
                <a:latin typeface="Arial"/>
                <a:cs typeface="Arial"/>
              </a:rPr>
              <a:t>input </a:t>
            </a:r>
            <a:r>
              <a:rPr dirty="0" sz="2500">
                <a:solidFill>
                  <a:srgbClr val="006FC0"/>
                </a:solidFill>
                <a:latin typeface="Arial"/>
                <a:cs typeface="Arial"/>
              </a:rPr>
              <a:t>object</a:t>
            </a:r>
            <a:r>
              <a:rPr dirty="0" sz="2500" spc="345">
                <a:solidFill>
                  <a:srgbClr val="006FC0"/>
                </a:solidFill>
                <a:latin typeface="Arial"/>
                <a:cs typeface="Arial"/>
              </a:rPr>
              <a:t>  </a:t>
            </a:r>
            <a:r>
              <a:rPr dirty="0" sz="2500">
                <a:solidFill>
                  <a:srgbClr val="006FC0"/>
                </a:solidFill>
                <a:latin typeface="Arial"/>
                <a:cs typeface="Arial"/>
              </a:rPr>
              <a:t>is</a:t>
            </a:r>
            <a:r>
              <a:rPr dirty="0" sz="2500" spc="345">
                <a:solidFill>
                  <a:srgbClr val="006FC0"/>
                </a:solidFill>
                <a:latin typeface="Arial"/>
                <a:cs typeface="Arial"/>
              </a:rPr>
              <a:t>  </a:t>
            </a:r>
            <a:r>
              <a:rPr dirty="0" sz="2500">
                <a:solidFill>
                  <a:srgbClr val="006FC0"/>
                </a:solidFill>
                <a:latin typeface="Arial"/>
                <a:cs typeface="Arial"/>
              </a:rPr>
              <a:t>measured,</a:t>
            </a:r>
            <a:r>
              <a:rPr dirty="0" sz="2500" spc="350">
                <a:solidFill>
                  <a:srgbClr val="006FC0"/>
                </a:solidFill>
                <a:latin typeface="Arial"/>
                <a:cs typeface="Arial"/>
              </a:rPr>
              <a:t>  </a:t>
            </a:r>
            <a:r>
              <a:rPr dirty="0" sz="2500">
                <a:solidFill>
                  <a:srgbClr val="006FC0"/>
                </a:solidFill>
                <a:latin typeface="Arial"/>
                <a:cs typeface="Arial"/>
              </a:rPr>
              <a:t>analyzed,</a:t>
            </a:r>
            <a:r>
              <a:rPr dirty="0" sz="2500" spc="350">
                <a:solidFill>
                  <a:srgbClr val="006FC0"/>
                </a:solidFill>
                <a:latin typeface="Arial"/>
                <a:cs typeface="Arial"/>
              </a:rPr>
              <a:t>  </a:t>
            </a:r>
            <a:r>
              <a:rPr dirty="0" sz="2500">
                <a:solidFill>
                  <a:srgbClr val="006FC0"/>
                </a:solidFill>
                <a:latin typeface="Arial"/>
                <a:cs typeface="Arial"/>
              </a:rPr>
              <a:t>and</a:t>
            </a:r>
            <a:r>
              <a:rPr dirty="0" sz="2500" spc="345">
                <a:solidFill>
                  <a:srgbClr val="006FC0"/>
                </a:solidFill>
                <a:latin typeface="Arial"/>
                <a:cs typeface="Arial"/>
              </a:rPr>
              <a:t>  </a:t>
            </a:r>
            <a:r>
              <a:rPr dirty="0" sz="2500">
                <a:solidFill>
                  <a:srgbClr val="006FC0"/>
                </a:solidFill>
                <a:latin typeface="Arial"/>
                <a:cs typeface="Arial"/>
              </a:rPr>
              <a:t>classified</a:t>
            </a:r>
            <a:r>
              <a:rPr dirty="0" sz="2500" spc="340">
                <a:solidFill>
                  <a:srgbClr val="006FC0"/>
                </a:solidFill>
                <a:latin typeface="Arial"/>
                <a:cs typeface="Arial"/>
              </a:rPr>
              <a:t>  </a:t>
            </a:r>
            <a:r>
              <a:rPr dirty="0" sz="2500">
                <a:solidFill>
                  <a:srgbClr val="006FC0"/>
                </a:solidFill>
                <a:latin typeface="Arial"/>
                <a:cs typeface="Arial"/>
              </a:rPr>
              <a:t>by</a:t>
            </a:r>
            <a:r>
              <a:rPr dirty="0" sz="2500" spc="340">
                <a:solidFill>
                  <a:srgbClr val="006FC0"/>
                </a:solidFill>
                <a:latin typeface="Arial"/>
                <a:cs typeface="Arial"/>
              </a:rPr>
              <a:t>  </a:t>
            </a:r>
            <a:r>
              <a:rPr dirty="0" sz="2500" spc="-50">
                <a:solidFill>
                  <a:srgbClr val="006FC0"/>
                </a:solidFill>
                <a:latin typeface="Arial"/>
                <a:cs typeface="Arial"/>
              </a:rPr>
              <a:t>a </a:t>
            </a:r>
            <a:r>
              <a:rPr dirty="0" sz="2500">
                <a:solidFill>
                  <a:srgbClr val="006FC0"/>
                </a:solidFill>
                <a:latin typeface="Arial"/>
                <a:cs typeface="Arial"/>
              </a:rPr>
              <a:t>machine</a:t>
            </a:r>
            <a:r>
              <a:rPr dirty="0" sz="2500" spc="114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as</a:t>
            </a:r>
            <a:r>
              <a:rPr dirty="0" sz="2500" spc="10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being</a:t>
            </a:r>
            <a:r>
              <a:rPr dirty="0" sz="2500" spc="114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more</a:t>
            </a:r>
            <a:r>
              <a:rPr dirty="0" sz="2500" spc="10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or</a:t>
            </a:r>
            <a:r>
              <a:rPr dirty="0" sz="2500" spc="10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less</a:t>
            </a:r>
            <a:r>
              <a:rPr dirty="0" sz="2500" spc="12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similar</a:t>
            </a:r>
            <a:r>
              <a:rPr dirty="0" sz="2500" spc="12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to</a:t>
            </a:r>
            <a:r>
              <a:rPr dirty="0" sz="2500" spc="12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some</a:t>
            </a:r>
            <a:r>
              <a:rPr dirty="0" sz="2500" spc="11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class</a:t>
            </a:r>
            <a:r>
              <a:rPr dirty="0" sz="2500" spc="10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in</a:t>
            </a:r>
            <a:r>
              <a:rPr dirty="0" sz="2500" spc="105">
                <a:latin typeface="Arial"/>
                <a:cs typeface="Arial"/>
              </a:rPr>
              <a:t> </a:t>
            </a:r>
            <a:r>
              <a:rPr dirty="0" sz="2500" spc="-50">
                <a:latin typeface="Arial"/>
                <a:cs typeface="Arial"/>
              </a:rPr>
              <a:t>a </a:t>
            </a:r>
            <a:r>
              <a:rPr dirty="0" sz="2500">
                <a:latin typeface="Arial"/>
                <a:cs typeface="Arial"/>
              </a:rPr>
              <a:t>set</a:t>
            </a:r>
            <a:r>
              <a:rPr dirty="0" sz="2500" spc="-2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of</a:t>
            </a:r>
            <a:r>
              <a:rPr dirty="0" sz="2500" spc="-15">
                <a:latin typeface="Arial"/>
                <a:cs typeface="Arial"/>
              </a:rPr>
              <a:t> </a:t>
            </a:r>
            <a:r>
              <a:rPr dirty="0" sz="2500" spc="-10">
                <a:latin typeface="Arial"/>
                <a:cs typeface="Arial"/>
              </a:rPr>
              <a:t>classes.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635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Pattern</a:t>
            </a:r>
            <a:r>
              <a:rPr dirty="0" sz="3200" spc="-50"/>
              <a:t> </a:t>
            </a:r>
            <a:r>
              <a:rPr dirty="0" sz="3200"/>
              <a:t>Recognition</a:t>
            </a:r>
            <a:r>
              <a:rPr dirty="0" sz="3200" spc="-80"/>
              <a:t> </a:t>
            </a:r>
            <a:r>
              <a:rPr dirty="0" sz="3200" spc="-10"/>
              <a:t>Framework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0"/>
            <a:ext cx="9067799" cy="299466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535940" y="5001005"/>
            <a:ext cx="8378825" cy="11677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500">
                <a:latin typeface="Arial"/>
                <a:cs typeface="Arial"/>
              </a:rPr>
              <a:t>The</a:t>
            </a:r>
            <a:r>
              <a:rPr dirty="0" sz="2500" spc="59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goal</a:t>
            </a:r>
            <a:r>
              <a:rPr dirty="0" sz="2500" spc="59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of</a:t>
            </a:r>
            <a:r>
              <a:rPr dirty="0" sz="2500" spc="59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PR</a:t>
            </a:r>
            <a:r>
              <a:rPr dirty="0" sz="2500" spc="59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is</a:t>
            </a:r>
            <a:r>
              <a:rPr dirty="0" sz="2500" spc="60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to</a:t>
            </a:r>
            <a:r>
              <a:rPr dirty="0" sz="2500" spc="59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provide</a:t>
            </a:r>
            <a:r>
              <a:rPr dirty="0" sz="2500" spc="605"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2500" spc="59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machine</a:t>
            </a:r>
            <a:r>
              <a:rPr dirty="0" sz="2500" spc="60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with</a:t>
            </a:r>
            <a:r>
              <a:rPr dirty="0" sz="2500" spc="59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2500" spc="60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kind</a:t>
            </a:r>
            <a:r>
              <a:rPr dirty="0" sz="2500" spc="60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 spc="-25">
                <a:solidFill>
                  <a:srgbClr val="FF0000"/>
                </a:solidFill>
                <a:latin typeface="Arial"/>
                <a:cs typeface="Arial"/>
              </a:rPr>
              <a:t>of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perceptual</a:t>
            </a:r>
            <a:r>
              <a:rPr dirty="0" sz="2500" spc="560">
                <a:solidFill>
                  <a:srgbClr val="FF0000"/>
                </a:solidFill>
                <a:latin typeface="Arial"/>
                <a:cs typeface="Arial"/>
              </a:rPr>
              <a:t> 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capability</a:t>
            </a:r>
            <a:r>
              <a:rPr dirty="0" sz="2500" spc="565">
                <a:solidFill>
                  <a:srgbClr val="FF0000"/>
                </a:solidFill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to</a:t>
            </a:r>
            <a:r>
              <a:rPr dirty="0" sz="2500" spc="560"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automatically</a:t>
            </a:r>
            <a:r>
              <a:rPr dirty="0" sz="2500" spc="565"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extract</a:t>
            </a:r>
            <a:r>
              <a:rPr dirty="0" sz="2500" spc="570">
                <a:latin typeface="Arial"/>
                <a:cs typeface="Arial"/>
              </a:rPr>
              <a:t>  </a:t>
            </a:r>
            <a:r>
              <a:rPr dirty="0" sz="2500" spc="-10">
                <a:latin typeface="Arial"/>
                <a:cs typeface="Arial"/>
              </a:rPr>
              <a:t>useful </a:t>
            </a:r>
            <a:r>
              <a:rPr dirty="0" sz="2500">
                <a:latin typeface="Arial"/>
                <a:cs typeface="Arial"/>
              </a:rPr>
              <a:t>information</a:t>
            </a:r>
            <a:r>
              <a:rPr dirty="0" sz="2500" spc="-9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from</a:t>
            </a:r>
            <a:r>
              <a:rPr dirty="0" sz="2500" spc="-9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measured</a:t>
            </a:r>
            <a:r>
              <a:rPr dirty="0" sz="2500" spc="-110">
                <a:latin typeface="Arial"/>
                <a:cs typeface="Arial"/>
              </a:rPr>
              <a:t> </a:t>
            </a:r>
            <a:r>
              <a:rPr dirty="0" sz="2500" spc="-10">
                <a:latin typeface="Arial"/>
                <a:cs typeface="Arial"/>
              </a:rPr>
              <a:t>data.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64005" y="509777"/>
            <a:ext cx="5485765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333399"/>
                </a:solidFill>
                <a:latin typeface="Arial"/>
                <a:cs typeface="Arial"/>
              </a:rPr>
              <a:t>PR</a:t>
            </a:r>
            <a:r>
              <a:rPr dirty="0" sz="3200" spc="-2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333399"/>
                </a:solidFill>
                <a:latin typeface="Arial"/>
                <a:cs typeface="Arial"/>
              </a:rPr>
              <a:t>Illustration</a:t>
            </a:r>
            <a:r>
              <a:rPr dirty="0" sz="3200" spc="-4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333399"/>
                </a:solidFill>
                <a:latin typeface="Arial"/>
                <a:cs typeface="Arial"/>
              </a:rPr>
              <a:t>with</a:t>
            </a:r>
            <a:r>
              <a:rPr dirty="0" sz="3200" spc="-3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3200" spc="-10" b="1">
                <a:solidFill>
                  <a:srgbClr val="333399"/>
                </a:solidFill>
                <a:latin typeface="Arial"/>
                <a:cs typeface="Arial"/>
              </a:rPr>
              <a:t>Example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731389" y="1321053"/>
            <a:ext cx="36836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1F5F"/>
                </a:solidFill>
                <a:latin typeface="Arial"/>
                <a:cs typeface="Arial"/>
              </a:rPr>
              <a:t>Pattern</a:t>
            </a:r>
            <a:r>
              <a:rPr dirty="0" sz="2400" spc="-7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1F5F"/>
                </a:solidFill>
                <a:latin typeface="Arial"/>
                <a:cs typeface="Arial"/>
              </a:rPr>
              <a:t>Recognition</a:t>
            </a:r>
            <a:r>
              <a:rPr dirty="0" sz="2400" spc="-2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1F5F"/>
                </a:solidFill>
                <a:latin typeface="Arial"/>
                <a:cs typeface="Arial"/>
              </a:rPr>
              <a:t>of</a:t>
            </a:r>
            <a:r>
              <a:rPr dirty="0" sz="2400" spc="-11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001F5F"/>
                </a:solidFill>
                <a:latin typeface="Arial"/>
                <a:cs typeface="Arial"/>
              </a:rPr>
              <a:t>Text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7300" y="1757172"/>
            <a:ext cx="6896100" cy="4878324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4671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PR</a:t>
            </a:r>
            <a:r>
              <a:rPr dirty="0" sz="3200" spc="-20"/>
              <a:t> </a:t>
            </a:r>
            <a:r>
              <a:rPr dirty="0" sz="3200"/>
              <a:t>Illustration</a:t>
            </a:r>
            <a:r>
              <a:rPr dirty="0" sz="3200" spc="-45"/>
              <a:t> </a:t>
            </a:r>
            <a:r>
              <a:rPr dirty="0" sz="3200"/>
              <a:t>with</a:t>
            </a:r>
            <a:r>
              <a:rPr dirty="0" sz="3200" spc="-30"/>
              <a:t> </a:t>
            </a:r>
            <a:r>
              <a:rPr dirty="0" sz="3200" spc="-10"/>
              <a:t>Example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6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423541" y="1321053"/>
            <a:ext cx="42951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Pattern</a:t>
            </a:r>
            <a:r>
              <a:rPr dirty="0" sz="2400" spc="-9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Recognition</a:t>
            </a:r>
            <a:r>
              <a:rPr dirty="0" sz="2400" spc="-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2400" spc="-10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dirty="0" sz="2400" spc="-7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FF0000"/>
                </a:solidFill>
                <a:latin typeface="Arial"/>
                <a:cs typeface="Arial"/>
              </a:rPr>
              <a:t>Mind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1876044"/>
            <a:ext cx="8807196" cy="99060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434136" y="3036570"/>
            <a:ext cx="8478520" cy="29356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It</a:t>
            </a:r>
            <a:r>
              <a:rPr dirty="0" sz="2400" spc="-3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deons’t</a:t>
            </a:r>
            <a:r>
              <a:rPr dirty="0" sz="2400" spc="-2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mettar</a:t>
            </a:r>
            <a:r>
              <a:rPr dirty="0" sz="2400" spc="-3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in</a:t>
            </a:r>
            <a:r>
              <a:rPr dirty="0" sz="2400" spc="-2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waht</a:t>
            </a:r>
            <a:r>
              <a:rPr dirty="0" sz="2400" spc="-2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oerdr</a:t>
            </a:r>
            <a:r>
              <a:rPr dirty="0" sz="2400" spc="-2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the</a:t>
            </a:r>
            <a:r>
              <a:rPr dirty="0" sz="2400" spc="-2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lrttees</a:t>
            </a:r>
            <a:r>
              <a:rPr dirty="0" sz="2400" spc="-4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in</a:t>
            </a:r>
            <a:r>
              <a:rPr dirty="0" sz="2400" spc="-3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a</a:t>
            </a:r>
            <a:r>
              <a:rPr dirty="0" sz="2400" spc="-1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wrod</a:t>
            </a:r>
            <a:r>
              <a:rPr dirty="0" sz="2400" spc="-2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are,</a:t>
            </a:r>
            <a:r>
              <a:rPr dirty="0" sz="2400" spc="-3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as</a:t>
            </a:r>
            <a:r>
              <a:rPr dirty="0" sz="2400" spc="-1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lnog</a:t>
            </a:r>
            <a:r>
              <a:rPr dirty="0" sz="2400" spc="-2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as</a:t>
            </a:r>
            <a:r>
              <a:rPr dirty="0" sz="2400" spc="-1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 spc="-25">
                <a:solidFill>
                  <a:srgbClr val="231F20"/>
                </a:solidFill>
                <a:latin typeface="Times New Roman"/>
                <a:cs typeface="Times New Roman"/>
              </a:rPr>
              <a:t>the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frist</a:t>
            </a:r>
            <a:r>
              <a:rPr dirty="0" sz="2400" spc="-1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and</a:t>
            </a:r>
            <a:r>
              <a:rPr dirty="0" sz="2400" spc="-1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lsat</a:t>
            </a:r>
            <a:r>
              <a:rPr dirty="0" sz="2400" spc="-1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ltteres</a:t>
            </a:r>
            <a:r>
              <a:rPr dirty="0" sz="2400" spc="-4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rmeain</a:t>
            </a:r>
            <a:r>
              <a:rPr dirty="0" sz="2400" spc="-1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in</a:t>
            </a:r>
            <a:r>
              <a:rPr dirty="0" sz="2400" spc="-1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the</a:t>
            </a:r>
            <a:r>
              <a:rPr dirty="0" sz="2400" spc="-1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rgiht</a:t>
            </a:r>
            <a:r>
              <a:rPr dirty="0" sz="2400" spc="-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 spc="-10">
                <a:solidFill>
                  <a:srgbClr val="231F20"/>
                </a:solidFill>
                <a:latin typeface="Times New Roman"/>
                <a:cs typeface="Times New Roman"/>
              </a:rPr>
              <a:t>pacle.</a:t>
            </a:r>
            <a:endParaRPr sz="2400">
              <a:latin typeface="Times New Roman"/>
              <a:cs typeface="Times New Roman"/>
            </a:endParaRPr>
          </a:p>
          <a:p>
            <a:pPr marL="355600" marR="107950" indent="-342900">
              <a:lnSpc>
                <a:spcPct val="100000"/>
              </a:lnSpc>
              <a:spcBef>
                <a:spcPts val="2750"/>
              </a:spcBef>
              <a:buFont typeface="Wingdings"/>
              <a:buChar char=""/>
              <a:tabLst>
                <a:tab pos="355600" algn="l"/>
              </a:tabLst>
            </a:pP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The</a:t>
            </a:r>
            <a:r>
              <a:rPr dirty="0" sz="2400" spc="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retina</a:t>
            </a:r>
            <a:r>
              <a:rPr dirty="0" sz="2400" spc="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in</a:t>
            </a:r>
            <a:r>
              <a:rPr dirty="0" sz="2400" spc="7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the</a:t>
            </a:r>
            <a:r>
              <a:rPr dirty="0" sz="2400" spc="8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eye</a:t>
            </a:r>
            <a:r>
              <a:rPr dirty="0" sz="2400" spc="8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is</a:t>
            </a:r>
            <a:r>
              <a:rPr dirty="0" sz="2400" spc="8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densely</a:t>
            </a:r>
            <a:r>
              <a:rPr dirty="0" sz="2400" spc="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packed</a:t>
            </a:r>
            <a:r>
              <a:rPr dirty="0" sz="2400" spc="8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with</a:t>
            </a:r>
            <a:r>
              <a:rPr dirty="0" sz="2400" spc="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231F20"/>
                </a:solidFill>
                <a:latin typeface="Arial"/>
                <a:cs typeface="Arial"/>
              </a:rPr>
              <a:t>light-sensitive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cells,</a:t>
            </a:r>
            <a:r>
              <a:rPr dirty="0" sz="24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so</a:t>
            </a:r>
            <a:r>
              <a:rPr dirty="0" sz="24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that</a:t>
            </a:r>
            <a:r>
              <a:rPr dirty="0" sz="24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it</a:t>
            </a:r>
            <a:r>
              <a:rPr dirty="0" sz="24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may</a:t>
            </a:r>
            <a:r>
              <a:rPr dirty="0" sz="2400" spc="-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be</a:t>
            </a:r>
            <a:r>
              <a:rPr dirty="0" sz="24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tempting</a:t>
            </a:r>
            <a:r>
              <a:rPr dirty="0" sz="24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to</a:t>
            </a:r>
            <a:r>
              <a:rPr dirty="0" sz="2400" spc="-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231F20"/>
                </a:solidFill>
                <a:latin typeface="Arial"/>
                <a:cs typeface="Arial"/>
              </a:rPr>
              <a:t>think</a:t>
            </a:r>
            <a:endParaRPr sz="2400">
              <a:latin typeface="Arial"/>
              <a:cs typeface="Arial"/>
            </a:endParaRPr>
          </a:p>
          <a:p>
            <a:pPr marL="355600" marR="106045" indent="-342900">
              <a:lnSpc>
                <a:spcPct val="100000"/>
              </a:lnSpc>
              <a:buFont typeface="Wingdings"/>
              <a:buChar char=""/>
              <a:tabLst>
                <a:tab pos="355600" algn="l"/>
                <a:tab pos="1017269" algn="l"/>
                <a:tab pos="1845945" algn="l"/>
                <a:tab pos="3347720" algn="l"/>
                <a:tab pos="4142740" algn="l"/>
                <a:tab pos="4805045" algn="l"/>
                <a:tab pos="6261735" algn="l"/>
                <a:tab pos="6838315" algn="l"/>
                <a:tab pos="7719059" algn="l"/>
                <a:tab pos="8194675" algn="l"/>
              </a:tabLst>
            </a:pPr>
            <a:r>
              <a:rPr dirty="0" sz="2400" spc="-25">
                <a:solidFill>
                  <a:srgbClr val="231F20"/>
                </a:solidFill>
                <a:latin typeface="Arial"/>
                <a:cs typeface="Arial"/>
              </a:rPr>
              <a:t>Our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231F20"/>
                </a:solidFill>
                <a:latin typeface="Arial"/>
                <a:cs typeface="Arial"/>
              </a:rPr>
              <a:t>brain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231F20"/>
                </a:solidFill>
                <a:latin typeface="Arial"/>
                <a:cs typeface="Arial"/>
              </a:rPr>
              <a:t>effectively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	</a:t>
            </a:r>
            <a:r>
              <a:rPr dirty="0" sz="2400" spc="-20">
                <a:solidFill>
                  <a:srgbClr val="231F20"/>
                </a:solidFill>
                <a:latin typeface="Arial"/>
                <a:cs typeface="Arial"/>
              </a:rPr>
              <a:t>sees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	</a:t>
            </a:r>
            <a:r>
              <a:rPr dirty="0" sz="2400" spc="-25">
                <a:solidFill>
                  <a:srgbClr val="231F20"/>
                </a:solidFill>
                <a:latin typeface="Arial"/>
                <a:cs typeface="Arial"/>
              </a:rPr>
              <a:t>and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231F20"/>
                </a:solidFill>
                <a:latin typeface="Arial"/>
                <a:cs typeface="Arial"/>
              </a:rPr>
              <a:t>perceives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	</a:t>
            </a:r>
            <a:r>
              <a:rPr dirty="0" sz="2400" spc="-25">
                <a:solidFill>
                  <a:srgbClr val="231F20"/>
                </a:solidFill>
                <a:latin typeface="Arial"/>
                <a:cs typeface="Arial"/>
              </a:rPr>
              <a:t>the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231F20"/>
                </a:solidFill>
                <a:latin typeface="Arial"/>
                <a:cs typeface="Arial"/>
              </a:rPr>
              <a:t>world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	</a:t>
            </a:r>
            <a:r>
              <a:rPr dirty="0" sz="2400" spc="-25">
                <a:solidFill>
                  <a:srgbClr val="231F20"/>
                </a:solidFill>
                <a:latin typeface="Arial"/>
                <a:cs typeface="Arial"/>
              </a:rPr>
              <a:t>as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	</a:t>
            </a:r>
            <a:r>
              <a:rPr dirty="0" sz="2400" spc="-50">
                <a:solidFill>
                  <a:srgbClr val="231F20"/>
                </a:solidFill>
                <a:latin typeface="Arial"/>
                <a:cs typeface="Arial"/>
              </a:rPr>
              <a:t>a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great</a:t>
            </a:r>
            <a:r>
              <a:rPr dirty="0" sz="2400" spc="-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many</a:t>
            </a:r>
            <a:r>
              <a:rPr dirty="0" sz="24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231F20"/>
                </a:solidFill>
                <a:latin typeface="Arial"/>
                <a:cs typeface="Arial"/>
              </a:rPr>
              <a:t>pixels.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354965" algn="l"/>
              </a:tabLst>
            </a:pP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There</a:t>
            </a:r>
            <a:r>
              <a:rPr dirty="0" sz="2400" spc="-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are</a:t>
            </a:r>
            <a:r>
              <a:rPr dirty="0" sz="2400" spc="-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many</a:t>
            </a:r>
            <a:r>
              <a:rPr dirty="0" sz="2400" spc="-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simple</a:t>
            </a:r>
            <a:r>
              <a:rPr dirty="0" sz="2400" spc="-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mind</a:t>
            </a:r>
            <a:r>
              <a:rPr dirty="0" sz="2400" spc="-5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tricks</a:t>
            </a:r>
            <a:r>
              <a:rPr dirty="0" sz="2400" spc="-7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or</a:t>
            </a:r>
            <a:r>
              <a:rPr dirty="0" sz="2400" spc="-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optical</a:t>
            </a:r>
            <a:r>
              <a:rPr dirty="0" sz="2400" spc="-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231F20"/>
                </a:solidFill>
                <a:latin typeface="Arial"/>
                <a:cs typeface="Arial"/>
              </a:rPr>
              <a:t>illusions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4671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PR</a:t>
            </a:r>
            <a:r>
              <a:rPr dirty="0" sz="3200" spc="-20"/>
              <a:t> </a:t>
            </a:r>
            <a:r>
              <a:rPr dirty="0" sz="3200"/>
              <a:t>Illustration</a:t>
            </a:r>
            <a:r>
              <a:rPr dirty="0" sz="3200" spc="-45"/>
              <a:t> </a:t>
            </a:r>
            <a:r>
              <a:rPr dirty="0" sz="3200"/>
              <a:t>with</a:t>
            </a:r>
            <a:r>
              <a:rPr dirty="0" sz="3200" spc="-30"/>
              <a:t> </a:t>
            </a:r>
            <a:r>
              <a:rPr dirty="0" sz="3200" spc="-10"/>
              <a:t>Example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7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423541" y="1321053"/>
            <a:ext cx="42951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Pattern</a:t>
            </a:r>
            <a:r>
              <a:rPr dirty="0" sz="2400" spc="-9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Recognition</a:t>
            </a:r>
            <a:r>
              <a:rPr dirty="0" sz="2400" spc="-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2400" spc="-10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dirty="0" sz="2400" spc="-7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FF0000"/>
                </a:solidFill>
                <a:latin typeface="Arial"/>
                <a:cs typeface="Arial"/>
              </a:rPr>
              <a:t>Mind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1837944"/>
            <a:ext cx="7697724" cy="3262884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107744" y="5209743"/>
            <a:ext cx="7919720" cy="1397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298450" algn="l"/>
              </a:tabLst>
            </a:pP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eye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dirty="0" sz="1800" spc="-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just</a:t>
            </a: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sending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pixellated images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brain.</a:t>
            </a:r>
            <a:endParaRPr sz="1800">
              <a:latin typeface="Arial"/>
              <a:cs typeface="Arial"/>
            </a:endParaRPr>
          </a:p>
          <a:p>
            <a:pPr marL="299085" marR="5080" indent="-287020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299085" algn="l"/>
              </a:tabLst>
            </a:pPr>
            <a:r>
              <a:rPr dirty="0" sz="1800">
                <a:latin typeface="Arial"/>
                <a:cs typeface="Arial"/>
              </a:rPr>
              <a:t>There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 a great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deal of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feature extraction </a:t>
            </a:r>
            <a:r>
              <a:rPr dirty="0" sz="1800">
                <a:latin typeface="Arial"/>
                <a:cs typeface="Arial"/>
              </a:rPr>
              <a:t>taking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place,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much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already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the </a:t>
            </a:r>
            <a:r>
              <a:rPr dirty="0" sz="1800" spc="-10">
                <a:latin typeface="Arial"/>
                <a:cs typeface="Arial"/>
              </a:rPr>
              <a:t>retina</a:t>
            </a:r>
            <a:endParaRPr sz="1800">
              <a:latin typeface="Arial"/>
              <a:cs typeface="Arial"/>
            </a:endParaRPr>
          </a:p>
          <a:p>
            <a:pPr marL="299085" marR="5080" indent="-287020">
              <a:lnSpc>
                <a:spcPct val="100000"/>
              </a:lnSpc>
              <a:buFont typeface="Wingdings"/>
              <a:buChar char=""/>
              <a:tabLst>
                <a:tab pos="299085" algn="l"/>
              </a:tabLst>
            </a:pP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1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1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very</a:t>
            </a:r>
            <a:r>
              <a:rPr dirty="0" sz="1800" spc="1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helpful</a:t>
            </a:r>
            <a:r>
              <a:rPr dirty="0" sz="1800" spc="1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1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running</a:t>
            </a:r>
            <a:r>
              <a:rPr dirty="0" sz="1800" spc="1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through</a:t>
            </a:r>
            <a:r>
              <a:rPr dirty="0" sz="1800" spc="19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1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forest,</a:t>
            </a:r>
            <a:r>
              <a:rPr dirty="0" sz="1800" spc="2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but</a:t>
            </a:r>
            <a:r>
              <a:rPr dirty="0" sz="1800" spc="1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perhaps</a:t>
            </a:r>
            <a:r>
              <a:rPr dirty="0" sz="1800" spc="19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not</a:t>
            </a:r>
            <a:r>
              <a:rPr dirty="0" sz="1800" spc="19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</a:t>
            </a:r>
            <a:r>
              <a:rPr dirty="0" sz="1800" spc="1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useful</a:t>
            </a:r>
            <a:r>
              <a:rPr dirty="0" sz="1800" spc="18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in </a:t>
            </a:r>
            <a:r>
              <a:rPr dirty="0" sz="1800">
                <a:latin typeface="Arial"/>
                <a:cs typeface="Arial"/>
              </a:rPr>
              <a:t>staring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at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deliberately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manipulated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images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page.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6673" y="764794"/>
            <a:ext cx="447167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Features</a:t>
            </a:r>
            <a:r>
              <a:rPr dirty="0" sz="3200" spc="-65"/>
              <a:t> </a:t>
            </a:r>
            <a:r>
              <a:rPr dirty="0" sz="3200"/>
              <a:t>from</a:t>
            </a:r>
            <a:r>
              <a:rPr dirty="0" sz="3200" spc="-30"/>
              <a:t> </a:t>
            </a:r>
            <a:r>
              <a:rPr dirty="0" sz="3200" spc="-10"/>
              <a:t>Patterns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8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4400" y="0"/>
            <a:ext cx="4419600" cy="762000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65100" rIns="0" bIns="0" rtlCol="0" vert="horz">
            <a:spAutoFit/>
          </a:bodyPr>
          <a:lstStyle/>
          <a:p>
            <a:pPr algn="just" marL="450850" indent="-285750">
              <a:lnSpc>
                <a:spcPct val="100000"/>
              </a:lnSpc>
              <a:spcBef>
                <a:spcPts val="1300"/>
              </a:spcBef>
              <a:buFont typeface="Wingdings"/>
              <a:buChar char=""/>
              <a:tabLst>
                <a:tab pos="450850" algn="l"/>
              </a:tabLst>
            </a:pPr>
            <a:r>
              <a:rPr dirty="0" sz="2200"/>
              <a:t>The</a:t>
            </a:r>
            <a:r>
              <a:rPr dirty="0" sz="2200" spc="-45"/>
              <a:t> </a:t>
            </a:r>
            <a:r>
              <a:rPr dirty="0" sz="2200"/>
              <a:t>word</a:t>
            </a:r>
            <a:r>
              <a:rPr dirty="0" sz="2200" spc="-40"/>
              <a:t> </a:t>
            </a:r>
            <a:r>
              <a:rPr dirty="0" sz="2200"/>
              <a:t>“pattern”</a:t>
            </a:r>
            <a:r>
              <a:rPr dirty="0" sz="2200" spc="-25"/>
              <a:t> </a:t>
            </a:r>
            <a:r>
              <a:rPr dirty="0" sz="2200"/>
              <a:t>may</a:t>
            </a:r>
            <a:r>
              <a:rPr dirty="0" sz="2200" spc="-55"/>
              <a:t> </a:t>
            </a:r>
            <a:r>
              <a:rPr dirty="0" sz="2200"/>
              <a:t>bring</a:t>
            </a:r>
            <a:r>
              <a:rPr dirty="0" sz="2200" spc="-35"/>
              <a:t> </a:t>
            </a:r>
            <a:r>
              <a:rPr dirty="0" sz="2200"/>
              <a:t>to</a:t>
            </a:r>
            <a:r>
              <a:rPr dirty="0" sz="2200" spc="-55"/>
              <a:t> </a:t>
            </a:r>
            <a:r>
              <a:rPr dirty="0" sz="2200"/>
              <a:t>mind</a:t>
            </a:r>
            <a:r>
              <a:rPr dirty="0" sz="2200" spc="-40"/>
              <a:t> </a:t>
            </a:r>
            <a:r>
              <a:rPr dirty="0" sz="2200"/>
              <a:t>texture,</a:t>
            </a:r>
            <a:r>
              <a:rPr dirty="0" sz="2200" spc="-40"/>
              <a:t> </a:t>
            </a:r>
            <a:r>
              <a:rPr dirty="0" sz="2200"/>
              <a:t>fabric,</a:t>
            </a:r>
            <a:r>
              <a:rPr dirty="0" sz="2200" spc="-35"/>
              <a:t> </a:t>
            </a:r>
            <a:r>
              <a:rPr dirty="0" sz="2200"/>
              <a:t>or</a:t>
            </a:r>
            <a:r>
              <a:rPr dirty="0" sz="2200" spc="-55"/>
              <a:t> </a:t>
            </a:r>
            <a:r>
              <a:rPr dirty="0" sz="2200" spc="-10"/>
              <a:t>shape.</a:t>
            </a:r>
            <a:endParaRPr sz="2200"/>
          </a:p>
          <a:p>
            <a:pPr algn="just" marL="450215" marR="5080" indent="-285750">
              <a:lnSpc>
                <a:spcPct val="100000"/>
              </a:lnSpc>
              <a:spcBef>
                <a:spcPts val="1200"/>
              </a:spcBef>
              <a:buFont typeface="Wingdings"/>
              <a:buChar char=""/>
              <a:tabLst>
                <a:tab pos="451484" algn="l"/>
              </a:tabLst>
            </a:pPr>
            <a:r>
              <a:rPr dirty="0" sz="2200"/>
              <a:t>In</a:t>
            </a:r>
            <a:r>
              <a:rPr dirty="0" sz="2200" spc="315"/>
              <a:t> </a:t>
            </a:r>
            <a:r>
              <a:rPr dirty="0" sz="2200"/>
              <a:t>the</a:t>
            </a:r>
            <a:r>
              <a:rPr dirty="0" sz="2200" spc="315"/>
              <a:t> </a:t>
            </a:r>
            <a:r>
              <a:rPr dirty="0" sz="2200"/>
              <a:t>context</a:t>
            </a:r>
            <a:r>
              <a:rPr dirty="0" sz="2200" spc="310"/>
              <a:t> </a:t>
            </a:r>
            <a:r>
              <a:rPr dirty="0" sz="2200"/>
              <a:t>of</a:t>
            </a:r>
            <a:r>
              <a:rPr dirty="0" sz="2200" spc="310"/>
              <a:t> </a:t>
            </a:r>
            <a:r>
              <a:rPr dirty="0" sz="2200" i="1">
                <a:latin typeface="Arial"/>
                <a:cs typeface="Arial"/>
              </a:rPr>
              <a:t>pattern</a:t>
            </a:r>
            <a:r>
              <a:rPr dirty="0" sz="2200" spc="31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recognition</a:t>
            </a:r>
            <a:r>
              <a:rPr dirty="0" sz="2200"/>
              <a:t>,</a:t>
            </a:r>
            <a:r>
              <a:rPr dirty="0" sz="2200" spc="310"/>
              <a:t> </a:t>
            </a:r>
            <a:r>
              <a:rPr dirty="0" sz="2200"/>
              <a:t>the</a:t>
            </a:r>
            <a:r>
              <a:rPr dirty="0" sz="2200" spc="315"/>
              <a:t> </a:t>
            </a:r>
            <a:r>
              <a:rPr dirty="0" sz="2200"/>
              <a:t>notion</a:t>
            </a:r>
            <a:r>
              <a:rPr dirty="0" sz="2200" spc="315"/>
              <a:t> </a:t>
            </a:r>
            <a:r>
              <a:rPr dirty="0" sz="2200"/>
              <a:t>of</a:t>
            </a:r>
            <a:r>
              <a:rPr dirty="0" sz="2200" spc="315"/>
              <a:t> </a:t>
            </a:r>
            <a:r>
              <a:rPr dirty="0" sz="2200"/>
              <a:t>pattern</a:t>
            </a:r>
            <a:r>
              <a:rPr dirty="0" sz="2200" spc="330"/>
              <a:t> </a:t>
            </a:r>
            <a:r>
              <a:rPr dirty="0" sz="2200"/>
              <a:t>is</a:t>
            </a:r>
            <a:r>
              <a:rPr dirty="0" sz="2200" spc="315"/>
              <a:t> </a:t>
            </a:r>
            <a:r>
              <a:rPr dirty="0" sz="2200" spc="-25"/>
              <a:t>far </a:t>
            </a:r>
            <a:r>
              <a:rPr dirty="0" sz="2200" spc="-25"/>
              <a:t>	</a:t>
            </a:r>
            <a:r>
              <a:rPr dirty="0" sz="2200"/>
              <a:t>more</a:t>
            </a:r>
            <a:r>
              <a:rPr dirty="0" sz="2200" spc="100"/>
              <a:t> </a:t>
            </a:r>
            <a:r>
              <a:rPr dirty="0" sz="2200"/>
              <a:t>broad,</a:t>
            </a:r>
            <a:r>
              <a:rPr dirty="0" sz="2200" spc="110"/>
              <a:t> </a:t>
            </a:r>
            <a:r>
              <a:rPr dirty="0" sz="2200"/>
              <a:t>and</a:t>
            </a:r>
            <a:r>
              <a:rPr dirty="0" sz="2200" spc="95"/>
              <a:t> </a:t>
            </a:r>
            <a:r>
              <a:rPr dirty="0" sz="2200"/>
              <a:t>can</a:t>
            </a:r>
            <a:r>
              <a:rPr dirty="0" sz="2200" spc="110"/>
              <a:t> </a:t>
            </a:r>
            <a:r>
              <a:rPr dirty="0" sz="2200"/>
              <a:t>apply</a:t>
            </a:r>
            <a:r>
              <a:rPr dirty="0" sz="2200" spc="90"/>
              <a:t> </a:t>
            </a:r>
            <a:r>
              <a:rPr dirty="0" sz="2200"/>
              <a:t>to</a:t>
            </a:r>
            <a:r>
              <a:rPr dirty="0" sz="2200" spc="105"/>
              <a:t> </a:t>
            </a:r>
            <a:r>
              <a:rPr dirty="0" sz="2200">
                <a:solidFill>
                  <a:srgbClr val="FF0000"/>
                </a:solidFill>
              </a:rPr>
              <a:t>any</a:t>
            </a:r>
            <a:r>
              <a:rPr dirty="0" sz="2200" spc="100">
                <a:solidFill>
                  <a:srgbClr val="FF0000"/>
                </a:solidFill>
              </a:rPr>
              <a:t> </a:t>
            </a:r>
            <a:r>
              <a:rPr dirty="0" sz="2200" i="1">
                <a:solidFill>
                  <a:srgbClr val="FF0000"/>
                </a:solidFill>
                <a:latin typeface="Arial"/>
                <a:cs typeface="Arial"/>
              </a:rPr>
              <a:t>thing</a:t>
            </a:r>
            <a:r>
              <a:rPr dirty="0" sz="2200" spc="100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FF0000"/>
                </a:solidFill>
              </a:rPr>
              <a:t>that</a:t>
            </a:r>
            <a:r>
              <a:rPr dirty="0" sz="2200" spc="95">
                <a:solidFill>
                  <a:srgbClr val="FF0000"/>
                </a:solidFill>
              </a:rPr>
              <a:t> </a:t>
            </a:r>
            <a:r>
              <a:rPr dirty="0" sz="2200">
                <a:solidFill>
                  <a:srgbClr val="FF0000"/>
                </a:solidFill>
              </a:rPr>
              <a:t>can</a:t>
            </a:r>
            <a:r>
              <a:rPr dirty="0" sz="2200" spc="95">
                <a:solidFill>
                  <a:srgbClr val="FF0000"/>
                </a:solidFill>
              </a:rPr>
              <a:t> </a:t>
            </a:r>
            <a:r>
              <a:rPr dirty="0" sz="2200">
                <a:solidFill>
                  <a:srgbClr val="FF0000"/>
                </a:solidFill>
              </a:rPr>
              <a:t>be</a:t>
            </a:r>
            <a:r>
              <a:rPr dirty="0" sz="2200" spc="95">
                <a:solidFill>
                  <a:srgbClr val="FF0000"/>
                </a:solidFill>
              </a:rPr>
              <a:t> </a:t>
            </a:r>
            <a:r>
              <a:rPr dirty="0" sz="2200" spc="-10">
                <a:solidFill>
                  <a:srgbClr val="FF0000"/>
                </a:solidFill>
              </a:rPr>
              <a:t>distinguished </a:t>
            </a:r>
            <a:r>
              <a:rPr dirty="0" sz="2200" spc="-10">
                <a:solidFill>
                  <a:srgbClr val="FF0000"/>
                </a:solidFill>
              </a:rPr>
              <a:t>	</a:t>
            </a:r>
            <a:r>
              <a:rPr dirty="0" sz="2200">
                <a:solidFill>
                  <a:srgbClr val="FF0000"/>
                </a:solidFill>
              </a:rPr>
              <a:t>from</a:t>
            </a:r>
            <a:r>
              <a:rPr dirty="0" sz="2200" spc="-45">
                <a:solidFill>
                  <a:srgbClr val="FF0000"/>
                </a:solidFill>
              </a:rPr>
              <a:t> </a:t>
            </a:r>
            <a:r>
              <a:rPr dirty="0" sz="2200">
                <a:solidFill>
                  <a:srgbClr val="FF0000"/>
                </a:solidFill>
              </a:rPr>
              <a:t>another</a:t>
            </a:r>
            <a:r>
              <a:rPr dirty="0" sz="2200" spc="-50">
                <a:solidFill>
                  <a:srgbClr val="FF0000"/>
                </a:solidFill>
              </a:rPr>
              <a:t> </a:t>
            </a:r>
            <a:r>
              <a:rPr dirty="0" sz="2200" spc="-10" i="1">
                <a:solidFill>
                  <a:srgbClr val="FF0000"/>
                </a:solidFill>
                <a:latin typeface="Arial"/>
                <a:cs typeface="Arial"/>
              </a:rPr>
              <a:t>thing</a:t>
            </a:r>
            <a:r>
              <a:rPr dirty="0" sz="2200" spc="-10">
                <a:solidFill>
                  <a:srgbClr val="FF0000"/>
                </a:solidFill>
              </a:rPr>
              <a:t>.</a:t>
            </a:r>
            <a:endParaRPr sz="2200">
              <a:latin typeface="Arial"/>
              <a:cs typeface="Arial"/>
            </a:endParaRPr>
          </a:p>
          <a:p>
            <a:pPr algn="just" marL="450850" indent="-285750">
              <a:lnSpc>
                <a:spcPct val="100000"/>
              </a:lnSpc>
              <a:spcBef>
                <a:spcPts val="1200"/>
              </a:spcBef>
              <a:buFont typeface="Wingdings"/>
              <a:buChar char=""/>
              <a:tabLst>
                <a:tab pos="450850" algn="l"/>
              </a:tabLst>
            </a:pPr>
            <a:r>
              <a:rPr dirty="0" sz="2200"/>
              <a:t>Identity</a:t>
            </a:r>
            <a:r>
              <a:rPr dirty="0" sz="2200" spc="-45"/>
              <a:t> </a:t>
            </a:r>
            <a:r>
              <a:rPr dirty="0" sz="2200"/>
              <a:t>view</a:t>
            </a:r>
            <a:r>
              <a:rPr dirty="0" sz="2200" spc="-55"/>
              <a:t> </a:t>
            </a:r>
            <a:r>
              <a:rPr dirty="0" sz="2200"/>
              <a:t>point:</a:t>
            </a:r>
            <a:r>
              <a:rPr dirty="0" sz="2200" spc="-50"/>
              <a:t> </a:t>
            </a:r>
            <a:r>
              <a:rPr dirty="0" sz="2200">
                <a:solidFill>
                  <a:srgbClr val="FF0000"/>
                </a:solidFill>
              </a:rPr>
              <a:t>infer</a:t>
            </a:r>
            <a:r>
              <a:rPr dirty="0" sz="2200" spc="-35">
                <a:solidFill>
                  <a:srgbClr val="FF0000"/>
                </a:solidFill>
              </a:rPr>
              <a:t> </a:t>
            </a:r>
            <a:r>
              <a:rPr dirty="0" sz="2200">
                <a:solidFill>
                  <a:srgbClr val="FF0000"/>
                </a:solidFill>
              </a:rPr>
              <a:t>the</a:t>
            </a:r>
            <a:r>
              <a:rPr dirty="0" sz="2200" spc="-55">
                <a:solidFill>
                  <a:srgbClr val="FF0000"/>
                </a:solidFill>
              </a:rPr>
              <a:t> </a:t>
            </a:r>
            <a:r>
              <a:rPr dirty="0" sz="2200">
                <a:solidFill>
                  <a:srgbClr val="FF0000"/>
                </a:solidFill>
              </a:rPr>
              <a:t>unknown</a:t>
            </a:r>
            <a:r>
              <a:rPr dirty="0" sz="2200" spc="-45">
                <a:solidFill>
                  <a:srgbClr val="FF0000"/>
                </a:solidFill>
              </a:rPr>
              <a:t> </a:t>
            </a:r>
            <a:r>
              <a:rPr dirty="0" sz="2200" i="1">
                <a:solidFill>
                  <a:srgbClr val="FF0000"/>
                </a:solidFill>
                <a:latin typeface="Arial"/>
                <a:cs typeface="Arial"/>
              </a:rPr>
              <a:t>identity</a:t>
            </a:r>
            <a:r>
              <a:rPr dirty="0" sz="2200" spc="-40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FF0000"/>
                </a:solidFill>
              </a:rPr>
              <a:t>of</a:t>
            </a:r>
            <a:r>
              <a:rPr dirty="0" sz="2200" spc="-55">
                <a:solidFill>
                  <a:srgbClr val="FF0000"/>
                </a:solidFill>
              </a:rPr>
              <a:t> </a:t>
            </a:r>
            <a:r>
              <a:rPr dirty="0" sz="2200">
                <a:solidFill>
                  <a:srgbClr val="FF0000"/>
                </a:solidFill>
              </a:rPr>
              <a:t>an</a:t>
            </a:r>
            <a:r>
              <a:rPr dirty="0" sz="2200" spc="-55">
                <a:solidFill>
                  <a:srgbClr val="FF0000"/>
                </a:solidFill>
              </a:rPr>
              <a:t> </a:t>
            </a:r>
            <a:r>
              <a:rPr dirty="0" sz="2200" spc="-10">
                <a:solidFill>
                  <a:srgbClr val="FF0000"/>
                </a:solidFill>
              </a:rPr>
              <a:t>object</a:t>
            </a:r>
            <a:endParaRPr sz="2200">
              <a:latin typeface="Arial"/>
              <a:cs typeface="Arial"/>
            </a:endParaRPr>
          </a:p>
          <a:p>
            <a:pPr algn="just" marL="450215" marR="6985" indent="-285750">
              <a:lnSpc>
                <a:spcPct val="100000"/>
              </a:lnSpc>
              <a:spcBef>
                <a:spcPts val="1200"/>
              </a:spcBef>
              <a:buFont typeface="Wingdings"/>
              <a:buChar char=""/>
              <a:tabLst>
                <a:tab pos="451484" algn="l"/>
              </a:tabLst>
            </a:pPr>
            <a:r>
              <a:rPr dirty="0" sz="2200"/>
              <a:t>Type</a:t>
            </a:r>
            <a:r>
              <a:rPr dirty="0" sz="2200" spc="290"/>
              <a:t> </a:t>
            </a:r>
            <a:r>
              <a:rPr dirty="0" sz="2200"/>
              <a:t>of</a:t>
            </a:r>
            <a:r>
              <a:rPr dirty="0" sz="2200" spc="300"/>
              <a:t> </a:t>
            </a:r>
            <a:r>
              <a:rPr dirty="0" sz="2200"/>
              <a:t>wildflower,</a:t>
            </a:r>
            <a:r>
              <a:rPr dirty="0" sz="2200" spc="300"/>
              <a:t> </a:t>
            </a:r>
            <a:r>
              <a:rPr dirty="0" sz="2200"/>
              <a:t>type</a:t>
            </a:r>
            <a:r>
              <a:rPr dirty="0" sz="2200" spc="295"/>
              <a:t> </a:t>
            </a:r>
            <a:r>
              <a:rPr dirty="0" sz="2200"/>
              <a:t>of</a:t>
            </a:r>
            <a:r>
              <a:rPr dirty="0" sz="2200" spc="295"/>
              <a:t> </a:t>
            </a:r>
            <a:r>
              <a:rPr dirty="0" sz="2200"/>
              <a:t>songbird,</a:t>
            </a:r>
            <a:r>
              <a:rPr dirty="0" sz="2200" spc="300"/>
              <a:t> </a:t>
            </a:r>
            <a:r>
              <a:rPr dirty="0" sz="2200"/>
              <a:t>or</a:t>
            </a:r>
            <a:r>
              <a:rPr dirty="0" sz="2200" spc="290"/>
              <a:t> </a:t>
            </a:r>
            <a:r>
              <a:rPr dirty="0" sz="2200"/>
              <a:t>the</a:t>
            </a:r>
            <a:r>
              <a:rPr dirty="0" sz="2200" spc="295"/>
              <a:t> </a:t>
            </a:r>
            <a:r>
              <a:rPr dirty="0" sz="2200"/>
              <a:t>name</a:t>
            </a:r>
            <a:r>
              <a:rPr dirty="0" sz="2200" spc="295"/>
              <a:t> </a:t>
            </a:r>
            <a:r>
              <a:rPr dirty="0" sz="2200"/>
              <a:t>of</a:t>
            </a:r>
            <a:r>
              <a:rPr dirty="0" sz="2200" spc="290"/>
              <a:t> </a:t>
            </a:r>
            <a:r>
              <a:rPr dirty="0" sz="2200"/>
              <a:t>the</a:t>
            </a:r>
            <a:r>
              <a:rPr dirty="0" sz="2200" spc="290"/>
              <a:t> </a:t>
            </a:r>
            <a:r>
              <a:rPr dirty="0" sz="2200" spc="-10"/>
              <a:t>person </a:t>
            </a:r>
            <a:r>
              <a:rPr dirty="0" sz="2200" spc="-10"/>
              <a:t>	</a:t>
            </a:r>
            <a:r>
              <a:rPr dirty="0" sz="2200"/>
              <a:t>facing</a:t>
            </a:r>
            <a:r>
              <a:rPr dirty="0" sz="2200" spc="85"/>
              <a:t>  </a:t>
            </a:r>
            <a:r>
              <a:rPr dirty="0" sz="2200"/>
              <a:t>a</a:t>
            </a:r>
            <a:r>
              <a:rPr dirty="0" sz="2200" spc="85"/>
              <a:t>  </a:t>
            </a:r>
            <a:r>
              <a:rPr dirty="0" sz="2200"/>
              <a:t>camera</a:t>
            </a:r>
            <a:r>
              <a:rPr dirty="0" sz="2200" spc="90"/>
              <a:t>  </a:t>
            </a:r>
            <a:r>
              <a:rPr dirty="0" sz="2200"/>
              <a:t>—</a:t>
            </a:r>
            <a:r>
              <a:rPr dirty="0" sz="2200" spc="90"/>
              <a:t>  </a:t>
            </a:r>
            <a:r>
              <a:rPr dirty="0" sz="2200"/>
              <a:t>each</a:t>
            </a:r>
            <a:r>
              <a:rPr dirty="0" sz="2200" spc="85"/>
              <a:t>  </a:t>
            </a:r>
            <a:r>
              <a:rPr dirty="0" sz="2200"/>
              <a:t>of</a:t>
            </a:r>
            <a:r>
              <a:rPr dirty="0" sz="2200" spc="85"/>
              <a:t>  </a:t>
            </a:r>
            <a:r>
              <a:rPr dirty="0" sz="2200"/>
              <a:t>these</a:t>
            </a:r>
            <a:r>
              <a:rPr dirty="0" sz="2200" spc="90"/>
              <a:t>  </a:t>
            </a:r>
            <a:r>
              <a:rPr dirty="0" sz="2200"/>
              <a:t>has</a:t>
            </a:r>
            <a:r>
              <a:rPr dirty="0" sz="2200" spc="85"/>
              <a:t>  </a:t>
            </a:r>
            <a:r>
              <a:rPr dirty="0" sz="2200"/>
              <a:t>a</a:t>
            </a:r>
            <a:r>
              <a:rPr dirty="0" sz="2200" spc="85"/>
              <a:t>  </a:t>
            </a:r>
            <a:r>
              <a:rPr dirty="0" sz="2200">
                <a:solidFill>
                  <a:srgbClr val="FF0000"/>
                </a:solidFill>
              </a:rPr>
              <a:t>certain</a:t>
            </a:r>
            <a:r>
              <a:rPr dirty="0" sz="2200" spc="95">
                <a:solidFill>
                  <a:srgbClr val="FF0000"/>
                </a:solidFill>
              </a:rPr>
              <a:t>  </a:t>
            </a:r>
            <a:r>
              <a:rPr dirty="0" sz="2200">
                <a:solidFill>
                  <a:srgbClr val="FF0000"/>
                </a:solidFill>
              </a:rPr>
              <a:t>identity</a:t>
            </a:r>
            <a:r>
              <a:rPr dirty="0" sz="2200" spc="85">
                <a:solidFill>
                  <a:srgbClr val="FF0000"/>
                </a:solidFill>
              </a:rPr>
              <a:t>  </a:t>
            </a:r>
            <a:r>
              <a:rPr dirty="0" sz="2200" spc="-25">
                <a:solidFill>
                  <a:srgbClr val="FF0000"/>
                </a:solidFill>
              </a:rPr>
              <a:t>to </a:t>
            </a:r>
            <a:r>
              <a:rPr dirty="0" sz="2200" spc="-25">
                <a:solidFill>
                  <a:srgbClr val="FF0000"/>
                </a:solidFill>
              </a:rPr>
              <a:t>	</a:t>
            </a:r>
            <a:r>
              <a:rPr dirty="0" sz="2200">
                <a:solidFill>
                  <a:srgbClr val="FF0000"/>
                </a:solidFill>
              </a:rPr>
              <a:t>determine</a:t>
            </a:r>
            <a:r>
              <a:rPr dirty="0" sz="2200" spc="-55">
                <a:solidFill>
                  <a:srgbClr val="FF0000"/>
                </a:solidFill>
              </a:rPr>
              <a:t> </a:t>
            </a:r>
            <a:r>
              <a:rPr dirty="0" sz="2200">
                <a:solidFill>
                  <a:srgbClr val="FF0000"/>
                </a:solidFill>
              </a:rPr>
              <a:t>from</a:t>
            </a:r>
            <a:r>
              <a:rPr dirty="0" sz="2200" spc="-70">
                <a:solidFill>
                  <a:srgbClr val="FF0000"/>
                </a:solidFill>
              </a:rPr>
              <a:t> </a:t>
            </a:r>
            <a:r>
              <a:rPr dirty="0" sz="2200" spc="-10">
                <a:solidFill>
                  <a:srgbClr val="FF0000"/>
                </a:solidFill>
              </a:rPr>
              <a:t>measurements</a:t>
            </a:r>
            <a:r>
              <a:rPr dirty="0" sz="2200" spc="-10"/>
              <a:t>.</a:t>
            </a:r>
            <a:endParaRPr sz="2200"/>
          </a:p>
          <a:p>
            <a:pPr>
              <a:lnSpc>
                <a:spcPct val="100000"/>
              </a:lnSpc>
              <a:spcBef>
                <a:spcPts val="1330"/>
              </a:spcBef>
            </a:pPr>
            <a:endParaRPr sz="2200"/>
          </a:p>
          <a:p>
            <a:pPr marL="12700">
              <a:lnSpc>
                <a:spcPts val="3354"/>
              </a:lnSpc>
              <a:tabLst>
                <a:tab pos="423545" algn="l"/>
                <a:tab pos="1728470" algn="l"/>
                <a:tab pos="2181225" algn="l"/>
                <a:tab pos="3818254" algn="l"/>
                <a:tab pos="4310380" algn="l"/>
                <a:tab pos="5278755" algn="l"/>
                <a:tab pos="6543675" algn="l"/>
                <a:tab pos="8324215" algn="l"/>
              </a:tabLst>
            </a:pPr>
            <a:r>
              <a:rPr dirty="0" sz="2800" spc="-50"/>
              <a:t>A</a:t>
            </a:r>
            <a:r>
              <a:rPr dirty="0" sz="2800"/>
              <a:t>	</a:t>
            </a:r>
            <a:r>
              <a:rPr dirty="0" sz="2800" spc="-10"/>
              <a:t>pattern</a:t>
            </a:r>
            <a:r>
              <a:rPr dirty="0" sz="2800"/>
              <a:t>	</a:t>
            </a:r>
            <a:r>
              <a:rPr dirty="0" sz="2800" spc="-25"/>
              <a:t>is</a:t>
            </a:r>
            <a:r>
              <a:rPr dirty="0" sz="2800"/>
              <a:t>	</a:t>
            </a:r>
            <a:r>
              <a:rPr dirty="0" sz="2800" spc="-10"/>
              <a:t>assumed</a:t>
            </a:r>
            <a:r>
              <a:rPr dirty="0" sz="2800"/>
              <a:t>	</a:t>
            </a:r>
            <a:r>
              <a:rPr dirty="0" sz="2800" spc="-25"/>
              <a:t>to</a:t>
            </a:r>
            <a:r>
              <a:rPr dirty="0" sz="2800"/>
              <a:t>	</a:t>
            </a:r>
            <a:r>
              <a:rPr dirty="0" sz="2800" spc="-20"/>
              <a:t>have</a:t>
            </a:r>
            <a:r>
              <a:rPr dirty="0" sz="2800"/>
              <a:t>	</a:t>
            </a:r>
            <a:r>
              <a:rPr dirty="0" sz="2800" spc="-10"/>
              <a:t>certain</a:t>
            </a:r>
            <a:r>
              <a:rPr dirty="0" sz="2800"/>
              <a:t>	</a:t>
            </a:r>
            <a:r>
              <a:rPr dirty="0" sz="2800" spc="-10" i="1">
                <a:solidFill>
                  <a:srgbClr val="FF0000"/>
                </a:solidFill>
                <a:latin typeface="Arial"/>
                <a:cs typeface="Arial"/>
              </a:rPr>
              <a:t>properties</a:t>
            </a:r>
            <a:r>
              <a:rPr dirty="0" sz="2800" i="1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800" spc="-25">
                <a:solidFill>
                  <a:srgbClr val="FF0000"/>
                </a:solidFill>
              </a:rPr>
              <a:t>or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ts val="3354"/>
              </a:lnSpc>
            </a:pPr>
            <a:r>
              <a:rPr dirty="0" sz="2800" i="1">
                <a:solidFill>
                  <a:srgbClr val="FF0000"/>
                </a:solidFill>
                <a:latin typeface="Arial"/>
                <a:cs typeface="Arial"/>
              </a:rPr>
              <a:t>attributes</a:t>
            </a:r>
            <a:r>
              <a:rPr dirty="0" sz="2800" spc="-75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FF0000"/>
                </a:solidFill>
              </a:rPr>
              <a:t>which</a:t>
            </a:r>
            <a:r>
              <a:rPr dirty="0" sz="2800" spc="-55">
                <a:solidFill>
                  <a:srgbClr val="FF0000"/>
                </a:solidFill>
              </a:rPr>
              <a:t> </a:t>
            </a:r>
            <a:r>
              <a:rPr dirty="0" sz="2800">
                <a:solidFill>
                  <a:srgbClr val="FF0000"/>
                </a:solidFill>
              </a:rPr>
              <a:t>distinguishes</a:t>
            </a:r>
            <a:r>
              <a:rPr dirty="0" sz="2800" spc="-80">
                <a:solidFill>
                  <a:srgbClr val="FF0000"/>
                </a:solidFill>
              </a:rPr>
              <a:t> </a:t>
            </a:r>
            <a:r>
              <a:rPr dirty="0" sz="2800">
                <a:solidFill>
                  <a:srgbClr val="FF0000"/>
                </a:solidFill>
              </a:rPr>
              <a:t>it</a:t>
            </a:r>
            <a:r>
              <a:rPr dirty="0" sz="2800" spc="-85">
                <a:solidFill>
                  <a:srgbClr val="FF0000"/>
                </a:solidFill>
              </a:rPr>
              <a:t> </a:t>
            </a:r>
            <a:r>
              <a:rPr dirty="0" sz="2800">
                <a:solidFill>
                  <a:srgbClr val="FF0000"/>
                </a:solidFill>
              </a:rPr>
              <a:t>from</a:t>
            </a:r>
            <a:r>
              <a:rPr dirty="0" sz="2800" spc="-60">
                <a:solidFill>
                  <a:srgbClr val="FF0000"/>
                </a:solidFill>
              </a:rPr>
              <a:t> </a:t>
            </a:r>
            <a:r>
              <a:rPr dirty="0" sz="2800">
                <a:solidFill>
                  <a:srgbClr val="FF0000"/>
                </a:solidFill>
              </a:rPr>
              <a:t>other</a:t>
            </a:r>
            <a:r>
              <a:rPr dirty="0" sz="2800" spc="-60">
                <a:solidFill>
                  <a:srgbClr val="FF0000"/>
                </a:solidFill>
              </a:rPr>
              <a:t> </a:t>
            </a:r>
            <a:r>
              <a:rPr dirty="0" sz="2800" spc="-10">
                <a:solidFill>
                  <a:srgbClr val="FF0000"/>
                </a:solidFill>
              </a:rPr>
              <a:t>patterns</a:t>
            </a:r>
            <a:r>
              <a:rPr dirty="0" sz="2800" spc="-10"/>
              <a:t>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4964" y="764794"/>
            <a:ext cx="589216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Features</a:t>
            </a:r>
            <a:r>
              <a:rPr dirty="0" sz="3200" spc="-70"/>
              <a:t> </a:t>
            </a:r>
            <a:r>
              <a:rPr dirty="0" sz="3200"/>
              <a:t>from</a:t>
            </a:r>
            <a:r>
              <a:rPr dirty="0" sz="3200" spc="-40"/>
              <a:t> </a:t>
            </a:r>
            <a:r>
              <a:rPr dirty="0" sz="3200"/>
              <a:t>Patterns</a:t>
            </a:r>
            <a:r>
              <a:rPr dirty="0" sz="3200" spc="-55"/>
              <a:t> </a:t>
            </a:r>
            <a:r>
              <a:rPr dirty="0" sz="3200" spc="-10"/>
              <a:t>(Cont.)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9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4400" y="0"/>
            <a:ext cx="4419600" cy="7620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311302" y="5424627"/>
            <a:ext cx="84956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Does</a:t>
            </a:r>
            <a:r>
              <a:rPr dirty="0" sz="2400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all</a:t>
            </a:r>
            <a:r>
              <a:rPr dirty="0" sz="2400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measurements</a:t>
            </a:r>
            <a:r>
              <a:rPr dirty="0" sz="2400" spc="-5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from</a:t>
            </a:r>
            <a:r>
              <a:rPr dirty="0" sz="2400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patterns</a:t>
            </a:r>
            <a:r>
              <a:rPr dirty="0" sz="2400" spc="-7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important</a:t>
            </a:r>
            <a:r>
              <a:rPr dirty="0" sz="2400" spc="-7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dirty="0" sz="2400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distinguish?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314069" y="1469263"/>
            <a:ext cx="68186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One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or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more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measurements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are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taken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pattern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7800" y="2165604"/>
            <a:ext cx="5914644" cy="2647188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563369" y="4869941"/>
            <a:ext cx="263779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Size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/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weight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piece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638802" y="4804917"/>
            <a:ext cx="2802890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latin typeface="Arial"/>
                <a:cs typeface="Arial"/>
              </a:rPr>
              <a:t>Various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dimensions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from face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4964" y="764794"/>
            <a:ext cx="589216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Features</a:t>
            </a:r>
            <a:r>
              <a:rPr dirty="0" sz="3200" spc="-70"/>
              <a:t> </a:t>
            </a:r>
            <a:r>
              <a:rPr dirty="0" sz="3200"/>
              <a:t>from</a:t>
            </a:r>
            <a:r>
              <a:rPr dirty="0" sz="3200" spc="-40"/>
              <a:t> </a:t>
            </a:r>
            <a:r>
              <a:rPr dirty="0" sz="3200"/>
              <a:t>Patterns</a:t>
            </a:r>
            <a:r>
              <a:rPr dirty="0" sz="3200" spc="-55"/>
              <a:t> </a:t>
            </a:r>
            <a:r>
              <a:rPr dirty="0" sz="3200" spc="-10"/>
              <a:t>(Cont.)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10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4400" y="0"/>
            <a:ext cx="4419600" cy="76200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0200" y="5524500"/>
            <a:ext cx="5544311" cy="102870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54939" y="1245310"/>
            <a:ext cx="8910955" cy="2894965"/>
          </a:xfrm>
          <a:prstGeom prst="rect">
            <a:avLst/>
          </a:prstGeom>
        </p:spPr>
        <p:txBody>
          <a:bodyPr wrap="square" lIns="0" tIns="164465" rIns="0" bIns="0" rtlCol="0" vert="horz">
            <a:spAutoFit/>
          </a:bodyPr>
          <a:lstStyle/>
          <a:p>
            <a:pPr marL="659765" indent="-342265">
              <a:lnSpc>
                <a:spcPct val="100000"/>
              </a:lnSpc>
              <a:spcBef>
                <a:spcPts val="1295"/>
              </a:spcBef>
              <a:buFont typeface="Wingdings"/>
              <a:buChar char=""/>
              <a:tabLst>
                <a:tab pos="659765" algn="l"/>
              </a:tabLst>
            </a:pP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selection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appropriate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measurements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is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essential</a:t>
            </a:r>
            <a:endParaRPr sz="2400">
              <a:latin typeface="Arial"/>
              <a:cs typeface="Arial"/>
            </a:endParaRPr>
          </a:p>
          <a:p>
            <a:pPr marL="659765" indent="-342265">
              <a:lnSpc>
                <a:spcPct val="100000"/>
              </a:lnSpc>
              <a:spcBef>
                <a:spcPts val="1200"/>
              </a:spcBef>
              <a:buFont typeface="Wingdings"/>
              <a:buChar char=""/>
              <a:tabLst>
                <a:tab pos="659765" algn="l"/>
              </a:tabLst>
            </a:pPr>
            <a:r>
              <a:rPr dirty="0" sz="2400">
                <a:latin typeface="Arial"/>
                <a:cs typeface="Arial"/>
              </a:rPr>
              <a:t>Measurements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may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cost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money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and/or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time,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and</a:t>
            </a:r>
            <a:endParaRPr sz="2400">
              <a:latin typeface="Arial"/>
              <a:cs typeface="Arial"/>
            </a:endParaRPr>
          </a:p>
          <a:p>
            <a:pPr marL="660400" marR="83185" indent="-342900">
              <a:lnSpc>
                <a:spcPct val="100000"/>
              </a:lnSpc>
              <a:spcBef>
                <a:spcPts val="1205"/>
              </a:spcBef>
              <a:buFont typeface="Wingdings"/>
              <a:buChar char=""/>
              <a:tabLst>
                <a:tab pos="660400" algn="l"/>
                <a:tab pos="1542415" algn="l"/>
                <a:tab pos="3798570" algn="l"/>
                <a:tab pos="4612640" algn="l"/>
                <a:tab pos="5104765" algn="l"/>
                <a:tab pos="5953760" algn="l"/>
                <a:tab pos="7905115" algn="l"/>
                <a:tab pos="8395335" algn="l"/>
              </a:tabLst>
            </a:pPr>
            <a:r>
              <a:rPr dirty="0" sz="2400" spc="-20">
                <a:latin typeface="Arial"/>
                <a:cs typeface="Arial"/>
              </a:rPr>
              <a:t>Poor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measurements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0">
                <a:latin typeface="Arial"/>
                <a:cs typeface="Arial"/>
              </a:rPr>
              <a:t>lead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to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0">
                <a:latin typeface="Arial"/>
                <a:cs typeface="Arial"/>
              </a:rPr>
              <a:t>poor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performance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of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the </a:t>
            </a:r>
            <a:r>
              <a:rPr dirty="0" sz="2400">
                <a:latin typeface="Arial"/>
                <a:cs typeface="Arial"/>
              </a:rPr>
              <a:t>resulting</a:t>
            </a:r>
            <a:r>
              <a:rPr dirty="0" sz="2400" spc="-12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classifier.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710"/>
              </a:spcBef>
              <a:tabLst>
                <a:tab pos="2012314" algn="l"/>
                <a:tab pos="3348990" algn="l"/>
                <a:tab pos="3769360" algn="l"/>
                <a:tab pos="4464685" algn="l"/>
                <a:tab pos="4919980" algn="l"/>
                <a:tab pos="5697855" algn="l"/>
                <a:tab pos="6136640" algn="l"/>
                <a:tab pos="6744970" algn="l"/>
                <a:tab pos="8116570" algn="l"/>
              </a:tabLst>
            </a:pP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process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transforming</a:t>
            </a:r>
            <a:r>
              <a:rPr dirty="0" sz="2400" spc="-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measurements</a:t>
            </a:r>
            <a:r>
              <a:rPr dirty="0" sz="2400" spc="-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into</a:t>
            </a:r>
            <a:r>
              <a:rPr dirty="0" sz="2400" spc="-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features</a:t>
            </a:r>
            <a:r>
              <a:rPr dirty="0" sz="2400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facilitate classification,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normally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in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one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or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0">
                <a:latin typeface="Arial"/>
                <a:cs typeface="Arial"/>
              </a:rPr>
              <a:t>both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of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the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following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ways: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54939" y="4114241"/>
            <a:ext cx="8910320" cy="758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95300" indent="-4826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95300" algn="l"/>
                <a:tab pos="1077595" algn="l"/>
                <a:tab pos="2475230" algn="l"/>
                <a:tab pos="3129280" algn="l"/>
                <a:tab pos="5290820" algn="l"/>
                <a:tab pos="5772150" algn="l"/>
                <a:tab pos="6423025" algn="l"/>
                <a:tab pos="7840980" algn="l"/>
                <a:tab pos="8238490" algn="l"/>
                <a:tab pos="8642350" algn="l"/>
              </a:tabLst>
            </a:pPr>
            <a:r>
              <a:rPr dirty="0" sz="2400" spc="-25">
                <a:latin typeface="Arial"/>
                <a:cs typeface="Arial"/>
              </a:rPr>
              <a:t>By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reducing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the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dimensionality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of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the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problem: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5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50">
                <a:solidFill>
                  <a:srgbClr val="FF0000"/>
                </a:solidFill>
                <a:latin typeface="Arial"/>
                <a:cs typeface="Arial"/>
              </a:rPr>
              <a:t>&lt;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50">
                <a:solidFill>
                  <a:srgbClr val="FF0000"/>
                </a:solidFill>
                <a:latin typeface="Arial"/>
                <a:cs typeface="Arial"/>
              </a:rPr>
              <a:t>m</a:t>
            </a:r>
            <a:endParaRPr sz="2400">
              <a:latin typeface="Arial"/>
              <a:cs typeface="Arial"/>
            </a:endParaRPr>
          </a:p>
          <a:p>
            <a:pPr marL="484505" indent="-47180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84505" algn="l"/>
                <a:tab pos="1056640" algn="l"/>
              </a:tabLst>
            </a:pPr>
            <a:r>
              <a:rPr dirty="0" sz="2400" spc="-25">
                <a:latin typeface="Arial"/>
                <a:cs typeface="Arial"/>
              </a:rPr>
              <a:t>By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creating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499105" y="4480686"/>
            <a:ext cx="65639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32230" algn="l"/>
                <a:tab pos="1786889" algn="l"/>
                <a:tab pos="2783840" algn="l"/>
                <a:tab pos="4102100" algn="l"/>
                <a:tab pos="4759325" algn="l"/>
                <a:tab pos="5670550" algn="l"/>
              </a:tabLst>
            </a:pPr>
            <a:r>
              <a:rPr dirty="0" sz="2400" spc="-10">
                <a:latin typeface="Arial"/>
                <a:cs typeface="Arial"/>
              </a:rPr>
              <a:t>features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in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0">
                <a:latin typeface="Arial"/>
                <a:cs typeface="Arial"/>
              </a:rPr>
              <a:t>which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patterns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25">
                <a:solidFill>
                  <a:srgbClr val="FF0000"/>
                </a:solidFill>
                <a:latin typeface="Arial"/>
                <a:cs typeface="Arial"/>
              </a:rPr>
              <a:t>are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20">
                <a:solidFill>
                  <a:srgbClr val="FF0000"/>
                </a:solidFill>
                <a:latin typeface="Arial"/>
                <a:cs typeface="Arial"/>
              </a:rPr>
              <a:t>more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clearly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54939" y="4846446"/>
            <a:ext cx="18859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distinguished.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4964" y="764794"/>
            <a:ext cx="589216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Features</a:t>
            </a:r>
            <a:r>
              <a:rPr dirty="0" sz="3200" spc="-70"/>
              <a:t> </a:t>
            </a:r>
            <a:r>
              <a:rPr dirty="0" sz="3200"/>
              <a:t>from</a:t>
            </a:r>
            <a:r>
              <a:rPr dirty="0" sz="3200" spc="-40"/>
              <a:t> </a:t>
            </a:r>
            <a:r>
              <a:rPr dirty="0" sz="3200"/>
              <a:t>Patterns</a:t>
            </a:r>
            <a:r>
              <a:rPr dirty="0" sz="3200" spc="-55"/>
              <a:t> </a:t>
            </a:r>
            <a:r>
              <a:rPr dirty="0" sz="3200" spc="-10"/>
              <a:t>(Cont.)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136652" y="607822"/>
            <a:ext cx="2298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65" b="1">
                <a:solidFill>
                  <a:srgbClr val="00AF50"/>
                </a:solidFill>
                <a:latin typeface="Arial"/>
                <a:cs typeface="Arial"/>
              </a:rPr>
              <a:t>11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4400" y="0"/>
            <a:ext cx="4419600" cy="76200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1411" y="1600200"/>
            <a:ext cx="5542788" cy="102870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215290" y="2673222"/>
            <a:ext cx="8714740" cy="3911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447040" marR="249554" indent="-3429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447040" algn="l"/>
              </a:tabLst>
            </a:pP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feature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extraction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function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f()</a:t>
            </a:r>
            <a:r>
              <a:rPr dirty="0" sz="2400" spc="-20" i="1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can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focus</a:t>
            </a:r>
            <a:r>
              <a:rPr dirty="0" sz="2400" spc="-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dirty="0" sz="2400" spc="-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information </a:t>
            </a:r>
            <a:r>
              <a:rPr dirty="0" sz="2400">
                <a:latin typeface="Arial"/>
                <a:cs typeface="Arial"/>
              </a:rPr>
              <a:t>from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x,</a:t>
            </a:r>
            <a:r>
              <a:rPr dirty="0" sz="2400" spc="2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or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it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can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remove</a:t>
            </a:r>
            <a:r>
              <a:rPr dirty="0" sz="2400" spc="229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irrelevant</a:t>
            </a:r>
            <a:r>
              <a:rPr dirty="0" sz="2400" spc="2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information</a:t>
            </a:r>
            <a:r>
              <a:rPr dirty="0" sz="2400" spc="2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from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x,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but </a:t>
            </a:r>
            <a:r>
              <a:rPr dirty="0" sz="2400" i="1">
                <a:latin typeface="Arial"/>
                <a:cs typeface="Arial"/>
              </a:rPr>
              <a:t>f()</a:t>
            </a:r>
            <a:r>
              <a:rPr dirty="0" sz="2400" spc="-65" i="1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never</a:t>
            </a:r>
            <a:r>
              <a:rPr dirty="0" sz="2400" spc="-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adds</a:t>
            </a:r>
            <a:r>
              <a:rPr dirty="0" sz="2400" spc="-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information</a:t>
            </a:r>
            <a:r>
              <a:rPr dirty="0" sz="2400" spc="-1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algn="just" marL="446405" indent="-342265">
              <a:lnSpc>
                <a:spcPct val="100000"/>
              </a:lnSpc>
              <a:buFont typeface="Wingdings"/>
              <a:buChar char=""/>
              <a:tabLst>
                <a:tab pos="446405" algn="l"/>
              </a:tabLst>
            </a:pPr>
            <a:r>
              <a:rPr dirty="0" sz="2400">
                <a:latin typeface="Arial"/>
                <a:cs typeface="Arial"/>
              </a:rPr>
              <a:t>Data</a:t>
            </a:r>
            <a:r>
              <a:rPr dirty="0" sz="2400" spc="310">
                <a:latin typeface="Arial"/>
                <a:cs typeface="Arial"/>
              </a:rPr>
              <a:t>  </a:t>
            </a:r>
            <a:r>
              <a:rPr dirty="0" sz="2400">
                <a:latin typeface="Arial"/>
                <a:cs typeface="Arial"/>
              </a:rPr>
              <a:t>Processing</a:t>
            </a:r>
            <a:r>
              <a:rPr dirty="0" sz="2400" spc="315">
                <a:latin typeface="Arial"/>
                <a:cs typeface="Arial"/>
              </a:rPr>
              <a:t>  </a:t>
            </a:r>
            <a:r>
              <a:rPr dirty="0" sz="2400">
                <a:latin typeface="Arial"/>
                <a:cs typeface="Arial"/>
              </a:rPr>
              <a:t>Theorem:</a:t>
            </a:r>
            <a:r>
              <a:rPr dirty="0" sz="2400" spc="310">
                <a:latin typeface="Arial"/>
                <a:cs typeface="Arial"/>
              </a:rPr>
              <a:t>  </a:t>
            </a:r>
            <a:r>
              <a:rPr dirty="0" sz="2400" i="1">
                <a:latin typeface="Arial"/>
                <a:cs typeface="Arial"/>
              </a:rPr>
              <a:t>x</a:t>
            </a:r>
            <a:r>
              <a:rPr dirty="0" sz="2400" spc="310" i="1">
                <a:latin typeface="Arial"/>
                <a:cs typeface="Arial"/>
              </a:rPr>
              <a:t>  </a:t>
            </a:r>
            <a:r>
              <a:rPr dirty="0" sz="2400" i="1">
                <a:latin typeface="Arial"/>
                <a:cs typeface="Arial"/>
              </a:rPr>
              <a:t>can</a:t>
            </a:r>
            <a:r>
              <a:rPr dirty="0" sz="2400" spc="305" i="1">
                <a:latin typeface="Arial"/>
                <a:cs typeface="Arial"/>
              </a:rPr>
              <a:t>  </a:t>
            </a:r>
            <a:r>
              <a:rPr dirty="0" sz="2400" i="1">
                <a:latin typeface="Arial"/>
                <a:cs typeface="Arial"/>
              </a:rPr>
              <a:t>never</a:t>
            </a:r>
            <a:r>
              <a:rPr dirty="0" sz="2400" spc="300" i="1">
                <a:latin typeface="Arial"/>
                <a:cs typeface="Arial"/>
              </a:rPr>
              <a:t>  </a:t>
            </a:r>
            <a:r>
              <a:rPr dirty="0" sz="2400" i="1">
                <a:latin typeface="Arial"/>
                <a:cs typeface="Arial"/>
              </a:rPr>
              <a:t>have</a:t>
            </a:r>
            <a:r>
              <a:rPr dirty="0" sz="2400" spc="310" i="1">
                <a:latin typeface="Arial"/>
                <a:cs typeface="Arial"/>
              </a:rPr>
              <a:t>  </a:t>
            </a:r>
            <a:r>
              <a:rPr dirty="0" sz="2400" spc="-20" i="1">
                <a:latin typeface="Arial"/>
                <a:cs typeface="Arial"/>
              </a:rPr>
              <a:t>more</a:t>
            </a:r>
            <a:endParaRPr sz="2400">
              <a:latin typeface="Arial"/>
              <a:cs typeface="Arial"/>
            </a:endParaRPr>
          </a:p>
          <a:p>
            <a:pPr algn="just" marL="447040">
              <a:lnSpc>
                <a:spcPct val="100000"/>
              </a:lnSpc>
            </a:pPr>
            <a:r>
              <a:rPr dirty="0" sz="2400" i="1">
                <a:latin typeface="Arial"/>
                <a:cs typeface="Arial"/>
              </a:rPr>
              <a:t>information</a:t>
            </a:r>
            <a:r>
              <a:rPr dirty="0" sz="2400" spc="-4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than</a:t>
            </a:r>
            <a:r>
              <a:rPr dirty="0" sz="2400" spc="-7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was</a:t>
            </a:r>
            <a:r>
              <a:rPr dirty="0" sz="2400" spc="-7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present</a:t>
            </a:r>
            <a:r>
              <a:rPr dirty="0" sz="2400" spc="-7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in</a:t>
            </a:r>
            <a:r>
              <a:rPr dirty="0" sz="2400" spc="-70" i="1">
                <a:latin typeface="Arial"/>
                <a:cs typeface="Arial"/>
              </a:rPr>
              <a:t> </a:t>
            </a:r>
            <a:r>
              <a:rPr dirty="0" sz="2400" spc="-25" i="1">
                <a:latin typeface="Arial"/>
                <a:cs typeface="Arial"/>
              </a:rPr>
              <a:t>y.</a:t>
            </a:r>
            <a:endParaRPr sz="2400">
              <a:latin typeface="Arial"/>
              <a:cs typeface="Arial"/>
            </a:endParaRPr>
          </a:p>
          <a:p>
            <a:pPr algn="just" marL="355600" marR="5715" indent="-342900">
              <a:lnSpc>
                <a:spcPct val="100000"/>
              </a:lnSpc>
              <a:spcBef>
                <a:spcPts val="1820"/>
              </a:spcBef>
              <a:buFont typeface="Wingdings"/>
              <a:buChar char=""/>
              <a:tabLst>
                <a:tab pos="355600" algn="l"/>
              </a:tabLst>
            </a:pPr>
            <a:r>
              <a:rPr dirty="0" sz="2400">
                <a:latin typeface="Arial"/>
                <a:cs typeface="Arial"/>
              </a:rPr>
              <a:t>An</a:t>
            </a:r>
            <a:r>
              <a:rPr dirty="0" sz="2400" spc="2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effective</a:t>
            </a:r>
            <a:r>
              <a:rPr dirty="0" sz="2400" spc="2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feature</a:t>
            </a:r>
            <a:r>
              <a:rPr dirty="0" sz="2400" spc="2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extraction</a:t>
            </a:r>
            <a:r>
              <a:rPr dirty="0" sz="2400" spc="2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function</a:t>
            </a:r>
            <a:r>
              <a:rPr dirty="0" sz="2400" spc="265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f</a:t>
            </a:r>
            <a:r>
              <a:rPr dirty="0" sz="2400">
                <a:latin typeface="Arial"/>
                <a:cs typeface="Arial"/>
              </a:rPr>
              <a:t>()</a:t>
            </a:r>
            <a:r>
              <a:rPr dirty="0" sz="2400" spc="2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can</a:t>
            </a:r>
            <a:r>
              <a:rPr dirty="0" sz="2400" spc="2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make</a:t>
            </a:r>
            <a:r>
              <a:rPr dirty="0" sz="2400" spc="2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270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PR </a:t>
            </a:r>
            <a:r>
              <a:rPr dirty="0" sz="2400">
                <a:latin typeface="Arial"/>
                <a:cs typeface="Arial"/>
              </a:rPr>
              <a:t>problem</a:t>
            </a:r>
            <a:r>
              <a:rPr dirty="0" sz="2400" spc="-105">
                <a:latin typeface="Arial"/>
                <a:cs typeface="Arial"/>
              </a:rPr>
              <a:t> </a:t>
            </a:r>
            <a:r>
              <a:rPr dirty="0" sz="2400" spc="-10" i="1">
                <a:solidFill>
                  <a:srgbClr val="FF0000"/>
                </a:solidFill>
                <a:latin typeface="Arial"/>
                <a:cs typeface="Arial"/>
              </a:rPr>
              <a:t>easier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,</a:t>
            </a:r>
            <a:endParaRPr sz="2400">
              <a:latin typeface="Arial"/>
              <a:cs typeface="Arial"/>
            </a:endParaRPr>
          </a:p>
          <a:p>
            <a:pPr algn="just" marL="355600" marR="5080" indent="-342900">
              <a:lnSpc>
                <a:spcPct val="99600"/>
              </a:lnSpc>
              <a:spcBef>
                <a:spcPts val="10"/>
              </a:spcBef>
              <a:buFont typeface="Wingdings"/>
              <a:buChar char=""/>
              <a:tabLst>
                <a:tab pos="355600" algn="l"/>
              </a:tabLst>
            </a:pPr>
            <a:r>
              <a:rPr dirty="0" sz="2400">
                <a:latin typeface="Arial"/>
                <a:cs typeface="Arial"/>
              </a:rPr>
              <a:t>However,</a:t>
            </a:r>
            <a:r>
              <a:rPr dirty="0" sz="2400" spc="3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in</a:t>
            </a:r>
            <a:r>
              <a:rPr dirty="0" sz="2400" spc="3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principle,</a:t>
            </a:r>
            <a:r>
              <a:rPr dirty="0" sz="2400" spc="3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355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best</a:t>
            </a:r>
            <a:r>
              <a:rPr dirty="0" sz="2400" spc="3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possible</a:t>
            </a:r>
            <a:r>
              <a:rPr dirty="0" sz="2400" spc="35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classifier</a:t>
            </a:r>
            <a:r>
              <a:rPr dirty="0" sz="2400" spc="3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based</a:t>
            </a:r>
            <a:r>
              <a:rPr dirty="0" sz="2400" spc="360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on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325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measurements</a:t>
            </a:r>
            <a:r>
              <a:rPr dirty="0" sz="2400" spc="3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dirty="0" sz="2400" spc="315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should</a:t>
            </a:r>
            <a:r>
              <a:rPr dirty="0" sz="2400" spc="3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perform</a:t>
            </a:r>
            <a:r>
              <a:rPr dirty="0" sz="2400" spc="3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at</a:t>
            </a:r>
            <a:r>
              <a:rPr dirty="0" sz="2400" spc="3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least</a:t>
            </a:r>
            <a:r>
              <a:rPr dirty="0" sz="2400" spc="3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as</a:t>
            </a:r>
            <a:r>
              <a:rPr dirty="0" sz="2400" spc="3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well</a:t>
            </a:r>
            <a:r>
              <a:rPr dirty="0" sz="2400" spc="3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as</a:t>
            </a:r>
            <a:r>
              <a:rPr dirty="0" sz="2400" spc="325"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FF0000"/>
                </a:solidFill>
                <a:latin typeface="Arial"/>
                <a:cs typeface="Arial"/>
              </a:rPr>
              <a:t>the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best</a:t>
            </a:r>
            <a:r>
              <a:rPr dirty="0" sz="2400" spc="254">
                <a:solidFill>
                  <a:srgbClr val="FF0000"/>
                </a:solidFill>
                <a:latin typeface="Arial"/>
                <a:cs typeface="Arial"/>
              </a:rPr>
              <a:t>  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possible</a:t>
            </a:r>
            <a:r>
              <a:rPr dirty="0" sz="2400" spc="260">
                <a:solidFill>
                  <a:srgbClr val="FF0000"/>
                </a:solidFill>
                <a:latin typeface="Arial"/>
                <a:cs typeface="Arial"/>
              </a:rPr>
              <a:t>  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classifier</a:t>
            </a:r>
            <a:r>
              <a:rPr dirty="0" sz="2400" spc="260">
                <a:solidFill>
                  <a:srgbClr val="FF0000"/>
                </a:solidFill>
                <a:latin typeface="Arial"/>
                <a:cs typeface="Arial"/>
              </a:rPr>
              <a:t>  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based</a:t>
            </a:r>
            <a:r>
              <a:rPr dirty="0" sz="2400" spc="260">
                <a:solidFill>
                  <a:srgbClr val="FF0000"/>
                </a:solidFill>
                <a:latin typeface="Arial"/>
                <a:cs typeface="Arial"/>
              </a:rPr>
              <a:t>  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on</a:t>
            </a:r>
            <a:r>
              <a:rPr dirty="0" sz="2400" spc="260">
                <a:solidFill>
                  <a:srgbClr val="FF0000"/>
                </a:solidFill>
                <a:latin typeface="Arial"/>
                <a:cs typeface="Arial"/>
              </a:rPr>
              <a:t>  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dirty="0" sz="2400" spc="260">
                <a:solidFill>
                  <a:srgbClr val="FF0000"/>
                </a:solidFill>
                <a:latin typeface="Arial"/>
                <a:cs typeface="Arial"/>
              </a:rPr>
              <a:t>  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features</a:t>
            </a:r>
            <a:r>
              <a:rPr dirty="0" sz="2400" spc="254">
                <a:solidFill>
                  <a:srgbClr val="FF0000"/>
                </a:solidFill>
                <a:latin typeface="Arial"/>
                <a:cs typeface="Arial"/>
              </a:rPr>
              <a:t>   </a:t>
            </a:r>
            <a:r>
              <a:rPr dirty="0" sz="2400" spc="-25" i="1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dirty="0" sz="2400" spc="-25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4964" y="764794"/>
            <a:ext cx="589216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Features</a:t>
            </a:r>
            <a:r>
              <a:rPr dirty="0" sz="3200" spc="-70"/>
              <a:t> </a:t>
            </a:r>
            <a:r>
              <a:rPr dirty="0" sz="3200"/>
              <a:t>from</a:t>
            </a:r>
            <a:r>
              <a:rPr dirty="0" sz="3200" spc="-40"/>
              <a:t> </a:t>
            </a:r>
            <a:r>
              <a:rPr dirty="0" sz="3200"/>
              <a:t>Patterns</a:t>
            </a:r>
            <a:r>
              <a:rPr dirty="0" sz="3200" spc="-55"/>
              <a:t> </a:t>
            </a:r>
            <a:r>
              <a:rPr dirty="0" sz="3200" spc="-10"/>
              <a:t>(Cont.)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12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4400" y="0"/>
            <a:ext cx="4419600" cy="7620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715467" y="1379296"/>
            <a:ext cx="7533640" cy="758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Features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may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be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intuitive </a:t>
            </a:r>
            <a:r>
              <a:rPr dirty="0" sz="2400">
                <a:latin typeface="Arial"/>
                <a:cs typeface="Arial"/>
              </a:rPr>
              <a:t>or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they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may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be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quite</a:t>
            </a:r>
            <a:r>
              <a:rPr dirty="0" sz="2400" spc="-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abstract</a:t>
            </a:r>
            <a:r>
              <a:rPr dirty="0" sz="2400" spc="-1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400" spc="-20">
                <a:latin typeface="Arial"/>
                <a:cs typeface="Arial"/>
              </a:rPr>
              <a:t>Consider,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measurements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electric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motor: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2311" y="2215895"/>
            <a:ext cx="7019544" cy="1848611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1836" y="4236720"/>
            <a:ext cx="3660648" cy="871727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907" y="5256276"/>
            <a:ext cx="3717036" cy="940308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3821684" y="4465446"/>
            <a:ext cx="5245100" cy="2200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5735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Power</a:t>
            </a:r>
            <a:r>
              <a:rPr dirty="0" sz="2400" spc="-8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as</a:t>
            </a:r>
            <a:r>
              <a:rPr dirty="0" sz="2400" spc="-4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Feature:</a:t>
            </a:r>
            <a:r>
              <a:rPr dirty="0" sz="2400" spc="-5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spc="-10" b="1">
                <a:solidFill>
                  <a:srgbClr val="FF0000"/>
                </a:solidFill>
                <a:latin typeface="Times New Roman"/>
                <a:cs typeface="Times New Roman"/>
              </a:rPr>
              <a:t>Understandable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725"/>
              </a:spcBef>
              <a:buFont typeface="Wingdings"/>
              <a:buChar char=""/>
              <a:tabLst>
                <a:tab pos="354965" algn="l"/>
                <a:tab pos="2801620" algn="l"/>
                <a:tab pos="4110990" algn="l"/>
                <a:tab pos="4808855" algn="l"/>
              </a:tabLst>
            </a:pP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Uninterpretable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feature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do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not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make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any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physical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sense,</a:t>
            </a:r>
            <a:endParaRPr sz="24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Font typeface="Wingdings"/>
              <a:buChar char=""/>
              <a:tabLst>
                <a:tab pos="355600" algn="l"/>
                <a:tab pos="1083945" algn="l"/>
                <a:tab pos="2456815" algn="l"/>
                <a:tab pos="3066415" algn="l"/>
                <a:tab pos="4467860" algn="l"/>
                <a:tab pos="5062220" algn="l"/>
              </a:tabLst>
            </a:pPr>
            <a:r>
              <a:rPr dirty="0" sz="2400" spc="-25">
                <a:latin typeface="Arial"/>
                <a:cs typeface="Arial"/>
              </a:rPr>
              <a:t>But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perhaps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25">
                <a:solidFill>
                  <a:srgbClr val="FF0000"/>
                </a:solidFill>
                <a:latin typeface="Arial"/>
                <a:cs typeface="Arial"/>
              </a:rPr>
              <a:t>be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effective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as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50">
                <a:latin typeface="Arial"/>
                <a:cs typeface="Arial"/>
              </a:rPr>
              <a:t>a </a:t>
            </a:r>
            <a:r>
              <a:rPr dirty="0" sz="2400">
                <a:latin typeface="Arial"/>
                <a:cs typeface="Arial"/>
              </a:rPr>
              <a:t>feature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for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classification</a:t>
            </a:r>
            <a:r>
              <a:rPr dirty="0" sz="2400" spc="-1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700531"/>
            <a:ext cx="559625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Examples</a:t>
            </a:r>
            <a:r>
              <a:rPr dirty="0" spc="-80"/>
              <a:t> </a:t>
            </a:r>
            <a:r>
              <a:rPr dirty="0"/>
              <a:t>of</a:t>
            </a:r>
            <a:r>
              <a:rPr dirty="0" spc="-85"/>
              <a:t> </a:t>
            </a:r>
            <a:r>
              <a:rPr dirty="0"/>
              <a:t>Pattern</a:t>
            </a:r>
            <a:r>
              <a:rPr dirty="0" spc="-95"/>
              <a:t> </a:t>
            </a:r>
            <a:r>
              <a:rPr dirty="0" spc="-10"/>
              <a:t>Recognition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12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31621" y="1624202"/>
            <a:ext cx="8206740" cy="4201795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45085">
              <a:lnSpc>
                <a:spcPct val="100000"/>
              </a:lnSpc>
              <a:spcBef>
                <a:spcPts val="695"/>
              </a:spcBef>
            </a:pP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What</a:t>
            </a:r>
            <a:r>
              <a:rPr dirty="0" sz="1800" spc="-114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Are</a:t>
            </a:r>
            <a:r>
              <a:rPr dirty="0" sz="1800" spc="-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the</a:t>
            </a:r>
            <a:r>
              <a:rPr dirty="0" sz="1800" spc="-4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1F5F"/>
                </a:solidFill>
                <a:latin typeface="Arial"/>
                <a:cs typeface="Arial"/>
              </a:rPr>
              <a:t>Real-World</a:t>
            </a:r>
            <a:r>
              <a:rPr dirty="0" sz="1800" spc="-10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Applications</a:t>
            </a:r>
            <a:r>
              <a:rPr dirty="0" sz="1800" spc="-1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of</a:t>
            </a:r>
            <a:r>
              <a:rPr dirty="0" sz="1800" spc="-4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Pattern</a:t>
            </a:r>
            <a:r>
              <a:rPr dirty="0" sz="1800" spc="-4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1F5F"/>
                </a:solidFill>
                <a:latin typeface="Arial"/>
                <a:cs typeface="Arial"/>
              </a:rPr>
              <a:t>Recognition?</a:t>
            </a:r>
            <a:endParaRPr sz="1800">
              <a:latin typeface="Arial"/>
              <a:cs typeface="Arial"/>
            </a:endParaRPr>
          </a:p>
          <a:p>
            <a:pPr marL="502920">
              <a:lnSpc>
                <a:spcPct val="100000"/>
              </a:lnSpc>
              <a:spcBef>
                <a:spcPts val="600"/>
              </a:spcBef>
            </a:pPr>
            <a:r>
              <a:rPr dirty="0" sz="1800" spc="-10">
                <a:latin typeface="Arial"/>
                <a:cs typeface="Arial"/>
              </a:rPr>
              <a:t>https://serokell.io/blog/applications-of-pattern-recognition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30"/>
              </a:spcBef>
            </a:pPr>
            <a:endParaRPr sz="1800">
              <a:latin typeface="Arial"/>
              <a:cs typeface="Arial"/>
            </a:endParaRPr>
          </a:p>
          <a:p>
            <a:pPr marL="45085">
              <a:lnSpc>
                <a:spcPct val="100000"/>
              </a:lnSpc>
              <a:spcBef>
                <a:spcPts val="5"/>
              </a:spcBef>
            </a:pP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10</a:t>
            </a:r>
            <a:r>
              <a:rPr dirty="0" sz="1800" spc="-3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Real</a:t>
            </a:r>
            <a:r>
              <a:rPr dirty="0" sz="1800" spc="-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Life</a:t>
            </a:r>
            <a:r>
              <a:rPr dirty="0" sz="1800" spc="-3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Examples</a:t>
            </a:r>
            <a:r>
              <a:rPr dirty="0" sz="1800" spc="-1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Of</a:t>
            </a:r>
            <a:r>
              <a:rPr dirty="0" sz="1800" spc="-2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Pattern</a:t>
            </a:r>
            <a:r>
              <a:rPr dirty="0" sz="1800" spc="-1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1F5F"/>
                </a:solidFill>
                <a:latin typeface="Arial"/>
                <a:cs typeface="Arial"/>
              </a:rPr>
              <a:t>Recognition</a:t>
            </a:r>
            <a:endParaRPr sz="1800">
              <a:latin typeface="Arial"/>
              <a:cs typeface="Arial"/>
            </a:endParaRPr>
          </a:p>
          <a:p>
            <a:pPr marL="502920">
              <a:lnSpc>
                <a:spcPct val="100000"/>
              </a:lnSpc>
              <a:spcBef>
                <a:spcPts val="1120"/>
              </a:spcBef>
            </a:pPr>
            <a:r>
              <a:rPr dirty="0" sz="1800" spc="-10">
                <a:latin typeface="Arial"/>
                <a:cs typeface="Arial"/>
              </a:rPr>
              <a:t>https://numberdyslexia.com/pattern-recognition-real-life-examples/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95"/>
              </a:spcBef>
            </a:pP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Pattern</a:t>
            </a:r>
            <a:r>
              <a:rPr dirty="0" sz="1800" spc="-2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recognition</a:t>
            </a:r>
            <a:r>
              <a:rPr dirty="0" sz="1800" spc="-3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and</a:t>
            </a:r>
            <a:r>
              <a:rPr dirty="0" sz="1800" spc="-3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use</a:t>
            </a:r>
            <a:r>
              <a:rPr dirty="0" sz="1800" spc="-3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in</a:t>
            </a:r>
            <a:r>
              <a:rPr dirty="0" sz="1800" spc="-3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real</a:t>
            </a:r>
            <a:r>
              <a:rPr dirty="0" sz="1800" spc="-3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life</a:t>
            </a:r>
            <a:r>
              <a:rPr dirty="0" sz="1800" spc="-2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problem</a:t>
            </a:r>
            <a:r>
              <a:rPr dirty="0" sz="1800" spc="-5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1F5F"/>
                </a:solidFill>
                <a:latin typeface="Arial"/>
                <a:cs typeface="Arial"/>
              </a:rPr>
              <a:t>solving</a:t>
            </a:r>
            <a:endParaRPr sz="1800">
              <a:latin typeface="Arial"/>
              <a:cs typeface="Arial"/>
            </a:endParaRPr>
          </a:p>
          <a:p>
            <a:pPr marL="379730" marR="5080">
              <a:lnSpc>
                <a:spcPct val="100000"/>
              </a:lnSpc>
              <a:spcBef>
                <a:spcPts val="745"/>
              </a:spcBef>
            </a:pPr>
            <a:r>
              <a:rPr dirty="0" sz="1800" spc="-10">
                <a:latin typeface="Arial"/>
                <a:cs typeface="Arial"/>
              </a:rPr>
              <a:t>https://suresolv.com/problem-solving-techniques/pattern-recognition-and-</a:t>
            </a:r>
            <a:r>
              <a:rPr dirty="0" sz="1800" spc="-20">
                <a:latin typeface="Arial"/>
                <a:cs typeface="Arial"/>
              </a:rPr>
              <a:t>use- </a:t>
            </a:r>
            <a:r>
              <a:rPr dirty="0" sz="1800" spc="-10">
                <a:latin typeface="Arial"/>
                <a:cs typeface="Arial"/>
              </a:rPr>
              <a:t>real-life-problem-solving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1800">
              <a:latin typeface="Arial"/>
              <a:cs typeface="Arial"/>
            </a:endParaRPr>
          </a:p>
          <a:p>
            <a:pPr marL="3556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What</a:t>
            </a:r>
            <a:r>
              <a:rPr dirty="0" sz="1800" spc="-6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is</a:t>
            </a:r>
            <a:r>
              <a:rPr dirty="0" sz="1800" spc="-3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pattern</a:t>
            </a:r>
            <a:r>
              <a:rPr dirty="0" sz="1800" spc="-3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recognition</a:t>
            </a:r>
            <a:r>
              <a:rPr dirty="0" sz="1800" spc="-4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and</a:t>
            </a:r>
            <a:r>
              <a:rPr dirty="0" sz="1800" spc="-3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why</a:t>
            </a:r>
            <a:r>
              <a:rPr dirty="0" sz="1800" spc="-6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it</a:t>
            </a:r>
            <a:r>
              <a:rPr dirty="0" sz="1800" spc="-3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matters?</a:t>
            </a:r>
            <a:r>
              <a:rPr dirty="0" sz="1800" spc="-2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Definitive </a:t>
            </a:r>
            <a:r>
              <a:rPr dirty="0" sz="1800" spc="-10" b="1">
                <a:solidFill>
                  <a:srgbClr val="001F5F"/>
                </a:solidFill>
                <a:latin typeface="Arial"/>
                <a:cs typeface="Arial"/>
              </a:rPr>
              <a:t>guide</a:t>
            </a:r>
            <a:endParaRPr sz="1800">
              <a:latin typeface="Arial"/>
              <a:cs typeface="Arial"/>
            </a:endParaRPr>
          </a:p>
          <a:p>
            <a:pPr marL="379730">
              <a:lnSpc>
                <a:spcPct val="100000"/>
              </a:lnSpc>
              <a:spcBef>
                <a:spcPts val="375"/>
              </a:spcBef>
            </a:pPr>
            <a:r>
              <a:rPr dirty="0" sz="1800" spc="-10">
                <a:latin typeface="Arial"/>
                <a:cs typeface="Arial"/>
              </a:rPr>
              <a:t>https://theappsolutions.com/blog/development/pattern-recognition-guide/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2799" rIns="0" bIns="0" rtlCol="0" vert="horz">
            <a:spAutoFit/>
          </a:bodyPr>
          <a:lstStyle/>
          <a:p>
            <a:pPr marL="1515745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1F5F"/>
                </a:solidFill>
              </a:rPr>
              <a:t>Classes</a:t>
            </a:r>
            <a:r>
              <a:rPr dirty="0" spc="-60">
                <a:solidFill>
                  <a:srgbClr val="001F5F"/>
                </a:solidFill>
              </a:rPr>
              <a:t> </a:t>
            </a:r>
            <a:r>
              <a:rPr dirty="0"/>
              <a:t>and</a:t>
            </a:r>
            <a:r>
              <a:rPr dirty="0" spc="-80"/>
              <a:t> </a:t>
            </a:r>
            <a:r>
              <a:rPr dirty="0" spc="-10"/>
              <a:t>Classification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13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35534" y="1379296"/>
            <a:ext cx="8808085" cy="48399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1308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513080" algn="l"/>
                <a:tab pos="1231900" algn="l"/>
                <a:tab pos="2224405" algn="l"/>
                <a:tab pos="3519804" algn="l"/>
                <a:tab pos="3968115" algn="l"/>
                <a:tab pos="4583430" algn="l"/>
                <a:tab pos="5048250" algn="l"/>
                <a:tab pos="6970395" algn="l"/>
                <a:tab pos="8266430" algn="l"/>
              </a:tabLst>
            </a:pPr>
            <a:r>
              <a:rPr dirty="0" sz="2400" spc="-25">
                <a:latin typeface="Arial"/>
                <a:cs typeface="Arial"/>
              </a:rPr>
              <a:t>The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0">
                <a:latin typeface="Arial"/>
                <a:cs typeface="Arial"/>
              </a:rPr>
              <a:t>whole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purpose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of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solidFill>
                  <a:srgbClr val="FF0000"/>
                </a:solidFill>
                <a:latin typeface="Arial"/>
                <a:cs typeface="Arial"/>
              </a:rPr>
              <a:t>PR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25">
                <a:solidFill>
                  <a:srgbClr val="FF0000"/>
                </a:solidFill>
                <a:latin typeface="Arial"/>
                <a:cs typeface="Arial"/>
              </a:rPr>
              <a:t>or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classification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consists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of</a:t>
            </a:r>
            <a:endParaRPr sz="2400">
              <a:latin typeface="Arial"/>
              <a:cs typeface="Arial"/>
            </a:endParaRPr>
          </a:p>
          <a:p>
            <a:pPr marL="513715">
              <a:lnSpc>
                <a:spcPct val="100000"/>
              </a:lnSpc>
              <a:spcBef>
                <a:spcPts val="5"/>
              </a:spcBef>
            </a:pP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assigning</a:t>
            </a:r>
            <a:r>
              <a:rPr dirty="0" sz="24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an</a:t>
            </a:r>
            <a:r>
              <a:rPr dirty="0" sz="2400" spc="-5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object</a:t>
            </a:r>
            <a:r>
              <a:rPr dirty="0" sz="2400" spc="-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dirty="0" sz="2400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2400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class</a:t>
            </a:r>
            <a:r>
              <a:rPr dirty="0" sz="2400" spc="-1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513715" marR="276860" indent="-342900">
              <a:lnSpc>
                <a:spcPct val="100000"/>
              </a:lnSpc>
              <a:buFont typeface="Wingdings"/>
              <a:buChar char=""/>
              <a:tabLst>
                <a:tab pos="513715" algn="l"/>
                <a:tab pos="887094" algn="l"/>
                <a:tab pos="1768475" algn="l"/>
                <a:tab pos="2176780" algn="l"/>
                <a:tab pos="2533650" algn="l"/>
                <a:tab pos="3975735" algn="l"/>
                <a:tab pos="5196205" algn="l"/>
                <a:tab pos="5655310" algn="l"/>
                <a:tab pos="6943090" algn="l"/>
                <a:tab pos="7299959" algn="l"/>
                <a:tab pos="8268970" algn="l"/>
              </a:tabLst>
            </a:pPr>
            <a:r>
              <a:rPr dirty="0" sz="2400" spc="-50">
                <a:solidFill>
                  <a:srgbClr val="6F2F9F"/>
                </a:solidFill>
                <a:latin typeface="Arial"/>
                <a:cs typeface="Arial"/>
              </a:rPr>
              <a:t>A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6F2F9F"/>
                </a:solidFill>
                <a:latin typeface="Arial"/>
                <a:cs typeface="Arial"/>
              </a:rPr>
              <a:t>class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	</a:t>
            </a:r>
            <a:r>
              <a:rPr dirty="0" sz="2400" spc="-25">
                <a:solidFill>
                  <a:srgbClr val="6F2F9F"/>
                </a:solidFill>
                <a:latin typeface="Arial"/>
                <a:cs typeface="Arial"/>
              </a:rPr>
              <a:t>is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	</a:t>
            </a:r>
            <a:r>
              <a:rPr dirty="0" sz="2400" spc="-50">
                <a:solidFill>
                  <a:srgbClr val="6F2F9F"/>
                </a:solidFill>
                <a:latin typeface="Arial"/>
                <a:cs typeface="Arial"/>
              </a:rPr>
              <a:t>a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6F2F9F"/>
                </a:solidFill>
                <a:latin typeface="Arial"/>
                <a:cs typeface="Arial"/>
              </a:rPr>
              <a:t>particular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6F2F9F"/>
                </a:solidFill>
                <a:latin typeface="Arial"/>
                <a:cs typeface="Arial"/>
              </a:rPr>
              <a:t>pattern,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	</a:t>
            </a:r>
            <a:r>
              <a:rPr dirty="0" sz="2400" spc="-25">
                <a:solidFill>
                  <a:srgbClr val="6F2F9F"/>
                </a:solidFill>
                <a:latin typeface="Arial"/>
                <a:cs typeface="Arial"/>
              </a:rPr>
              <a:t>or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6F2F9F"/>
                </a:solidFill>
                <a:latin typeface="Arial"/>
                <a:cs typeface="Arial"/>
              </a:rPr>
              <a:t>possibly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	</a:t>
            </a:r>
            <a:r>
              <a:rPr dirty="0" sz="2400" spc="-50">
                <a:solidFill>
                  <a:srgbClr val="6F2F9F"/>
                </a:solidFill>
                <a:latin typeface="Arial"/>
                <a:cs typeface="Arial"/>
              </a:rPr>
              <a:t>a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6F2F9F"/>
                </a:solidFill>
                <a:latin typeface="Arial"/>
                <a:cs typeface="Arial"/>
              </a:rPr>
              <a:t>group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	</a:t>
            </a:r>
            <a:r>
              <a:rPr dirty="0" sz="2400" spc="-25">
                <a:solidFill>
                  <a:srgbClr val="6F2F9F"/>
                </a:solidFill>
                <a:latin typeface="Arial"/>
                <a:cs typeface="Arial"/>
              </a:rPr>
              <a:t>of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patterns</a:t>
            </a:r>
            <a:r>
              <a:rPr dirty="0" sz="2400" spc="-8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which</a:t>
            </a:r>
            <a:r>
              <a:rPr dirty="0" sz="2400" spc="-5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are</a:t>
            </a:r>
            <a:r>
              <a:rPr dirty="0" sz="2400" spc="-7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similar</a:t>
            </a:r>
            <a:r>
              <a:rPr dirty="0" sz="2400" spc="-5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or</a:t>
            </a:r>
            <a:r>
              <a:rPr dirty="0" sz="2400" spc="-7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equivalent</a:t>
            </a:r>
            <a:r>
              <a:rPr dirty="0" sz="2400" spc="-3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in</a:t>
            </a:r>
            <a:r>
              <a:rPr dirty="0" sz="2400" spc="-6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some</a:t>
            </a:r>
            <a:r>
              <a:rPr dirty="0" sz="2400" spc="-8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6F2F9F"/>
                </a:solidFill>
                <a:latin typeface="Arial"/>
                <a:cs typeface="Arial"/>
              </a:rPr>
              <a:t>sense.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2400">
              <a:latin typeface="Arial"/>
              <a:cs typeface="Arial"/>
            </a:endParaRPr>
          </a:p>
          <a:p>
            <a:pPr marL="631825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In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given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problem,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set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classes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C</a:t>
            </a:r>
            <a:r>
              <a:rPr dirty="0" sz="2400" spc="-45" i="1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is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defined</a:t>
            </a:r>
            <a:r>
              <a:rPr dirty="0" sz="2400" spc="-25">
                <a:latin typeface="Arial"/>
                <a:cs typeface="Arial"/>
              </a:rPr>
              <a:t> as</a:t>
            </a:r>
            <a:endParaRPr sz="2400">
              <a:latin typeface="Arial"/>
              <a:cs typeface="Arial"/>
            </a:endParaRPr>
          </a:p>
          <a:p>
            <a:pPr algn="ctr" marR="526415">
              <a:lnSpc>
                <a:spcPts val="2870"/>
              </a:lnSpc>
              <a:spcBef>
                <a:spcPts val="1920"/>
              </a:spcBef>
            </a:pPr>
            <a:r>
              <a:rPr dirty="0" sz="2400" i="1">
                <a:latin typeface="Arial"/>
                <a:cs typeface="Arial"/>
              </a:rPr>
              <a:t>C</a:t>
            </a:r>
            <a:r>
              <a:rPr dirty="0" sz="2400" spc="-15" i="1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=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{C</a:t>
            </a:r>
            <a:r>
              <a:rPr dirty="0" baseline="-20833" sz="2400">
                <a:latin typeface="Arial"/>
                <a:cs typeface="Arial"/>
              </a:rPr>
              <a:t>1</a:t>
            </a:r>
            <a:r>
              <a:rPr dirty="0" sz="2400" i="1">
                <a:latin typeface="Arial"/>
                <a:cs typeface="Arial"/>
              </a:rPr>
              <a:t>;</a:t>
            </a:r>
            <a:r>
              <a:rPr dirty="0" sz="2400" spc="-1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C</a:t>
            </a:r>
            <a:r>
              <a:rPr dirty="0" baseline="-20833" sz="2400">
                <a:latin typeface="Arial"/>
                <a:cs typeface="Arial"/>
              </a:rPr>
              <a:t>2</a:t>
            </a:r>
            <a:r>
              <a:rPr dirty="0" sz="2400" i="1">
                <a:latin typeface="Arial"/>
                <a:cs typeface="Arial"/>
              </a:rPr>
              <a:t>;</a:t>
            </a:r>
            <a:r>
              <a:rPr dirty="0" sz="2400" spc="-20" i="1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-</a:t>
            </a:r>
            <a:r>
              <a:rPr dirty="0" sz="2400" i="1">
                <a:latin typeface="Arial"/>
                <a:cs typeface="Arial"/>
              </a:rPr>
              <a:t>;</a:t>
            </a:r>
            <a:r>
              <a:rPr dirty="0" sz="2400" spc="-25" i="1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-</a:t>
            </a:r>
            <a:r>
              <a:rPr dirty="0" sz="2400" i="1">
                <a:latin typeface="Arial"/>
                <a:cs typeface="Arial"/>
              </a:rPr>
              <a:t>;</a:t>
            </a:r>
            <a:r>
              <a:rPr dirty="0" sz="2400" spc="-25" i="1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-</a:t>
            </a:r>
            <a:r>
              <a:rPr dirty="0" sz="2400" i="1">
                <a:latin typeface="Arial"/>
                <a:cs typeface="Arial"/>
              </a:rPr>
              <a:t>;</a:t>
            </a:r>
            <a:r>
              <a:rPr dirty="0" sz="2400" spc="-25" i="1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-</a:t>
            </a:r>
            <a:r>
              <a:rPr dirty="0" sz="2400" i="1">
                <a:latin typeface="Arial"/>
                <a:cs typeface="Arial"/>
              </a:rPr>
              <a:t>;</a:t>
            </a:r>
            <a:r>
              <a:rPr dirty="0" sz="2400" spc="-2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C</a:t>
            </a:r>
            <a:r>
              <a:rPr dirty="0" baseline="-20833" sz="2400" i="1">
                <a:latin typeface="Arial"/>
                <a:cs typeface="Arial"/>
              </a:rPr>
              <a:t>K </a:t>
            </a:r>
            <a:r>
              <a:rPr dirty="0" sz="2400" spc="-25" i="1">
                <a:latin typeface="Arial"/>
                <a:cs typeface="Arial"/>
              </a:rPr>
              <a:t>};</a:t>
            </a:r>
            <a:endParaRPr sz="2400">
              <a:latin typeface="Arial"/>
              <a:cs typeface="Arial"/>
            </a:endParaRPr>
          </a:p>
          <a:p>
            <a:pPr marL="631825">
              <a:lnSpc>
                <a:spcPts val="2870"/>
              </a:lnSpc>
            </a:pPr>
            <a:r>
              <a:rPr dirty="0" sz="2400">
                <a:latin typeface="Arial"/>
                <a:cs typeface="Arial"/>
              </a:rPr>
              <a:t>Have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choose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one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class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from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K</a:t>
            </a:r>
            <a:r>
              <a:rPr dirty="0" sz="2400" spc="-50" i="1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different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classes.</a:t>
            </a:r>
            <a:endParaRPr sz="2400">
              <a:latin typeface="Arial"/>
              <a:cs typeface="Arial"/>
            </a:endParaRPr>
          </a:p>
          <a:p>
            <a:pPr marL="51435" indent="-26670">
              <a:lnSpc>
                <a:spcPct val="100000"/>
              </a:lnSpc>
              <a:spcBef>
                <a:spcPts val="2515"/>
              </a:spcBef>
            </a:pP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Members</a:t>
            </a:r>
            <a:r>
              <a:rPr dirty="0" sz="2400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2400" spc="-7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2400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class</a:t>
            </a:r>
            <a:r>
              <a:rPr dirty="0" sz="2400" spc="-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share</a:t>
            </a:r>
            <a:r>
              <a:rPr dirty="0" sz="2400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some</a:t>
            </a:r>
            <a:r>
              <a:rPr dirty="0" sz="2400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common</a:t>
            </a:r>
            <a:r>
              <a:rPr dirty="0" sz="2400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properties</a:t>
            </a:r>
            <a:r>
              <a:rPr dirty="0" sz="2400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or</a:t>
            </a:r>
            <a:r>
              <a:rPr dirty="0" sz="2400" spc="-5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attributes</a:t>
            </a:r>
            <a:endParaRPr sz="2400">
              <a:latin typeface="Arial"/>
              <a:cs typeface="Arial"/>
            </a:endParaRPr>
          </a:p>
          <a:p>
            <a:pPr marL="51435" marR="17780">
              <a:lnSpc>
                <a:spcPct val="100000"/>
              </a:lnSpc>
              <a:spcBef>
                <a:spcPts val="1855"/>
              </a:spcBef>
              <a:tabLst>
                <a:tab pos="461645" algn="l"/>
                <a:tab pos="1040765" algn="l"/>
                <a:tab pos="2451100" algn="l"/>
                <a:tab pos="3030220" algn="l"/>
                <a:tab pos="3880485" algn="l"/>
                <a:tab pos="4441190" algn="l"/>
                <a:tab pos="4817745" algn="l"/>
                <a:tab pos="5194300" algn="l"/>
                <a:tab pos="6791959" algn="l"/>
                <a:tab pos="7456170" algn="l"/>
                <a:tab pos="8103870" algn="l"/>
              </a:tabLst>
            </a:pPr>
            <a:r>
              <a:rPr dirty="0" sz="2400" spc="-25">
                <a:latin typeface="Arial"/>
                <a:cs typeface="Arial"/>
              </a:rPr>
              <a:t>In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PR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problems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the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0">
                <a:latin typeface="Arial"/>
                <a:cs typeface="Arial"/>
              </a:rPr>
              <a:t>class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set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50" i="1">
                <a:latin typeface="Arial"/>
                <a:cs typeface="Arial"/>
              </a:rPr>
              <a:t>C</a:t>
            </a:r>
            <a:r>
              <a:rPr dirty="0" sz="2400" i="1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is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predefined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and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has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0">
                <a:latin typeface="Arial"/>
                <a:cs typeface="Arial"/>
              </a:rPr>
              <a:t>been </a:t>
            </a:r>
            <a:r>
              <a:rPr dirty="0" sz="2400">
                <a:latin typeface="Arial"/>
                <a:cs typeface="Arial"/>
              </a:rPr>
              <a:t>specified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as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part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problem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be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solved.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0513" y="352501"/>
            <a:ext cx="451993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Classes</a:t>
            </a:r>
            <a:r>
              <a:rPr dirty="0" spc="-65"/>
              <a:t> </a:t>
            </a:r>
            <a:r>
              <a:rPr dirty="0"/>
              <a:t>and</a:t>
            </a:r>
            <a:r>
              <a:rPr dirty="0" spc="-70"/>
              <a:t> </a:t>
            </a:r>
            <a:r>
              <a:rPr dirty="0" spc="-10"/>
              <a:t>Classification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14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914400"/>
            <a:ext cx="7350252" cy="251460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625596"/>
            <a:ext cx="7328915" cy="153466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43200" y="5245606"/>
            <a:ext cx="6082284" cy="1536192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0513" y="352501"/>
            <a:ext cx="451993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Classes</a:t>
            </a:r>
            <a:r>
              <a:rPr dirty="0" spc="-65"/>
              <a:t> </a:t>
            </a:r>
            <a:r>
              <a:rPr dirty="0"/>
              <a:t>and</a:t>
            </a:r>
            <a:r>
              <a:rPr dirty="0" spc="-70"/>
              <a:t> </a:t>
            </a:r>
            <a:r>
              <a:rPr dirty="0" spc="-10"/>
              <a:t>Classification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15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31140" y="740647"/>
            <a:ext cx="8684260" cy="6036310"/>
          </a:xfrm>
          <a:prstGeom prst="rect">
            <a:avLst/>
          </a:prstGeom>
        </p:spPr>
        <p:txBody>
          <a:bodyPr wrap="square" lIns="0" tIns="131445" rIns="0" bIns="0" rtlCol="0" vert="horz">
            <a:spAutoFit/>
          </a:bodyPr>
          <a:lstStyle/>
          <a:p>
            <a:pPr algn="just" marL="2526030">
              <a:lnSpc>
                <a:spcPct val="100000"/>
              </a:lnSpc>
              <a:spcBef>
                <a:spcPts val="1035"/>
              </a:spcBef>
            </a:pP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Way</a:t>
            </a:r>
            <a:r>
              <a:rPr dirty="0" sz="2400" spc="-10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2400" spc="-9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Describing</a:t>
            </a:r>
            <a:r>
              <a:rPr dirty="0" sz="2400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Classes</a:t>
            </a:r>
            <a:endParaRPr sz="2400">
              <a:latin typeface="Arial"/>
              <a:cs typeface="Arial"/>
            </a:endParaRPr>
          </a:p>
          <a:p>
            <a:pPr algn="just" marL="12700" marR="6350">
              <a:lnSpc>
                <a:spcPct val="100000"/>
              </a:lnSpc>
              <a:spcBef>
                <a:spcPts val="780"/>
              </a:spcBef>
            </a:pP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Via</a:t>
            </a:r>
            <a:r>
              <a:rPr dirty="0" sz="2000" spc="-20">
                <a:solidFill>
                  <a:srgbClr val="FF0000"/>
                </a:solidFill>
                <a:latin typeface="Arial"/>
                <a:cs typeface="Arial"/>
              </a:rPr>
              <a:t> 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Prototype</a:t>
            </a:r>
            <a:r>
              <a:rPr dirty="0" sz="2000" spc="-20">
                <a:solidFill>
                  <a:srgbClr val="FF0000"/>
                </a:solidFill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Idealized</a:t>
            </a:r>
            <a:r>
              <a:rPr dirty="0" sz="2000" spc="-2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representation</a:t>
            </a:r>
            <a:r>
              <a:rPr dirty="0" sz="2000" spc="-2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-1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notion</a:t>
            </a:r>
            <a:r>
              <a:rPr dirty="0" sz="2000" spc="-2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2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“essence”</a:t>
            </a:r>
            <a:r>
              <a:rPr dirty="0" sz="2000" spc="-1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0">
                <a:latin typeface="Arial"/>
                <a:cs typeface="Arial"/>
              </a:rPr>
              <a:t>  </a:t>
            </a:r>
            <a:r>
              <a:rPr dirty="0" sz="2000" spc="-25">
                <a:latin typeface="Arial"/>
                <a:cs typeface="Arial"/>
              </a:rPr>
              <a:t>the </a:t>
            </a:r>
            <a:r>
              <a:rPr dirty="0" sz="2000">
                <a:latin typeface="Arial"/>
                <a:cs typeface="Arial"/>
              </a:rPr>
              <a:t>class.</a:t>
            </a:r>
            <a:r>
              <a:rPr dirty="0" sz="2000" spc="4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Pros:</a:t>
            </a:r>
            <a:r>
              <a:rPr dirty="0" sz="2000" spc="3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each</a:t>
            </a:r>
            <a:r>
              <a:rPr dirty="0" sz="2000" spc="5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class</a:t>
            </a:r>
            <a:r>
              <a:rPr dirty="0" sz="2000" spc="5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5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unambiguously</a:t>
            </a:r>
            <a:r>
              <a:rPr dirty="0" sz="2000" spc="4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defined,</a:t>
            </a:r>
            <a:r>
              <a:rPr dirty="0" sz="2000" spc="4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Cons:</a:t>
            </a:r>
            <a:r>
              <a:rPr dirty="0" sz="2000" spc="4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no</a:t>
            </a:r>
            <a:r>
              <a:rPr dirty="0" sz="2000" spc="4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scope</a:t>
            </a:r>
            <a:r>
              <a:rPr dirty="0" sz="2000" spc="50">
                <a:latin typeface="Arial"/>
                <a:cs typeface="Arial"/>
              </a:rPr>
              <a:t>  </a:t>
            </a:r>
            <a:r>
              <a:rPr dirty="0" sz="2000" spc="-25">
                <a:latin typeface="Arial"/>
                <a:cs typeface="Arial"/>
              </a:rPr>
              <a:t>for </a:t>
            </a:r>
            <a:r>
              <a:rPr dirty="0" sz="2000" spc="-10">
                <a:latin typeface="Arial"/>
                <a:cs typeface="Arial"/>
              </a:rPr>
              <a:t>variability.</a:t>
            </a:r>
            <a:endParaRPr sz="2000">
              <a:latin typeface="Arial"/>
              <a:cs typeface="Arial"/>
            </a:endParaRPr>
          </a:p>
          <a:p>
            <a:pPr algn="just" marL="12700" marR="5080">
              <a:lnSpc>
                <a:spcPct val="100000"/>
              </a:lnSpc>
              <a:spcBef>
                <a:spcPts val="1445"/>
              </a:spcBef>
            </a:pP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Via</a:t>
            </a:r>
            <a:r>
              <a:rPr dirty="0" sz="2000" spc="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Parameterized</a:t>
            </a:r>
            <a:r>
              <a:rPr dirty="0" sz="2000" spc="8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Shape:</a:t>
            </a:r>
            <a:r>
              <a:rPr dirty="0" sz="2000" spc="5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generalization</a:t>
            </a:r>
            <a:r>
              <a:rPr dirty="0" sz="2000" spc="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prototype;</a:t>
            </a:r>
            <a:r>
              <a:rPr dirty="0" sz="2000" spc="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class</a:t>
            </a:r>
            <a:r>
              <a:rPr dirty="0" sz="2000" spc="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has</a:t>
            </a:r>
            <a:r>
              <a:rPr dirty="0" sz="2000" spc="70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a </a:t>
            </a:r>
            <a:r>
              <a:rPr dirty="0" sz="2000">
                <a:latin typeface="Arial"/>
                <a:cs typeface="Arial"/>
              </a:rPr>
              <a:t>known</a:t>
            </a:r>
            <a:r>
              <a:rPr dirty="0" sz="2000" spc="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shape</a:t>
            </a:r>
            <a:r>
              <a:rPr dirty="0" sz="2000" spc="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(e.g.,</a:t>
            </a:r>
            <a:r>
              <a:rPr dirty="0" sz="2000" spc="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rectangular</a:t>
            </a:r>
            <a:r>
              <a:rPr dirty="0" sz="2000" spc="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elliptical),</a:t>
            </a:r>
            <a:r>
              <a:rPr dirty="0" sz="2000" spc="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shape</a:t>
            </a:r>
            <a:r>
              <a:rPr dirty="0" sz="2000" spc="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described</a:t>
            </a:r>
            <a:r>
              <a:rPr dirty="0" sz="2000" spc="1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8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some </a:t>
            </a:r>
            <a:r>
              <a:rPr dirty="0" sz="2000">
                <a:latin typeface="Arial"/>
                <a:cs typeface="Arial"/>
              </a:rPr>
              <a:t>number</a:t>
            </a:r>
            <a:r>
              <a:rPr dirty="0" sz="2000" spc="1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parameters</a:t>
            </a:r>
            <a:r>
              <a:rPr dirty="0" sz="2000" spc="10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(e.g.,</a:t>
            </a:r>
            <a:r>
              <a:rPr dirty="0" sz="2000" spc="1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ellipse</a:t>
            </a:r>
            <a:r>
              <a:rPr dirty="0" sz="2000" spc="10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centre,</a:t>
            </a:r>
            <a:r>
              <a:rPr dirty="0" sz="2000" spc="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rotation,</a:t>
            </a:r>
            <a:r>
              <a:rPr dirty="0" sz="2000" spc="1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axis</a:t>
            </a:r>
            <a:r>
              <a:rPr dirty="0" sz="2000" spc="10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lengths).</a:t>
            </a:r>
            <a:r>
              <a:rPr dirty="0" sz="2000" spc="9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Pros. </a:t>
            </a:r>
            <a:r>
              <a:rPr dirty="0" sz="2000">
                <a:latin typeface="Arial"/>
                <a:cs typeface="Arial"/>
              </a:rPr>
              <a:t>more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flexible</a:t>
            </a:r>
            <a:r>
              <a:rPr dirty="0" sz="2000" spc="1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than</a:t>
            </a:r>
            <a:r>
              <a:rPr dirty="0" sz="2000" spc="1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that</a:t>
            </a:r>
            <a:r>
              <a:rPr dirty="0" sz="2000" spc="1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1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1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single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prototype,</a:t>
            </a:r>
            <a:r>
              <a:rPr dirty="0" sz="2000" spc="1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Cons:</a:t>
            </a:r>
            <a:r>
              <a:rPr dirty="0" sz="2000" spc="1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still</a:t>
            </a:r>
            <a:r>
              <a:rPr dirty="0" sz="2000" spc="1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requires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1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type</a:t>
            </a:r>
            <a:r>
              <a:rPr dirty="0" sz="2000" spc="16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of </a:t>
            </a:r>
            <a:r>
              <a:rPr dirty="0" sz="2000">
                <a:latin typeface="Arial"/>
                <a:cs typeface="Arial"/>
              </a:rPr>
              <a:t>shape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assumed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known.</a:t>
            </a:r>
            <a:endParaRPr sz="2000">
              <a:latin typeface="Arial"/>
              <a:cs typeface="Arial"/>
            </a:endParaRPr>
          </a:p>
          <a:p>
            <a:pPr algn="just" marL="12700" marR="5715">
              <a:lnSpc>
                <a:spcPct val="100000"/>
              </a:lnSpc>
              <a:spcBef>
                <a:spcPts val="1440"/>
              </a:spcBef>
            </a:pP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Via</a:t>
            </a:r>
            <a:r>
              <a:rPr dirty="0" sz="20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Statistical Distribution:</a:t>
            </a:r>
            <a:r>
              <a:rPr dirty="0" sz="20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Some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description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likelihood</a:t>
            </a:r>
            <a:r>
              <a:rPr dirty="0" sz="2000" spc="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or</a:t>
            </a:r>
            <a:r>
              <a:rPr dirty="0" sz="20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probability</a:t>
            </a:r>
            <a:r>
              <a:rPr dirty="0" sz="20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of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11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class</a:t>
            </a:r>
            <a:r>
              <a:rPr dirty="0" sz="2000" spc="11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member</a:t>
            </a:r>
            <a:r>
              <a:rPr dirty="0" sz="2000" spc="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having</a:t>
            </a:r>
            <a:r>
              <a:rPr dirty="0" sz="2000" spc="105"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2000" spc="1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particular</a:t>
            </a:r>
            <a:r>
              <a:rPr dirty="0" sz="2000" spc="10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set</a:t>
            </a:r>
            <a:r>
              <a:rPr dirty="0" sz="2000" spc="10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2000" spc="114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measurements</a:t>
            </a:r>
            <a:r>
              <a:rPr dirty="0" sz="2000" spc="10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or</a:t>
            </a:r>
            <a:r>
              <a:rPr dirty="0" sz="2000" spc="1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features.</a:t>
            </a:r>
            <a:r>
              <a:rPr dirty="0" sz="2000" spc="1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Pros.: </a:t>
            </a:r>
            <a:r>
              <a:rPr dirty="0" sz="2000">
                <a:latin typeface="Arial"/>
                <a:cs typeface="Arial"/>
              </a:rPr>
              <a:t>very</a:t>
            </a:r>
            <a:r>
              <a:rPr dirty="0" sz="2000" spc="1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comprehensive,</a:t>
            </a:r>
            <a:r>
              <a:rPr dirty="0" sz="2000" spc="1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Cons: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There</a:t>
            </a:r>
            <a:r>
              <a:rPr dirty="0" sz="2000" spc="1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will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circumstances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when</a:t>
            </a:r>
            <a:r>
              <a:rPr dirty="0" sz="2000" spc="1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statistics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not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known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may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difficult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infer.</a:t>
            </a:r>
            <a:endParaRPr sz="2000">
              <a:latin typeface="Arial"/>
              <a:cs typeface="Arial"/>
            </a:endParaRPr>
          </a:p>
          <a:p>
            <a:pPr algn="just" marL="12700" marR="5715">
              <a:lnSpc>
                <a:spcPct val="100000"/>
              </a:lnSpc>
              <a:spcBef>
                <a:spcPts val="1445"/>
              </a:spcBef>
            </a:pP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Via</a:t>
            </a:r>
            <a:r>
              <a:rPr dirty="0" sz="2000" spc="28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Samples:</a:t>
            </a:r>
            <a:r>
              <a:rPr dirty="0" sz="2000" spc="28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1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set</a:t>
            </a:r>
            <a:r>
              <a:rPr dirty="0" sz="2000" spc="2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2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given</a:t>
            </a:r>
            <a:r>
              <a:rPr dirty="0" sz="2000" spc="2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samples</a:t>
            </a:r>
            <a:r>
              <a:rPr dirty="0" sz="2000" spc="2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(many</a:t>
            </a:r>
            <a:r>
              <a:rPr dirty="0" sz="2000" spc="2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apples,</a:t>
            </a:r>
            <a:r>
              <a:rPr dirty="0" sz="2000" spc="2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2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tigers,</a:t>
            </a:r>
            <a:r>
              <a:rPr dirty="0" sz="2000" spc="2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27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bicycles) </a:t>
            </a:r>
            <a:r>
              <a:rPr dirty="0" sz="2000">
                <a:latin typeface="Arial"/>
                <a:cs typeface="Arial"/>
              </a:rPr>
              <a:t>directly</a:t>
            </a:r>
            <a:r>
              <a:rPr dirty="0" sz="2000" spc="7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characterizes</a:t>
            </a:r>
            <a:r>
              <a:rPr dirty="0" sz="2000" spc="7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7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class.</a:t>
            </a:r>
            <a:r>
              <a:rPr dirty="0" sz="2000" spc="7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Pros:</a:t>
            </a:r>
            <a:r>
              <a:rPr dirty="0" sz="2000" spc="7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Highly</a:t>
            </a:r>
            <a:r>
              <a:rPr dirty="0" sz="2000" spc="7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convenient,</a:t>
            </a:r>
            <a:r>
              <a:rPr dirty="0" sz="2000" spc="6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since</a:t>
            </a:r>
            <a:r>
              <a:rPr dirty="0" sz="2000" spc="75">
                <a:latin typeface="Arial"/>
                <a:cs typeface="Arial"/>
              </a:rPr>
              <a:t>  </a:t>
            </a:r>
            <a:r>
              <a:rPr dirty="0" sz="2000" spc="-10">
                <a:latin typeface="Arial"/>
                <a:cs typeface="Arial"/>
              </a:rPr>
              <a:t>nothing </a:t>
            </a:r>
            <a:r>
              <a:rPr dirty="0" sz="2000">
                <a:latin typeface="Arial"/>
                <a:cs typeface="Arial"/>
              </a:rPr>
              <a:t>further</a:t>
            </a:r>
            <a:r>
              <a:rPr dirty="0" sz="2000" spc="18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needs</a:t>
            </a:r>
            <a:r>
              <a:rPr dirty="0" sz="2000" spc="18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17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17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done</a:t>
            </a:r>
            <a:r>
              <a:rPr dirty="0" sz="2000" spc="18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17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describe</a:t>
            </a:r>
            <a:r>
              <a:rPr dirty="0" sz="2000" spc="18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18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class</a:t>
            </a:r>
            <a:r>
              <a:rPr dirty="0" sz="2000" spc="18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Cons:</a:t>
            </a:r>
            <a:r>
              <a:rPr dirty="0" sz="2000" spc="17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Storage</a:t>
            </a:r>
            <a:r>
              <a:rPr dirty="0" sz="2000" spc="185">
                <a:latin typeface="Arial"/>
                <a:cs typeface="Arial"/>
              </a:rPr>
              <a:t>  </a:t>
            </a:r>
            <a:r>
              <a:rPr dirty="0" sz="2000" spc="-25">
                <a:latin typeface="Arial"/>
                <a:cs typeface="Arial"/>
              </a:rPr>
              <a:t>and </a:t>
            </a:r>
            <a:r>
              <a:rPr dirty="0" sz="2000">
                <a:latin typeface="Arial"/>
                <a:cs typeface="Arial"/>
              </a:rPr>
              <a:t>computational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challenges,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since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all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data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need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saved.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16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0513" y="352501"/>
            <a:ext cx="451993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Classes</a:t>
            </a:r>
            <a:r>
              <a:rPr dirty="0" spc="-65"/>
              <a:t> </a:t>
            </a:r>
            <a:r>
              <a:rPr dirty="0"/>
              <a:t>and</a:t>
            </a:r>
            <a:r>
              <a:rPr dirty="0" spc="-70"/>
              <a:t> </a:t>
            </a:r>
            <a:r>
              <a:rPr dirty="0" spc="-10"/>
              <a:t>Classification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345440" y="763270"/>
            <a:ext cx="8702675" cy="5217795"/>
          </a:xfrm>
          <a:prstGeom prst="rect">
            <a:avLst/>
          </a:prstGeom>
        </p:spPr>
        <p:txBody>
          <a:bodyPr wrap="square" lIns="0" tIns="108585" rIns="0" bIns="0" rtlCol="0" vert="horz">
            <a:spAutoFit/>
          </a:bodyPr>
          <a:lstStyle/>
          <a:p>
            <a:pPr algn="just" marL="2865755">
              <a:lnSpc>
                <a:spcPct val="100000"/>
              </a:lnSpc>
              <a:spcBef>
                <a:spcPts val="855"/>
              </a:spcBef>
            </a:pP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Variability</a:t>
            </a:r>
            <a:r>
              <a:rPr dirty="0" sz="2400" spc="-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dirty="0" sz="2400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2400" spc="-8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FF0000"/>
                </a:solidFill>
                <a:latin typeface="Arial"/>
                <a:cs typeface="Arial"/>
              </a:rPr>
              <a:t>Class</a:t>
            </a:r>
            <a:endParaRPr sz="2400">
              <a:latin typeface="Arial"/>
              <a:cs typeface="Arial"/>
            </a:endParaRPr>
          </a:p>
          <a:p>
            <a:pPr algn="just" marL="12700" marR="5080">
              <a:lnSpc>
                <a:spcPts val="2860"/>
              </a:lnSpc>
              <a:spcBef>
                <a:spcPts val="865"/>
              </a:spcBef>
            </a:pP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Patterns</a:t>
            </a:r>
            <a:r>
              <a:rPr dirty="0" sz="2400" spc="-6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do</a:t>
            </a:r>
            <a:r>
              <a:rPr dirty="0" sz="2400" spc="-5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not</a:t>
            </a:r>
            <a:r>
              <a:rPr dirty="0" sz="2400" spc="-5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need</a:t>
            </a:r>
            <a:r>
              <a:rPr dirty="0" sz="2400" spc="-3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to</a:t>
            </a:r>
            <a:r>
              <a:rPr dirty="0" sz="2400" spc="-7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be</a:t>
            </a:r>
            <a:r>
              <a:rPr dirty="0" sz="2400" spc="-4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identical</a:t>
            </a:r>
            <a:r>
              <a:rPr dirty="0" sz="2400" spc="-4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to</a:t>
            </a:r>
            <a:r>
              <a:rPr dirty="0" sz="2400" spc="-5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belong</a:t>
            </a:r>
            <a:r>
              <a:rPr dirty="0" sz="2400" spc="-4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to</a:t>
            </a:r>
            <a:r>
              <a:rPr dirty="0" sz="2400" spc="-5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the</a:t>
            </a:r>
            <a:r>
              <a:rPr dirty="0" sz="2400" spc="-5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same</a:t>
            </a:r>
            <a:r>
              <a:rPr dirty="0" sz="2400" spc="-5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6F2F9F"/>
                </a:solidFill>
                <a:latin typeface="Arial"/>
                <a:cs typeface="Arial"/>
              </a:rPr>
              <a:t>class</a:t>
            </a:r>
            <a:r>
              <a:rPr dirty="0" sz="2400" spc="-10">
                <a:latin typeface="Arial"/>
                <a:cs typeface="Arial"/>
              </a:rPr>
              <a:t>: </a:t>
            </a:r>
            <a:r>
              <a:rPr dirty="0" sz="2400">
                <a:latin typeface="Arial"/>
                <a:cs typeface="Arial"/>
              </a:rPr>
              <a:t>not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all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pictures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person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same,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or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tigers,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or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apples.</a:t>
            </a:r>
            <a:endParaRPr sz="2400">
              <a:latin typeface="Arial"/>
              <a:cs typeface="Arial"/>
            </a:endParaRPr>
          </a:p>
          <a:p>
            <a:pPr algn="just" marL="12700" marR="63500">
              <a:lnSpc>
                <a:spcPct val="100000"/>
              </a:lnSpc>
              <a:spcBef>
                <a:spcPts val="1375"/>
              </a:spcBef>
            </a:pP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There</a:t>
            </a:r>
            <a:r>
              <a:rPr dirty="0" sz="2000" spc="28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are</a:t>
            </a:r>
            <a:r>
              <a:rPr dirty="0" sz="2000" spc="29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at</a:t>
            </a:r>
            <a:r>
              <a:rPr dirty="0" sz="2000" spc="27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least</a:t>
            </a:r>
            <a:r>
              <a:rPr dirty="0" sz="2000" spc="28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two</a:t>
            </a:r>
            <a:r>
              <a:rPr dirty="0" sz="2000" spc="28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sources</a:t>
            </a:r>
            <a:r>
              <a:rPr dirty="0" sz="2000" spc="28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2000" spc="28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variability</a:t>
            </a:r>
            <a:r>
              <a:rPr dirty="0" sz="2000" spc="28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present</a:t>
            </a:r>
            <a:r>
              <a:rPr dirty="0" sz="2000" spc="28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dirty="0" sz="2000" spc="28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dirty="0" sz="2000" spc="29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measurements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associated</a:t>
            </a:r>
            <a:r>
              <a:rPr dirty="0" sz="2000" spc="-7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with</a:t>
            </a:r>
            <a:r>
              <a:rPr dirty="0" sz="2000" spc="-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2000" spc="-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single</a:t>
            </a:r>
            <a:r>
              <a:rPr dirty="0" sz="2000" spc="-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class:</a:t>
            </a:r>
            <a:endParaRPr sz="2000">
              <a:latin typeface="Arial"/>
              <a:cs typeface="Arial"/>
            </a:endParaRPr>
          </a:p>
          <a:p>
            <a:pPr algn="just" marL="12700" marR="60960" indent="354330">
              <a:lnSpc>
                <a:spcPct val="100000"/>
              </a:lnSpc>
              <a:buAutoNum type="arabicPeriod"/>
              <a:tabLst>
                <a:tab pos="367030" algn="l"/>
              </a:tabLst>
            </a:pPr>
            <a:r>
              <a:rPr dirty="0" sz="2000" b="1">
                <a:latin typeface="Arial"/>
                <a:cs typeface="Arial"/>
              </a:rPr>
              <a:t>The  inherent  variability</a:t>
            </a:r>
            <a:r>
              <a:rPr dirty="0" sz="2000" spc="-25" b="1">
                <a:latin typeface="Arial"/>
                <a:cs typeface="Arial"/>
              </a:rPr>
              <a:t>  </a:t>
            </a:r>
            <a:r>
              <a:rPr dirty="0" sz="2000" b="1">
                <a:latin typeface="Arial"/>
                <a:cs typeface="Arial"/>
              </a:rPr>
              <a:t>within</a:t>
            </a:r>
            <a:r>
              <a:rPr dirty="0" sz="2000" spc="-5" b="1">
                <a:latin typeface="Arial"/>
                <a:cs typeface="Arial"/>
              </a:rPr>
              <a:t>  </a:t>
            </a:r>
            <a:r>
              <a:rPr dirty="0" sz="2000" b="1">
                <a:latin typeface="Arial"/>
                <a:cs typeface="Arial"/>
              </a:rPr>
              <a:t>a  class:</a:t>
            </a:r>
            <a:r>
              <a:rPr dirty="0" sz="2000" spc="5" b="1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Every</a:t>
            </a:r>
            <a:r>
              <a:rPr dirty="0" sz="2000" spc="-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class</a:t>
            </a:r>
            <a:r>
              <a:rPr dirty="0" sz="2000" spc="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will</a:t>
            </a:r>
            <a:r>
              <a:rPr dirty="0" sz="2000" spc="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consist</a:t>
            </a:r>
            <a:r>
              <a:rPr dirty="0" sz="2000" spc="-5">
                <a:latin typeface="Arial"/>
                <a:cs typeface="Arial"/>
              </a:rPr>
              <a:t>  </a:t>
            </a:r>
            <a:r>
              <a:rPr dirty="0" sz="2000" spc="-25">
                <a:latin typeface="Arial"/>
                <a:cs typeface="Arial"/>
              </a:rPr>
              <a:t>of </a:t>
            </a:r>
            <a:r>
              <a:rPr dirty="0" sz="2000">
                <a:latin typeface="Arial"/>
                <a:cs typeface="Arial"/>
              </a:rPr>
              <a:t>members</a:t>
            </a:r>
            <a:r>
              <a:rPr dirty="0" sz="2000" spc="1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which</a:t>
            </a:r>
            <a:r>
              <a:rPr dirty="0" sz="2000" spc="1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differ</a:t>
            </a:r>
            <a:r>
              <a:rPr dirty="0" sz="2000" spc="1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1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some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way.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1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degree</a:t>
            </a:r>
            <a:r>
              <a:rPr dirty="0" sz="2000" spc="1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1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nature</a:t>
            </a:r>
            <a:r>
              <a:rPr dirty="0" sz="2000" spc="1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17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inherent </a:t>
            </a:r>
            <a:r>
              <a:rPr dirty="0" sz="2000">
                <a:latin typeface="Arial"/>
                <a:cs typeface="Arial"/>
              </a:rPr>
              <a:t>variability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will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depend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greatly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class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definition.</a:t>
            </a:r>
            <a:endParaRPr sz="2000">
              <a:latin typeface="Arial"/>
              <a:cs typeface="Arial"/>
            </a:endParaRPr>
          </a:p>
          <a:p>
            <a:pPr algn="just" marL="12700" marR="62230">
              <a:lnSpc>
                <a:spcPct val="100000"/>
              </a:lnSpc>
              <a:spcBef>
                <a:spcPts val="20"/>
              </a:spcBef>
            </a:pPr>
            <a:r>
              <a:rPr dirty="0" sz="1600">
                <a:latin typeface="Arial"/>
                <a:cs typeface="Arial"/>
              </a:rPr>
              <a:t>“Fruit”</a:t>
            </a:r>
            <a:r>
              <a:rPr dirty="0" sz="1600" spc="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class</a:t>
            </a:r>
            <a:r>
              <a:rPr dirty="0" sz="1600" spc="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contains</a:t>
            </a:r>
            <a:r>
              <a:rPr dirty="0" sz="1600" spc="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all</a:t>
            </a:r>
            <a:r>
              <a:rPr dirty="0" sz="1600" spc="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manners</a:t>
            </a:r>
            <a:r>
              <a:rPr dirty="0" sz="1600" spc="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variability</a:t>
            </a:r>
            <a:r>
              <a:rPr dirty="0" sz="1600" spc="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colour,</a:t>
            </a:r>
            <a:r>
              <a:rPr dirty="0" sz="1600" spc="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size,</a:t>
            </a:r>
            <a:r>
              <a:rPr dirty="0" sz="1600" spc="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shape;</a:t>
            </a:r>
            <a:r>
              <a:rPr dirty="0" sz="1600" spc="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“Apple”</a:t>
            </a:r>
            <a:r>
              <a:rPr dirty="0" sz="1600" spc="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class</a:t>
            </a:r>
            <a:r>
              <a:rPr dirty="0" sz="1600" spc="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30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much </a:t>
            </a:r>
            <a:r>
              <a:rPr dirty="0" sz="1600">
                <a:latin typeface="Arial"/>
                <a:cs typeface="Arial"/>
              </a:rPr>
              <a:t>more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specific, but apples do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come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different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colours</a:t>
            </a:r>
            <a:r>
              <a:rPr dirty="0" sz="1600" spc="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patterning;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“Granny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Smith </a:t>
            </a:r>
            <a:r>
              <a:rPr dirty="0" sz="1600" spc="-10">
                <a:latin typeface="Arial"/>
                <a:cs typeface="Arial"/>
              </a:rPr>
              <a:t>Apple” </a:t>
            </a:r>
            <a:r>
              <a:rPr dirty="0" sz="1600">
                <a:latin typeface="Arial"/>
                <a:cs typeface="Arial"/>
              </a:rPr>
              <a:t>class</a:t>
            </a:r>
            <a:r>
              <a:rPr dirty="0" sz="1600" spc="19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20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even</a:t>
            </a:r>
            <a:r>
              <a:rPr dirty="0" sz="1600" spc="18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more</a:t>
            </a:r>
            <a:r>
              <a:rPr dirty="0" sz="1600" spc="18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specific,</a:t>
            </a:r>
            <a:r>
              <a:rPr dirty="0" sz="1600" spc="19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but</a:t>
            </a:r>
            <a:r>
              <a:rPr dirty="0" sz="1600" spc="18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still</a:t>
            </a:r>
            <a:r>
              <a:rPr dirty="0" sz="1600" spc="19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will</a:t>
            </a:r>
            <a:r>
              <a:rPr dirty="0" sz="1600" spc="19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have</a:t>
            </a:r>
            <a:r>
              <a:rPr dirty="0" sz="1600" spc="18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apples</a:t>
            </a:r>
            <a:r>
              <a:rPr dirty="0" sz="1600" spc="20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18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different</a:t>
            </a:r>
            <a:r>
              <a:rPr dirty="0" sz="1600" spc="20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sizes</a:t>
            </a:r>
            <a:r>
              <a:rPr dirty="0" sz="1600" spc="20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or</a:t>
            </a:r>
            <a:r>
              <a:rPr dirty="0" sz="1600" spc="18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with</a:t>
            </a:r>
            <a:r>
              <a:rPr dirty="0" sz="1600" spc="18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more</a:t>
            </a:r>
            <a:r>
              <a:rPr dirty="0" sz="1600" spc="18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or</a:t>
            </a:r>
            <a:r>
              <a:rPr dirty="0" sz="1600" spc="19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fewer blemishes.</a:t>
            </a:r>
            <a:endParaRPr sz="1600">
              <a:latin typeface="Arial"/>
              <a:cs typeface="Arial"/>
            </a:endParaRPr>
          </a:p>
          <a:p>
            <a:pPr algn="just" marL="368935" indent="-356235">
              <a:lnSpc>
                <a:spcPts val="2385"/>
              </a:lnSpc>
              <a:buAutoNum type="arabicPeriod" startAt="2"/>
              <a:tabLst>
                <a:tab pos="368935" algn="l"/>
              </a:tabLst>
            </a:pPr>
            <a:r>
              <a:rPr dirty="0" sz="2000" b="1">
                <a:latin typeface="Arial"/>
                <a:cs typeface="Arial"/>
              </a:rPr>
              <a:t>Noise</a:t>
            </a:r>
            <a:r>
              <a:rPr dirty="0" sz="2000" spc="-10" b="1">
                <a:latin typeface="Arial"/>
                <a:cs typeface="Arial"/>
              </a:rPr>
              <a:t>  </a:t>
            </a:r>
            <a:r>
              <a:rPr dirty="0" sz="2000" b="1">
                <a:latin typeface="Arial"/>
                <a:cs typeface="Arial"/>
              </a:rPr>
              <a:t>or  random</a:t>
            </a:r>
            <a:r>
              <a:rPr dirty="0" sz="2000" spc="5" b="1">
                <a:latin typeface="Arial"/>
                <a:cs typeface="Arial"/>
              </a:rPr>
              <a:t>  </a:t>
            </a:r>
            <a:r>
              <a:rPr dirty="0" sz="2000" b="1">
                <a:latin typeface="Arial"/>
                <a:cs typeface="Arial"/>
              </a:rPr>
              <a:t>variations</a:t>
            </a:r>
            <a:r>
              <a:rPr dirty="0" sz="2000" spc="5" b="1">
                <a:latin typeface="Arial"/>
                <a:cs typeface="Arial"/>
              </a:rPr>
              <a:t>  </a:t>
            </a:r>
            <a:r>
              <a:rPr dirty="0" sz="2000" b="1">
                <a:latin typeface="Arial"/>
                <a:cs typeface="Arial"/>
              </a:rPr>
              <a:t>in  measurement:</a:t>
            </a:r>
            <a:r>
              <a:rPr dirty="0" sz="2000" spc="10" b="1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Every</a:t>
            </a:r>
            <a:r>
              <a:rPr dirty="0" sz="2000" spc="5">
                <a:latin typeface="Arial"/>
                <a:cs typeface="Arial"/>
              </a:rPr>
              <a:t>  </a:t>
            </a:r>
            <a:r>
              <a:rPr dirty="0" sz="2000" spc="-10">
                <a:latin typeface="Arial"/>
                <a:cs typeface="Arial"/>
              </a:rPr>
              <a:t>measurement</a:t>
            </a:r>
            <a:endParaRPr sz="2000">
              <a:latin typeface="Arial"/>
              <a:cs typeface="Arial"/>
            </a:endParaRPr>
          </a:p>
          <a:p>
            <a:pPr algn="just" marL="12700" marR="64135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involves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some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sort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physical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process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which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will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subject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error,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such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as </a:t>
            </a:r>
            <a:r>
              <a:rPr dirty="0" sz="2000">
                <a:latin typeface="Arial"/>
                <a:cs typeface="Arial"/>
              </a:rPr>
              <a:t>thermal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noise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electronics,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quantization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noise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converting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analogue </a:t>
            </a:r>
            <a:r>
              <a:rPr dirty="0" sz="2000">
                <a:latin typeface="Arial"/>
                <a:cs typeface="Arial"/>
              </a:rPr>
              <a:t>signal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digital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representation.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17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08200" y="2489961"/>
            <a:ext cx="5926455" cy="1485900"/>
          </a:xfrm>
          <a:prstGeom prst="rect"/>
        </p:spPr>
        <p:txBody>
          <a:bodyPr wrap="square" lIns="0" tIns="27305" rIns="0" bIns="0" rtlCol="0" vert="horz">
            <a:spAutoFit/>
          </a:bodyPr>
          <a:lstStyle/>
          <a:p>
            <a:pPr marL="135890" marR="5080" indent="-123825">
              <a:lnSpc>
                <a:spcPts val="5740"/>
              </a:lnSpc>
              <a:spcBef>
                <a:spcPts val="215"/>
              </a:spcBef>
            </a:pPr>
            <a:r>
              <a:rPr dirty="0" sz="4800" i="1">
                <a:latin typeface="Arial"/>
                <a:cs typeface="Arial"/>
              </a:rPr>
              <a:t>Open</a:t>
            </a:r>
            <a:r>
              <a:rPr dirty="0" sz="4800" spc="-195" i="1">
                <a:latin typeface="Arial"/>
                <a:cs typeface="Arial"/>
              </a:rPr>
              <a:t> </a:t>
            </a:r>
            <a:r>
              <a:rPr dirty="0" sz="4800" i="1">
                <a:latin typeface="Arial"/>
                <a:cs typeface="Arial"/>
              </a:rPr>
              <a:t>Discussion</a:t>
            </a:r>
            <a:r>
              <a:rPr dirty="0" sz="4800" spc="-160" i="1">
                <a:latin typeface="Arial"/>
                <a:cs typeface="Arial"/>
              </a:rPr>
              <a:t> </a:t>
            </a:r>
            <a:r>
              <a:rPr dirty="0" sz="4800" spc="-25" i="1">
                <a:latin typeface="Arial"/>
                <a:cs typeface="Arial"/>
              </a:rPr>
              <a:t>on</a:t>
            </a:r>
            <a:r>
              <a:rPr dirty="0" sz="4800" spc="-25" i="1">
                <a:latin typeface="Arial"/>
                <a:cs typeface="Arial"/>
              </a:rPr>
              <a:t> </a:t>
            </a:r>
            <a:r>
              <a:rPr dirty="0" sz="4800" i="1">
                <a:latin typeface="Arial"/>
                <a:cs typeface="Arial"/>
              </a:rPr>
              <a:t>Course</a:t>
            </a:r>
            <a:r>
              <a:rPr dirty="0" sz="4800" spc="-180" i="1">
                <a:latin typeface="Arial"/>
                <a:cs typeface="Arial"/>
              </a:rPr>
              <a:t> </a:t>
            </a:r>
            <a:r>
              <a:rPr dirty="0" sz="4800" spc="-10" i="1">
                <a:latin typeface="Arial"/>
                <a:cs typeface="Arial"/>
              </a:rPr>
              <a:t>Conduction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2438400"/>
            <a:ext cx="9008745" cy="1053465"/>
            <a:chOff x="0" y="2438400"/>
            <a:chExt cx="9008745" cy="1053465"/>
          </a:xfrm>
        </p:grpSpPr>
        <p:sp>
          <p:nvSpPr>
            <p:cNvPr id="4" name="object 4" descr=""/>
            <p:cNvSpPr/>
            <p:nvPr/>
          </p:nvSpPr>
          <p:spPr>
            <a:xfrm>
              <a:off x="294131" y="2546604"/>
              <a:ext cx="384175" cy="474345"/>
            </a:xfrm>
            <a:custGeom>
              <a:avLst/>
              <a:gdLst/>
              <a:ahLst/>
              <a:cxnLst/>
              <a:rect l="l" t="t" r="r" b="b"/>
              <a:pathLst>
                <a:path w="384175" h="474344">
                  <a:moveTo>
                    <a:pt x="0" y="473963"/>
                  </a:moveTo>
                  <a:lnTo>
                    <a:pt x="384048" y="473963"/>
                  </a:lnTo>
                  <a:lnTo>
                    <a:pt x="384048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8180" y="2546604"/>
              <a:ext cx="327660" cy="473963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17576" y="29687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5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7908" y="2968751"/>
              <a:ext cx="368808" cy="47396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895600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635508" y="2438399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4">
                  <a:moveTo>
                    <a:pt x="32004" y="877824"/>
                  </a:moveTo>
                  <a:lnTo>
                    <a:pt x="0" y="87782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877824"/>
                  </a:lnTo>
                  <a:close/>
                </a:path>
                <a:path w="32384" h="1053464">
                  <a:moveTo>
                    <a:pt x="32004" y="0"/>
                  </a:moveTo>
                  <a:lnTo>
                    <a:pt x="0" y="0"/>
                  </a:lnTo>
                  <a:lnTo>
                    <a:pt x="0" y="822960"/>
                  </a:lnTo>
                  <a:lnTo>
                    <a:pt x="32004" y="82296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468" y="3261360"/>
              <a:ext cx="8692896" cy="54863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917575" marR="5080" indent="-905510">
              <a:lnSpc>
                <a:spcPct val="110000"/>
              </a:lnSpc>
              <a:spcBef>
                <a:spcPts val="95"/>
              </a:spcBef>
            </a:pPr>
            <a:r>
              <a:rPr dirty="0" sz="2800">
                <a:solidFill>
                  <a:srgbClr val="0000FF"/>
                </a:solidFill>
              </a:rPr>
              <a:t>Dr.</a:t>
            </a:r>
            <a:r>
              <a:rPr dirty="0" sz="2800" spc="-70">
                <a:solidFill>
                  <a:srgbClr val="0000FF"/>
                </a:solidFill>
              </a:rPr>
              <a:t> </a:t>
            </a:r>
            <a:r>
              <a:rPr dirty="0" sz="2800">
                <a:solidFill>
                  <a:srgbClr val="0000FF"/>
                </a:solidFill>
              </a:rPr>
              <a:t>Md.</a:t>
            </a:r>
            <a:r>
              <a:rPr dirty="0" sz="2800" spc="-70">
                <a:solidFill>
                  <a:srgbClr val="0000FF"/>
                </a:solidFill>
              </a:rPr>
              <a:t> </a:t>
            </a:r>
            <a:r>
              <a:rPr dirty="0" sz="2800">
                <a:solidFill>
                  <a:srgbClr val="0000FF"/>
                </a:solidFill>
              </a:rPr>
              <a:t>Aminul</a:t>
            </a:r>
            <a:r>
              <a:rPr dirty="0" sz="2800" spc="-55">
                <a:solidFill>
                  <a:srgbClr val="0000FF"/>
                </a:solidFill>
              </a:rPr>
              <a:t> </a:t>
            </a:r>
            <a:r>
              <a:rPr dirty="0" sz="2800">
                <a:solidFill>
                  <a:srgbClr val="0000FF"/>
                </a:solidFill>
              </a:rPr>
              <a:t>Haque</a:t>
            </a:r>
            <a:r>
              <a:rPr dirty="0" sz="2800" spc="-40">
                <a:solidFill>
                  <a:srgbClr val="0000FF"/>
                </a:solidFill>
              </a:rPr>
              <a:t> </a:t>
            </a:r>
            <a:r>
              <a:rPr dirty="0" sz="2800" spc="-10">
                <a:solidFill>
                  <a:srgbClr val="0000FF"/>
                </a:solidFill>
              </a:rPr>
              <a:t>Akhand </a:t>
            </a:r>
            <a:r>
              <a:rPr dirty="0" sz="2800">
                <a:solidFill>
                  <a:srgbClr val="0000FF"/>
                </a:solidFill>
              </a:rPr>
              <a:t>Dept.</a:t>
            </a:r>
            <a:r>
              <a:rPr dirty="0" sz="2800" spc="-35">
                <a:solidFill>
                  <a:srgbClr val="0000FF"/>
                </a:solidFill>
              </a:rPr>
              <a:t> </a:t>
            </a:r>
            <a:r>
              <a:rPr dirty="0" sz="2800">
                <a:solidFill>
                  <a:srgbClr val="0000FF"/>
                </a:solidFill>
              </a:rPr>
              <a:t>of</a:t>
            </a:r>
            <a:r>
              <a:rPr dirty="0" sz="2800" spc="-30">
                <a:solidFill>
                  <a:srgbClr val="0000FF"/>
                </a:solidFill>
              </a:rPr>
              <a:t> </a:t>
            </a:r>
            <a:r>
              <a:rPr dirty="0" sz="2800">
                <a:solidFill>
                  <a:srgbClr val="0000FF"/>
                </a:solidFill>
              </a:rPr>
              <a:t>CSE,</a:t>
            </a:r>
            <a:r>
              <a:rPr dirty="0" sz="2800" spc="-35">
                <a:solidFill>
                  <a:srgbClr val="0000FF"/>
                </a:solidFill>
              </a:rPr>
              <a:t> </a:t>
            </a:r>
            <a:r>
              <a:rPr dirty="0" sz="2800" spc="-25">
                <a:solidFill>
                  <a:srgbClr val="0000FF"/>
                </a:solidFill>
              </a:rPr>
              <a:t>SUB</a:t>
            </a:r>
            <a:endParaRPr sz="2800"/>
          </a:p>
        </p:txBody>
      </p:sp>
      <p:sp>
        <p:nvSpPr>
          <p:cNvPr id="12" name="object 1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309676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500">
                <a:solidFill>
                  <a:srgbClr val="6F2F9F"/>
                </a:solidFill>
              </a:rPr>
              <a:t>Introduction</a:t>
            </a:r>
            <a:r>
              <a:rPr dirty="0" sz="3500" spc="-35">
                <a:solidFill>
                  <a:srgbClr val="6F2F9F"/>
                </a:solidFill>
              </a:rPr>
              <a:t> </a:t>
            </a:r>
            <a:r>
              <a:rPr dirty="0" sz="3500">
                <a:solidFill>
                  <a:srgbClr val="6F2F9F"/>
                </a:solidFill>
              </a:rPr>
              <a:t>to</a:t>
            </a:r>
            <a:r>
              <a:rPr dirty="0" sz="3500" spc="-15">
                <a:solidFill>
                  <a:srgbClr val="6F2F9F"/>
                </a:solidFill>
              </a:rPr>
              <a:t> </a:t>
            </a:r>
            <a:r>
              <a:rPr dirty="0" sz="3500">
                <a:solidFill>
                  <a:srgbClr val="6F2F9F"/>
                </a:solidFill>
              </a:rPr>
              <a:t>Pattern</a:t>
            </a:r>
            <a:r>
              <a:rPr dirty="0" sz="3500" spc="-20">
                <a:solidFill>
                  <a:srgbClr val="6F2F9F"/>
                </a:solidFill>
              </a:rPr>
              <a:t> </a:t>
            </a:r>
            <a:r>
              <a:rPr dirty="0" sz="3500" spc="-10">
                <a:solidFill>
                  <a:srgbClr val="6F2F9F"/>
                </a:solidFill>
              </a:rPr>
              <a:t>Recognition</a:t>
            </a:r>
            <a:endParaRPr sz="3500"/>
          </a:p>
        </p:txBody>
      </p:sp>
      <p:sp>
        <p:nvSpPr>
          <p:cNvPr id="13" name="object 13" descr=""/>
          <p:cNvSpPr txBox="1"/>
          <p:nvPr/>
        </p:nvSpPr>
        <p:spPr>
          <a:xfrm>
            <a:off x="884021" y="1288161"/>
            <a:ext cx="733742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solidFill>
                  <a:srgbClr val="1C1C1C"/>
                </a:solidFill>
                <a:latin typeface="Arial"/>
                <a:cs typeface="Arial"/>
              </a:rPr>
              <a:t>MCSE</a:t>
            </a:r>
            <a:r>
              <a:rPr dirty="0" sz="2800" spc="-80" b="1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1C1C1C"/>
                </a:solidFill>
                <a:latin typeface="Arial"/>
                <a:cs typeface="Arial"/>
              </a:rPr>
              <a:t>666:Pattern</a:t>
            </a:r>
            <a:r>
              <a:rPr dirty="0" sz="2800" spc="-85" b="1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1C1C1C"/>
                </a:solidFill>
                <a:latin typeface="Arial"/>
                <a:cs typeface="Arial"/>
              </a:rPr>
              <a:t>and</a:t>
            </a:r>
            <a:r>
              <a:rPr dirty="0" sz="2800" spc="-90" b="1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1C1C1C"/>
                </a:solidFill>
                <a:latin typeface="Arial"/>
                <a:cs typeface="Arial"/>
              </a:rPr>
              <a:t>Speech</a:t>
            </a:r>
            <a:r>
              <a:rPr dirty="0" sz="2800" spc="-65" b="1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1C1C1C"/>
                </a:solidFill>
                <a:latin typeface="Arial"/>
                <a:cs typeface="Arial"/>
              </a:rPr>
              <a:t>Recognition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7073" y="408889"/>
            <a:ext cx="568960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What</a:t>
            </a:r>
            <a:r>
              <a:rPr dirty="0" sz="3200" spc="-45"/>
              <a:t> </a:t>
            </a:r>
            <a:r>
              <a:rPr dirty="0" sz="3200"/>
              <a:t>Is</a:t>
            </a:r>
            <a:r>
              <a:rPr dirty="0" sz="3200" spc="-25"/>
              <a:t> </a:t>
            </a:r>
            <a:r>
              <a:rPr dirty="0" sz="3200"/>
              <a:t>Pattern</a:t>
            </a:r>
            <a:r>
              <a:rPr dirty="0" sz="3200" spc="-35"/>
              <a:t> </a:t>
            </a:r>
            <a:r>
              <a:rPr dirty="0" sz="3200" spc="-10"/>
              <a:t>Recognition?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8111" y="3435096"/>
            <a:ext cx="5867399" cy="3422901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307340" y="1355216"/>
            <a:ext cx="8529320" cy="1967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Pattern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recognition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(PR)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is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process</a:t>
            </a:r>
            <a:r>
              <a:rPr dirty="0" sz="2400" spc="2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by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which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some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input</a:t>
            </a:r>
            <a:r>
              <a:rPr dirty="0" sz="2400" spc="229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FF0000"/>
                </a:solidFill>
                <a:latin typeface="Arial"/>
                <a:cs typeface="Arial"/>
              </a:rPr>
              <a:t>is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measured,</a:t>
            </a:r>
            <a:r>
              <a:rPr dirty="0" sz="2400" spc="2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analyzed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and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then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classified</a:t>
            </a:r>
            <a:r>
              <a:rPr dirty="0" sz="2400" spc="2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as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belonging</a:t>
            </a:r>
            <a:r>
              <a:rPr dirty="0" sz="2400" spc="2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FF0000"/>
                </a:solidFill>
                <a:latin typeface="Arial"/>
                <a:cs typeface="Arial"/>
              </a:rPr>
              <a:t>one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24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24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set</a:t>
            </a:r>
            <a:r>
              <a:rPr dirty="0" sz="2400" spc="-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 classes</a:t>
            </a:r>
            <a:endParaRPr sz="2400">
              <a:latin typeface="Arial"/>
              <a:cs typeface="Arial"/>
            </a:endParaRPr>
          </a:p>
          <a:p>
            <a:pPr algn="just" marL="12700">
              <a:lnSpc>
                <a:spcPct val="100000"/>
              </a:lnSpc>
              <a:spcBef>
                <a:spcPts val="880"/>
              </a:spcBef>
            </a:pPr>
            <a:r>
              <a:rPr dirty="0" sz="2400">
                <a:latin typeface="Arial"/>
                <a:cs typeface="Arial"/>
              </a:rPr>
              <a:t>Process</a:t>
            </a:r>
            <a:r>
              <a:rPr dirty="0" sz="2400" spc="2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PR</a:t>
            </a:r>
            <a:r>
              <a:rPr dirty="0" sz="2400" spc="2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and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classification</a:t>
            </a:r>
            <a:r>
              <a:rPr dirty="0" sz="2400" spc="2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is</a:t>
            </a:r>
            <a:r>
              <a:rPr dirty="0" sz="2400" spc="2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240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1F5F"/>
                </a:solidFill>
                <a:latin typeface="Arial"/>
                <a:cs typeface="Arial"/>
              </a:rPr>
              <a:t>continual,</a:t>
            </a:r>
            <a:r>
              <a:rPr dirty="0" sz="2400" spc="25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1F5F"/>
                </a:solidFill>
                <a:latin typeface="Arial"/>
                <a:cs typeface="Arial"/>
              </a:rPr>
              <a:t>never</a:t>
            </a:r>
            <a:r>
              <a:rPr dirty="0" sz="2400" spc="254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1F5F"/>
                </a:solidFill>
                <a:latin typeface="Arial"/>
                <a:cs typeface="Arial"/>
              </a:rPr>
              <a:t>ending</a:t>
            </a:r>
            <a:endParaRPr sz="2400">
              <a:latin typeface="Arial"/>
              <a:cs typeface="Arial"/>
            </a:endParaRPr>
          </a:p>
          <a:p>
            <a:pPr algn="just" marL="12700">
              <a:lnSpc>
                <a:spcPct val="100000"/>
              </a:lnSpc>
              <a:spcBef>
                <a:spcPts val="5"/>
              </a:spcBef>
            </a:pPr>
            <a:r>
              <a:rPr dirty="0" sz="2400">
                <a:solidFill>
                  <a:srgbClr val="001F5F"/>
                </a:solidFill>
                <a:latin typeface="Arial"/>
                <a:cs typeface="Arial"/>
              </a:rPr>
              <a:t>aspect</a:t>
            </a:r>
            <a:r>
              <a:rPr dirty="0" sz="2400" spc="-4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every-</a:t>
            </a:r>
            <a:r>
              <a:rPr dirty="0" sz="2400">
                <a:latin typeface="Arial"/>
                <a:cs typeface="Arial"/>
              </a:rPr>
              <a:t>day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human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existence: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7374" y="509777"/>
            <a:ext cx="683514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What</a:t>
            </a:r>
            <a:r>
              <a:rPr dirty="0" sz="3200" spc="-45"/>
              <a:t> </a:t>
            </a:r>
            <a:r>
              <a:rPr dirty="0" sz="3200"/>
              <a:t>Is</a:t>
            </a:r>
            <a:r>
              <a:rPr dirty="0" sz="3200" spc="-30"/>
              <a:t> </a:t>
            </a:r>
            <a:r>
              <a:rPr dirty="0" sz="3200"/>
              <a:t>Pattern</a:t>
            </a:r>
            <a:r>
              <a:rPr dirty="0" sz="3200" spc="-35"/>
              <a:t> </a:t>
            </a:r>
            <a:r>
              <a:rPr dirty="0" sz="3200"/>
              <a:t>Recognition?</a:t>
            </a:r>
            <a:r>
              <a:rPr dirty="0" sz="3200" spc="-65"/>
              <a:t> </a:t>
            </a:r>
            <a:r>
              <a:rPr dirty="0" sz="3200" spc="-10"/>
              <a:t>Cont.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07340" y="1414398"/>
            <a:ext cx="8530590" cy="43395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55600" marR="5080" indent="-342900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355600" algn="l"/>
              </a:tabLst>
            </a:pPr>
            <a:r>
              <a:rPr dirty="0" sz="2500">
                <a:latin typeface="Arial"/>
                <a:cs typeface="Arial"/>
              </a:rPr>
              <a:t>PR</a:t>
            </a:r>
            <a:r>
              <a:rPr dirty="0" sz="2500" spc="245"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as</a:t>
            </a:r>
            <a:r>
              <a:rPr dirty="0" sz="2500" spc="250"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a</a:t>
            </a:r>
            <a:r>
              <a:rPr dirty="0" sz="2500" spc="245">
                <a:latin typeface="Arial"/>
                <a:cs typeface="Arial"/>
              </a:rPr>
              <a:t>  </a:t>
            </a:r>
            <a:r>
              <a:rPr dirty="0" sz="2500">
                <a:solidFill>
                  <a:srgbClr val="001F5F"/>
                </a:solidFill>
                <a:latin typeface="Arial"/>
                <a:cs typeface="Arial"/>
              </a:rPr>
              <a:t>human</a:t>
            </a:r>
            <a:r>
              <a:rPr dirty="0" sz="2500" spc="254">
                <a:solidFill>
                  <a:srgbClr val="001F5F"/>
                </a:solidFill>
                <a:latin typeface="Arial"/>
                <a:cs typeface="Arial"/>
              </a:rPr>
              <a:t>  </a:t>
            </a:r>
            <a:r>
              <a:rPr dirty="0" sz="2500">
                <a:solidFill>
                  <a:srgbClr val="001F5F"/>
                </a:solidFill>
                <a:latin typeface="Arial"/>
                <a:cs typeface="Arial"/>
              </a:rPr>
              <a:t>experience</a:t>
            </a:r>
            <a:r>
              <a:rPr dirty="0" sz="2500" spc="254">
                <a:solidFill>
                  <a:srgbClr val="001F5F"/>
                </a:solidFill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refers</a:t>
            </a:r>
            <a:r>
              <a:rPr dirty="0" sz="2500" spc="260"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to</a:t>
            </a:r>
            <a:r>
              <a:rPr dirty="0" sz="2500" spc="250"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a</a:t>
            </a:r>
            <a:r>
              <a:rPr dirty="0" sz="2500" spc="250">
                <a:latin typeface="Arial"/>
                <a:cs typeface="Arial"/>
              </a:rPr>
              <a:t>  </a:t>
            </a:r>
            <a:r>
              <a:rPr dirty="0" sz="2500" spc="-10">
                <a:solidFill>
                  <a:srgbClr val="FF0000"/>
                </a:solidFill>
                <a:latin typeface="Arial"/>
                <a:cs typeface="Arial"/>
              </a:rPr>
              <a:t>perceptual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process:</a:t>
            </a:r>
            <a:r>
              <a:rPr dirty="0" sz="2500" spc="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001F5F"/>
                </a:solidFill>
                <a:latin typeface="Arial"/>
                <a:cs typeface="Arial"/>
              </a:rPr>
              <a:t>some</a:t>
            </a:r>
            <a:r>
              <a:rPr dirty="0" sz="2500" spc="3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001F5F"/>
                </a:solidFill>
                <a:latin typeface="Arial"/>
                <a:cs typeface="Arial"/>
              </a:rPr>
              <a:t>form</a:t>
            </a:r>
            <a:r>
              <a:rPr dirty="0" sz="2500" spc="5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001F5F"/>
                </a:solidFill>
                <a:latin typeface="Arial"/>
                <a:cs typeface="Arial"/>
              </a:rPr>
              <a:t>of</a:t>
            </a:r>
            <a:r>
              <a:rPr dirty="0" sz="2500" spc="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001F5F"/>
                </a:solidFill>
                <a:latin typeface="Arial"/>
                <a:cs typeface="Arial"/>
              </a:rPr>
              <a:t>sensory</a:t>
            </a:r>
            <a:r>
              <a:rPr dirty="0" sz="2500" spc="4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001F5F"/>
                </a:solidFill>
                <a:latin typeface="Arial"/>
                <a:cs typeface="Arial"/>
              </a:rPr>
              <a:t>input</a:t>
            </a:r>
            <a:r>
              <a:rPr dirty="0" sz="2500" spc="3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001F5F"/>
                </a:solidFill>
                <a:latin typeface="Arial"/>
                <a:cs typeface="Arial"/>
              </a:rPr>
              <a:t>is</a:t>
            </a:r>
            <a:r>
              <a:rPr dirty="0" sz="2500" spc="3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001F5F"/>
                </a:solidFill>
                <a:latin typeface="Arial"/>
                <a:cs typeface="Arial"/>
              </a:rPr>
              <a:t>sensed,</a:t>
            </a:r>
            <a:r>
              <a:rPr dirty="0" sz="2500" spc="3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500" spc="-10">
                <a:solidFill>
                  <a:srgbClr val="001F5F"/>
                </a:solidFill>
                <a:latin typeface="Arial"/>
                <a:cs typeface="Arial"/>
              </a:rPr>
              <a:t>analyzed, </a:t>
            </a:r>
            <a:r>
              <a:rPr dirty="0" sz="2500">
                <a:solidFill>
                  <a:srgbClr val="001F5F"/>
                </a:solidFill>
                <a:latin typeface="Arial"/>
                <a:cs typeface="Arial"/>
              </a:rPr>
              <a:t>and</a:t>
            </a:r>
            <a:r>
              <a:rPr dirty="0" sz="2500" spc="114">
                <a:solidFill>
                  <a:srgbClr val="001F5F"/>
                </a:solidFill>
                <a:latin typeface="Arial"/>
                <a:cs typeface="Arial"/>
              </a:rPr>
              <a:t>  </a:t>
            </a:r>
            <a:r>
              <a:rPr dirty="0" sz="2500">
                <a:solidFill>
                  <a:srgbClr val="001F5F"/>
                </a:solidFill>
                <a:latin typeface="Arial"/>
                <a:cs typeface="Arial"/>
              </a:rPr>
              <a:t>recognized</a:t>
            </a:r>
            <a:r>
              <a:rPr dirty="0" sz="2500" spc="114">
                <a:solidFill>
                  <a:srgbClr val="001F5F"/>
                </a:solidFill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(classified),</a:t>
            </a:r>
            <a:r>
              <a:rPr dirty="0" sz="2500" spc="114"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either</a:t>
            </a:r>
            <a:r>
              <a:rPr dirty="0" sz="2500" spc="114">
                <a:latin typeface="Arial"/>
                <a:cs typeface="Arial"/>
              </a:rPr>
              <a:t> 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subconsciously</a:t>
            </a:r>
            <a:r>
              <a:rPr dirty="0" sz="2500" spc="110">
                <a:solidFill>
                  <a:srgbClr val="FF0000"/>
                </a:solidFill>
                <a:latin typeface="Arial"/>
                <a:cs typeface="Arial"/>
              </a:rPr>
              <a:t>  </a:t>
            </a:r>
            <a:r>
              <a:rPr dirty="0" sz="2500" spc="-25">
                <a:latin typeface="Arial"/>
                <a:cs typeface="Arial"/>
              </a:rPr>
              <a:t>(by </a:t>
            </a:r>
            <a:r>
              <a:rPr dirty="0" sz="2500">
                <a:latin typeface="Arial"/>
                <a:cs typeface="Arial"/>
              </a:rPr>
              <a:t>instinct)</a:t>
            </a:r>
            <a:r>
              <a:rPr dirty="0" sz="2500" spc="-5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or</a:t>
            </a:r>
            <a:r>
              <a:rPr dirty="0" sz="2500" spc="-55"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consciously</a:t>
            </a:r>
            <a:r>
              <a:rPr dirty="0" sz="2500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(based</a:t>
            </a:r>
            <a:r>
              <a:rPr dirty="0" sz="2500" spc="-5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on</a:t>
            </a:r>
            <a:r>
              <a:rPr dirty="0" sz="2500" spc="-5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previous</a:t>
            </a:r>
            <a:r>
              <a:rPr dirty="0" sz="2500" spc="-70">
                <a:latin typeface="Arial"/>
                <a:cs typeface="Arial"/>
              </a:rPr>
              <a:t> </a:t>
            </a:r>
            <a:r>
              <a:rPr dirty="0" sz="2500" spc="-10">
                <a:latin typeface="Arial"/>
                <a:cs typeface="Arial"/>
              </a:rPr>
              <a:t>experience).</a:t>
            </a:r>
            <a:endParaRPr sz="2500">
              <a:latin typeface="Arial"/>
              <a:cs typeface="Arial"/>
            </a:endParaRPr>
          </a:p>
          <a:p>
            <a:pPr algn="just" marL="355600" marR="7620" indent="-342900">
              <a:lnSpc>
                <a:spcPct val="100000"/>
              </a:lnSpc>
              <a:spcBef>
                <a:spcPts val="1200"/>
              </a:spcBef>
              <a:buFont typeface="Wingdings"/>
              <a:buChar char=""/>
              <a:tabLst>
                <a:tab pos="355600" algn="l"/>
              </a:tabLst>
            </a:pPr>
            <a:r>
              <a:rPr dirty="0" sz="2500">
                <a:latin typeface="Arial"/>
                <a:cs typeface="Arial"/>
              </a:rPr>
              <a:t>Patterns</a:t>
            </a:r>
            <a:r>
              <a:rPr dirty="0" sz="2500" spc="105"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may</a:t>
            </a:r>
            <a:r>
              <a:rPr dirty="0" sz="2500" spc="105"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be</a:t>
            </a:r>
            <a:r>
              <a:rPr dirty="0" sz="2500" spc="105"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presented</a:t>
            </a:r>
            <a:r>
              <a:rPr dirty="0" sz="2500" spc="105"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in</a:t>
            </a:r>
            <a:r>
              <a:rPr dirty="0" sz="2500" spc="105"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any</a:t>
            </a:r>
            <a:r>
              <a:rPr dirty="0" sz="2500" spc="105"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sensory</a:t>
            </a:r>
            <a:r>
              <a:rPr dirty="0" sz="2500" spc="105">
                <a:latin typeface="Arial"/>
                <a:cs typeface="Arial"/>
              </a:rPr>
              <a:t>  </a:t>
            </a:r>
            <a:r>
              <a:rPr dirty="0" sz="2500" spc="-10">
                <a:latin typeface="Arial"/>
                <a:cs typeface="Arial"/>
              </a:rPr>
              <a:t>modality: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vision,</a:t>
            </a:r>
            <a:r>
              <a:rPr dirty="0" sz="2500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hearing,</a:t>
            </a:r>
            <a:r>
              <a:rPr dirty="0" sz="2500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touch,</a:t>
            </a:r>
            <a:r>
              <a:rPr dirty="0" sz="2500" spc="-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taste,</a:t>
            </a:r>
            <a:r>
              <a:rPr dirty="0" sz="2500" spc="-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or</a:t>
            </a:r>
            <a:r>
              <a:rPr dirty="0" sz="2500" spc="-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 spc="-10">
                <a:solidFill>
                  <a:srgbClr val="FF0000"/>
                </a:solidFill>
                <a:latin typeface="Arial"/>
                <a:cs typeface="Arial"/>
              </a:rPr>
              <a:t>smell.</a:t>
            </a:r>
            <a:endParaRPr sz="2500">
              <a:latin typeface="Arial"/>
              <a:cs typeface="Arial"/>
            </a:endParaRPr>
          </a:p>
          <a:p>
            <a:pPr algn="just" marL="355600" marR="5080" indent="-342900">
              <a:lnSpc>
                <a:spcPct val="100000"/>
              </a:lnSpc>
              <a:spcBef>
                <a:spcPts val="2770"/>
              </a:spcBef>
              <a:buFont typeface="Wingdings"/>
              <a:buChar char=""/>
              <a:tabLst>
                <a:tab pos="355600" algn="l"/>
              </a:tabLst>
            </a:pP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PR</a:t>
            </a:r>
            <a:r>
              <a:rPr dirty="0" sz="2500" spc="20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as</a:t>
            </a:r>
            <a:r>
              <a:rPr dirty="0" sz="2500" spc="204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2500" spc="2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technical</a:t>
            </a:r>
            <a:r>
              <a:rPr dirty="0" sz="2500" spc="204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discipline:</a:t>
            </a:r>
            <a:r>
              <a:rPr dirty="0" sz="2500" spc="2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a</a:t>
            </a:r>
            <a:r>
              <a:rPr dirty="0" sz="2500" spc="21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process</a:t>
            </a:r>
            <a:r>
              <a:rPr dirty="0" sz="2500" spc="204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in</a:t>
            </a:r>
            <a:r>
              <a:rPr dirty="0" sz="2500" spc="21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which</a:t>
            </a:r>
            <a:r>
              <a:rPr dirty="0" sz="2500" spc="21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an</a:t>
            </a:r>
            <a:r>
              <a:rPr dirty="0" sz="2500" spc="220">
                <a:latin typeface="Arial"/>
                <a:cs typeface="Arial"/>
              </a:rPr>
              <a:t> </a:t>
            </a:r>
            <a:r>
              <a:rPr dirty="0" sz="2500" spc="-10">
                <a:latin typeface="Arial"/>
                <a:cs typeface="Arial"/>
              </a:rPr>
              <a:t>input </a:t>
            </a:r>
            <a:r>
              <a:rPr dirty="0" sz="2500">
                <a:solidFill>
                  <a:srgbClr val="006FC0"/>
                </a:solidFill>
                <a:latin typeface="Arial"/>
                <a:cs typeface="Arial"/>
              </a:rPr>
              <a:t>object</a:t>
            </a:r>
            <a:r>
              <a:rPr dirty="0" sz="2500" spc="345">
                <a:solidFill>
                  <a:srgbClr val="006FC0"/>
                </a:solidFill>
                <a:latin typeface="Arial"/>
                <a:cs typeface="Arial"/>
              </a:rPr>
              <a:t>  </a:t>
            </a:r>
            <a:r>
              <a:rPr dirty="0" sz="2500">
                <a:solidFill>
                  <a:srgbClr val="006FC0"/>
                </a:solidFill>
                <a:latin typeface="Arial"/>
                <a:cs typeface="Arial"/>
              </a:rPr>
              <a:t>is</a:t>
            </a:r>
            <a:r>
              <a:rPr dirty="0" sz="2500" spc="345">
                <a:solidFill>
                  <a:srgbClr val="006FC0"/>
                </a:solidFill>
                <a:latin typeface="Arial"/>
                <a:cs typeface="Arial"/>
              </a:rPr>
              <a:t>  </a:t>
            </a:r>
            <a:r>
              <a:rPr dirty="0" sz="2500">
                <a:solidFill>
                  <a:srgbClr val="006FC0"/>
                </a:solidFill>
                <a:latin typeface="Arial"/>
                <a:cs typeface="Arial"/>
              </a:rPr>
              <a:t>measured,</a:t>
            </a:r>
            <a:r>
              <a:rPr dirty="0" sz="2500" spc="350">
                <a:solidFill>
                  <a:srgbClr val="006FC0"/>
                </a:solidFill>
                <a:latin typeface="Arial"/>
                <a:cs typeface="Arial"/>
              </a:rPr>
              <a:t>  </a:t>
            </a:r>
            <a:r>
              <a:rPr dirty="0" sz="2500">
                <a:solidFill>
                  <a:srgbClr val="006FC0"/>
                </a:solidFill>
                <a:latin typeface="Arial"/>
                <a:cs typeface="Arial"/>
              </a:rPr>
              <a:t>analyzed,</a:t>
            </a:r>
            <a:r>
              <a:rPr dirty="0" sz="2500" spc="350">
                <a:solidFill>
                  <a:srgbClr val="006FC0"/>
                </a:solidFill>
                <a:latin typeface="Arial"/>
                <a:cs typeface="Arial"/>
              </a:rPr>
              <a:t>  </a:t>
            </a:r>
            <a:r>
              <a:rPr dirty="0" sz="2500">
                <a:solidFill>
                  <a:srgbClr val="006FC0"/>
                </a:solidFill>
                <a:latin typeface="Arial"/>
                <a:cs typeface="Arial"/>
              </a:rPr>
              <a:t>and</a:t>
            </a:r>
            <a:r>
              <a:rPr dirty="0" sz="2500" spc="345">
                <a:solidFill>
                  <a:srgbClr val="006FC0"/>
                </a:solidFill>
                <a:latin typeface="Arial"/>
                <a:cs typeface="Arial"/>
              </a:rPr>
              <a:t>  </a:t>
            </a:r>
            <a:r>
              <a:rPr dirty="0" sz="2500">
                <a:solidFill>
                  <a:srgbClr val="006FC0"/>
                </a:solidFill>
                <a:latin typeface="Arial"/>
                <a:cs typeface="Arial"/>
              </a:rPr>
              <a:t>classified</a:t>
            </a:r>
            <a:r>
              <a:rPr dirty="0" sz="2500" spc="340">
                <a:solidFill>
                  <a:srgbClr val="006FC0"/>
                </a:solidFill>
                <a:latin typeface="Arial"/>
                <a:cs typeface="Arial"/>
              </a:rPr>
              <a:t>  </a:t>
            </a:r>
            <a:r>
              <a:rPr dirty="0" sz="2500">
                <a:solidFill>
                  <a:srgbClr val="006FC0"/>
                </a:solidFill>
                <a:latin typeface="Arial"/>
                <a:cs typeface="Arial"/>
              </a:rPr>
              <a:t>by</a:t>
            </a:r>
            <a:r>
              <a:rPr dirty="0" sz="2500" spc="340">
                <a:solidFill>
                  <a:srgbClr val="006FC0"/>
                </a:solidFill>
                <a:latin typeface="Arial"/>
                <a:cs typeface="Arial"/>
              </a:rPr>
              <a:t>  </a:t>
            </a:r>
            <a:r>
              <a:rPr dirty="0" sz="2500" spc="-50">
                <a:solidFill>
                  <a:srgbClr val="006FC0"/>
                </a:solidFill>
                <a:latin typeface="Arial"/>
                <a:cs typeface="Arial"/>
              </a:rPr>
              <a:t>a </a:t>
            </a:r>
            <a:r>
              <a:rPr dirty="0" sz="2500">
                <a:solidFill>
                  <a:srgbClr val="006FC0"/>
                </a:solidFill>
                <a:latin typeface="Arial"/>
                <a:cs typeface="Arial"/>
              </a:rPr>
              <a:t>machine</a:t>
            </a:r>
            <a:r>
              <a:rPr dirty="0" sz="2500" spc="114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as</a:t>
            </a:r>
            <a:r>
              <a:rPr dirty="0" sz="2500" spc="10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being</a:t>
            </a:r>
            <a:r>
              <a:rPr dirty="0" sz="2500" spc="114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more</a:t>
            </a:r>
            <a:r>
              <a:rPr dirty="0" sz="2500" spc="10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or</a:t>
            </a:r>
            <a:r>
              <a:rPr dirty="0" sz="2500" spc="10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less</a:t>
            </a:r>
            <a:r>
              <a:rPr dirty="0" sz="2500" spc="12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similar</a:t>
            </a:r>
            <a:r>
              <a:rPr dirty="0" sz="2500" spc="12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to</a:t>
            </a:r>
            <a:r>
              <a:rPr dirty="0" sz="2500" spc="12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some</a:t>
            </a:r>
            <a:r>
              <a:rPr dirty="0" sz="2500" spc="11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class</a:t>
            </a:r>
            <a:r>
              <a:rPr dirty="0" sz="2500" spc="10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in</a:t>
            </a:r>
            <a:r>
              <a:rPr dirty="0" sz="2500" spc="105">
                <a:latin typeface="Arial"/>
                <a:cs typeface="Arial"/>
              </a:rPr>
              <a:t> </a:t>
            </a:r>
            <a:r>
              <a:rPr dirty="0" sz="2500" spc="-50">
                <a:latin typeface="Arial"/>
                <a:cs typeface="Arial"/>
              </a:rPr>
              <a:t>a </a:t>
            </a:r>
            <a:r>
              <a:rPr dirty="0" sz="2500">
                <a:latin typeface="Arial"/>
                <a:cs typeface="Arial"/>
              </a:rPr>
              <a:t>set</a:t>
            </a:r>
            <a:r>
              <a:rPr dirty="0" sz="2500" spc="-2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of</a:t>
            </a:r>
            <a:r>
              <a:rPr dirty="0" sz="2500" spc="-15">
                <a:latin typeface="Arial"/>
                <a:cs typeface="Arial"/>
              </a:rPr>
              <a:t> </a:t>
            </a:r>
            <a:r>
              <a:rPr dirty="0" sz="2500" spc="-10">
                <a:latin typeface="Arial"/>
                <a:cs typeface="Arial"/>
              </a:rPr>
              <a:t>classes.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635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Pattern</a:t>
            </a:r>
            <a:r>
              <a:rPr dirty="0" sz="3200" spc="-50"/>
              <a:t> </a:t>
            </a:r>
            <a:r>
              <a:rPr dirty="0" sz="3200"/>
              <a:t>Recognition</a:t>
            </a:r>
            <a:r>
              <a:rPr dirty="0" sz="3200" spc="-80"/>
              <a:t> </a:t>
            </a:r>
            <a:r>
              <a:rPr dirty="0" sz="3200" spc="-10"/>
              <a:t>Framework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0"/>
            <a:ext cx="9067799" cy="299466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535940" y="5001005"/>
            <a:ext cx="8378825" cy="11677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500">
                <a:latin typeface="Arial"/>
                <a:cs typeface="Arial"/>
              </a:rPr>
              <a:t>The</a:t>
            </a:r>
            <a:r>
              <a:rPr dirty="0" sz="2500" spc="59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goal</a:t>
            </a:r>
            <a:r>
              <a:rPr dirty="0" sz="2500" spc="59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of</a:t>
            </a:r>
            <a:r>
              <a:rPr dirty="0" sz="2500" spc="59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PR</a:t>
            </a:r>
            <a:r>
              <a:rPr dirty="0" sz="2500" spc="59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is</a:t>
            </a:r>
            <a:r>
              <a:rPr dirty="0" sz="2500" spc="60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to</a:t>
            </a:r>
            <a:r>
              <a:rPr dirty="0" sz="2500" spc="59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provide</a:t>
            </a:r>
            <a:r>
              <a:rPr dirty="0" sz="2500" spc="605"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2500" spc="59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machine</a:t>
            </a:r>
            <a:r>
              <a:rPr dirty="0" sz="2500" spc="60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with</a:t>
            </a:r>
            <a:r>
              <a:rPr dirty="0" sz="2500" spc="59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2500" spc="60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kind</a:t>
            </a:r>
            <a:r>
              <a:rPr dirty="0" sz="2500" spc="60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 spc="-25">
                <a:solidFill>
                  <a:srgbClr val="FF0000"/>
                </a:solidFill>
                <a:latin typeface="Arial"/>
                <a:cs typeface="Arial"/>
              </a:rPr>
              <a:t>of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perceptual</a:t>
            </a:r>
            <a:r>
              <a:rPr dirty="0" sz="2500" spc="560">
                <a:solidFill>
                  <a:srgbClr val="FF0000"/>
                </a:solidFill>
                <a:latin typeface="Arial"/>
                <a:cs typeface="Arial"/>
              </a:rPr>
              <a:t> 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capability</a:t>
            </a:r>
            <a:r>
              <a:rPr dirty="0" sz="2500" spc="565">
                <a:solidFill>
                  <a:srgbClr val="FF0000"/>
                </a:solidFill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to</a:t>
            </a:r>
            <a:r>
              <a:rPr dirty="0" sz="2500" spc="560"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automatically</a:t>
            </a:r>
            <a:r>
              <a:rPr dirty="0" sz="2500" spc="565"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extract</a:t>
            </a:r>
            <a:r>
              <a:rPr dirty="0" sz="2500" spc="570">
                <a:latin typeface="Arial"/>
                <a:cs typeface="Arial"/>
              </a:rPr>
              <a:t>  </a:t>
            </a:r>
            <a:r>
              <a:rPr dirty="0" sz="2500" spc="-10">
                <a:latin typeface="Arial"/>
                <a:cs typeface="Arial"/>
              </a:rPr>
              <a:t>useful </a:t>
            </a:r>
            <a:r>
              <a:rPr dirty="0" sz="2500">
                <a:latin typeface="Arial"/>
                <a:cs typeface="Arial"/>
              </a:rPr>
              <a:t>information</a:t>
            </a:r>
            <a:r>
              <a:rPr dirty="0" sz="2500" spc="-9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from</a:t>
            </a:r>
            <a:r>
              <a:rPr dirty="0" sz="2500" spc="-9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measured</a:t>
            </a:r>
            <a:r>
              <a:rPr dirty="0" sz="2500" spc="-110">
                <a:latin typeface="Arial"/>
                <a:cs typeface="Arial"/>
              </a:rPr>
              <a:t> </a:t>
            </a:r>
            <a:r>
              <a:rPr dirty="0" sz="2500" spc="-10">
                <a:latin typeface="Arial"/>
                <a:cs typeface="Arial"/>
              </a:rPr>
              <a:t>data.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64005" y="509777"/>
            <a:ext cx="5485765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333399"/>
                </a:solidFill>
                <a:latin typeface="Arial"/>
                <a:cs typeface="Arial"/>
              </a:rPr>
              <a:t>PR</a:t>
            </a:r>
            <a:r>
              <a:rPr dirty="0" sz="3200" spc="-2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333399"/>
                </a:solidFill>
                <a:latin typeface="Arial"/>
                <a:cs typeface="Arial"/>
              </a:rPr>
              <a:t>Illustration</a:t>
            </a:r>
            <a:r>
              <a:rPr dirty="0" sz="3200" spc="-4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333399"/>
                </a:solidFill>
                <a:latin typeface="Arial"/>
                <a:cs typeface="Arial"/>
              </a:rPr>
              <a:t>with</a:t>
            </a:r>
            <a:r>
              <a:rPr dirty="0" sz="3200" spc="-3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3200" spc="-10" b="1">
                <a:solidFill>
                  <a:srgbClr val="333399"/>
                </a:solidFill>
                <a:latin typeface="Arial"/>
                <a:cs typeface="Arial"/>
              </a:rPr>
              <a:t>Example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731389" y="1321053"/>
            <a:ext cx="36836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1F5F"/>
                </a:solidFill>
                <a:latin typeface="Arial"/>
                <a:cs typeface="Arial"/>
              </a:rPr>
              <a:t>Pattern</a:t>
            </a:r>
            <a:r>
              <a:rPr dirty="0" sz="2400" spc="-7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1F5F"/>
                </a:solidFill>
                <a:latin typeface="Arial"/>
                <a:cs typeface="Arial"/>
              </a:rPr>
              <a:t>Recognition</a:t>
            </a:r>
            <a:r>
              <a:rPr dirty="0" sz="2400" spc="-2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1F5F"/>
                </a:solidFill>
                <a:latin typeface="Arial"/>
                <a:cs typeface="Arial"/>
              </a:rPr>
              <a:t>of</a:t>
            </a:r>
            <a:r>
              <a:rPr dirty="0" sz="2400" spc="-11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001F5F"/>
                </a:solidFill>
                <a:latin typeface="Arial"/>
                <a:cs typeface="Arial"/>
              </a:rPr>
              <a:t>Text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7300" y="1757172"/>
            <a:ext cx="6896100" cy="48783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606679"/>
            <a:ext cx="74371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MCSE</a:t>
            </a:r>
            <a:r>
              <a:rPr dirty="0" spc="-60"/>
              <a:t> </a:t>
            </a:r>
            <a:r>
              <a:rPr dirty="0"/>
              <a:t>666:</a:t>
            </a:r>
            <a:r>
              <a:rPr dirty="0" spc="-65"/>
              <a:t> </a:t>
            </a:r>
            <a:r>
              <a:rPr dirty="0"/>
              <a:t>Pattern</a:t>
            </a:r>
            <a:r>
              <a:rPr dirty="0" spc="-60"/>
              <a:t> </a:t>
            </a:r>
            <a:r>
              <a:rPr dirty="0"/>
              <a:t>and</a:t>
            </a:r>
            <a:r>
              <a:rPr dirty="0" spc="-65"/>
              <a:t> </a:t>
            </a:r>
            <a:r>
              <a:rPr dirty="0"/>
              <a:t>Speech</a:t>
            </a:r>
            <a:r>
              <a:rPr dirty="0" spc="-45"/>
              <a:t> </a:t>
            </a:r>
            <a:r>
              <a:rPr dirty="0" spc="-10"/>
              <a:t>Recognition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13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37210" y="1774951"/>
            <a:ext cx="8578850" cy="1855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Arial"/>
                <a:cs typeface="Arial"/>
              </a:rPr>
              <a:t>Introduction</a:t>
            </a:r>
            <a:r>
              <a:rPr dirty="0" sz="2000" spc="1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1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formal</a:t>
            </a:r>
            <a:r>
              <a:rPr dirty="0" sz="2000" spc="1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languages</a:t>
            </a:r>
            <a:r>
              <a:rPr dirty="0" sz="2000" spc="1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1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patterns;</a:t>
            </a:r>
            <a:r>
              <a:rPr dirty="0" sz="2000" spc="1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string</a:t>
            </a:r>
            <a:r>
              <a:rPr dirty="0" sz="2000" spc="1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languages</a:t>
            </a:r>
            <a:r>
              <a:rPr dirty="0" sz="2000" spc="1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15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pattern </a:t>
            </a:r>
            <a:r>
              <a:rPr dirty="0" sz="2000">
                <a:latin typeface="Arial"/>
                <a:cs typeface="Arial"/>
              </a:rPr>
              <a:t>description;</a:t>
            </a:r>
            <a:r>
              <a:rPr dirty="0" sz="2000" spc="4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higher</a:t>
            </a:r>
            <a:r>
              <a:rPr dirty="0" sz="2000" spc="-2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dimensional</a:t>
            </a:r>
            <a:r>
              <a:rPr dirty="0" sz="2000" spc="-1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pattern</a:t>
            </a:r>
            <a:r>
              <a:rPr dirty="0" sz="2000" spc="-2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grammars;</a:t>
            </a:r>
            <a:r>
              <a:rPr dirty="0" sz="2000" spc="4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syntax</a:t>
            </a:r>
            <a:r>
              <a:rPr dirty="0" sz="2000" spc="-2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analysis</a:t>
            </a:r>
            <a:r>
              <a:rPr dirty="0" sz="2000" spc="-1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as</a:t>
            </a:r>
            <a:r>
              <a:rPr dirty="0" sz="2000" spc="-20">
                <a:latin typeface="Arial"/>
                <a:cs typeface="Arial"/>
              </a:rPr>
              <a:t>  </a:t>
            </a:r>
            <a:r>
              <a:rPr dirty="0" sz="2000" spc="-50">
                <a:latin typeface="Arial"/>
                <a:cs typeface="Arial"/>
              </a:rPr>
              <a:t>a </a:t>
            </a:r>
            <a:r>
              <a:rPr dirty="0" sz="2000">
                <a:latin typeface="Arial"/>
                <a:cs typeface="Arial"/>
              </a:rPr>
              <a:t>recognition</a:t>
            </a:r>
            <a:r>
              <a:rPr dirty="0" sz="2000" spc="4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procedure;</a:t>
            </a:r>
            <a:r>
              <a:rPr dirty="0" sz="2000" spc="4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stochastic</a:t>
            </a:r>
            <a:r>
              <a:rPr dirty="0" sz="2000" spc="459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languages;</a:t>
            </a:r>
            <a:r>
              <a:rPr dirty="0" sz="2000" spc="4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error</a:t>
            </a:r>
            <a:r>
              <a:rPr dirty="0" sz="2000" spc="4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correcting</a:t>
            </a:r>
            <a:r>
              <a:rPr dirty="0" sz="2000" spc="4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parsing</a:t>
            </a:r>
            <a:r>
              <a:rPr dirty="0" sz="2000" spc="45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for </a:t>
            </a:r>
            <a:r>
              <a:rPr dirty="0" sz="2000">
                <a:latin typeface="Arial"/>
                <a:cs typeface="Arial"/>
              </a:rPr>
              <a:t>string</a:t>
            </a:r>
            <a:r>
              <a:rPr dirty="0" sz="2000" spc="22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languages;</a:t>
            </a:r>
            <a:r>
              <a:rPr dirty="0" sz="2000" spc="220">
                <a:latin typeface="Arial"/>
                <a:cs typeface="Arial"/>
              </a:rPr>
              <a:t>  </a:t>
            </a:r>
            <a:r>
              <a:rPr dirty="0" sz="2000" spc="-10">
                <a:latin typeface="Arial"/>
                <a:cs typeface="Arial"/>
              </a:rPr>
              <a:t>error-</a:t>
            </a:r>
            <a:r>
              <a:rPr dirty="0" sz="2000">
                <a:latin typeface="Arial"/>
                <a:cs typeface="Arial"/>
              </a:rPr>
              <a:t>correcting</a:t>
            </a:r>
            <a:r>
              <a:rPr dirty="0" sz="2000" spc="22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tree</a:t>
            </a:r>
            <a:r>
              <a:rPr dirty="0" sz="2000" spc="22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automata;</a:t>
            </a:r>
            <a:r>
              <a:rPr dirty="0" sz="2000" spc="22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cluster</a:t>
            </a:r>
            <a:r>
              <a:rPr dirty="0" sz="2000" spc="229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analysis</a:t>
            </a:r>
            <a:r>
              <a:rPr dirty="0" sz="2000" spc="220">
                <a:latin typeface="Arial"/>
                <a:cs typeface="Arial"/>
              </a:rPr>
              <a:t>  </a:t>
            </a:r>
            <a:r>
              <a:rPr dirty="0" sz="2000" spc="-25">
                <a:latin typeface="Arial"/>
                <a:cs typeface="Arial"/>
              </a:rPr>
              <a:t>for </a:t>
            </a:r>
            <a:r>
              <a:rPr dirty="0" sz="2000">
                <a:latin typeface="Arial"/>
                <a:cs typeface="Arial"/>
              </a:rPr>
              <a:t>syntactic</a:t>
            </a:r>
            <a:r>
              <a:rPr dirty="0" sz="2000" spc="2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patterns;</a:t>
            </a:r>
            <a:r>
              <a:rPr dirty="0" sz="2000" spc="229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grammatical</a:t>
            </a:r>
            <a:r>
              <a:rPr dirty="0" sz="2000" spc="25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inference</a:t>
            </a:r>
            <a:r>
              <a:rPr dirty="0" sz="2000" spc="25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25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syntactic</a:t>
            </a:r>
            <a:r>
              <a:rPr dirty="0" sz="2000" spc="2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pattern</a:t>
            </a:r>
            <a:r>
              <a:rPr dirty="0" sz="2000" spc="25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recognition; </a:t>
            </a:r>
            <a:r>
              <a:rPr dirty="0" sz="2000">
                <a:latin typeface="Arial"/>
                <a:cs typeface="Arial"/>
              </a:rPr>
              <a:t>syntactic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approach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texture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analysis;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37210" y="3908805"/>
            <a:ext cx="1926589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87805" algn="l"/>
              </a:tabLst>
            </a:pPr>
            <a:r>
              <a:rPr dirty="0" sz="2000" spc="-10">
                <a:latin typeface="Arial"/>
                <a:cs typeface="Arial"/>
              </a:rPr>
              <a:t>processing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25">
                <a:latin typeface="Arial"/>
                <a:cs typeface="Arial"/>
              </a:rPr>
              <a:t>and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37210" y="3604005"/>
            <a:ext cx="8577580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58365" marR="5080" indent="-2146300">
              <a:lnSpc>
                <a:spcPct val="100000"/>
              </a:lnSpc>
              <a:spcBef>
                <a:spcPts val="100"/>
              </a:spcBef>
              <a:tabLst>
                <a:tab pos="1136015" algn="l"/>
                <a:tab pos="2131060" algn="l"/>
                <a:tab pos="3394710" algn="l"/>
                <a:tab pos="3647440" algn="l"/>
                <a:tab pos="4429760" algn="l"/>
                <a:tab pos="5093970" algn="l"/>
                <a:tab pos="5778500" algn="l"/>
                <a:tab pos="5988685" algn="l"/>
                <a:tab pos="7534275" algn="l"/>
                <a:tab pos="7900034" algn="l"/>
              </a:tabLst>
            </a:pP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Speech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signal: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production,</a:t>
            </a:r>
            <a:r>
              <a:rPr dirty="0" sz="2000">
                <a:latin typeface="Arial"/>
                <a:cs typeface="Arial"/>
              </a:rPr>
              <a:t>		</a:t>
            </a:r>
            <a:r>
              <a:rPr dirty="0" sz="2000" spc="-10">
                <a:latin typeface="Arial"/>
                <a:cs typeface="Arial"/>
              </a:rPr>
              <a:t>perception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25">
                <a:latin typeface="Arial"/>
                <a:cs typeface="Arial"/>
              </a:rPr>
              <a:t>and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characterization;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signal analysis;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pattern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comparison</a:t>
            </a:r>
            <a:r>
              <a:rPr dirty="0" sz="2000">
                <a:latin typeface="Arial"/>
                <a:cs typeface="Arial"/>
              </a:rPr>
              <a:t>		</a:t>
            </a:r>
            <a:r>
              <a:rPr dirty="0" sz="2000" spc="-10">
                <a:latin typeface="Arial"/>
                <a:cs typeface="Arial"/>
              </a:rPr>
              <a:t>techniques: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distortion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37210" y="4213605"/>
            <a:ext cx="8578850" cy="15506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measures,</a:t>
            </a:r>
            <a:r>
              <a:rPr dirty="0" sz="2000" spc="18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spectral-</a:t>
            </a:r>
            <a:r>
              <a:rPr dirty="0" sz="2000">
                <a:latin typeface="Arial"/>
                <a:cs typeface="Arial"/>
              </a:rPr>
              <a:t>distortion</a:t>
            </a:r>
            <a:r>
              <a:rPr dirty="0" sz="2000" spc="2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measures,</a:t>
            </a:r>
            <a:r>
              <a:rPr dirty="0" sz="2000" spc="1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time</a:t>
            </a:r>
            <a:r>
              <a:rPr dirty="0" sz="2000" spc="1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alignment</a:t>
            </a:r>
            <a:r>
              <a:rPr dirty="0" sz="2000" spc="1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19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normalization; </a:t>
            </a:r>
            <a:r>
              <a:rPr dirty="0" sz="2000">
                <a:latin typeface="Arial"/>
                <a:cs typeface="Arial"/>
              </a:rPr>
              <a:t>recognition</a:t>
            </a:r>
            <a:r>
              <a:rPr dirty="0" sz="2000" spc="1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system</a:t>
            </a:r>
            <a:r>
              <a:rPr dirty="0" sz="2000" spc="1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design</a:t>
            </a:r>
            <a:r>
              <a:rPr dirty="0" sz="2000" spc="2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2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implementation:</a:t>
            </a:r>
            <a:r>
              <a:rPr dirty="0" sz="2000" spc="10">
                <a:latin typeface="Arial"/>
                <a:cs typeface="Arial"/>
              </a:rPr>
              <a:t>  </a:t>
            </a:r>
            <a:r>
              <a:rPr dirty="0" sz="2000" spc="-10">
                <a:latin typeface="Arial"/>
                <a:cs typeface="Arial"/>
              </a:rPr>
              <a:t>source-</a:t>
            </a:r>
            <a:r>
              <a:rPr dirty="0" sz="2000">
                <a:latin typeface="Arial"/>
                <a:cs typeface="Arial"/>
              </a:rPr>
              <a:t>coding,</a:t>
            </a:r>
            <a:r>
              <a:rPr dirty="0" sz="2000" spc="15">
                <a:latin typeface="Arial"/>
                <a:cs typeface="Arial"/>
              </a:rPr>
              <a:t>  </a:t>
            </a:r>
            <a:r>
              <a:rPr dirty="0" sz="2000" spc="-10">
                <a:latin typeface="Arial"/>
                <a:cs typeface="Arial"/>
              </a:rPr>
              <a:t>template </a:t>
            </a:r>
            <a:r>
              <a:rPr dirty="0" sz="2000">
                <a:latin typeface="Arial"/>
                <a:cs typeface="Arial"/>
              </a:rPr>
              <a:t>training,</a:t>
            </a:r>
            <a:r>
              <a:rPr dirty="0" sz="2000" spc="4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4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performance</a:t>
            </a:r>
            <a:r>
              <a:rPr dirty="0" sz="2000" spc="-2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analysis;</a:t>
            </a:r>
            <a:r>
              <a:rPr dirty="0" sz="2000" spc="4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connected</a:t>
            </a:r>
            <a:r>
              <a:rPr dirty="0" sz="2000" spc="-2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word</a:t>
            </a:r>
            <a:r>
              <a:rPr dirty="0" sz="2000" spc="-2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models;</a:t>
            </a:r>
            <a:r>
              <a:rPr dirty="0" sz="2000" spc="49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continuous </a:t>
            </a:r>
            <a:r>
              <a:rPr dirty="0" sz="2000">
                <a:latin typeface="Arial"/>
                <a:cs typeface="Arial"/>
              </a:rPr>
              <a:t>speech</a:t>
            </a:r>
            <a:r>
              <a:rPr dirty="0" sz="2000" spc="10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recognition:</a:t>
            </a:r>
            <a:r>
              <a:rPr dirty="0" sz="2000" spc="10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sub</a:t>
            </a:r>
            <a:r>
              <a:rPr dirty="0" sz="2000" spc="10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word</a:t>
            </a:r>
            <a:r>
              <a:rPr dirty="0" sz="2000" spc="10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units,</a:t>
            </a:r>
            <a:r>
              <a:rPr dirty="0" sz="2000" spc="10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statistical</a:t>
            </a:r>
            <a:r>
              <a:rPr dirty="0" sz="2000" spc="114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modeling,</a:t>
            </a:r>
            <a:r>
              <a:rPr dirty="0" sz="2000" spc="10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110">
                <a:latin typeface="Arial"/>
                <a:cs typeface="Arial"/>
              </a:rPr>
              <a:t>  </a:t>
            </a:r>
            <a:r>
              <a:rPr dirty="0" sz="2000" spc="-10">
                <a:latin typeface="Arial"/>
                <a:cs typeface="Arial"/>
              </a:rPr>
              <a:t>context- </a:t>
            </a:r>
            <a:r>
              <a:rPr dirty="0" sz="2000">
                <a:latin typeface="Arial"/>
                <a:cs typeface="Arial"/>
              </a:rPr>
              <a:t>dependent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units;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task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oriented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models.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868895" y="1292352"/>
            <a:ext cx="7234555" cy="401320"/>
          </a:xfrm>
          <a:custGeom>
            <a:avLst/>
            <a:gdLst/>
            <a:ahLst/>
            <a:cxnLst/>
            <a:rect l="l" t="t" r="r" b="b"/>
            <a:pathLst>
              <a:path w="7234555" h="401319">
                <a:moveTo>
                  <a:pt x="7234428" y="0"/>
                </a:moveTo>
                <a:lnTo>
                  <a:pt x="0" y="0"/>
                </a:lnTo>
                <a:lnTo>
                  <a:pt x="0" y="400812"/>
                </a:lnTo>
                <a:lnTo>
                  <a:pt x="7234428" y="400812"/>
                </a:lnTo>
                <a:lnTo>
                  <a:pt x="723442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868895" y="1443227"/>
            <a:ext cx="7234555" cy="25019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870"/>
              </a:lnSpc>
            </a:pPr>
            <a:r>
              <a:rPr dirty="0" sz="2800" b="1">
                <a:solidFill>
                  <a:srgbClr val="0000FF"/>
                </a:solidFill>
                <a:latin typeface="Arial"/>
                <a:cs typeface="Arial"/>
              </a:rPr>
              <a:t>SUB</a:t>
            </a:r>
            <a:r>
              <a:rPr dirty="0" sz="2800" spc="-8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0000FF"/>
                </a:solidFill>
                <a:latin typeface="Arial"/>
                <a:cs typeface="Arial"/>
              </a:rPr>
              <a:t>MCSE</a:t>
            </a:r>
            <a:r>
              <a:rPr dirty="0" sz="2800" spc="-6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0000FF"/>
                </a:solidFill>
                <a:latin typeface="Arial"/>
                <a:cs typeface="Arial"/>
              </a:rPr>
              <a:t>666</a:t>
            </a:r>
            <a:r>
              <a:rPr dirty="0" sz="2800" spc="-8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0000FF"/>
                </a:solidFill>
                <a:latin typeface="Arial"/>
                <a:cs typeface="Arial"/>
              </a:rPr>
              <a:t>Syllabus</a:t>
            </a:r>
            <a:r>
              <a:rPr dirty="0" sz="2800" spc="-3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0000FF"/>
                </a:solidFill>
                <a:latin typeface="Arial"/>
                <a:cs typeface="Arial"/>
              </a:rPr>
              <a:t>or</a:t>
            </a:r>
            <a:r>
              <a:rPr dirty="0" sz="2800" spc="-8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0000FF"/>
                </a:solidFill>
                <a:latin typeface="Arial"/>
                <a:cs typeface="Arial"/>
              </a:rPr>
              <a:t>Course</a:t>
            </a:r>
            <a:r>
              <a:rPr dirty="0" sz="2800" spc="-5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0000FF"/>
                </a:solidFill>
                <a:latin typeface="Arial"/>
                <a:cs typeface="Arial"/>
              </a:rPr>
              <a:t>Outline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4671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PR</a:t>
            </a:r>
            <a:r>
              <a:rPr dirty="0" sz="3200" spc="-20"/>
              <a:t> </a:t>
            </a:r>
            <a:r>
              <a:rPr dirty="0" sz="3200"/>
              <a:t>Illustration</a:t>
            </a:r>
            <a:r>
              <a:rPr dirty="0" sz="3200" spc="-45"/>
              <a:t> </a:t>
            </a:r>
            <a:r>
              <a:rPr dirty="0" sz="3200"/>
              <a:t>with</a:t>
            </a:r>
            <a:r>
              <a:rPr dirty="0" sz="3200" spc="-30"/>
              <a:t> </a:t>
            </a:r>
            <a:r>
              <a:rPr dirty="0" sz="3200" spc="-10"/>
              <a:t>Example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6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423541" y="1321053"/>
            <a:ext cx="42951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Pattern</a:t>
            </a:r>
            <a:r>
              <a:rPr dirty="0" sz="2400" spc="-9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Recognition</a:t>
            </a:r>
            <a:r>
              <a:rPr dirty="0" sz="2400" spc="-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2400" spc="-10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dirty="0" sz="2400" spc="-7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FF0000"/>
                </a:solidFill>
                <a:latin typeface="Arial"/>
                <a:cs typeface="Arial"/>
              </a:rPr>
              <a:t>Mind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1876044"/>
            <a:ext cx="8807196" cy="99060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434136" y="3036570"/>
            <a:ext cx="8478520" cy="29356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It</a:t>
            </a:r>
            <a:r>
              <a:rPr dirty="0" sz="2400" spc="-3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deons’t</a:t>
            </a:r>
            <a:r>
              <a:rPr dirty="0" sz="2400" spc="-2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mettar</a:t>
            </a:r>
            <a:r>
              <a:rPr dirty="0" sz="2400" spc="-3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in</a:t>
            </a:r>
            <a:r>
              <a:rPr dirty="0" sz="2400" spc="-2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waht</a:t>
            </a:r>
            <a:r>
              <a:rPr dirty="0" sz="2400" spc="-2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oerdr</a:t>
            </a:r>
            <a:r>
              <a:rPr dirty="0" sz="2400" spc="-2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the</a:t>
            </a:r>
            <a:r>
              <a:rPr dirty="0" sz="2400" spc="-2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lrttees</a:t>
            </a:r>
            <a:r>
              <a:rPr dirty="0" sz="2400" spc="-4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in</a:t>
            </a:r>
            <a:r>
              <a:rPr dirty="0" sz="2400" spc="-3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a</a:t>
            </a:r>
            <a:r>
              <a:rPr dirty="0" sz="2400" spc="-1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wrod</a:t>
            </a:r>
            <a:r>
              <a:rPr dirty="0" sz="2400" spc="-2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are,</a:t>
            </a:r>
            <a:r>
              <a:rPr dirty="0" sz="2400" spc="-3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as</a:t>
            </a:r>
            <a:r>
              <a:rPr dirty="0" sz="2400" spc="-1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lnog</a:t>
            </a:r>
            <a:r>
              <a:rPr dirty="0" sz="2400" spc="-2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as</a:t>
            </a:r>
            <a:r>
              <a:rPr dirty="0" sz="2400" spc="-1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 spc="-25">
                <a:solidFill>
                  <a:srgbClr val="231F20"/>
                </a:solidFill>
                <a:latin typeface="Times New Roman"/>
                <a:cs typeface="Times New Roman"/>
              </a:rPr>
              <a:t>the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frist</a:t>
            </a:r>
            <a:r>
              <a:rPr dirty="0" sz="2400" spc="-1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and</a:t>
            </a:r>
            <a:r>
              <a:rPr dirty="0" sz="2400" spc="-1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lsat</a:t>
            </a:r>
            <a:r>
              <a:rPr dirty="0" sz="2400" spc="-1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ltteres</a:t>
            </a:r>
            <a:r>
              <a:rPr dirty="0" sz="2400" spc="-4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rmeain</a:t>
            </a:r>
            <a:r>
              <a:rPr dirty="0" sz="2400" spc="-1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in</a:t>
            </a:r>
            <a:r>
              <a:rPr dirty="0" sz="2400" spc="-1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the</a:t>
            </a:r>
            <a:r>
              <a:rPr dirty="0" sz="2400" spc="-1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rgiht</a:t>
            </a:r>
            <a:r>
              <a:rPr dirty="0" sz="2400" spc="-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 spc="-10">
                <a:solidFill>
                  <a:srgbClr val="231F20"/>
                </a:solidFill>
                <a:latin typeface="Times New Roman"/>
                <a:cs typeface="Times New Roman"/>
              </a:rPr>
              <a:t>pacle.</a:t>
            </a:r>
            <a:endParaRPr sz="2400">
              <a:latin typeface="Times New Roman"/>
              <a:cs typeface="Times New Roman"/>
            </a:endParaRPr>
          </a:p>
          <a:p>
            <a:pPr marL="355600" marR="107950" indent="-342900">
              <a:lnSpc>
                <a:spcPct val="100000"/>
              </a:lnSpc>
              <a:spcBef>
                <a:spcPts val="2750"/>
              </a:spcBef>
              <a:buFont typeface="Wingdings"/>
              <a:buChar char=""/>
              <a:tabLst>
                <a:tab pos="355600" algn="l"/>
              </a:tabLst>
            </a:pP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The</a:t>
            </a:r>
            <a:r>
              <a:rPr dirty="0" sz="2400" spc="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retina</a:t>
            </a:r>
            <a:r>
              <a:rPr dirty="0" sz="2400" spc="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in</a:t>
            </a:r>
            <a:r>
              <a:rPr dirty="0" sz="2400" spc="7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the</a:t>
            </a:r>
            <a:r>
              <a:rPr dirty="0" sz="2400" spc="8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eye</a:t>
            </a:r>
            <a:r>
              <a:rPr dirty="0" sz="2400" spc="8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is</a:t>
            </a:r>
            <a:r>
              <a:rPr dirty="0" sz="2400" spc="8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densely</a:t>
            </a:r>
            <a:r>
              <a:rPr dirty="0" sz="2400" spc="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packed</a:t>
            </a:r>
            <a:r>
              <a:rPr dirty="0" sz="2400" spc="8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with</a:t>
            </a:r>
            <a:r>
              <a:rPr dirty="0" sz="2400" spc="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231F20"/>
                </a:solidFill>
                <a:latin typeface="Arial"/>
                <a:cs typeface="Arial"/>
              </a:rPr>
              <a:t>light-sensitive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cells,</a:t>
            </a:r>
            <a:r>
              <a:rPr dirty="0" sz="24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so</a:t>
            </a:r>
            <a:r>
              <a:rPr dirty="0" sz="24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that</a:t>
            </a:r>
            <a:r>
              <a:rPr dirty="0" sz="24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it</a:t>
            </a:r>
            <a:r>
              <a:rPr dirty="0" sz="24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may</a:t>
            </a:r>
            <a:r>
              <a:rPr dirty="0" sz="2400" spc="-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be</a:t>
            </a:r>
            <a:r>
              <a:rPr dirty="0" sz="24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tempting</a:t>
            </a:r>
            <a:r>
              <a:rPr dirty="0" sz="24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to</a:t>
            </a:r>
            <a:r>
              <a:rPr dirty="0" sz="2400" spc="-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231F20"/>
                </a:solidFill>
                <a:latin typeface="Arial"/>
                <a:cs typeface="Arial"/>
              </a:rPr>
              <a:t>think</a:t>
            </a:r>
            <a:endParaRPr sz="2400">
              <a:latin typeface="Arial"/>
              <a:cs typeface="Arial"/>
            </a:endParaRPr>
          </a:p>
          <a:p>
            <a:pPr marL="355600" marR="106045" indent="-342900">
              <a:lnSpc>
                <a:spcPct val="100000"/>
              </a:lnSpc>
              <a:buFont typeface="Wingdings"/>
              <a:buChar char=""/>
              <a:tabLst>
                <a:tab pos="355600" algn="l"/>
                <a:tab pos="1017269" algn="l"/>
                <a:tab pos="1845945" algn="l"/>
                <a:tab pos="3347720" algn="l"/>
                <a:tab pos="4142740" algn="l"/>
                <a:tab pos="4805045" algn="l"/>
                <a:tab pos="6261735" algn="l"/>
                <a:tab pos="6838315" algn="l"/>
                <a:tab pos="7719059" algn="l"/>
                <a:tab pos="8194675" algn="l"/>
              </a:tabLst>
            </a:pPr>
            <a:r>
              <a:rPr dirty="0" sz="2400" spc="-25">
                <a:solidFill>
                  <a:srgbClr val="231F20"/>
                </a:solidFill>
                <a:latin typeface="Arial"/>
                <a:cs typeface="Arial"/>
              </a:rPr>
              <a:t>Our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231F20"/>
                </a:solidFill>
                <a:latin typeface="Arial"/>
                <a:cs typeface="Arial"/>
              </a:rPr>
              <a:t>brain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231F20"/>
                </a:solidFill>
                <a:latin typeface="Arial"/>
                <a:cs typeface="Arial"/>
              </a:rPr>
              <a:t>effectively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	</a:t>
            </a:r>
            <a:r>
              <a:rPr dirty="0" sz="2400" spc="-20">
                <a:solidFill>
                  <a:srgbClr val="231F20"/>
                </a:solidFill>
                <a:latin typeface="Arial"/>
                <a:cs typeface="Arial"/>
              </a:rPr>
              <a:t>sees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	</a:t>
            </a:r>
            <a:r>
              <a:rPr dirty="0" sz="2400" spc="-25">
                <a:solidFill>
                  <a:srgbClr val="231F20"/>
                </a:solidFill>
                <a:latin typeface="Arial"/>
                <a:cs typeface="Arial"/>
              </a:rPr>
              <a:t>and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231F20"/>
                </a:solidFill>
                <a:latin typeface="Arial"/>
                <a:cs typeface="Arial"/>
              </a:rPr>
              <a:t>perceives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	</a:t>
            </a:r>
            <a:r>
              <a:rPr dirty="0" sz="2400" spc="-25">
                <a:solidFill>
                  <a:srgbClr val="231F20"/>
                </a:solidFill>
                <a:latin typeface="Arial"/>
                <a:cs typeface="Arial"/>
              </a:rPr>
              <a:t>the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231F20"/>
                </a:solidFill>
                <a:latin typeface="Arial"/>
                <a:cs typeface="Arial"/>
              </a:rPr>
              <a:t>world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	</a:t>
            </a:r>
            <a:r>
              <a:rPr dirty="0" sz="2400" spc="-25">
                <a:solidFill>
                  <a:srgbClr val="231F20"/>
                </a:solidFill>
                <a:latin typeface="Arial"/>
                <a:cs typeface="Arial"/>
              </a:rPr>
              <a:t>as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	</a:t>
            </a:r>
            <a:r>
              <a:rPr dirty="0" sz="2400" spc="-50">
                <a:solidFill>
                  <a:srgbClr val="231F20"/>
                </a:solidFill>
                <a:latin typeface="Arial"/>
                <a:cs typeface="Arial"/>
              </a:rPr>
              <a:t>a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great</a:t>
            </a:r>
            <a:r>
              <a:rPr dirty="0" sz="2400" spc="-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many</a:t>
            </a:r>
            <a:r>
              <a:rPr dirty="0" sz="24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231F20"/>
                </a:solidFill>
                <a:latin typeface="Arial"/>
                <a:cs typeface="Arial"/>
              </a:rPr>
              <a:t>pixels.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354965" algn="l"/>
              </a:tabLst>
            </a:pP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There</a:t>
            </a:r>
            <a:r>
              <a:rPr dirty="0" sz="2400" spc="-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are</a:t>
            </a:r>
            <a:r>
              <a:rPr dirty="0" sz="2400" spc="-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many</a:t>
            </a:r>
            <a:r>
              <a:rPr dirty="0" sz="2400" spc="-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simple</a:t>
            </a:r>
            <a:r>
              <a:rPr dirty="0" sz="2400" spc="-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mind</a:t>
            </a:r>
            <a:r>
              <a:rPr dirty="0" sz="2400" spc="-5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tricks</a:t>
            </a:r>
            <a:r>
              <a:rPr dirty="0" sz="2400" spc="-7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or</a:t>
            </a:r>
            <a:r>
              <a:rPr dirty="0" sz="2400" spc="-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optical</a:t>
            </a:r>
            <a:r>
              <a:rPr dirty="0" sz="2400" spc="-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231F20"/>
                </a:solidFill>
                <a:latin typeface="Arial"/>
                <a:cs typeface="Arial"/>
              </a:rPr>
              <a:t>illusions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4671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PR</a:t>
            </a:r>
            <a:r>
              <a:rPr dirty="0" sz="3200" spc="-20"/>
              <a:t> </a:t>
            </a:r>
            <a:r>
              <a:rPr dirty="0" sz="3200"/>
              <a:t>Illustration</a:t>
            </a:r>
            <a:r>
              <a:rPr dirty="0" sz="3200" spc="-45"/>
              <a:t> </a:t>
            </a:r>
            <a:r>
              <a:rPr dirty="0" sz="3200"/>
              <a:t>with</a:t>
            </a:r>
            <a:r>
              <a:rPr dirty="0" sz="3200" spc="-30"/>
              <a:t> </a:t>
            </a:r>
            <a:r>
              <a:rPr dirty="0" sz="3200" spc="-10"/>
              <a:t>Example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7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423541" y="1321053"/>
            <a:ext cx="42951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Pattern</a:t>
            </a:r>
            <a:r>
              <a:rPr dirty="0" sz="2400" spc="-9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Recognition</a:t>
            </a:r>
            <a:r>
              <a:rPr dirty="0" sz="2400" spc="-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2400" spc="-10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dirty="0" sz="2400" spc="-7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FF0000"/>
                </a:solidFill>
                <a:latin typeface="Arial"/>
                <a:cs typeface="Arial"/>
              </a:rPr>
              <a:t>Mind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1837944"/>
            <a:ext cx="7697724" cy="3262884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107744" y="5209743"/>
            <a:ext cx="7919720" cy="1397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298450" algn="l"/>
              </a:tabLst>
            </a:pP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eye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dirty="0" sz="1800" spc="-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just</a:t>
            </a: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sending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pixellated images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brain.</a:t>
            </a:r>
            <a:endParaRPr sz="1800">
              <a:latin typeface="Arial"/>
              <a:cs typeface="Arial"/>
            </a:endParaRPr>
          </a:p>
          <a:p>
            <a:pPr marL="299085" marR="5080" indent="-287020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299085" algn="l"/>
              </a:tabLst>
            </a:pPr>
            <a:r>
              <a:rPr dirty="0" sz="1800">
                <a:latin typeface="Arial"/>
                <a:cs typeface="Arial"/>
              </a:rPr>
              <a:t>There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 a great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deal of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feature extraction </a:t>
            </a:r>
            <a:r>
              <a:rPr dirty="0" sz="1800">
                <a:latin typeface="Arial"/>
                <a:cs typeface="Arial"/>
              </a:rPr>
              <a:t>taking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place,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much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already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the </a:t>
            </a:r>
            <a:r>
              <a:rPr dirty="0" sz="1800" spc="-10">
                <a:latin typeface="Arial"/>
                <a:cs typeface="Arial"/>
              </a:rPr>
              <a:t>retina</a:t>
            </a:r>
            <a:endParaRPr sz="1800">
              <a:latin typeface="Arial"/>
              <a:cs typeface="Arial"/>
            </a:endParaRPr>
          </a:p>
          <a:p>
            <a:pPr marL="299085" marR="5080" indent="-287020">
              <a:lnSpc>
                <a:spcPct val="100000"/>
              </a:lnSpc>
              <a:buFont typeface="Wingdings"/>
              <a:buChar char=""/>
              <a:tabLst>
                <a:tab pos="299085" algn="l"/>
              </a:tabLst>
            </a:pP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1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1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very</a:t>
            </a:r>
            <a:r>
              <a:rPr dirty="0" sz="1800" spc="1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helpful</a:t>
            </a:r>
            <a:r>
              <a:rPr dirty="0" sz="1800" spc="1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1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running</a:t>
            </a:r>
            <a:r>
              <a:rPr dirty="0" sz="1800" spc="1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through</a:t>
            </a:r>
            <a:r>
              <a:rPr dirty="0" sz="1800" spc="19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1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forest,</a:t>
            </a:r>
            <a:r>
              <a:rPr dirty="0" sz="1800" spc="2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but</a:t>
            </a:r>
            <a:r>
              <a:rPr dirty="0" sz="1800" spc="1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perhaps</a:t>
            </a:r>
            <a:r>
              <a:rPr dirty="0" sz="1800" spc="19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not</a:t>
            </a:r>
            <a:r>
              <a:rPr dirty="0" sz="1800" spc="19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</a:t>
            </a:r>
            <a:r>
              <a:rPr dirty="0" sz="1800" spc="1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useful</a:t>
            </a:r>
            <a:r>
              <a:rPr dirty="0" sz="1800" spc="18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in </a:t>
            </a:r>
            <a:r>
              <a:rPr dirty="0" sz="1800">
                <a:latin typeface="Arial"/>
                <a:cs typeface="Arial"/>
              </a:rPr>
              <a:t>staring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at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deliberately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manipulated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images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page.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6673" y="764794"/>
            <a:ext cx="447167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Features</a:t>
            </a:r>
            <a:r>
              <a:rPr dirty="0" sz="3200" spc="-65"/>
              <a:t> </a:t>
            </a:r>
            <a:r>
              <a:rPr dirty="0" sz="3200"/>
              <a:t>from</a:t>
            </a:r>
            <a:r>
              <a:rPr dirty="0" sz="3200" spc="-30"/>
              <a:t> </a:t>
            </a:r>
            <a:r>
              <a:rPr dirty="0" sz="3200" spc="-10"/>
              <a:t>Patterns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8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4400" y="0"/>
            <a:ext cx="4419600" cy="762000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65100" rIns="0" bIns="0" rtlCol="0" vert="horz">
            <a:spAutoFit/>
          </a:bodyPr>
          <a:lstStyle/>
          <a:p>
            <a:pPr algn="just" marL="450850" indent="-285750">
              <a:lnSpc>
                <a:spcPct val="100000"/>
              </a:lnSpc>
              <a:spcBef>
                <a:spcPts val="1300"/>
              </a:spcBef>
              <a:buFont typeface="Wingdings"/>
              <a:buChar char=""/>
              <a:tabLst>
                <a:tab pos="450850" algn="l"/>
              </a:tabLst>
            </a:pPr>
            <a:r>
              <a:rPr dirty="0" sz="2200"/>
              <a:t>The</a:t>
            </a:r>
            <a:r>
              <a:rPr dirty="0" sz="2200" spc="-45"/>
              <a:t> </a:t>
            </a:r>
            <a:r>
              <a:rPr dirty="0" sz="2200"/>
              <a:t>word</a:t>
            </a:r>
            <a:r>
              <a:rPr dirty="0" sz="2200" spc="-40"/>
              <a:t> </a:t>
            </a:r>
            <a:r>
              <a:rPr dirty="0" sz="2200"/>
              <a:t>“pattern”</a:t>
            </a:r>
            <a:r>
              <a:rPr dirty="0" sz="2200" spc="-25"/>
              <a:t> </a:t>
            </a:r>
            <a:r>
              <a:rPr dirty="0" sz="2200"/>
              <a:t>may</a:t>
            </a:r>
            <a:r>
              <a:rPr dirty="0" sz="2200" spc="-55"/>
              <a:t> </a:t>
            </a:r>
            <a:r>
              <a:rPr dirty="0" sz="2200"/>
              <a:t>bring</a:t>
            </a:r>
            <a:r>
              <a:rPr dirty="0" sz="2200" spc="-35"/>
              <a:t> </a:t>
            </a:r>
            <a:r>
              <a:rPr dirty="0" sz="2200"/>
              <a:t>to</a:t>
            </a:r>
            <a:r>
              <a:rPr dirty="0" sz="2200" spc="-55"/>
              <a:t> </a:t>
            </a:r>
            <a:r>
              <a:rPr dirty="0" sz="2200"/>
              <a:t>mind</a:t>
            </a:r>
            <a:r>
              <a:rPr dirty="0" sz="2200" spc="-40"/>
              <a:t> </a:t>
            </a:r>
            <a:r>
              <a:rPr dirty="0" sz="2200"/>
              <a:t>texture,</a:t>
            </a:r>
            <a:r>
              <a:rPr dirty="0" sz="2200" spc="-40"/>
              <a:t> </a:t>
            </a:r>
            <a:r>
              <a:rPr dirty="0" sz="2200"/>
              <a:t>fabric,</a:t>
            </a:r>
            <a:r>
              <a:rPr dirty="0" sz="2200" spc="-35"/>
              <a:t> </a:t>
            </a:r>
            <a:r>
              <a:rPr dirty="0" sz="2200"/>
              <a:t>or</a:t>
            </a:r>
            <a:r>
              <a:rPr dirty="0" sz="2200" spc="-55"/>
              <a:t> </a:t>
            </a:r>
            <a:r>
              <a:rPr dirty="0" sz="2200" spc="-10"/>
              <a:t>shape.</a:t>
            </a:r>
            <a:endParaRPr sz="2200"/>
          </a:p>
          <a:p>
            <a:pPr algn="just" marL="450215" marR="5080" indent="-285750">
              <a:lnSpc>
                <a:spcPct val="100000"/>
              </a:lnSpc>
              <a:spcBef>
                <a:spcPts val="1200"/>
              </a:spcBef>
              <a:buFont typeface="Wingdings"/>
              <a:buChar char=""/>
              <a:tabLst>
                <a:tab pos="451484" algn="l"/>
              </a:tabLst>
            </a:pPr>
            <a:r>
              <a:rPr dirty="0" sz="2200"/>
              <a:t>In</a:t>
            </a:r>
            <a:r>
              <a:rPr dirty="0" sz="2200" spc="315"/>
              <a:t> </a:t>
            </a:r>
            <a:r>
              <a:rPr dirty="0" sz="2200"/>
              <a:t>the</a:t>
            </a:r>
            <a:r>
              <a:rPr dirty="0" sz="2200" spc="315"/>
              <a:t> </a:t>
            </a:r>
            <a:r>
              <a:rPr dirty="0" sz="2200"/>
              <a:t>context</a:t>
            </a:r>
            <a:r>
              <a:rPr dirty="0" sz="2200" spc="310"/>
              <a:t> </a:t>
            </a:r>
            <a:r>
              <a:rPr dirty="0" sz="2200"/>
              <a:t>of</a:t>
            </a:r>
            <a:r>
              <a:rPr dirty="0" sz="2200" spc="310"/>
              <a:t> </a:t>
            </a:r>
            <a:r>
              <a:rPr dirty="0" sz="2200" i="1">
                <a:latin typeface="Arial"/>
                <a:cs typeface="Arial"/>
              </a:rPr>
              <a:t>pattern</a:t>
            </a:r>
            <a:r>
              <a:rPr dirty="0" sz="2200" spc="31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recognition</a:t>
            </a:r>
            <a:r>
              <a:rPr dirty="0" sz="2200"/>
              <a:t>,</a:t>
            </a:r>
            <a:r>
              <a:rPr dirty="0" sz="2200" spc="310"/>
              <a:t> </a:t>
            </a:r>
            <a:r>
              <a:rPr dirty="0" sz="2200"/>
              <a:t>the</a:t>
            </a:r>
            <a:r>
              <a:rPr dirty="0" sz="2200" spc="315"/>
              <a:t> </a:t>
            </a:r>
            <a:r>
              <a:rPr dirty="0" sz="2200"/>
              <a:t>notion</a:t>
            </a:r>
            <a:r>
              <a:rPr dirty="0" sz="2200" spc="315"/>
              <a:t> </a:t>
            </a:r>
            <a:r>
              <a:rPr dirty="0" sz="2200"/>
              <a:t>of</a:t>
            </a:r>
            <a:r>
              <a:rPr dirty="0" sz="2200" spc="315"/>
              <a:t> </a:t>
            </a:r>
            <a:r>
              <a:rPr dirty="0" sz="2200"/>
              <a:t>pattern</a:t>
            </a:r>
            <a:r>
              <a:rPr dirty="0" sz="2200" spc="330"/>
              <a:t> </a:t>
            </a:r>
            <a:r>
              <a:rPr dirty="0" sz="2200"/>
              <a:t>is</a:t>
            </a:r>
            <a:r>
              <a:rPr dirty="0" sz="2200" spc="315"/>
              <a:t> </a:t>
            </a:r>
            <a:r>
              <a:rPr dirty="0" sz="2200" spc="-25"/>
              <a:t>far </a:t>
            </a:r>
            <a:r>
              <a:rPr dirty="0" sz="2200" spc="-25"/>
              <a:t>	</a:t>
            </a:r>
            <a:r>
              <a:rPr dirty="0" sz="2200"/>
              <a:t>more</a:t>
            </a:r>
            <a:r>
              <a:rPr dirty="0" sz="2200" spc="100"/>
              <a:t> </a:t>
            </a:r>
            <a:r>
              <a:rPr dirty="0" sz="2200"/>
              <a:t>broad,</a:t>
            </a:r>
            <a:r>
              <a:rPr dirty="0" sz="2200" spc="110"/>
              <a:t> </a:t>
            </a:r>
            <a:r>
              <a:rPr dirty="0" sz="2200"/>
              <a:t>and</a:t>
            </a:r>
            <a:r>
              <a:rPr dirty="0" sz="2200" spc="95"/>
              <a:t> </a:t>
            </a:r>
            <a:r>
              <a:rPr dirty="0" sz="2200"/>
              <a:t>can</a:t>
            </a:r>
            <a:r>
              <a:rPr dirty="0" sz="2200" spc="110"/>
              <a:t> </a:t>
            </a:r>
            <a:r>
              <a:rPr dirty="0" sz="2200"/>
              <a:t>apply</a:t>
            </a:r>
            <a:r>
              <a:rPr dirty="0" sz="2200" spc="90"/>
              <a:t> </a:t>
            </a:r>
            <a:r>
              <a:rPr dirty="0" sz="2200"/>
              <a:t>to</a:t>
            </a:r>
            <a:r>
              <a:rPr dirty="0" sz="2200" spc="105"/>
              <a:t> </a:t>
            </a:r>
            <a:r>
              <a:rPr dirty="0" sz="2200">
                <a:solidFill>
                  <a:srgbClr val="FF0000"/>
                </a:solidFill>
              </a:rPr>
              <a:t>any</a:t>
            </a:r>
            <a:r>
              <a:rPr dirty="0" sz="2200" spc="100">
                <a:solidFill>
                  <a:srgbClr val="FF0000"/>
                </a:solidFill>
              </a:rPr>
              <a:t> </a:t>
            </a:r>
            <a:r>
              <a:rPr dirty="0" sz="2200" i="1">
                <a:solidFill>
                  <a:srgbClr val="FF0000"/>
                </a:solidFill>
                <a:latin typeface="Arial"/>
                <a:cs typeface="Arial"/>
              </a:rPr>
              <a:t>thing</a:t>
            </a:r>
            <a:r>
              <a:rPr dirty="0" sz="2200" spc="100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FF0000"/>
                </a:solidFill>
              </a:rPr>
              <a:t>that</a:t>
            </a:r>
            <a:r>
              <a:rPr dirty="0" sz="2200" spc="95">
                <a:solidFill>
                  <a:srgbClr val="FF0000"/>
                </a:solidFill>
              </a:rPr>
              <a:t> </a:t>
            </a:r>
            <a:r>
              <a:rPr dirty="0" sz="2200">
                <a:solidFill>
                  <a:srgbClr val="FF0000"/>
                </a:solidFill>
              </a:rPr>
              <a:t>can</a:t>
            </a:r>
            <a:r>
              <a:rPr dirty="0" sz="2200" spc="95">
                <a:solidFill>
                  <a:srgbClr val="FF0000"/>
                </a:solidFill>
              </a:rPr>
              <a:t> </a:t>
            </a:r>
            <a:r>
              <a:rPr dirty="0" sz="2200">
                <a:solidFill>
                  <a:srgbClr val="FF0000"/>
                </a:solidFill>
              </a:rPr>
              <a:t>be</a:t>
            </a:r>
            <a:r>
              <a:rPr dirty="0" sz="2200" spc="95">
                <a:solidFill>
                  <a:srgbClr val="FF0000"/>
                </a:solidFill>
              </a:rPr>
              <a:t> </a:t>
            </a:r>
            <a:r>
              <a:rPr dirty="0" sz="2200" spc="-10">
                <a:solidFill>
                  <a:srgbClr val="FF0000"/>
                </a:solidFill>
              </a:rPr>
              <a:t>distinguished </a:t>
            </a:r>
            <a:r>
              <a:rPr dirty="0" sz="2200" spc="-10">
                <a:solidFill>
                  <a:srgbClr val="FF0000"/>
                </a:solidFill>
              </a:rPr>
              <a:t>	</a:t>
            </a:r>
            <a:r>
              <a:rPr dirty="0" sz="2200">
                <a:solidFill>
                  <a:srgbClr val="FF0000"/>
                </a:solidFill>
              </a:rPr>
              <a:t>from</a:t>
            </a:r>
            <a:r>
              <a:rPr dirty="0" sz="2200" spc="-45">
                <a:solidFill>
                  <a:srgbClr val="FF0000"/>
                </a:solidFill>
              </a:rPr>
              <a:t> </a:t>
            </a:r>
            <a:r>
              <a:rPr dirty="0" sz="2200">
                <a:solidFill>
                  <a:srgbClr val="FF0000"/>
                </a:solidFill>
              </a:rPr>
              <a:t>another</a:t>
            </a:r>
            <a:r>
              <a:rPr dirty="0" sz="2200" spc="-50">
                <a:solidFill>
                  <a:srgbClr val="FF0000"/>
                </a:solidFill>
              </a:rPr>
              <a:t> </a:t>
            </a:r>
            <a:r>
              <a:rPr dirty="0" sz="2200" spc="-10" i="1">
                <a:solidFill>
                  <a:srgbClr val="FF0000"/>
                </a:solidFill>
                <a:latin typeface="Arial"/>
                <a:cs typeface="Arial"/>
              </a:rPr>
              <a:t>thing</a:t>
            </a:r>
            <a:r>
              <a:rPr dirty="0" sz="2200" spc="-10">
                <a:solidFill>
                  <a:srgbClr val="FF0000"/>
                </a:solidFill>
              </a:rPr>
              <a:t>.</a:t>
            </a:r>
            <a:endParaRPr sz="2200">
              <a:latin typeface="Arial"/>
              <a:cs typeface="Arial"/>
            </a:endParaRPr>
          </a:p>
          <a:p>
            <a:pPr algn="just" marL="450850" indent="-285750">
              <a:lnSpc>
                <a:spcPct val="100000"/>
              </a:lnSpc>
              <a:spcBef>
                <a:spcPts val="1200"/>
              </a:spcBef>
              <a:buFont typeface="Wingdings"/>
              <a:buChar char=""/>
              <a:tabLst>
                <a:tab pos="450850" algn="l"/>
              </a:tabLst>
            </a:pPr>
            <a:r>
              <a:rPr dirty="0" sz="2200"/>
              <a:t>Identity</a:t>
            </a:r>
            <a:r>
              <a:rPr dirty="0" sz="2200" spc="-45"/>
              <a:t> </a:t>
            </a:r>
            <a:r>
              <a:rPr dirty="0" sz="2200"/>
              <a:t>view</a:t>
            </a:r>
            <a:r>
              <a:rPr dirty="0" sz="2200" spc="-55"/>
              <a:t> </a:t>
            </a:r>
            <a:r>
              <a:rPr dirty="0" sz="2200"/>
              <a:t>point:</a:t>
            </a:r>
            <a:r>
              <a:rPr dirty="0" sz="2200" spc="-50"/>
              <a:t> </a:t>
            </a:r>
            <a:r>
              <a:rPr dirty="0" sz="2200">
                <a:solidFill>
                  <a:srgbClr val="FF0000"/>
                </a:solidFill>
              </a:rPr>
              <a:t>infer</a:t>
            </a:r>
            <a:r>
              <a:rPr dirty="0" sz="2200" spc="-35">
                <a:solidFill>
                  <a:srgbClr val="FF0000"/>
                </a:solidFill>
              </a:rPr>
              <a:t> </a:t>
            </a:r>
            <a:r>
              <a:rPr dirty="0" sz="2200">
                <a:solidFill>
                  <a:srgbClr val="FF0000"/>
                </a:solidFill>
              </a:rPr>
              <a:t>the</a:t>
            </a:r>
            <a:r>
              <a:rPr dirty="0" sz="2200" spc="-55">
                <a:solidFill>
                  <a:srgbClr val="FF0000"/>
                </a:solidFill>
              </a:rPr>
              <a:t> </a:t>
            </a:r>
            <a:r>
              <a:rPr dirty="0" sz="2200">
                <a:solidFill>
                  <a:srgbClr val="FF0000"/>
                </a:solidFill>
              </a:rPr>
              <a:t>unknown</a:t>
            </a:r>
            <a:r>
              <a:rPr dirty="0" sz="2200" spc="-45">
                <a:solidFill>
                  <a:srgbClr val="FF0000"/>
                </a:solidFill>
              </a:rPr>
              <a:t> </a:t>
            </a:r>
            <a:r>
              <a:rPr dirty="0" sz="2200" i="1">
                <a:solidFill>
                  <a:srgbClr val="FF0000"/>
                </a:solidFill>
                <a:latin typeface="Arial"/>
                <a:cs typeface="Arial"/>
              </a:rPr>
              <a:t>identity</a:t>
            </a:r>
            <a:r>
              <a:rPr dirty="0" sz="2200" spc="-40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FF0000"/>
                </a:solidFill>
              </a:rPr>
              <a:t>of</a:t>
            </a:r>
            <a:r>
              <a:rPr dirty="0" sz="2200" spc="-55">
                <a:solidFill>
                  <a:srgbClr val="FF0000"/>
                </a:solidFill>
              </a:rPr>
              <a:t> </a:t>
            </a:r>
            <a:r>
              <a:rPr dirty="0" sz="2200">
                <a:solidFill>
                  <a:srgbClr val="FF0000"/>
                </a:solidFill>
              </a:rPr>
              <a:t>an</a:t>
            </a:r>
            <a:r>
              <a:rPr dirty="0" sz="2200" spc="-55">
                <a:solidFill>
                  <a:srgbClr val="FF0000"/>
                </a:solidFill>
              </a:rPr>
              <a:t> </a:t>
            </a:r>
            <a:r>
              <a:rPr dirty="0" sz="2200" spc="-10">
                <a:solidFill>
                  <a:srgbClr val="FF0000"/>
                </a:solidFill>
              </a:rPr>
              <a:t>object</a:t>
            </a:r>
            <a:endParaRPr sz="2200">
              <a:latin typeface="Arial"/>
              <a:cs typeface="Arial"/>
            </a:endParaRPr>
          </a:p>
          <a:p>
            <a:pPr algn="just" marL="450215" marR="6985" indent="-285750">
              <a:lnSpc>
                <a:spcPct val="100000"/>
              </a:lnSpc>
              <a:spcBef>
                <a:spcPts val="1200"/>
              </a:spcBef>
              <a:buFont typeface="Wingdings"/>
              <a:buChar char=""/>
              <a:tabLst>
                <a:tab pos="451484" algn="l"/>
              </a:tabLst>
            </a:pPr>
            <a:r>
              <a:rPr dirty="0" sz="2200"/>
              <a:t>Type</a:t>
            </a:r>
            <a:r>
              <a:rPr dirty="0" sz="2200" spc="290"/>
              <a:t> </a:t>
            </a:r>
            <a:r>
              <a:rPr dirty="0" sz="2200"/>
              <a:t>of</a:t>
            </a:r>
            <a:r>
              <a:rPr dirty="0" sz="2200" spc="300"/>
              <a:t> </a:t>
            </a:r>
            <a:r>
              <a:rPr dirty="0" sz="2200"/>
              <a:t>wildflower,</a:t>
            </a:r>
            <a:r>
              <a:rPr dirty="0" sz="2200" spc="300"/>
              <a:t> </a:t>
            </a:r>
            <a:r>
              <a:rPr dirty="0" sz="2200"/>
              <a:t>type</a:t>
            </a:r>
            <a:r>
              <a:rPr dirty="0" sz="2200" spc="295"/>
              <a:t> </a:t>
            </a:r>
            <a:r>
              <a:rPr dirty="0" sz="2200"/>
              <a:t>of</a:t>
            </a:r>
            <a:r>
              <a:rPr dirty="0" sz="2200" spc="295"/>
              <a:t> </a:t>
            </a:r>
            <a:r>
              <a:rPr dirty="0" sz="2200"/>
              <a:t>songbird,</a:t>
            </a:r>
            <a:r>
              <a:rPr dirty="0" sz="2200" spc="300"/>
              <a:t> </a:t>
            </a:r>
            <a:r>
              <a:rPr dirty="0" sz="2200"/>
              <a:t>or</a:t>
            </a:r>
            <a:r>
              <a:rPr dirty="0" sz="2200" spc="290"/>
              <a:t> </a:t>
            </a:r>
            <a:r>
              <a:rPr dirty="0" sz="2200"/>
              <a:t>the</a:t>
            </a:r>
            <a:r>
              <a:rPr dirty="0" sz="2200" spc="295"/>
              <a:t> </a:t>
            </a:r>
            <a:r>
              <a:rPr dirty="0" sz="2200"/>
              <a:t>name</a:t>
            </a:r>
            <a:r>
              <a:rPr dirty="0" sz="2200" spc="295"/>
              <a:t> </a:t>
            </a:r>
            <a:r>
              <a:rPr dirty="0" sz="2200"/>
              <a:t>of</a:t>
            </a:r>
            <a:r>
              <a:rPr dirty="0" sz="2200" spc="290"/>
              <a:t> </a:t>
            </a:r>
            <a:r>
              <a:rPr dirty="0" sz="2200"/>
              <a:t>the</a:t>
            </a:r>
            <a:r>
              <a:rPr dirty="0" sz="2200" spc="290"/>
              <a:t> </a:t>
            </a:r>
            <a:r>
              <a:rPr dirty="0" sz="2200" spc="-10"/>
              <a:t>person </a:t>
            </a:r>
            <a:r>
              <a:rPr dirty="0" sz="2200" spc="-10"/>
              <a:t>	</a:t>
            </a:r>
            <a:r>
              <a:rPr dirty="0" sz="2200"/>
              <a:t>facing</a:t>
            </a:r>
            <a:r>
              <a:rPr dirty="0" sz="2200" spc="85"/>
              <a:t>  </a:t>
            </a:r>
            <a:r>
              <a:rPr dirty="0" sz="2200"/>
              <a:t>a</a:t>
            </a:r>
            <a:r>
              <a:rPr dirty="0" sz="2200" spc="85"/>
              <a:t>  </a:t>
            </a:r>
            <a:r>
              <a:rPr dirty="0" sz="2200"/>
              <a:t>camera</a:t>
            </a:r>
            <a:r>
              <a:rPr dirty="0" sz="2200" spc="90"/>
              <a:t>  </a:t>
            </a:r>
            <a:r>
              <a:rPr dirty="0" sz="2200"/>
              <a:t>—</a:t>
            </a:r>
            <a:r>
              <a:rPr dirty="0" sz="2200" spc="90"/>
              <a:t>  </a:t>
            </a:r>
            <a:r>
              <a:rPr dirty="0" sz="2200"/>
              <a:t>each</a:t>
            </a:r>
            <a:r>
              <a:rPr dirty="0" sz="2200" spc="85"/>
              <a:t>  </a:t>
            </a:r>
            <a:r>
              <a:rPr dirty="0" sz="2200"/>
              <a:t>of</a:t>
            </a:r>
            <a:r>
              <a:rPr dirty="0" sz="2200" spc="85"/>
              <a:t>  </a:t>
            </a:r>
            <a:r>
              <a:rPr dirty="0" sz="2200"/>
              <a:t>these</a:t>
            </a:r>
            <a:r>
              <a:rPr dirty="0" sz="2200" spc="90"/>
              <a:t>  </a:t>
            </a:r>
            <a:r>
              <a:rPr dirty="0" sz="2200"/>
              <a:t>has</a:t>
            </a:r>
            <a:r>
              <a:rPr dirty="0" sz="2200" spc="85"/>
              <a:t>  </a:t>
            </a:r>
            <a:r>
              <a:rPr dirty="0" sz="2200"/>
              <a:t>a</a:t>
            </a:r>
            <a:r>
              <a:rPr dirty="0" sz="2200" spc="85"/>
              <a:t>  </a:t>
            </a:r>
            <a:r>
              <a:rPr dirty="0" sz="2200">
                <a:solidFill>
                  <a:srgbClr val="FF0000"/>
                </a:solidFill>
              </a:rPr>
              <a:t>certain</a:t>
            </a:r>
            <a:r>
              <a:rPr dirty="0" sz="2200" spc="95">
                <a:solidFill>
                  <a:srgbClr val="FF0000"/>
                </a:solidFill>
              </a:rPr>
              <a:t>  </a:t>
            </a:r>
            <a:r>
              <a:rPr dirty="0" sz="2200">
                <a:solidFill>
                  <a:srgbClr val="FF0000"/>
                </a:solidFill>
              </a:rPr>
              <a:t>identity</a:t>
            </a:r>
            <a:r>
              <a:rPr dirty="0" sz="2200" spc="85">
                <a:solidFill>
                  <a:srgbClr val="FF0000"/>
                </a:solidFill>
              </a:rPr>
              <a:t>  </a:t>
            </a:r>
            <a:r>
              <a:rPr dirty="0" sz="2200" spc="-25">
                <a:solidFill>
                  <a:srgbClr val="FF0000"/>
                </a:solidFill>
              </a:rPr>
              <a:t>to </a:t>
            </a:r>
            <a:r>
              <a:rPr dirty="0" sz="2200" spc="-25">
                <a:solidFill>
                  <a:srgbClr val="FF0000"/>
                </a:solidFill>
              </a:rPr>
              <a:t>	</a:t>
            </a:r>
            <a:r>
              <a:rPr dirty="0" sz="2200">
                <a:solidFill>
                  <a:srgbClr val="FF0000"/>
                </a:solidFill>
              </a:rPr>
              <a:t>determine</a:t>
            </a:r>
            <a:r>
              <a:rPr dirty="0" sz="2200" spc="-55">
                <a:solidFill>
                  <a:srgbClr val="FF0000"/>
                </a:solidFill>
              </a:rPr>
              <a:t> </a:t>
            </a:r>
            <a:r>
              <a:rPr dirty="0" sz="2200">
                <a:solidFill>
                  <a:srgbClr val="FF0000"/>
                </a:solidFill>
              </a:rPr>
              <a:t>from</a:t>
            </a:r>
            <a:r>
              <a:rPr dirty="0" sz="2200" spc="-70">
                <a:solidFill>
                  <a:srgbClr val="FF0000"/>
                </a:solidFill>
              </a:rPr>
              <a:t> </a:t>
            </a:r>
            <a:r>
              <a:rPr dirty="0" sz="2200" spc="-10">
                <a:solidFill>
                  <a:srgbClr val="FF0000"/>
                </a:solidFill>
              </a:rPr>
              <a:t>measurements</a:t>
            </a:r>
            <a:r>
              <a:rPr dirty="0" sz="2200" spc="-10"/>
              <a:t>.</a:t>
            </a:r>
            <a:endParaRPr sz="2200"/>
          </a:p>
          <a:p>
            <a:pPr>
              <a:lnSpc>
                <a:spcPct val="100000"/>
              </a:lnSpc>
              <a:spcBef>
                <a:spcPts val="1330"/>
              </a:spcBef>
            </a:pPr>
            <a:endParaRPr sz="2200"/>
          </a:p>
          <a:p>
            <a:pPr marL="12700">
              <a:lnSpc>
                <a:spcPts val="3354"/>
              </a:lnSpc>
              <a:tabLst>
                <a:tab pos="423545" algn="l"/>
                <a:tab pos="1728470" algn="l"/>
                <a:tab pos="2181225" algn="l"/>
                <a:tab pos="3818254" algn="l"/>
                <a:tab pos="4310380" algn="l"/>
                <a:tab pos="5278755" algn="l"/>
                <a:tab pos="6543675" algn="l"/>
                <a:tab pos="8324215" algn="l"/>
              </a:tabLst>
            </a:pPr>
            <a:r>
              <a:rPr dirty="0" sz="2800" spc="-50"/>
              <a:t>A</a:t>
            </a:r>
            <a:r>
              <a:rPr dirty="0" sz="2800"/>
              <a:t>	</a:t>
            </a:r>
            <a:r>
              <a:rPr dirty="0" sz="2800" spc="-10"/>
              <a:t>pattern</a:t>
            </a:r>
            <a:r>
              <a:rPr dirty="0" sz="2800"/>
              <a:t>	</a:t>
            </a:r>
            <a:r>
              <a:rPr dirty="0" sz="2800" spc="-25"/>
              <a:t>is</a:t>
            </a:r>
            <a:r>
              <a:rPr dirty="0" sz="2800"/>
              <a:t>	</a:t>
            </a:r>
            <a:r>
              <a:rPr dirty="0" sz="2800" spc="-10"/>
              <a:t>assumed</a:t>
            </a:r>
            <a:r>
              <a:rPr dirty="0" sz="2800"/>
              <a:t>	</a:t>
            </a:r>
            <a:r>
              <a:rPr dirty="0" sz="2800" spc="-25"/>
              <a:t>to</a:t>
            </a:r>
            <a:r>
              <a:rPr dirty="0" sz="2800"/>
              <a:t>	</a:t>
            </a:r>
            <a:r>
              <a:rPr dirty="0" sz="2800" spc="-20"/>
              <a:t>have</a:t>
            </a:r>
            <a:r>
              <a:rPr dirty="0" sz="2800"/>
              <a:t>	</a:t>
            </a:r>
            <a:r>
              <a:rPr dirty="0" sz="2800" spc="-10"/>
              <a:t>certain</a:t>
            </a:r>
            <a:r>
              <a:rPr dirty="0" sz="2800"/>
              <a:t>	</a:t>
            </a:r>
            <a:r>
              <a:rPr dirty="0" sz="2800" spc="-10" i="1">
                <a:solidFill>
                  <a:srgbClr val="FF0000"/>
                </a:solidFill>
                <a:latin typeface="Arial"/>
                <a:cs typeface="Arial"/>
              </a:rPr>
              <a:t>properties</a:t>
            </a:r>
            <a:r>
              <a:rPr dirty="0" sz="2800" i="1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800" spc="-25">
                <a:solidFill>
                  <a:srgbClr val="FF0000"/>
                </a:solidFill>
              </a:rPr>
              <a:t>or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ts val="3354"/>
              </a:lnSpc>
            </a:pPr>
            <a:r>
              <a:rPr dirty="0" sz="2800" i="1">
                <a:solidFill>
                  <a:srgbClr val="FF0000"/>
                </a:solidFill>
                <a:latin typeface="Arial"/>
                <a:cs typeface="Arial"/>
              </a:rPr>
              <a:t>attributes</a:t>
            </a:r>
            <a:r>
              <a:rPr dirty="0" sz="2800" spc="-75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FF0000"/>
                </a:solidFill>
              </a:rPr>
              <a:t>which</a:t>
            </a:r>
            <a:r>
              <a:rPr dirty="0" sz="2800" spc="-55">
                <a:solidFill>
                  <a:srgbClr val="FF0000"/>
                </a:solidFill>
              </a:rPr>
              <a:t> </a:t>
            </a:r>
            <a:r>
              <a:rPr dirty="0" sz="2800">
                <a:solidFill>
                  <a:srgbClr val="FF0000"/>
                </a:solidFill>
              </a:rPr>
              <a:t>distinguishes</a:t>
            </a:r>
            <a:r>
              <a:rPr dirty="0" sz="2800" spc="-80">
                <a:solidFill>
                  <a:srgbClr val="FF0000"/>
                </a:solidFill>
              </a:rPr>
              <a:t> </a:t>
            </a:r>
            <a:r>
              <a:rPr dirty="0" sz="2800">
                <a:solidFill>
                  <a:srgbClr val="FF0000"/>
                </a:solidFill>
              </a:rPr>
              <a:t>it</a:t>
            </a:r>
            <a:r>
              <a:rPr dirty="0" sz="2800" spc="-85">
                <a:solidFill>
                  <a:srgbClr val="FF0000"/>
                </a:solidFill>
              </a:rPr>
              <a:t> </a:t>
            </a:r>
            <a:r>
              <a:rPr dirty="0" sz="2800">
                <a:solidFill>
                  <a:srgbClr val="FF0000"/>
                </a:solidFill>
              </a:rPr>
              <a:t>from</a:t>
            </a:r>
            <a:r>
              <a:rPr dirty="0" sz="2800" spc="-60">
                <a:solidFill>
                  <a:srgbClr val="FF0000"/>
                </a:solidFill>
              </a:rPr>
              <a:t> </a:t>
            </a:r>
            <a:r>
              <a:rPr dirty="0" sz="2800">
                <a:solidFill>
                  <a:srgbClr val="FF0000"/>
                </a:solidFill>
              </a:rPr>
              <a:t>other</a:t>
            </a:r>
            <a:r>
              <a:rPr dirty="0" sz="2800" spc="-60">
                <a:solidFill>
                  <a:srgbClr val="FF0000"/>
                </a:solidFill>
              </a:rPr>
              <a:t> </a:t>
            </a:r>
            <a:r>
              <a:rPr dirty="0" sz="2800" spc="-10">
                <a:solidFill>
                  <a:srgbClr val="FF0000"/>
                </a:solidFill>
              </a:rPr>
              <a:t>patterns</a:t>
            </a:r>
            <a:r>
              <a:rPr dirty="0" sz="2800" spc="-10"/>
              <a:t>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4964" y="764794"/>
            <a:ext cx="589216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Features</a:t>
            </a:r>
            <a:r>
              <a:rPr dirty="0" sz="3200" spc="-70"/>
              <a:t> </a:t>
            </a:r>
            <a:r>
              <a:rPr dirty="0" sz="3200"/>
              <a:t>from</a:t>
            </a:r>
            <a:r>
              <a:rPr dirty="0" sz="3200" spc="-40"/>
              <a:t> </a:t>
            </a:r>
            <a:r>
              <a:rPr dirty="0" sz="3200"/>
              <a:t>Patterns</a:t>
            </a:r>
            <a:r>
              <a:rPr dirty="0" sz="3200" spc="-55"/>
              <a:t> </a:t>
            </a:r>
            <a:r>
              <a:rPr dirty="0" sz="3200" spc="-10"/>
              <a:t>(Cont.)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9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4400" y="0"/>
            <a:ext cx="4419600" cy="7620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311302" y="5424627"/>
            <a:ext cx="84956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Does</a:t>
            </a:r>
            <a:r>
              <a:rPr dirty="0" sz="2400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all</a:t>
            </a:r>
            <a:r>
              <a:rPr dirty="0" sz="2400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measurements</a:t>
            </a:r>
            <a:r>
              <a:rPr dirty="0" sz="2400" spc="-5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from</a:t>
            </a:r>
            <a:r>
              <a:rPr dirty="0" sz="2400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patterns</a:t>
            </a:r>
            <a:r>
              <a:rPr dirty="0" sz="2400" spc="-7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important</a:t>
            </a:r>
            <a:r>
              <a:rPr dirty="0" sz="2400" spc="-7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dirty="0" sz="2400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distinguish?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314069" y="1469263"/>
            <a:ext cx="68186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One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or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more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measurements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are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taken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pattern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7800" y="2165604"/>
            <a:ext cx="5914644" cy="2647188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563369" y="4869941"/>
            <a:ext cx="263779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Size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/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weight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piece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638802" y="4804917"/>
            <a:ext cx="2802890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latin typeface="Arial"/>
                <a:cs typeface="Arial"/>
              </a:rPr>
              <a:t>Various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dimensions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from face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4964" y="764794"/>
            <a:ext cx="589216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Features</a:t>
            </a:r>
            <a:r>
              <a:rPr dirty="0" sz="3200" spc="-70"/>
              <a:t> </a:t>
            </a:r>
            <a:r>
              <a:rPr dirty="0" sz="3200"/>
              <a:t>from</a:t>
            </a:r>
            <a:r>
              <a:rPr dirty="0" sz="3200" spc="-40"/>
              <a:t> </a:t>
            </a:r>
            <a:r>
              <a:rPr dirty="0" sz="3200"/>
              <a:t>Patterns</a:t>
            </a:r>
            <a:r>
              <a:rPr dirty="0" sz="3200" spc="-55"/>
              <a:t> </a:t>
            </a:r>
            <a:r>
              <a:rPr dirty="0" sz="3200" spc="-10"/>
              <a:t>(Cont.)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10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4400" y="0"/>
            <a:ext cx="4419600" cy="76200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0200" y="5524500"/>
            <a:ext cx="5544311" cy="102870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54939" y="1245310"/>
            <a:ext cx="8910955" cy="2894965"/>
          </a:xfrm>
          <a:prstGeom prst="rect">
            <a:avLst/>
          </a:prstGeom>
        </p:spPr>
        <p:txBody>
          <a:bodyPr wrap="square" lIns="0" tIns="164465" rIns="0" bIns="0" rtlCol="0" vert="horz">
            <a:spAutoFit/>
          </a:bodyPr>
          <a:lstStyle/>
          <a:p>
            <a:pPr marL="659765" indent="-342265">
              <a:lnSpc>
                <a:spcPct val="100000"/>
              </a:lnSpc>
              <a:spcBef>
                <a:spcPts val="1295"/>
              </a:spcBef>
              <a:buFont typeface="Wingdings"/>
              <a:buChar char=""/>
              <a:tabLst>
                <a:tab pos="659765" algn="l"/>
              </a:tabLst>
            </a:pP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selection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appropriate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measurements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is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essential</a:t>
            </a:r>
            <a:endParaRPr sz="2400">
              <a:latin typeface="Arial"/>
              <a:cs typeface="Arial"/>
            </a:endParaRPr>
          </a:p>
          <a:p>
            <a:pPr marL="659765" indent="-342265">
              <a:lnSpc>
                <a:spcPct val="100000"/>
              </a:lnSpc>
              <a:spcBef>
                <a:spcPts val="1200"/>
              </a:spcBef>
              <a:buFont typeface="Wingdings"/>
              <a:buChar char=""/>
              <a:tabLst>
                <a:tab pos="659765" algn="l"/>
              </a:tabLst>
            </a:pPr>
            <a:r>
              <a:rPr dirty="0" sz="2400">
                <a:latin typeface="Arial"/>
                <a:cs typeface="Arial"/>
              </a:rPr>
              <a:t>Measurements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may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cost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money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and/or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time,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and</a:t>
            </a:r>
            <a:endParaRPr sz="2400">
              <a:latin typeface="Arial"/>
              <a:cs typeface="Arial"/>
            </a:endParaRPr>
          </a:p>
          <a:p>
            <a:pPr marL="660400" marR="83185" indent="-342900">
              <a:lnSpc>
                <a:spcPct val="100000"/>
              </a:lnSpc>
              <a:spcBef>
                <a:spcPts val="1205"/>
              </a:spcBef>
              <a:buFont typeface="Wingdings"/>
              <a:buChar char=""/>
              <a:tabLst>
                <a:tab pos="660400" algn="l"/>
                <a:tab pos="1542415" algn="l"/>
                <a:tab pos="3798570" algn="l"/>
                <a:tab pos="4612640" algn="l"/>
                <a:tab pos="5104765" algn="l"/>
                <a:tab pos="5953760" algn="l"/>
                <a:tab pos="7905115" algn="l"/>
                <a:tab pos="8395335" algn="l"/>
              </a:tabLst>
            </a:pPr>
            <a:r>
              <a:rPr dirty="0" sz="2400" spc="-20">
                <a:latin typeface="Arial"/>
                <a:cs typeface="Arial"/>
              </a:rPr>
              <a:t>Poor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measurements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0">
                <a:latin typeface="Arial"/>
                <a:cs typeface="Arial"/>
              </a:rPr>
              <a:t>lead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to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0">
                <a:latin typeface="Arial"/>
                <a:cs typeface="Arial"/>
              </a:rPr>
              <a:t>poor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performance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of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the </a:t>
            </a:r>
            <a:r>
              <a:rPr dirty="0" sz="2400">
                <a:latin typeface="Arial"/>
                <a:cs typeface="Arial"/>
              </a:rPr>
              <a:t>resulting</a:t>
            </a:r>
            <a:r>
              <a:rPr dirty="0" sz="2400" spc="-12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classifier.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710"/>
              </a:spcBef>
              <a:tabLst>
                <a:tab pos="2012314" algn="l"/>
                <a:tab pos="3348990" algn="l"/>
                <a:tab pos="3769360" algn="l"/>
                <a:tab pos="4464685" algn="l"/>
                <a:tab pos="4919980" algn="l"/>
                <a:tab pos="5697855" algn="l"/>
                <a:tab pos="6136640" algn="l"/>
                <a:tab pos="6744970" algn="l"/>
                <a:tab pos="8116570" algn="l"/>
              </a:tabLst>
            </a:pP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process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transforming</a:t>
            </a:r>
            <a:r>
              <a:rPr dirty="0" sz="2400" spc="-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measurements</a:t>
            </a:r>
            <a:r>
              <a:rPr dirty="0" sz="2400" spc="-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into</a:t>
            </a:r>
            <a:r>
              <a:rPr dirty="0" sz="2400" spc="-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features</a:t>
            </a:r>
            <a:r>
              <a:rPr dirty="0" sz="2400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facilitate classification,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normally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in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one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or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0">
                <a:latin typeface="Arial"/>
                <a:cs typeface="Arial"/>
              </a:rPr>
              <a:t>both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of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the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following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ways: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54939" y="4114241"/>
            <a:ext cx="8910320" cy="758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95300" indent="-4826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95300" algn="l"/>
                <a:tab pos="1077595" algn="l"/>
                <a:tab pos="2475230" algn="l"/>
                <a:tab pos="3129280" algn="l"/>
                <a:tab pos="5290820" algn="l"/>
                <a:tab pos="5772150" algn="l"/>
                <a:tab pos="6423025" algn="l"/>
                <a:tab pos="7840980" algn="l"/>
                <a:tab pos="8238490" algn="l"/>
                <a:tab pos="8642350" algn="l"/>
              </a:tabLst>
            </a:pPr>
            <a:r>
              <a:rPr dirty="0" sz="2400" spc="-25">
                <a:latin typeface="Arial"/>
                <a:cs typeface="Arial"/>
              </a:rPr>
              <a:t>By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reducing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the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dimensionality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of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the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problem: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5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50">
                <a:solidFill>
                  <a:srgbClr val="FF0000"/>
                </a:solidFill>
                <a:latin typeface="Arial"/>
                <a:cs typeface="Arial"/>
              </a:rPr>
              <a:t>&lt;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50">
                <a:solidFill>
                  <a:srgbClr val="FF0000"/>
                </a:solidFill>
                <a:latin typeface="Arial"/>
                <a:cs typeface="Arial"/>
              </a:rPr>
              <a:t>m</a:t>
            </a:r>
            <a:endParaRPr sz="2400">
              <a:latin typeface="Arial"/>
              <a:cs typeface="Arial"/>
            </a:endParaRPr>
          </a:p>
          <a:p>
            <a:pPr marL="484505" indent="-47180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84505" algn="l"/>
                <a:tab pos="1056640" algn="l"/>
              </a:tabLst>
            </a:pPr>
            <a:r>
              <a:rPr dirty="0" sz="2400" spc="-25">
                <a:latin typeface="Arial"/>
                <a:cs typeface="Arial"/>
              </a:rPr>
              <a:t>By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creating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499105" y="4480686"/>
            <a:ext cx="65639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32230" algn="l"/>
                <a:tab pos="1786889" algn="l"/>
                <a:tab pos="2783840" algn="l"/>
                <a:tab pos="4102100" algn="l"/>
                <a:tab pos="4759325" algn="l"/>
                <a:tab pos="5670550" algn="l"/>
              </a:tabLst>
            </a:pPr>
            <a:r>
              <a:rPr dirty="0" sz="2400" spc="-10">
                <a:latin typeface="Arial"/>
                <a:cs typeface="Arial"/>
              </a:rPr>
              <a:t>features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in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0">
                <a:latin typeface="Arial"/>
                <a:cs typeface="Arial"/>
              </a:rPr>
              <a:t>which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patterns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25">
                <a:solidFill>
                  <a:srgbClr val="FF0000"/>
                </a:solidFill>
                <a:latin typeface="Arial"/>
                <a:cs typeface="Arial"/>
              </a:rPr>
              <a:t>are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20">
                <a:solidFill>
                  <a:srgbClr val="FF0000"/>
                </a:solidFill>
                <a:latin typeface="Arial"/>
                <a:cs typeface="Arial"/>
              </a:rPr>
              <a:t>more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clearly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54939" y="4846446"/>
            <a:ext cx="18859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distinguished.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4964" y="764794"/>
            <a:ext cx="589216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Features</a:t>
            </a:r>
            <a:r>
              <a:rPr dirty="0" sz="3200" spc="-70"/>
              <a:t> </a:t>
            </a:r>
            <a:r>
              <a:rPr dirty="0" sz="3200"/>
              <a:t>from</a:t>
            </a:r>
            <a:r>
              <a:rPr dirty="0" sz="3200" spc="-40"/>
              <a:t> </a:t>
            </a:r>
            <a:r>
              <a:rPr dirty="0" sz="3200"/>
              <a:t>Patterns</a:t>
            </a:r>
            <a:r>
              <a:rPr dirty="0" sz="3200" spc="-55"/>
              <a:t> </a:t>
            </a:r>
            <a:r>
              <a:rPr dirty="0" sz="3200" spc="-10"/>
              <a:t>(Cont.)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136652" y="607822"/>
            <a:ext cx="2298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65" b="1">
                <a:solidFill>
                  <a:srgbClr val="00AF50"/>
                </a:solidFill>
                <a:latin typeface="Arial"/>
                <a:cs typeface="Arial"/>
              </a:rPr>
              <a:t>11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4400" y="0"/>
            <a:ext cx="4419600" cy="76200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1411" y="1600200"/>
            <a:ext cx="5542788" cy="102870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215290" y="2673222"/>
            <a:ext cx="8714740" cy="3911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447040" marR="249554" indent="-3429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447040" algn="l"/>
              </a:tabLst>
            </a:pP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feature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extraction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function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f()</a:t>
            </a:r>
            <a:r>
              <a:rPr dirty="0" sz="2400" spc="-20" i="1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can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focus</a:t>
            </a:r>
            <a:r>
              <a:rPr dirty="0" sz="2400" spc="-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dirty="0" sz="2400" spc="-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information </a:t>
            </a:r>
            <a:r>
              <a:rPr dirty="0" sz="2400">
                <a:latin typeface="Arial"/>
                <a:cs typeface="Arial"/>
              </a:rPr>
              <a:t>from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x,</a:t>
            </a:r>
            <a:r>
              <a:rPr dirty="0" sz="2400" spc="2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or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it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can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remove</a:t>
            </a:r>
            <a:r>
              <a:rPr dirty="0" sz="2400" spc="229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irrelevant</a:t>
            </a:r>
            <a:r>
              <a:rPr dirty="0" sz="2400" spc="2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information</a:t>
            </a:r>
            <a:r>
              <a:rPr dirty="0" sz="2400" spc="2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from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x,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but </a:t>
            </a:r>
            <a:r>
              <a:rPr dirty="0" sz="2400" i="1">
                <a:latin typeface="Arial"/>
                <a:cs typeface="Arial"/>
              </a:rPr>
              <a:t>f()</a:t>
            </a:r>
            <a:r>
              <a:rPr dirty="0" sz="2400" spc="-65" i="1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never</a:t>
            </a:r>
            <a:r>
              <a:rPr dirty="0" sz="2400" spc="-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adds</a:t>
            </a:r>
            <a:r>
              <a:rPr dirty="0" sz="2400" spc="-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information</a:t>
            </a:r>
            <a:r>
              <a:rPr dirty="0" sz="2400" spc="-1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algn="just" marL="446405" indent="-342265">
              <a:lnSpc>
                <a:spcPct val="100000"/>
              </a:lnSpc>
              <a:buFont typeface="Wingdings"/>
              <a:buChar char=""/>
              <a:tabLst>
                <a:tab pos="446405" algn="l"/>
              </a:tabLst>
            </a:pPr>
            <a:r>
              <a:rPr dirty="0" sz="2400">
                <a:latin typeface="Arial"/>
                <a:cs typeface="Arial"/>
              </a:rPr>
              <a:t>Data</a:t>
            </a:r>
            <a:r>
              <a:rPr dirty="0" sz="2400" spc="310">
                <a:latin typeface="Arial"/>
                <a:cs typeface="Arial"/>
              </a:rPr>
              <a:t>  </a:t>
            </a:r>
            <a:r>
              <a:rPr dirty="0" sz="2400">
                <a:latin typeface="Arial"/>
                <a:cs typeface="Arial"/>
              </a:rPr>
              <a:t>Processing</a:t>
            </a:r>
            <a:r>
              <a:rPr dirty="0" sz="2400" spc="315">
                <a:latin typeface="Arial"/>
                <a:cs typeface="Arial"/>
              </a:rPr>
              <a:t>  </a:t>
            </a:r>
            <a:r>
              <a:rPr dirty="0" sz="2400">
                <a:latin typeface="Arial"/>
                <a:cs typeface="Arial"/>
              </a:rPr>
              <a:t>Theorem:</a:t>
            </a:r>
            <a:r>
              <a:rPr dirty="0" sz="2400" spc="310">
                <a:latin typeface="Arial"/>
                <a:cs typeface="Arial"/>
              </a:rPr>
              <a:t>  </a:t>
            </a:r>
            <a:r>
              <a:rPr dirty="0" sz="2400" i="1">
                <a:latin typeface="Arial"/>
                <a:cs typeface="Arial"/>
              </a:rPr>
              <a:t>x</a:t>
            </a:r>
            <a:r>
              <a:rPr dirty="0" sz="2400" spc="310" i="1">
                <a:latin typeface="Arial"/>
                <a:cs typeface="Arial"/>
              </a:rPr>
              <a:t>  </a:t>
            </a:r>
            <a:r>
              <a:rPr dirty="0" sz="2400" i="1">
                <a:latin typeface="Arial"/>
                <a:cs typeface="Arial"/>
              </a:rPr>
              <a:t>can</a:t>
            </a:r>
            <a:r>
              <a:rPr dirty="0" sz="2400" spc="305" i="1">
                <a:latin typeface="Arial"/>
                <a:cs typeface="Arial"/>
              </a:rPr>
              <a:t>  </a:t>
            </a:r>
            <a:r>
              <a:rPr dirty="0" sz="2400" i="1">
                <a:latin typeface="Arial"/>
                <a:cs typeface="Arial"/>
              </a:rPr>
              <a:t>never</a:t>
            </a:r>
            <a:r>
              <a:rPr dirty="0" sz="2400" spc="300" i="1">
                <a:latin typeface="Arial"/>
                <a:cs typeface="Arial"/>
              </a:rPr>
              <a:t>  </a:t>
            </a:r>
            <a:r>
              <a:rPr dirty="0" sz="2400" i="1">
                <a:latin typeface="Arial"/>
                <a:cs typeface="Arial"/>
              </a:rPr>
              <a:t>have</a:t>
            </a:r>
            <a:r>
              <a:rPr dirty="0" sz="2400" spc="310" i="1">
                <a:latin typeface="Arial"/>
                <a:cs typeface="Arial"/>
              </a:rPr>
              <a:t>  </a:t>
            </a:r>
            <a:r>
              <a:rPr dirty="0" sz="2400" spc="-20" i="1">
                <a:latin typeface="Arial"/>
                <a:cs typeface="Arial"/>
              </a:rPr>
              <a:t>more</a:t>
            </a:r>
            <a:endParaRPr sz="2400">
              <a:latin typeface="Arial"/>
              <a:cs typeface="Arial"/>
            </a:endParaRPr>
          </a:p>
          <a:p>
            <a:pPr algn="just" marL="447040">
              <a:lnSpc>
                <a:spcPct val="100000"/>
              </a:lnSpc>
            </a:pPr>
            <a:r>
              <a:rPr dirty="0" sz="2400" i="1">
                <a:latin typeface="Arial"/>
                <a:cs typeface="Arial"/>
              </a:rPr>
              <a:t>information</a:t>
            </a:r>
            <a:r>
              <a:rPr dirty="0" sz="2400" spc="-4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than</a:t>
            </a:r>
            <a:r>
              <a:rPr dirty="0" sz="2400" spc="-7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was</a:t>
            </a:r>
            <a:r>
              <a:rPr dirty="0" sz="2400" spc="-7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present</a:t>
            </a:r>
            <a:r>
              <a:rPr dirty="0" sz="2400" spc="-7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in</a:t>
            </a:r>
            <a:r>
              <a:rPr dirty="0" sz="2400" spc="-70" i="1">
                <a:latin typeface="Arial"/>
                <a:cs typeface="Arial"/>
              </a:rPr>
              <a:t> </a:t>
            </a:r>
            <a:r>
              <a:rPr dirty="0" sz="2400" spc="-25" i="1">
                <a:latin typeface="Arial"/>
                <a:cs typeface="Arial"/>
              </a:rPr>
              <a:t>y.</a:t>
            </a:r>
            <a:endParaRPr sz="2400">
              <a:latin typeface="Arial"/>
              <a:cs typeface="Arial"/>
            </a:endParaRPr>
          </a:p>
          <a:p>
            <a:pPr algn="just" marL="355600" marR="5715" indent="-342900">
              <a:lnSpc>
                <a:spcPct val="100000"/>
              </a:lnSpc>
              <a:spcBef>
                <a:spcPts val="1820"/>
              </a:spcBef>
              <a:buFont typeface="Wingdings"/>
              <a:buChar char=""/>
              <a:tabLst>
                <a:tab pos="355600" algn="l"/>
              </a:tabLst>
            </a:pPr>
            <a:r>
              <a:rPr dirty="0" sz="2400">
                <a:latin typeface="Arial"/>
                <a:cs typeface="Arial"/>
              </a:rPr>
              <a:t>An</a:t>
            </a:r>
            <a:r>
              <a:rPr dirty="0" sz="2400" spc="2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effective</a:t>
            </a:r>
            <a:r>
              <a:rPr dirty="0" sz="2400" spc="2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feature</a:t>
            </a:r>
            <a:r>
              <a:rPr dirty="0" sz="2400" spc="2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extraction</a:t>
            </a:r>
            <a:r>
              <a:rPr dirty="0" sz="2400" spc="2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function</a:t>
            </a:r>
            <a:r>
              <a:rPr dirty="0" sz="2400" spc="265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f</a:t>
            </a:r>
            <a:r>
              <a:rPr dirty="0" sz="2400">
                <a:latin typeface="Arial"/>
                <a:cs typeface="Arial"/>
              </a:rPr>
              <a:t>()</a:t>
            </a:r>
            <a:r>
              <a:rPr dirty="0" sz="2400" spc="2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can</a:t>
            </a:r>
            <a:r>
              <a:rPr dirty="0" sz="2400" spc="2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make</a:t>
            </a:r>
            <a:r>
              <a:rPr dirty="0" sz="2400" spc="2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270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PR </a:t>
            </a:r>
            <a:r>
              <a:rPr dirty="0" sz="2400">
                <a:latin typeface="Arial"/>
                <a:cs typeface="Arial"/>
              </a:rPr>
              <a:t>problem</a:t>
            </a:r>
            <a:r>
              <a:rPr dirty="0" sz="2400" spc="-105">
                <a:latin typeface="Arial"/>
                <a:cs typeface="Arial"/>
              </a:rPr>
              <a:t> </a:t>
            </a:r>
            <a:r>
              <a:rPr dirty="0" sz="2400" spc="-10" i="1">
                <a:solidFill>
                  <a:srgbClr val="FF0000"/>
                </a:solidFill>
                <a:latin typeface="Arial"/>
                <a:cs typeface="Arial"/>
              </a:rPr>
              <a:t>easier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,</a:t>
            </a:r>
            <a:endParaRPr sz="2400">
              <a:latin typeface="Arial"/>
              <a:cs typeface="Arial"/>
            </a:endParaRPr>
          </a:p>
          <a:p>
            <a:pPr algn="just" marL="355600" marR="5080" indent="-342900">
              <a:lnSpc>
                <a:spcPct val="99600"/>
              </a:lnSpc>
              <a:spcBef>
                <a:spcPts val="10"/>
              </a:spcBef>
              <a:buFont typeface="Wingdings"/>
              <a:buChar char=""/>
              <a:tabLst>
                <a:tab pos="355600" algn="l"/>
              </a:tabLst>
            </a:pPr>
            <a:r>
              <a:rPr dirty="0" sz="2400">
                <a:latin typeface="Arial"/>
                <a:cs typeface="Arial"/>
              </a:rPr>
              <a:t>However,</a:t>
            </a:r>
            <a:r>
              <a:rPr dirty="0" sz="2400" spc="3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in</a:t>
            </a:r>
            <a:r>
              <a:rPr dirty="0" sz="2400" spc="3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principle,</a:t>
            </a:r>
            <a:r>
              <a:rPr dirty="0" sz="2400" spc="3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355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best</a:t>
            </a:r>
            <a:r>
              <a:rPr dirty="0" sz="2400" spc="3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possible</a:t>
            </a:r>
            <a:r>
              <a:rPr dirty="0" sz="2400" spc="35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classifier</a:t>
            </a:r>
            <a:r>
              <a:rPr dirty="0" sz="2400" spc="3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based</a:t>
            </a:r>
            <a:r>
              <a:rPr dirty="0" sz="2400" spc="360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on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325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measurements</a:t>
            </a:r>
            <a:r>
              <a:rPr dirty="0" sz="2400" spc="3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dirty="0" sz="2400" spc="315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should</a:t>
            </a:r>
            <a:r>
              <a:rPr dirty="0" sz="2400" spc="3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perform</a:t>
            </a:r>
            <a:r>
              <a:rPr dirty="0" sz="2400" spc="3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at</a:t>
            </a:r>
            <a:r>
              <a:rPr dirty="0" sz="2400" spc="3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least</a:t>
            </a:r>
            <a:r>
              <a:rPr dirty="0" sz="2400" spc="3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as</a:t>
            </a:r>
            <a:r>
              <a:rPr dirty="0" sz="2400" spc="3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well</a:t>
            </a:r>
            <a:r>
              <a:rPr dirty="0" sz="2400" spc="3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as</a:t>
            </a:r>
            <a:r>
              <a:rPr dirty="0" sz="2400" spc="325"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FF0000"/>
                </a:solidFill>
                <a:latin typeface="Arial"/>
                <a:cs typeface="Arial"/>
              </a:rPr>
              <a:t>the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best</a:t>
            </a:r>
            <a:r>
              <a:rPr dirty="0" sz="2400" spc="254">
                <a:solidFill>
                  <a:srgbClr val="FF0000"/>
                </a:solidFill>
                <a:latin typeface="Arial"/>
                <a:cs typeface="Arial"/>
              </a:rPr>
              <a:t>  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possible</a:t>
            </a:r>
            <a:r>
              <a:rPr dirty="0" sz="2400" spc="260">
                <a:solidFill>
                  <a:srgbClr val="FF0000"/>
                </a:solidFill>
                <a:latin typeface="Arial"/>
                <a:cs typeface="Arial"/>
              </a:rPr>
              <a:t>  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classifier</a:t>
            </a:r>
            <a:r>
              <a:rPr dirty="0" sz="2400" spc="260">
                <a:solidFill>
                  <a:srgbClr val="FF0000"/>
                </a:solidFill>
                <a:latin typeface="Arial"/>
                <a:cs typeface="Arial"/>
              </a:rPr>
              <a:t>  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based</a:t>
            </a:r>
            <a:r>
              <a:rPr dirty="0" sz="2400" spc="260">
                <a:solidFill>
                  <a:srgbClr val="FF0000"/>
                </a:solidFill>
                <a:latin typeface="Arial"/>
                <a:cs typeface="Arial"/>
              </a:rPr>
              <a:t>  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on</a:t>
            </a:r>
            <a:r>
              <a:rPr dirty="0" sz="2400" spc="260">
                <a:solidFill>
                  <a:srgbClr val="FF0000"/>
                </a:solidFill>
                <a:latin typeface="Arial"/>
                <a:cs typeface="Arial"/>
              </a:rPr>
              <a:t>  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dirty="0" sz="2400" spc="260">
                <a:solidFill>
                  <a:srgbClr val="FF0000"/>
                </a:solidFill>
                <a:latin typeface="Arial"/>
                <a:cs typeface="Arial"/>
              </a:rPr>
              <a:t>  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features</a:t>
            </a:r>
            <a:r>
              <a:rPr dirty="0" sz="2400" spc="254">
                <a:solidFill>
                  <a:srgbClr val="FF0000"/>
                </a:solidFill>
                <a:latin typeface="Arial"/>
                <a:cs typeface="Arial"/>
              </a:rPr>
              <a:t>   </a:t>
            </a:r>
            <a:r>
              <a:rPr dirty="0" sz="2400" spc="-25" i="1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dirty="0" sz="2400" spc="-25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4964" y="764794"/>
            <a:ext cx="589216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Features</a:t>
            </a:r>
            <a:r>
              <a:rPr dirty="0" sz="3200" spc="-70"/>
              <a:t> </a:t>
            </a:r>
            <a:r>
              <a:rPr dirty="0" sz="3200"/>
              <a:t>from</a:t>
            </a:r>
            <a:r>
              <a:rPr dirty="0" sz="3200" spc="-40"/>
              <a:t> </a:t>
            </a:r>
            <a:r>
              <a:rPr dirty="0" sz="3200"/>
              <a:t>Patterns</a:t>
            </a:r>
            <a:r>
              <a:rPr dirty="0" sz="3200" spc="-55"/>
              <a:t> </a:t>
            </a:r>
            <a:r>
              <a:rPr dirty="0" sz="3200" spc="-10"/>
              <a:t>(Cont.)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12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4400" y="0"/>
            <a:ext cx="4419600" cy="7620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715467" y="1379296"/>
            <a:ext cx="7533640" cy="758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Features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may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be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intuitive </a:t>
            </a:r>
            <a:r>
              <a:rPr dirty="0" sz="2400">
                <a:latin typeface="Arial"/>
                <a:cs typeface="Arial"/>
              </a:rPr>
              <a:t>or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they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may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be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quite</a:t>
            </a:r>
            <a:r>
              <a:rPr dirty="0" sz="2400" spc="-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abstract</a:t>
            </a:r>
            <a:r>
              <a:rPr dirty="0" sz="2400" spc="-1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400" spc="-20">
                <a:latin typeface="Arial"/>
                <a:cs typeface="Arial"/>
              </a:rPr>
              <a:t>Consider,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measurements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electric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motor: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2311" y="2215895"/>
            <a:ext cx="7019544" cy="1848611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1836" y="4236720"/>
            <a:ext cx="3660648" cy="871727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907" y="5256276"/>
            <a:ext cx="3717036" cy="940308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3821684" y="4465446"/>
            <a:ext cx="5245100" cy="2200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5735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Power</a:t>
            </a:r>
            <a:r>
              <a:rPr dirty="0" sz="2400" spc="-8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as</a:t>
            </a:r>
            <a:r>
              <a:rPr dirty="0" sz="2400" spc="-4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Feature:</a:t>
            </a:r>
            <a:r>
              <a:rPr dirty="0" sz="2400" spc="-5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spc="-10" b="1">
                <a:solidFill>
                  <a:srgbClr val="FF0000"/>
                </a:solidFill>
                <a:latin typeface="Times New Roman"/>
                <a:cs typeface="Times New Roman"/>
              </a:rPr>
              <a:t>Understandable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725"/>
              </a:spcBef>
              <a:buFont typeface="Wingdings"/>
              <a:buChar char=""/>
              <a:tabLst>
                <a:tab pos="354965" algn="l"/>
                <a:tab pos="2801620" algn="l"/>
                <a:tab pos="4110990" algn="l"/>
                <a:tab pos="4808855" algn="l"/>
              </a:tabLst>
            </a:pP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Uninterpretable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feature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do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not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make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any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physical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sense,</a:t>
            </a:r>
            <a:endParaRPr sz="24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Font typeface="Wingdings"/>
              <a:buChar char=""/>
              <a:tabLst>
                <a:tab pos="355600" algn="l"/>
                <a:tab pos="1083945" algn="l"/>
                <a:tab pos="2456815" algn="l"/>
                <a:tab pos="3066415" algn="l"/>
                <a:tab pos="4467860" algn="l"/>
                <a:tab pos="5062220" algn="l"/>
              </a:tabLst>
            </a:pPr>
            <a:r>
              <a:rPr dirty="0" sz="2400" spc="-25">
                <a:latin typeface="Arial"/>
                <a:cs typeface="Arial"/>
              </a:rPr>
              <a:t>But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perhaps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25">
                <a:solidFill>
                  <a:srgbClr val="FF0000"/>
                </a:solidFill>
                <a:latin typeface="Arial"/>
                <a:cs typeface="Arial"/>
              </a:rPr>
              <a:t>be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effective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as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50">
                <a:latin typeface="Arial"/>
                <a:cs typeface="Arial"/>
              </a:rPr>
              <a:t>a </a:t>
            </a:r>
            <a:r>
              <a:rPr dirty="0" sz="2400">
                <a:latin typeface="Arial"/>
                <a:cs typeface="Arial"/>
              </a:rPr>
              <a:t>feature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for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classification</a:t>
            </a:r>
            <a:r>
              <a:rPr dirty="0" sz="2400" spc="-1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2799" rIns="0" bIns="0" rtlCol="0" vert="horz">
            <a:spAutoFit/>
          </a:bodyPr>
          <a:lstStyle/>
          <a:p>
            <a:pPr marL="1515745">
              <a:lnSpc>
                <a:spcPct val="100000"/>
              </a:lnSpc>
              <a:spcBef>
                <a:spcPts val="95"/>
              </a:spcBef>
            </a:pPr>
            <a:r>
              <a:rPr dirty="0"/>
              <a:t>Classes</a:t>
            </a:r>
            <a:r>
              <a:rPr dirty="0" spc="-70"/>
              <a:t> </a:t>
            </a:r>
            <a:r>
              <a:rPr dirty="0"/>
              <a:t>and</a:t>
            </a:r>
            <a:r>
              <a:rPr dirty="0" spc="-80"/>
              <a:t> </a:t>
            </a:r>
            <a:r>
              <a:rPr dirty="0" spc="-10"/>
              <a:t>Classification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13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35534" y="1379296"/>
            <a:ext cx="8808085" cy="48399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1308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513080" algn="l"/>
                <a:tab pos="1231900" algn="l"/>
                <a:tab pos="2224405" algn="l"/>
                <a:tab pos="3519804" algn="l"/>
                <a:tab pos="3968115" algn="l"/>
                <a:tab pos="4583430" algn="l"/>
                <a:tab pos="5048250" algn="l"/>
                <a:tab pos="6970395" algn="l"/>
                <a:tab pos="8266430" algn="l"/>
              </a:tabLst>
            </a:pPr>
            <a:r>
              <a:rPr dirty="0" sz="2400" spc="-25">
                <a:latin typeface="Arial"/>
                <a:cs typeface="Arial"/>
              </a:rPr>
              <a:t>The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0">
                <a:latin typeface="Arial"/>
                <a:cs typeface="Arial"/>
              </a:rPr>
              <a:t>whole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purpose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of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solidFill>
                  <a:srgbClr val="FF0000"/>
                </a:solidFill>
                <a:latin typeface="Arial"/>
                <a:cs typeface="Arial"/>
              </a:rPr>
              <a:t>PR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25">
                <a:solidFill>
                  <a:srgbClr val="FF0000"/>
                </a:solidFill>
                <a:latin typeface="Arial"/>
                <a:cs typeface="Arial"/>
              </a:rPr>
              <a:t>or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classification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consists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of</a:t>
            </a:r>
            <a:endParaRPr sz="2400">
              <a:latin typeface="Arial"/>
              <a:cs typeface="Arial"/>
            </a:endParaRPr>
          </a:p>
          <a:p>
            <a:pPr marL="513715">
              <a:lnSpc>
                <a:spcPct val="100000"/>
              </a:lnSpc>
              <a:spcBef>
                <a:spcPts val="5"/>
              </a:spcBef>
            </a:pP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assigning</a:t>
            </a:r>
            <a:r>
              <a:rPr dirty="0" sz="24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an</a:t>
            </a:r>
            <a:r>
              <a:rPr dirty="0" sz="2400" spc="-5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object</a:t>
            </a:r>
            <a:r>
              <a:rPr dirty="0" sz="2400" spc="-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dirty="0" sz="2400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2400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class</a:t>
            </a:r>
            <a:r>
              <a:rPr dirty="0" sz="2400" spc="-1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513715" marR="276860" indent="-342900">
              <a:lnSpc>
                <a:spcPct val="100000"/>
              </a:lnSpc>
              <a:buFont typeface="Wingdings"/>
              <a:buChar char=""/>
              <a:tabLst>
                <a:tab pos="513715" algn="l"/>
                <a:tab pos="887094" algn="l"/>
                <a:tab pos="1768475" algn="l"/>
                <a:tab pos="2176780" algn="l"/>
                <a:tab pos="2533650" algn="l"/>
                <a:tab pos="3975735" algn="l"/>
                <a:tab pos="5196205" algn="l"/>
                <a:tab pos="5655310" algn="l"/>
                <a:tab pos="6943090" algn="l"/>
                <a:tab pos="7299959" algn="l"/>
                <a:tab pos="8268970" algn="l"/>
              </a:tabLst>
            </a:pPr>
            <a:r>
              <a:rPr dirty="0" sz="2400" spc="-50">
                <a:solidFill>
                  <a:srgbClr val="6F2F9F"/>
                </a:solidFill>
                <a:latin typeface="Arial"/>
                <a:cs typeface="Arial"/>
              </a:rPr>
              <a:t>A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6F2F9F"/>
                </a:solidFill>
                <a:latin typeface="Arial"/>
                <a:cs typeface="Arial"/>
              </a:rPr>
              <a:t>class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	</a:t>
            </a:r>
            <a:r>
              <a:rPr dirty="0" sz="2400" spc="-25">
                <a:solidFill>
                  <a:srgbClr val="6F2F9F"/>
                </a:solidFill>
                <a:latin typeface="Arial"/>
                <a:cs typeface="Arial"/>
              </a:rPr>
              <a:t>is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	</a:t>
            </a:r>
            <a:r>
              <a:rPr dirty="0" sz="2400" spc="-50">
                <a:solidFill>
                  <a:srgbClr val="6F2F9F"/>
                </a:solidFill>
                <a:latin typeface="Arial"/>
                <a:cs typeface="Arial"/>
              </a:rPr>
              <a:t>a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6F2F9F"/>
                </a:solidFill>
                <a:latin typeface="Arial"/>
                <a:cs typeface="Arial"/>
              </a:rPr>
              <a:t>particular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6F2F9F"/>
                </a:solidFill>
                <a:latin typeface="Arial"/>
                <a:cs typeface="Arial"/>
              </a:rPr>
              <a:t>pattern,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	</a:t>
            </a:r>
            <a:r>
              <a:rPr dirty="0" sz="2400" spc="-25">
                <a:solidFill>
                  <a:srgbClr val="6F2F9F"/>
                </a:solidFill>
                <a:latin typeface="Arial"/>
                <a:cs typeface="Arial"/>
              </a:rPr>
              <a:t>or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6F2F9F"/>
                </a:solidFill>
                <a:latin typeface="Arial"/>
                <a:cs typeface="Arial"/>
              </a:rPr>
              <a:t>possibly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	</a:t>
            </a:r>
            <a:r>
              <a:rPr dirty="0" sz="2400" spc="-50">
                <a:solidFill>
                  <a:srgbClr val="6F2F9F"/>
                </a:solidFill>
                <a:latin typeface="Arial"/>
                <a:cs typeface="Arial"/>
              </a:rPr>
              <a:t>a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6F2F9F"/>
                </a:solidFill>
                <a:latin typeface="Arial"/>
                <a:cs typeface="Arial"/>
              </a:rPr>
              <a:t>group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	</a:t>
            </a:r>
            <a:r>
              <a:rPr dirty="0" sz="2400" spc="-25">
                <a:solidFill>
                  <a:srgbClr val="6F2F9F"/>
                </a:solidFill>
                <a:latin typeface="Arial"/>
                <a:cs typeface="Arial"/>
              </a:rPr>
              <a:t>of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patterns</a:t>
            </a:r>
            <a:r>
              <a:rPr dirty="0" sz="2400" spc="-8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which</a:t>
            </a:r>
            <a:r>
              <a:rPr dirty="0" sz="2400" spc="-5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are</a:t>
            </a:r>
            <a:r>
              <a:rPr dirty="0" sz="2400" spc="-7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similar</a:t>
            </a:r>
            <a:r>
              <a:rPr dirty="0" sz="2400" spc="-5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or</a:t>
            </a:r>
            <a:r>
              <a:rPr dirty="0" sz="2400" spc="-7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equivalent</a:t>
            </a:r>
            <a:r>
              <a:rPr dirty="0" sz="2400" spc="-3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in</a:t>
            </a:r>
            <a:r>
              <a:rPr dirty="0" sz="2400" spc="-6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some</a:t>
            </a:r>
            <a:r>
              <a:rPr dirty="0" sz="2400" spc="-8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6F2F9F"/>
                </a:solidFill>
                <a:latin typeface="Arial"/>
                <a:cs typeface="Arial"/>
              </a:rPr>
              <a:t>sense.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2400">
              <a:latin typeface="Arial"/>
              <a:cs typeface="Arial"/>
            </a:endParaRPr>
          </a:p>
          <a:p>
            <a:pPr marL="631825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In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given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problem,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set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classes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C</a:t>
            </a:r>
            <a:r>
              <a:rPr dirty="0" sz="2400" spc="-45" i="1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is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defined</a:t>
            </a:r>
            <a:r>
              <a:rPr dirty="0" sz="2400" spc="-25">
                <a:latin typeface="Arial"/>
                <a:cs typeface="Arial"/>
              </a:rPr>
              <a:t> as</a:t>
            </a:r>
            <a:endParaRPr sz="2400">
              <a:latin typeface="Arial"/>
              <a:cs typeface="Arial"/>
            </a:endParaRPr>
          </a:p>
          <a:p>
            <a:pPr algn="ctr" marR="526415">
              <a:lnSpc>
                <a:spcPts val="2870"/>
              </a:lnSpc>
              <a:spcBef>
                <a:spcPts val="1920"/>
              </a:spcBef>
            </a:pPr>
            <a:r>
              <a:rPr dirty="0" sz="2400" i="1">
                <a:latin typeface="Arial"/>
                <a:cs typeface="Arial"/>
              </a:rPr>
              <a:t>C</a:t>
            </a:r>
            <a:r>
              <a:rPr dirty="0" sz="2400" spc="-15" i="1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=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{C</a:t>
            </a:r>
            <a:r>
              <a:rPr dirty="0" baseline="-20833" sz="2400">
                <a:latin typeface="Arial"/>
                <a:cs typeface="Arial"/>
              </a:rPr>
              <a:t>1</a:t>
            </a:r>
            <a:r>
              <a:rPr dirty="0" sz="2400" i="1">
                <a:latin typeface="Arial"/>
                <a:cs typeface="Arial"/>
              </a:rPr>
              <a:t>;</a:t>
            </a:r>
            <a:r>
              <a:rPr dirty="0" sz="2400" spc="-1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C</a:t>
            </a:r>
            <a:r>
              <a:rPr dirty="0" baseline="-20833" sz="2400">
                <a:latin typeface="Arial"/>
                <a:cs typeface="Arial"/>
              </a:rPr>
              <a:t>2</a:t>
            </a:r>
            <a:r>
              <a:rPr dirty="0" sz="2400" i="1">
                <a:latin typeface="Arial"/>
                <a:cs typeface="Arial"/>
              </a:rPr>
              <a:t>;</a:t>
            </a:r>
            <a:r>
              <a:rPr dirty="0" sz="2400" spc="-20" i="1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-</a:t>
            </a:r>
            <a:r>
              <a:rPr dirty="0" sz="2400" i="1">
                <a:latin typeface="Arial"/>
                <a:cs typeface="Arial"/>
              </a:rPr>
              <a:t>;</a:t>
            </a:r>
            <a:r>
              <a:rPr dirty="0" sz="2400" spc="-25" i="1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-</a:t>
            </a:r>
            <a:r>
              <a:rPr dirty="0" sz="2400" i="1">
                <a:latin typeface="Arial"/>
                <a:cs typeface="Arial"/>
              </a:rPr>
              <a:t>;</a:t>
            </a:r>
            <a:r>
              <a:rPr dirty="0" sz="2400" spc="-25" i="1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-</a:t>
            </a:r>
            <a:r>
              <a:rPr dirty="0" sz="2400" i="1">
                <a:latin typeface="Arial"/>
                <a:cs typeface="Arial"/>
              </a:rPr>
              <a:t>;</a:t>
            </a:r>
            <a:r>
              <a:rPr dirty="0" sz="2400" spc="-25" i="1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-</a:t>
            </a:r>
            <a:r>
              <a:rPr dirty="0" sz="2400" i="1">
                <a:latin typeface="Arial"/>
                <a:cs typeface="Arial"/>
              </a:rPr>
              <a:t>;</a:t>
            </a:r>
            <a:r>
              <a:rPr dirty="0" sz="2400" spc="-2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C</a:t>
            </a:r>
            <a:r>
              <a:rPr dirty="0" baseline="-20833" sz="2400" i="1">
                <a:latin typeface="Arial"/>
                <a:cs typeface="Arial"/>
              </a:rPr>
              <a:t>K </a:t>
            </a:r>
            <a:r>
              <a:rPr dirty="0" sz="2400" spc="-25" i="1">
                <a:latin typeface="Arial"/>
                <a:cs typeface="Arial"/>
              </a:rPr>
              <a:t>};</a:t>
            </a:r>
            <a:endParaRPr sz="2400">
              <a:latin typeface="Arial"/>
              <a:cs typeface="Arial"/>
            </a:endParaRPr>
          </a:p>
          <a:p>
            <a:pPr marL="631825">
              <a:lnSpc>
                <a:spcPts val="2870"/>
              </a:lnSpc>
            </a:pPr>
            <a:r>
              <a:rPr dirty="0" sz="2400">
                <a:latin typeface="Arial"/>
                <a:cs typeface="Arial"/>
              </a:rPr>
              <a:t>Have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choose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one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class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from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K</a:t>
            </a:r>
            <a:r>
              <a:rPr dirty="0" sz="2400" spc="-50" i="1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different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classes.</a:t>
            </a:r>
            <a:endParaRPr sz="2400">
              <a:latin typeface="Arial"/>
              <a:cs typeface="Arial"/>
            </a:endParaRPr>
          </a:p>
          <a:p>
            <a:pPr marL="51435" indent="-26670">
              <a:lnSpc>
                <a:spcPct val="100000"/>
              </a:lnSpc>
              <a:spcBef>
                <a:spcPts val="2515"/>
              </a:spcBef>
            </a:pP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Members</a:t>
            </a:r>
            <a:r>
              <a:rPr dirty="0" sz="2400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2400" spc="-7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2400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class</a:t>
            </a:r>
            <a:r>
              <a:rPr dirty="0" sz="2400" spc="-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share</a:t>
            </a:r>
            <a:r>
              <a:rPr dirty="0" sz="2400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some</a:t>
            </a:r>
            <a:r>
              <a:rPr dirty="0" sz="2400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common</a:t>
            </a:r>
            <a:r>
              <a:rPr dirty="0" sz="2400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properties</a:t>
            </a:r>
            <a:r>
              <a:rPr dirty="0" sz="2400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or</a:t>
            </a:r>
            <a:r>
              <a:rPr dirty="0" sz="2400" spc="-5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attributes</a:t>
            </a:r>
            <a:endParaRPr sz="2400">
              <a:latin typeface="Arial"/>
              <a:cs typeface="Arial"/>
            </a:endParaRPr>
          </a:p>
          <a:p>
            <a:pPr marL="51435" marR="17780">
              <a:lnSpc>
                <a:spcPct val="100000"/>
              </a:lnSpc>
              <a:spcBef>
                <a:spcPts val="1855"/>
              </a:spcBef>
              <a:tabLst>
                <a:tab pos="461645" algn="l"/>
                <a:tab pos="1040765" algn="l"/>
                <a:tab pos="2451100" algn="l"/>
                <a:tab pos="3030220" algn="l"/>
                <a:tab pos="3880485" algn="l"/>
                <a:tab pos="4441190" algn="l"/>
                <a:tab pos="4817745" algn="l"/>
                <a:tab pos="5194300" algn="l"/>
                <a:tab pos="6791959" algn="l"/>
                <a:tab pos="7456170" algn="l"/>
                <a:tab pos="8103870" algn="l"/>
              </a:tabLst>
            </a:pPr>
            <a:r>
              <a:rPr dirty="0" sz="2400" spc="-25">
                <a:latin typeface="Arial"/>
                <a:cs typeface="Arial"/>
              </a:rPr>
              <a:t>In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PR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problems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the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0">
                <a:latin typeface="Arial"/>
                <a:cs typeface="Arial"/>
              </a:rPr>
              <a:t>class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set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50" i="1">
                <a:latin typeface="Arial"/>
                <a:cs typeface="Arial"/>
              </a:rPr>
              <a:t>C</a:t>
            </a:r>
            <a:r>
              <a:rPr dirty="0" sz="2400" i="1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is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predefined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and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has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0">
                <a:latin typeface="Arial"/>
                <a:cs typeface="Arial"/>
              </a:rPr>
              <a:t>been </a:t>
            </a:r>
            <a:r>
              <a:rPr dirty="0" sz="2400">
                <a:latin typeface="Arial"/>
                <a:cs typeface="Arial"/>
              </a:rPr>
              <a:t>specified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as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part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problem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be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solved.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0513" y="352501"/>
            <a:ext cx="451993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Classes</a:t>
            </a:r>
            <a:r>
              <a:rPr dirty="0" spc="-65"/>
              <a:t> </a:t>
            </a:r>
            <a:r>
              <a:rPr dirty="0"/>
              <a:t>and</a:t>
            </a:r>
            <a:r>
              <a:rPr dirty="0" spc="-70"/>
              <a:t> </a:t>
            </a:r>
            <a:r>
              <a:rPr dirty="0" spc="-10"/>
              <a:t>Classification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14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914400"/>
            <a:ext cx="7350252" cy="251460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625596"/>
            <a:ext cx="7328915" cy="153466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43200" y="5245606"/>
            <a:ext cx="6082284" cy="1536192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0513" y="352501"/>
            <a:ext cx="451993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Classes</a:t>
            </a:r>
            <a:r>
              <a:rPr dirty="0" spc="-65"/>
              <a:t> </a:t>
            </a:r>
            <a:r>
              <a:rPr dirty="0"/>
              <a:t>and</a:t>
            </a:r>
            <a:r>
              <a:rPr dirty="0" spc="-70"/>
              <a:t> </a:t>
            </a:r>
            <a:r>
              <a:rPr dirty="0" spc="-10"/>
              <a:t>Classification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15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31140" y="740647"/>
            <a:ext cx="8684260" cy="6036310"/>
          </a:xfrm>
          <a:prstGeom prst="rect">
            <a:avLst/>
          </a:prstGeom>
        </p:spPr>
        <p:txBody>
          <a:bodyPr wrap="square" lIns="0" tIns="131445" rIns="0" bIns="0" rtlCol="0" vert="horz">
            <a:spAutoFit/>
          </a:bodyPr>
          <a:lstStyle/>
          <a:p>
            <a:pPr algn="just" marL="2526030">
              <a:lnSpc>
                <a:spcPct val="100000"/>
              </a:lnSpc>
              <a:spcBef>
                <a:spcPts val="1035"/>
              </a:spcBef>
            </a:pP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Way</a:t>
            </a:r>
            <a:r>
              <a:rPr dirty="0" sz="2400" spc="-10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2400" spc="-9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Describing</a:t>
            </a:r>
            <a:r>
              <a:rPr dirty="0" sz="2400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Classes</a:t>
            </a:r>
            <a:endParaRPr sz="2400">
              <a:latin typeface="Arial"/>
              <a:cs typeface="Arial"/>
            </a:endParaRPr>
          </a:p>
          <a:p>
            <a:pPr algn="just" marL="12700" marR="6350">
              <a:lnSpc>
                <a:spcPct val="100000"/>
              </a:lnSpc>
              <a:spcBef>
                <a:spcPts val="780"/>
              </a:spcBef>
            </a:pP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Via</a:t>
            </a:r>
            <a:r>
              <a:rPr dirty="0" sz="2000" spc="-20">
                <a:solidFill>
                  <a:srgbClr val="FF0000"/>
                </a:solidFill>
                <a:latin typeface="Arial"/>
                <a:cs typeface="Arial"/>
              </a:rPr>
              <a:t> 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Prototype</a:t>
            </a:r>
            <a:r>
              <a:rPr dirty="0" sz="2000" spc="-20">
                <a:solidFill>
                  <a:srgbClr val="FF0000"/>
                </a:solidFill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Idealized</a:t>
            </a:r>
            <a:r>
              <a:rPr dirty="0" sz="2000" spc="-2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representation</a:t>
            </a:r>
            <a:r>
              <a:rPr dirty="0" sz="2000" spc="-2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-1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notion</a:t>
            </a:r>
            <a:r>
              <a:rPr dirty="0" sz="2000" spc="-2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2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“essence”</a:t>
            </a:r>
            <a:r>
              <a:rPr dirty="0" sz="2000" spc="-1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0">
                <a:latin typeface="Arial"/>
                <a:cs typeface="Arial"/>
              </a:rPr>
              <a:t>  </a:t>
            </a:r>
            <a:r>
              <a:rPr dirty="0" sz="2000" spc="-25">
                <a:latin typeface="Arial"/>
                <a:cs typeface="Arial"/>
              </a:rPr>
              <a:t>the </a:t>
            </a:r>
            <a:r>
              <a:rPr dirty="0" sz="2000">
                <a:latin typeface="Arial"/>
                <a:cs typeface="Arial"/>
              </a:rPr>
              <a:t>class.</a:t>
            </a:r>
            <a:r>
              <a:rPr dirty="0" sz="2000" spc="4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Pros:</a:t>
            </a:r>
            <a:r>
              <a:rPr dirty="0" sz="2000" spc="3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each</a:t>
            </a:r>
            <a:r>
              <a:rPr dirty="0" sz="2000" spc="5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class</a:t>
            </a:r>
            <a:r>
              <a:rPr dirty="0" sz="2000" spc="5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5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unambiguously</a:t>
            </a:r>
            <a:r>
              <a:rPr dirty="0" sz="2000" spc="4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defined,</a:t>
            </a:r>
            <a:r>
              <a:rPr dirty="0" sz="2000" spc="4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Cons:</a:t>
            </a:r>
            <a:r>
              <a:rPr dirty="0" sz="2000" spc="4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no</a:t>
            </a:r>
            <a:r>
              <a:rPr dirty="0" sz="2000" spc="4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scope</a:t>
            </a:r>
            <a:r>
              <a:rPr dirty="0" sz="2000" spc="50">
                <a:latin typeface="Arial"/>
                <a:cs typeface="Arial"/>
              </a:rPr>
              <a:t>  </a:t>
            </a:r>
            <a:r>
              <a:rPr dirty="0" sz="2000" spc="-25">
                <a:latin typeface="Arial"/>
                <a:cs typeface="Arial"/>
              </a:rPr>
              <a:t>for </a:t>
            </a:r>
            <a:r>
              <a:rPr dirty="0" sz="2000" spc="-10">
                <a:latin typeface="Arial"/>
                <a:cs typeface="Arial"/>
              </a:rPr>
              <a:t>variability.</a:t>
            </a:r>
            <a:endParaRPr sz="2000">
              <a:latin typeface="Arial"/>
              <a:cs typeface="Arial"/>
            </a:endParaRPr>
          </a:p>
          <a:p>
            <a:pPr algn="just" marL="12700" marR="5080">
              <a:lnSpc>
                <a:spcPct val="100000"/>
              </a:lnSpc>
              <a:spcBef>
                <a:spcPts val="1445"/>
              </a:spcBef>
            </a:pP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Via</a:t>
            </a:r>
            <a:r>
              <a:rPr dirty="0" sz="2000" spc="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Parameterized</a:t>
            </a:r>
            <a:r>
              <a:rPr dirty="0" sz="2000" spc="8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Shape:</a:t>
            </a:r>
            <a:r>
              <a:rPr dirty="0" sz="2000" spc="5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generalization</a:t>
            </a:r>
            <a:r>
              <a:rPr dirty="0" sz="2000" spc="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prototype;</a:t>
            </a:r>
            <a:r>
              <a:rPr dirty="0" sz="2000" spc="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class</a:t>
            </a:r>
            <a:r>
              <a:rPr dirty="0" sz="2000" spc="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has</a:t>
            </a:r>
            <a:r>
              <a:rPr dirty="0" sz="2000" spc="70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a </a:t>
            </a:r>
            <a:r>
              <a:rPr dirty="0" sz="2000">
                <a:latin typeface="Arial"/>
                <a:cs typeface="Arial"/>
              </a:rPr>
              <a:t>known</a:t>
            </a:r>
            <a:r>
              <a:rPr dirty="0" sz="2000" spc="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shape</a:t>
            </a:r>
            <a:r>
              <a:rPr dirty="0" sz="2000" spc="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(e.g.,</a:t>
            </a:r>
            <a:r>
              <a:rPr dirty="0" sz="2000" spc="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rectangular</a:t>
            </a:r>
            <a:r>
              <a:rPr dirty="0" sz="2000" spc="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elliptical),</a:t>
            </a:r>
            <a:r>
              <a:rPr dirty="0" sz="2000" spc="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shape</a:t>
            </a:r>
            <a:r>
              <a:rPr dirty="0" sz="2000" spc="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described</a:t>
            </a:r>
            <a:r>
              <a:rPr dirty="0" sz="2000" spc="1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8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some </a:t>
            </a:r>
            <a:r>
              <a:rPr dirty="0" sz="2000">
                <a:latin typeface="Arial"/>
                <a:cs typeface="Arial"/>
              </a:rPr>
              <a:t>number</a:t>
            </a:r>
            <a:r>
              <a:rPr dirty="0" sz="2000" spc="1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parameters</a:t>
            </a:r>
            <a:r>
              <a:rPr dirty="0" sz="2000" spc="10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(e.g.,</a:t>
            </a:r>
            <a:r>
              <a:rPr dirty="0" sz="2000" spc="1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ellipse</a:t>
            </a:r>
            <a:r>
              <a:rPr dirty="0" sz="2000" spc="10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centre,</a:t>
            </a:r>
            <a:r>
              <a:rPr dirty="0" sz="2000" spc="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rotation,</a:t>
            </a:r>
            <a:r>
              <a:rPr dirty="0" sz="2000" spc="1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axis</a:t>
            </a:r>
            <a:r>
              <a:rPr dirty="0" sz="2000" spc="10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lengths).</a:t>
            </a:r>
            <a:r>
              <a:rPr dirty="0" sz="2000" spc="9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Pros. </a:t>
            </a:r>
            <a:r>
              <a:rPr dirty="0" sz="2000">
                <a:latin typeface="Arial"/>
                <a:cs typeface="Arial"/>
              </a:rPr>
              <a:t>more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flexible</a:t>
            </a:r>
            <a:r>
              <a:rPr dirty="0" sz="2000" spc="1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than</a:t>
            </a:r>
            <a:r>
              <a:rPr dirty="0" sz="2000" spc="1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that</a:t>
            </a:r>
            <a:r>
              <a:rPr dirty="0" sz="2000" spc="1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1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1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single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prototype,</a:t>
            </a:r>
            <a:r>
              <a:rPr dirty="0" sz="2000" spc="1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Cons:</a:t>
            </a:r>
            <a:r>
              <a:rPr dirty="0" sz="2000" spc="1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still</a:t>
            </a:r>
            <a:r>
              <a:rPr dirty="0" sz="2000" spc="1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requires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1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type</a:t>
            </a:r>
            <a:r>
              <a:rPr dirty="0" sz="2000" spc="16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of </a:t>
            </a:r>
            <a:r>
              <a:rPr dirty="0" sz="2000">
                <a:latin typeface="Arial"/>
                <a:cs typeface="Arial"/>
              </a:rPr>
              <a:t>shape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assumed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known.</a:t>
            </a:r>
            <a:endParaRPr sz="2000">
              <a:latin typeface="Arial"/>
              <a:cs typeface="Arial"/>
            </a:endParaRPr>
          </a:p>
          <a:p>
            <a:pPr algn="just" marL="12700" marR="5715">
              <a:lnSpc>
                <a:spcPct val="100000"/>
              </a:lnSpc>
              <a:spcBef>
                <a:spcPts val="1440"/>
              </a:spcBef>
            </a:pP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Via</a:t>
            </a:r>
            <a:r>
              <a:rPr dirty="0" sz="20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Statistical Distribution:</a:t>
            </a:r>
            <a:r>
              <a:rPr dirty="0" sz="20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Some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description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likelihood</a:t>
            </a:r>
            <a:r>
              <a:rPr dirty="0" sz="2000" spc="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or</a:t>
            </a:r>
            <a:r>
              <a:rPr dirty="0" sz="20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probability</a:t>
            </a:r>
            <a:r>
              <a:rPr dirty="0" sz="20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of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11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class</a:t>
            </a:r>
            <a:r>
              <a:rPr dirty="0" sz="2000" spc="11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member</a:t>
            </a:r>
            <a:r>
              <a:rPr dirty="0" sz="2000" spc="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having</a:t>
            </a:r>
            <a:r>
              <a:rPr dirty="0" sz="2000" spc="105"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2000" spc="1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particular</a:t>
            </a:r>
            <a:r>
              <a:rPr dirty="0" sz="2000" spc="10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set</a:t>
            </a:r>
            <a:r>
              <a:rPr dirty="0" sz="2000" spc="10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2000" spc="114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measurements</a:t>
            </a:r>
            <a:r>
              <a:rPr dirty="0" sz="2000" spc="10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or</a:t>
            </a:r>
            <a:r>
              <a:rPr dirty="0" sz="2000" spc="1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features.</a:t>
            </a:r>
            <a:r>
              <a:rPr dirty="0" sz="2000" spc="1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Pros.: </a:t>
            </a:r>
            <a:r>
              <a:rPr dirty="0" sz="2000">
                <a:latin typeface="Arial"/>
                <a:cs typeface="Arial"/>
              </a:rPr>
              <a:t>very</a:t>
            </a:r>
            <a:r>
              <a:rPr dirty="0" sz="2000" spc="1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comprehensive,</a:t>
            </a:r>
            <a:r>
              <a:rPr dirty="0" sz="2000" spc="1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Cons: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There</a:t>
            </a:r>
            <a:r>
              <a:rPr dirty="0" sz="2000" spc="1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will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circumstances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when</a:t>
            </a:r>
            <a:r>
              <a:rPr dirty="0" sz="2000" spc="1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statistics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not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known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may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difficult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infer.</a:t>
            </a:r>
            <a:endParaRPr sz="2000">
              <a:latin typeface="Arial"/>
              <a:cs typeface="Arial"/>
            </a:endParaRPr>
          </a:p>
          <a:p>
            <a:pPr algn="just" marL="12700" marR="5715">
              <a:lnSpc>
                <a:spcPct val="100000"/>
              </a:lnSpc>
              <a:spcBef>
                <a:spcPts val="1445"/>
              </a:spcBef>
            </a:pP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Via</a:t>
            </a:r>
            <a:r>
              <a:rPr dirty="0" sz="2000" spc="28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Samples:</a:t>
            </a:r>
            <a:r>
              <a:rPr dirty="0" sz="2000" spc="28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1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set</a:t>
            </a:r>
            <a:r>
              <a:rPr dirty="0" sz="2000" spc="2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2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given</a:t>
            </a:r>
            <a:r>
              <a:rPr dirty="0" sz="2000" spc="2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samples</a:t>
            </a:r>
            <a:r>
              <a:rPr dirty="0" sz="2000" spc="2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(many</a:t>
            </a:r>
            <a:r>
              <a:rPr dirty="0" sz="2000" spc="2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apples,</a:t>
            </a:r>
            <a:r>
              <a:rPr dirty="0" sz="2000" spc="2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2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tigers,</a:t>
            </a:r>
            <a:r>
              <a:rPr dirty="0" sz="2000" spc="2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27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bicycles) </a:t>
            </a:r>
            <a:r>
              <a:rPr dirty="0" sz="2000">
                <a:latin typeface="Arial"/>
                <a:cs typeface="Arial"/>
              </a:rPr>
              <a:t>directly</a:t>
            </a:r>
            <a:r>
              <a:rPr dirty="0" sz="2000" spc="7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characterizes</a:t>
            </a:r>
            <a:r>
              <a:rPr dirty="0" sz="2000" spc="7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7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class.</a:t>
            </a:r>
            <a:r>
              <a:rPr dirty="0" sz="2000" spc="7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Pros:</a:t>
            </a:r>
            <a:r>
              <a:rPr dirty="0" sz="2000" spc="7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Highly</a:t>
            </a:r>
            <a:r>
              <a:rPr dirty="0" sz="2000" spc="7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convenient,</a:t>
            </a:r>
            <a:r>
              <a:rPr dirty="0" sz="2000" spc="6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since</a:t>
            </a:r>
            <a:r>
              <a:rPr dirty="0" sz="2000" spc="75">
                <a:latin typeface="Arial"/>
                <a:cs typeface="Arial"/>
              </a:rPr>
              <a:t>  </a:t>
            </a:r>
            <a:r>
              <a:rPr dirty="0" sz="2000" spc="-10">
                <a:latin typeface="Arial"/>
                <a:cs typeface="Arial"/>
              </a:rPr>
              <a:t>nothing </a:t>
            </a:r>
            <a:r>
              <a:rPr dirty="0" sz="2000">
                <a:latin typeface="Arial"/>
                <a:cs typeface="Arial"/>
              </a:rPr>
              <a:t>further</a:t>
            </a:r>
            <a:r>
              <a:rPr dirty="0" sz="2000" spc="18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needs</a:t>
            </a:r>
            <a:r>
              <a:rPr dirty="0" sz="2000" spc="18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17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17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done</a:t>
            </a:r>
            <a:r>
              <a:rPr dirty="0" sz="2000" spc="18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17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describe</a:t>
            </a:r>
            <a:r>
              <a:rPr dirty="0" sz="2000" spc="18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18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class</a:t>
            </a:r>
            <a:r>
              <a:rPr dirty="0" sz="2000" spc="18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Cons:</a:t>
            </a:r>
            <a:r>
              <a:rPr dirty="0" sz="2000" spc="17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Storage</a:t>
            </a:r>
            <a:r>
              <a:rPr dirty="0" sz="2000" spc="185">
                <a:latin typeface="Arial"/>
                <a:cs typeface="Arial"/>
              </a:rPr>
              <a:t>  </a:t>
            </a:r>
            <a:r>
              <a:rPr dirty="0" sz="2000" spc="-25">
                <a:latin typeface="Arial"/>
                <a:cs typeface="Arial"/>
              </a:rPr>
              <a:t>and </a:t>
            </a:r>
            <a:r>
              <a:rPr dirty="0" sz="2000">
                <a:latin typeface="Arial"/>
                <a:cs typeface="Arial"/>
              </a:rPr>
              <a:t>computational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challenges,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since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all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data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need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saved.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14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1175" rIns="0" bIns="0" rtlCol="0" vert="horz">
            <a:spAutoFit/>
          </a:bodyPr>
          <a:lstStyle/>
          <a:p>
            <a:pPr marL="80645">
              <a:lnSpc>
                <a:spcPct val="100000"/>
              </a:lnSpc>
              <a:spcBef>
                <a:spcPts val="105"/>
              </a:spcBef>
            </a:pPr>
            <a:r>
              <a:rPr dirty="0" sz="3200" spc="-10"/>
              <a:t>Textbooks</a:t>
            </a:r>
            <a:endParaRPr sz="3200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16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0513" y="352501"/>
            <a:ext cx="451993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Classes</a:t>
            </a:r>
            <a:r>
              <a:rPr dirty="0" spc="-65"/>
              <a:t> </a:t>
            </a:r>
            <a:r>
              <a:rPr dirty="0"/>
              <a:t>and</a:t>
            </a:r>
            <a:r>
              <a:rPr dirty="0" spc="-70"/>
              <a:t> </a:t>
            </a:r>
            <a:r>
              <a:rPr dirty="0" spc="-10"/>
              <a:t>Classification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345440" y="763270"/>
            <a:ext cx="8702675" cy="5217795"/>
          </a:xfrm>
          <a:prstGeom prst="rect">
            <a:avLst/>
          </a:prstGeom>
        </p:spPr>
        <p:txBody>
          <a:bodyPr wrap="square" lIns="0" tIns="108585" rIns="0" bIns="0" rtlCol="0" vert="horz">
            <a:spAutoFit/>
          </a:bodyPr>
          <a:lstStyle/>
          <a:p>
            <a:pPr algn="just" marL="2865755">
              <a:lnSpc>
                <a:spcPct val="100000"/>
              </a:lnSpc>
              <a:spcBef>
                <a:spcPts val="855"/>
              </a:spcBef>
            </a:pP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Variability</a:t>
            </a:r>
            <a:r>
              <a:rPr dirty="0" sz="2400" spc="-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dirty="0" sz="2400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2400" spc="-8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FF0000"/>
                </a:solidFill>
                <a:latin typeface="Arial"/>
                <a:cs typeface="Arial"/>
              </a:rPr>
              <a:t>Class</a:t>
            </a:r>
            <a:endParaRPr sz="2400">
              <a:latin typeface="Arial"/>
              <a:cs typeface="Arial"/>
            </a:endParaRPr>
          </a:p>
          <a:p>
            <a:pPr algn="just" marL="12700" marR="5080">
              <a:lnSpc>
                <a:spcPts val="2860"/>
              </a:lnSpc>
              <a:spcBef>
                <a:spcPts val="865"/>
              </a:spcBef>
            </a:pP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Patterns</a:t>
            </a:r>
            <a:r>
              <a:rPr dirty="0" sz="2400" spc="-6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do</a:t>
            </a:r>
            <a:r>
              <a:rPr dirty="0" sz="2400" spc="-5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not</a:t>
            </a:r>
            <a:r>
              <a:rPr dirty="0" sz="2400" spc="-5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need</a:t>
            </a:r>
            <a:r>
              <a:rPr dirty="0" sz="2400" spc="-3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to</a:t>
            </a:r>
            <a:r>
              <a:rPr dirty="0" sz="2400" spc="-7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be</a:t>
            </a:r>
            <a:r>
              <a:rPr dirty="0" sz="2400" spc="-4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identical</a:t>
            </a:r>
            <a:r>
              <a:rPr dirty="0" sz="2400" spc="-4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to</a:t>
            </a:r>
            <a:r>
              <a:rPr dirty="0" sz="2400" spc="-5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belong</a:t>
            </a:r>
            <a:r>
              <a:rPr dirty="0" sz="2400" spc="-4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to</a:t>
            </a:r>
            <a:r>
              <a:rPr dirty="0" sz="2400" spc="-5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the</a:t>
            </a:r>
            <a:r>
              <a:rPr dirty="0" sz="2400" spc="-5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same</a:t>
            </a:r>
            <a:r>
              <a:rPr dirty="0" sz="2400" spc="-5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6F2F9F"/>
                </a:solidFill>
                <a:latin typeface="Arial"/>
                <a:cs typeface="Arial"/>
              </a:rPr>
              <a:t>class</a:t>
            </a:r>
            <a:r>
              <a:rPr dirty="0" sz="2400" spc="-10">
                <a:latin typeface="Arial"/>
                <a:cs typeface="Arial"/>
              </a:rPr>
              <a:t>: </a:t>
            </a:r>
            <a:r>
              <a:rPr dirty="0" sz="2400">
                <a:latin typeface="Arial"/>
                <a:cs typeface="Arial"/>
              </a:rPr>
              <a:t>not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all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pictures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person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same,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or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tigers,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or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apples.</a:t>
            </a:r>
            <a:endParaRPr sz="2400">
              <a:latin typeface="Arial"/>
              <a:cs typeface="Arial"/>
            </a:endParaRPr>
          </a:p>
          <a:p>
            <a:pPr algn="just" marL="12700" marR="63500">
              <a:lnSpc>
                <a:spcPct val="100000"/>
              </a:lnSpc>
              <a:spcBef>
                <a:spcPts val="1375"/>
              </a:spcBef>
            </a:pP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There</a:t>
            </a:r>
            <a:r>
              <a:rPr dirty="0" sz="2000" spc="28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are</a:t>
            </a:r>
            <a:r>
              <a:rPr dirty="0" sz="2000" spc="29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at</a:t>
            </a:r>
            <a:r>
              <a:rPr dirty="0" sz="2000" spc="27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least</a:t>
            </a:r>
            <a:r>
              <a:rPr dirty="0" sz="2000" spc="28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two</a:t>
            </a:r>
            <a:r>
              <a:rPr dirty="0" sz="2000" spc="28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sources</a:t>
            </a:r>
            <a:r>
              <a:rPr dirty="0" sz="2000" spc="28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2000" spc="28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variability</a:t>
            </a:r>
            <a:r>
              <a:rPr dirty="0" sz="2000" spc="28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present</a:t>
            </a:r>
            <a:r>
              <a:rPr dirty="0" sz="2000" spc="28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dirty="0" sz="2000" spc="28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dirty="0" sz="2000" spc="29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measurements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associated</a:t>
            </a:r>
            <a:r>
              <a:rPr dirty="0" sz="2000" spc="-7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with</a:t>
            </a:r>
            <a:r>
              <a:rPr dirty="0" sz="2000" spc="-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2000" spc="-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single</a:t>
            </a:r>
            <a:r>
              <a:rPr dirty="0" sz="2000" spc="-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class:</a:t>
            </a:r>
            <a:endParaRPr sz="2000">
              <a:latin typeface="Arial"/>
              <a:cs typeface="Arial"/>
            </a:endParaRPr>
          </a:p>
          <a:p>
            <a:pPr algn="just" marL="12700" marR="60960" indent="354330">
              <a:lnSpc>
                <a:spcPct val="100000"/>
              </a:lnSpc>
              <a:buAutoNum type="arabicPeriod"/>
              <a:tabLst>
                <a:tab pos="367030" algn="l"/>
              </a:tabLst>
            </a:pPr>
            <a:r>
              <a:rPr dirty="0" sz="2000" b="1">
                <a:latin typeface="Arial"/>
                <a:cs typeface="Arial"/>
              </a:rPr>
              <a:t>The  inherent  variability</a:t>
            </a:r>
            <a:r>
              <a:rPr dirty="0" sz="2000" spc="-25" b="1">
                <a:latin typeface="Arial"/>
                <a:cs typeface="Arial"/>
              </a:rPr>
              <a:t>  </a:t>
            </a:r>
            <a:r>
              <a:rPr dirty="0" sz="2000" b="1">
                <a:latin typeface="Arial"/>
                <a:cs typeface="Arial"/>
              </a:rPr>
              <a:t>within</a:t>
            </a:r>
            <a:r>
              <a:rPr dirty="0" sz="2000" spc="-5" b="1">
                <a:latin typeface="Arial"/>
                <a:cs typeface="Arial"/>
              </a:rPr>
              <a:t>  </a:t>
            </a:r>
            <a:r>
              <a:rPr dirty="0" sz="2000" b="1">
                <a:latin typeface="Arial"/>
                <a:cs typeface="Arial"/>
              </a:rPr>
              <a:t>a  class:</a:t>
            </a:r>
            <a:r>
              <a:rPr dirty="0" sz="2000" spc="5" b="1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Every</a:t>
            </a:r>
            <a:r>
              <a:rPr dirty="0" sz="2000" spc="-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class</a:t>
            </a:r>
            <a:r>
              <a:rPr dirty="0" sz="2000" spc="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will</a:t>
            </a:r>
            <a:r>
              <a:rPr dirty="0" sz="2000" spc="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consist</a:t>
            </a:r>
            <a:r>
              <a:rPr dirty="0" sz="2000" spc="-5">
                <a:latin typeface="Arial"/>
                <a:cs typeface="Arial"/>
              </a:rPr>
              <a:t>  </a:t>
            </a:r>
            <a:r>
              <a:rPr dirty="0" sz="2000" spc="-25">
                <a:latin typeface="Arial"/>
                <a:cs typeface="Arial"/>
              </a:rPr>
              <a:t>of </a:t>
            </a:r>
            <a:r>
              <a:rPr dirty="0" sz="2000">
                <a:latin typeface="Arial"/>
                <a:cs typeface="Arial"/>
              </a:rPr>
              <a:t>members</a:t>
            </a:r>
            <a:r>
              <a:rPr dirty="0" sz="2000" spc="1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which</a:t>
            </a:r>
            <a:r>
              <a:rPr dirty="0" sz="2000" spc="1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differ</a:t>
            </a:r>
            <a:r>
              <a:rPr dirty="0" sz="2000" spc="1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1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some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way.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1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degree</a:t>
            </a:r>
            <a:r>
              <a:rPr dirty="0" sz="2000" spc="1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1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nature</a:t>
            </a:r>
            <a:r>
              <a:rPr dirty="0" sz="2000" spc="1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17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inherent </a:t>
            </a:r>
            <a:r>
              <a:rPr dirty="0" sz="2000">
                <a:latin typeface="Arial"/>
                <a:cs typeface="Arial"/>
              </a:rPr>
              <a:t>variability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will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depend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greatly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class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definition.</a:t>
            </a:r>
            <a:endParaRPr sz="2000">
              <a:latin typeface="Arial"/>
              <a:cs typeface="Arial"/>
            </a:endParaRPr>
          </a:p>
          <a:p>
            <a:pPr algn="just" marL="12700" marR="62230">
              <a:lnSpc>
                <a:spcPct val="100000"/>
              </a:lnSpc>
              <a:spcBef>
                <a:spcPts val="20"/>
              </a:spcBef>
            </a:pPr>
            <a:r>
              <a:rPr dirty="0" sz="1600">
                <a:latin typeface="Arial"/>
                <a:cs typeface="Arial"/>
              </a:rPr>
              <a:t>“Fruit”</a:t>
            </a:r>
            <a:r>
              <a:rPr dirty="0" sz="1600" spc="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class</a:t>
            </a:r>
            <a:r>
              <a:rPr dirty="0" sz="1600" spc="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contains</a:t>
            </a:r>
            <a:r>
              <a:rPr dirty="0" sz="1600" spc="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all</a:t>
            </a:r>
            <a:r>
              <a:rPr dirty="0" sz="1600" spc="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manners</a:t>
            </a:r>
            <a:r>
              <a:rPr dirty="0" sz="1600" spc="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variability</a:t>
            </a:r>
            <a:r>
              <a:rPr dirty="0" sz="1600" spc="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colour,</a:t>
            </a:r>
            <a:r>
              <a:rPr dirty="0" sz="1600" spc="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size,</a:t>
            </a:r>
            <a:r>
              <a:rPr dirty="0" sz="1600" spc="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shape;</a:t>
            </a:r>
            <a:r>
              <a:rPr dirty="0" sz="1600" spc="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“Apple”</a:t>
            </a:r>
            <a:r>
              <a:rPr dirty="0" sz="1600" spc="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class</a:t>
            </a:r>
            <a:r>
              <a:rPr dirty="0" sz="1600" spc="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30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much </a:t>
            </a:r>
            <a:r>
              <a:rPr dirty="0" sz="1600">
                <a:latin typeface="Arial"/>
                <a:cs typeface="Arial"/>
              </a:rPr>
              <a:t>more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specific, but apples do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come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different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colours</a:t>
            </a:r>
            <a:r>
              <a:rPr dirty="0" sz="1600" spc="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patterning;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“Granny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Smith </a:t>
            </a:r>
            <a:r>
              <a:rPr dirty="0" sz="1600" spc="-10">
                <a:latin typeface="Arial"/>
                <a:cs typeface="Arial"/>
              </a:rPr>
              <a:t>Apple” </a:t>
            </a:r>
            <a:r>
              <a:rPr dirty="0" sz="1600">
                <a:latin typeface="Arial"/>
                <a:cs typeface="Arial"/>
              </a:rPr>
              <a:t>class</a:t>
            </a:r>
            <a:r>
              <a:rPr dirty="0" sz="1600" spc="19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20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even</a:t>
            </a:r>
            <a:r>
              <a:rPr dirty="0" sz="1600" spc="18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more</a:t>
            </a:r>
            <a:r>
              <a:rPr dirty="0" sz="1600" spc="18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specific,</a:t>
            </a:r>
            <a:r>
              <a:rPr dirty="0" sz="1600" spc="19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but</a:t>
            </a:r>
            <a:r>
              <a:rPr dirty="0" sz="1600" spc="18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still</a:t>
            </a:r>
            <a:r>
              <a:rPr dirty="0" sz="1600" spc="19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will</a:t>
            </a:r>
            <a:r>
              <a:rPr dirty="0" sz="1600" spc="19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have</a:t>
            </a:r>
            <a:r>
              <a:rPr dirty="0" sz="1600" spc="18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apples</a:t>
            </a:r>
            <a:r>
              <a:rPr dirty="0" sz="1600" spc="20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18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different</a:t>
            </a:r>
            <a:r>
              <a:rPr dirty="0" sz="1600" spc="20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sizes</a:t>
            </a:r>
            <a:r>
              <a:rPr dirty="0" sz="1600" spc="20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or</a:t>
            </a:r>
            <a:r>
              <a:rPr dirty="0" sz="1600" spc="18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with</a:t>
            </a:r>
            <a:r>
              <a:rPr dirty="0" sz="1600" spc="18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more</a:t>
            </a:r>
            <a:r>
              <a:rPr dirty="0" sz="1600" spc="18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or</a:t>
            </a:r>
            <a:r>
              <a:rPr dirty="0" sz="1600" spc="19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fewer blemishes.</a:t>
            </a:r>
            <a:endParaRPr sz="1600">
              <a:latin typeface="Arial"/>
              <a:cs typeface="Arial"/>
            </a:endParaRPr>
          </a:p>
          <a:p>
            <a:pPr algn="just" marL="368935" indent="-356235">
              <a:lnSpc>
                <a:spcPts val="2385"/>
              </a:lnSpc>
              <a:buAutoNum type="arabicPeriod" startAt="2"/>
              <a:tabLst>
                <a:tab pos="368935" algn="l"/>
              </a:tabLst>
            </a:pPr>
            <a:r>
              <a:rPr dirty="0" sz="2000" b="1">
                <a:latin typeface="Arial"/>
                <a:cs typeface="Arial"/>
              </a:rPr>
              <a:t>Noise</a:t>
            </a:r>
            <a:r>
              <a:rPr dirty="0" sz="2000" spc="-10" b="1">
                <a:latin typeface="Arial"/>
                <a:cs typeface="Arial"/>
              </a:rPr>
              <a:t>  </a:t>
            </a:r>
            <a:r>
              <a:rPr dirty="0" sz="2000" b="1">
                <a:latin typeface="Arial"/>
                <a:cs typeface="Arial"/>
              </a:rPr>
              <a:t>or  random</a:t>
            </a:r>
            <a:r>
              <a:rPr dirty="0" sz="2000" spc="5" b="1">
                <a:latin typeface="Arial"/>
                <a:cs typeface="Arial"/>
              </a:rPr>
              <a:t>  </a:t>
            </a:r>
            <a:r>
              <a:rPr dirty="0" sz="2000" b="1">
                <a:latin typeface="Arial"/>
                <a:cs typeface="Arial"/>
              </a:rPr>
              <a:t>variations</a:t>
            </a:r>
            <a:r>
              <a:rPr dirty="0" sz="2000" spc="5" b="1">
                <a:latin typeface="Arial"/>
                <a:cs typeface="Arial"/>
              </a:rPr>
              <a:t>  </a:t>
            </a:r>
            <a:r>
              <a:rPr dirty="0" sz="2000" b="1">
                <a:latin typeface="Arial"/>
                <a:cs typeface="Arial"/>
              </a:rPr>
              <a:t>in  measurement:</a:t>
            </a:r>
            <a:r>
              <a:rPr dirty="0" sz="2000" spc="10" b="1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Every</a:t>
            </a:r>
            <a:r>
              <a:rPr dirty="0" sz="2000" spc="5">
                <a:latin typeface="Arial"/>
                <a:cs typeface="Arial"/>
              </a:rPr>
              <a:t>  </a:t>
            </a:r>
            <a:r>
              <a:rPr dirty="0" sz="2000" spc="-10">
                <a:latin typeface="Arial"/>
                <a:cs typeface="Arial"/>
              </a:rPr>
              <a:t>measurement</a:t>
            </a:r>
            <a:endParaRPr sz="2000">
              <a:latin typeface="Arial"/>
              <a:cs typeface="Arial"/>
            </a:endParaRPr>
          </a:p>
          <a:p>
            <a:pPr algn="just" marL="12700" marR="64135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involves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some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sort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physical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process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which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will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subject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error,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such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as </a:t>
            </a:r>
            <a:r>
              <a:rPr dirty="0" sz="2000">
                <a:latin typeface="Arial"/>
                <a:cs typeface="Arial"/>
              </a:rPr>
              <a:t>thermal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noise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electronics,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quantization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noise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converting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analogue </a:t>
            </a:r>
            <a:r>
              <a:rPr dirty="0" sz="2000">
                <a:latin typeface="Arial"/>
                <a:cs typeface="Arial"/>
              </a:rPr>
              <a:t>signal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digital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representation.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2799" rIns="0" bIns="0" rtlCol="0" vert="horz">
            <a:spAutoFit/>
          </a:bodyPr>
          <a:lstStyle/>
          <a:p>
            <a:pPr marL="1387475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FF0000"/>
                </a:solidFill>
              </a:rPr>
              <a:t>Classifier</a:t>
            </a:r>
            <a:r>
              <a:rPr dirty="0" spc="-75">
                <a:solidFill>
                  <a:srgbClr val="FF0000"/>
                </a:solidFill>
              </a:rPr>
              <a:t> </a:t>
            </a:r>
            <a:r>
              <a:rPr dirty="0"/>
              <a:t>and</a:t>
            </a:r>
            <a:r>
              <a:rPr dirty="0" spc="-90"/>
              <a:t> </a:t>
            </a:r>
            <a:r>
              <a:rPr dirty="0" spc="-10"/>
              <a:t>Classification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17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5852" y="1473453"/>
            <a:ext cx="9022715" cy="4792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24154" marR="5969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In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PR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tasks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class</a:t>
            </a:r>
            <a:r>
              <a:rPr dirty="0" sz="24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set</a:t>
            </a:r>
            <a:r>
              <a:rPr dirty="0" sz="24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0000FF"/>
                </a:solidFill>
                <a:latin typeface="Arial"/>
                <a:cs typeface="Arial"/>
              </a:rPr>
              <a:t>C</a:t>
            </a:r>
            <a:r>
              <a:rPr dirty="0" sz="2400" spc="-2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predefined</a:t>
            </a:r>
            <a:r>
              <a:rPr dirty="0" sz="24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and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has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been 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specified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as</a:t>
            </a:r>
            <a:r>
              <a:rPr dirty="0" sz="24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part</a:t>
            </a:r>
            <a:r>
              <a:rPr dirty="0" sz="24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24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24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problem</a:t>
            </a:r>
            <a:r>
              <a:rPr dirty="0" sz="24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be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solved.</a:t>
            </a:r>
            <a:endParaRPr sz="2400">
              <a:latin typeface="Arial"/>
              <a:cs typeface="Arial"/>
            </a:endParaRPr>
          </a:p>
          <a:p>
            <a:pPr algn="just" marL="81280" marR="55880">
              <a:lnSpc>
                <a:spcPct val="100000"/>
              </a:lnSpc>
              <a:spcBef>
                <a:spcPts val="2265"/>
              </a:spcBef>
            </a:pP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-20">
                <a:latin typeface="Arial"/>
                <a:cs typeface="Arial"/>
              </a:rPr>
              <a:t>  </a:t>
            </a:r>
            <a:r>
              <a:rPr dirty="0" sz="2400" i="1">
                <a:solidFill>
                  <a:srgbClr val="0000FF"/>
                </a:solidFill>
                <a:latin typeface="Arial"/>
                <a:cs typeface="Arial"/>
              </a:rPr>
              <a:t>classifier</a:t>
            </a:r>
            <a:r>
              <a:rPr dirty="0" sz="2400" spc="60" i="1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2400" spc="4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some</a:t>
            </a:r>
            <a:r>
              <a:rPr dirty="0" sz="2400" spc="4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function</a:t>
            </a:r>
            <a:r>
              <a:rPr dirty="0" sz="2400" spc="5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400" i="1">
                <a:solidFill>
                  <a:srgbClr val="0000FF"/>
                </a:solidFill>
                <a:latin typeface="Arial"/>
                <a:cs typeface="Arial"/>
              </a:rPr>
              <a:t>g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(),</a:t>
            </a:r>
            <a:r>
              <a:rPr dirty="0" sz="2400" spc="5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possibly</a:t>
            </a:r>
            <a:r>
              <a:rPr dirty="0" sz="2400" spc="50">
                <a:solidFill>
                  <a:srgbClr val="6F2F9F"/>
                </a:solidFill>
                <a:latin typeface="Arial"/>
                <a:cs typeface="Arial"/>
              </a:rPr>
              <a:t> 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analytical</a:t>
            </a:r>
            <a:r>
              <a:rPr dirty="0" sz="2400" spc="50">
                <a:solidFill>
                  <a:srgbClr val="6F2F9F"/>
                </a:solidFill>
                <a:latin typeface="Arial"/>
                <a:cs typeface="Arial"/>
              </a:rPr>
              <a:t> 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(i.e.,</a:t>
            </a:r>
            <a:r>
              <a:rPr dirty="0" sz="2400" spc="50">
                <a:solidFill>
                  <a:srgbClr val="6F2F9F"/>
                </a:solidFill>
                <a:latin typeface="Arial"/>
                <a:cs typeface="Arial"/>
              </a:rPr>
              <a:t>  </a:t>
            </a:r>
            <a:r>
              <a:rPr dirty="0" sz="2400" spc="-25">
                <a:solidFill>
                  <a:srgbClr val="6F2F9F"/>
                </a:solidFill>
                <a:latin typeface="Arial"/>
                <a:cs typeface="Arial"/>
              </a:rPr>
              <a:t>an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equation)</a:t>
            </a:r>
            <a:r>
              <a:rPr dirty="0" sz="2400" spc="4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or</a:t>
            </a:r>
            <a:r>
              <a:rPr dirty="0" sz="2400" spc="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35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computer</a:t>
            </a:r>
            <a:r>
              <a:rPr dirty="0" sz="2400" spc="3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algorithm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which</a:t>
            </a:r>
            <a:r>
              <a:rPr dirty="0" sz="2400" spc="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assigns</a:t>
            </a:r>
            <a:r>
              <a:rPr dirty="0" sz="2400" spc="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class</a:t>
            </a:r>
            <a:r>
              <a:rPr dirty="0" sz="2400" spc="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label</a:t>
            </a:r>
            <a:r>
              <a:rPr dirty="0" sz="2400" spc="35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to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given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feature:</a:t>
            </a:r>
            <a:endParaRPr sz="2400">
              <a:latin typeface="Arial"/>
              <a:cs typeface="Arial"/>
            </a:endParaRPr>
          </a:p>
          <a:p>
            <a:pPr algn="just" marL="2825115">
              <a:lnSpc>
                <a:spcPts val="2905"/>
              </a:lnSpc>
            </a:pPr>
            <a:r>
              <a:rPr dirty="0" sz="2400" i="1">
                <a:latin typeface="Arial"/>
                <a:cs typeface="Arial"/>
              </a:rPr>
              <a:t>g</a:t>
            </a:r>
            <a:r>
              <a:rPr dirty="0" sz="2400">
                <a:latin typeface="Arial"/>
                <a:cs typeface="Arial"/>
              </a:rPr>
              <a:t>(</a:t>
            </a:r>
            <a:r>
              <a:rPr dirty="0" sz="2400" i="1">
                <a:latin typeface="Arial"/>
                <a:cs typeface="Arial"/>
              </a:rPr>
              <a:t>x</a:t>
            </a:r>
            <a:r>
              <a:rPr dirty="0" sz="2400">
                <a:latin typeface="Arial"/>
                <a:cs typeface="Arial"/>
              </a:rPr>
              <a:t>)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500" i="1">
                <a:latin typeface="Cambria Math"/>
                <a:cs typeface="Cambria Math"/>
              </a:rPr>
              <a:t>∈</a:t>
            </a:r>
            <a:r>
              <a:rPr dirty="0" sz="2500" spc="85" i="1">
                <a:latin typeface="Cambria Math"/>
                <a:cs typeface="Cambria Math"/>
              </a:rPr>
              <a:t> </a:t>
            </a:r>
            <a:r>
              <a:rPr dirty="0" sz="2400" i="1">
                <a:latin typeface="Arial"/>
                <a:cs typeface="Arial"/>
              </a:rPr>
              <a:t>C</a:t>
            </a:r>
            <a:r>
              <a:rPr dirty="0" sz="2400" spc="-20" i="1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=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{C</a:t>
            </a:r>
            <a:r>
              <a:rPr dirty="0" baseline="-20833" sz="2400">
                <a:latin typeface="Arial"/>
                <a:cs typeface="Arial"/>
              </a:rPr>
              <a:t>1</a:t>
            </a:r>
            <a:r>
              <a:rPr dirty="0" sz="2400" i="1">
                <a:latin typeface="Arial"/>
                <a:cs typeface="Arial"/>
              </a:rPr>
              <a:t>;</a:t>
            </a:r>
            <a:r>
              <a:rPr dirty="0" sz="2400" spc="-2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C</a:t>
            </a:r>
            <a:r>
              <a:rPr dirty="0" baseline="-20833" sz="2400">
                <a:latin typeface="Arial"/>
                <a:cs typeface="Arial"/>
              </a:rPr>
              <a:t>2</a:t>
            </a:r>
            <a:r>
              <a:rPr dirty="0" sz="2400" i="1">
                <a:latin typeface="Arial"/>
                <a:cs typeface="Arial"/>
              </a:rPr>
              <a:t>;</a:t>
            </a:r>
            <a:r>
              <a:rPr dirty="0" sz="2400" spc="-2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:</a:t>
            </a:r>
            <a:r>
              <a:rPr dirty="0" sz="2400" spc="-2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:</a:t>
            </a:r>
            <a:r>
              <a:rPr dirty="0" sz="2400" spc="-4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:</a:t>
            </a:r>
            <a:r>
              <a:rPr dirty="0" sz="2400" spc="-3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;</a:t>
            </a:r>
            <a:r>
              <a:rPr dirty="0" sz="2400" spc="-20" i="1">
                <a:latin typeface="Arial"/>
                <a:cs typeface="Arial"/>
              </a:rPr>
              <a:t> </a:t>
            </a:r>
            <a:r>
              <a:rPr dirty="0" sz="2400" spc="-25" i="1">
                <a:latin typeface="Arial"/>
                <a:cs typeface="Arial"/>
              </a:rPr>
              <a:t>C</a:t>
            </a:r>
            <a:r>
              <a:rPr dirty="0" baseline="-20833" sz="2400" spc="-37" i="1">
                <a:latin typeface="Arial"/>
                <a:cs typeface="Arial"/>
              </a:rPr>
              <a:t>K</a:t>
            </a:r>
            <a:r>
              <a:rPr dirty="0" sz="2400" spc="-25" i="1"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05"/>
              </a:spcBef>
            </a:pPr>
            <a:endParaRPr sz="2400">
              <a:latin typeface="Arial"/>
              <a:cs typeface="Arial"/>
            </a:endParaRPr>
          </a:p>
          <a:p>
            <a:pPr marL="25400" marR="116205">
              <a:lnSpc>
                <a:spcPct val="100000"/>
              </a:lnSpc>
              <a:tabLst>
                <a:tab pos="989965" algn="l"/>
                <a:tab pos="1378585" algn="l"/>
                <a:tab pos="1717039" algn="l"/>
                <a:tab pos="2732405" algn="l"/>
                <a:tab pos="4460240" algn="l"/>
                <a:tab pos="5782310" algn="l"/>
                <a:tab pos="6899275" algn="l"/>
                <a:tab pos="8388350" algn="l"/>
              </a:tabLst>
            </a:pPr>
            <a:r>
              <a:rPr dirty="0" sz="2400" spc="-10">
                <a:latin typeface="Arial"/>
                <a:cs typeface="Arial"/>
              </a:rPr>
              <a:t>There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is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5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strong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relationship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between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feature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extraction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25">
                <a:solidFill>
                  <a:srgbClr val="FF0000"/>
                </a:solidFill>
                <a:latin typeface="Arial"/>
                <a:cs typeface="Arial"/>
              </a:rPr>
              <a:t>and 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classification</a:t>
            </a:r>
            <a:r>
              <a:rPr dirty="0" sz="2400" spc="-10">
                <a:latin typeface="Arial"/>
                <a:cs typeface="Arial"/>
              </a:rPr>
              <a:t>,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such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that</a:t>
            </a:r>
            <a:endParaRPr sz="2400">
              <a:latin typeface="Arial"/>
              <a:cs typeface="Arial"/>
            </a:endParaRPr>
          </a:p>
          <a:p>
            <a:pPr marL="367665" indent="-342265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367665" algn="l"/>
              </a:tabLst>
            </a:pP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Good</a:t>
            </a:r>
            <a:r>
              <a:rPr dirty="0" sz="2400" spc="-7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features</a:t>
            </a:r>
            <a:r>
              <a:rPr dirty="0" sz="2400" spc="-8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allow</a:t>
            </a:r>
            <a:r>
              <a:rPr dirty="0" sz="24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for</a:t>
            </a:r>
            <a:r>
              <a:rPr dirty="0" sz="2400" spc="-7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simpler</a:t>
            </a:r>
            <a:r>
              <a:rPr dirty="0" sz="24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classifiers,</a:t>
            </a:r>
            <a:r>
              <a:rPr dirty="0" sz="240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whereas</a:t>
            </a:r>
            <a:endParaRPr sz="2400">
              <a:latin typeface="Arial"/>
              <a:cs typeface="Arial"/>
            </a:endParaRPr>
          </a:p>
          <a:p>
            <a:pPr marL="368300" marR="114300" indent="-342900">
              <a:lnSpc>
                <a:spcPct val="100000"/>
              </a:lnSpc>
              <a:buFont typeface="Wingdings"/>
              <a:buChar char=""/>
              <a:tabLst>
                <a:tab pos="368300" algn="l"/>
                <a:tab pos="1791335" algn="l"/>
                <a:tab pos="3349625" algn="l"/>
                <a:tab pos="4059554" algn="l"/>
                <a:tab pos="5939155" algn="l"/>
                <a:tab pos="6513830" algn="l"/>
                <a:tab pos="7714615" algn="l"/>
              </a:tabLst>
            </a:pP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Complex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classifiers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2400" spc="-25">
                <a:solidFill>
                  <a:srgbClr val="0000FF"/>
                </a:solidFill>
                <a:latin typeface="Arial"/>
                <a:cs typeface="Arial"/>
              </a:rPr>
              <a:t>can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compensate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2400" spc="-25">
                <a:solidFill>
                  <a:srgbClr val="0000FF"/>
                </a:solidFill>
                <a:latin typeface="Arial"/>
                <a:cs typeface="Arial"/>
              </a:rPr>
              <a:t>for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weaker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features, </a:t>
            </a:r>
            <a:r>
              <a:rPr dirty="0" sz="2400">
                <a:latin typeface="Arial"/>
                <a:cs typeface="Arial"/>
              </a:rPr>
              <a:t>which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are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unable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fully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separate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pattern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classes.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2799" rIns="0" bIns="0" rtlCol="0" vert="horz">
            <a:spAutoFit/>
          </a:bodyPr>
          <a:lstStyle/>
          <a:p>
            <a:pPr marL="1387475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FF0000"/>
                </a:solidFill>
              </a:rPr>
              <a:t>Classifier</a:t>
            </a:r>
            <a:r>
              <a:rPr dirty="0" spc="-75">
                <a:solidFill>
                  <a:srgbClr val="FF0000"/>
                </a:solidFill>
              </a:rPr>
              <a:t> </a:t>
            </a:r>
            <a:r>
              <a:rPr dirty="0"/>
              <a:t>and</a:t>
            </a:r>
            <a:r>
              <a:rPr dirty="0" spc="-90"/>
              <a:t> </a:t>
            </a:r>
            <a:r>
              <a:rPr dirty="0" spc="-10"/>
              <a:t>Classification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18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2438400"/>
            <a:ext cx="8698992" cy="41148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535940" y="1427734"/>
            <a:ext cx="7875270" cy="7543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70"/>
              </a:lnSpc>
              <a:spcBef>
                <a:spcPts val="100"/>
              </a:spcBef>
            </a:pPr>
            <a:r>
              <a:rPr dirty="0" sz="2400" spc="-10">
                <a:latin typeface="Arial"/>
                <a:cs typeface="Arial"/>
              </a:rPr>
              <a:t>Two</a:t>
            </a:r>
            <a:r>
              <a:rPr dirty="0" sz="2400" spc="-13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Fundamental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Steps</a:t>
            </a:r>
            <a:r>
              <a:rPr dirty="0" sz="2400" spc="-1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Associated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With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Classification: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70"/>
              </a:lnSpc>
            </a:pP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I.</a:t>
            </a:r>
            <a:r>
              <a:rPr dirty="0" sz="2400" spc="-8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Classifier</a:t>
            </a:r>
            <a:r>
              <a:rPr dirty="0" sz="24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Learning</a:t>
            </a:r>
            <a:r>
              <a:rPr dirty="0" sz="24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and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II.</a:t>
            </a:r>
            <a:r>
              <a:rPr dirty="0" sz="2400" spc="-9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Classifier</a:t>
            </a:r>
            <a:r>
              <a:rPr dirty="0" sz="2400" spc="-8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35">
                <a:solidFill>
                  <a:srgbClr val="0000FF"/>
                </a:solidFill>
                <a:latin typeface="Arial"/>
                <a:cs typeface="Arial"/>
              </a:rPr>
              <a:t>Testing</a:t>
            </a:r>
            <a:r>
              <a:rPr dirty="0" sz="2400" spc="-6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or</a:t>
            </a:r>
            <a:r>
              <a:rPr dirty="0" sz="2400" spc="-6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Validation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5770" y="43687"/>
            <a:ext cx="47720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FF0000"/>
                </a:solidFill>
              </a:rPr>
              <a:t>Classifier</a:t>
            </a:r>
            <a:r>
              <a:rPr dirty="0" spc="-75">
                <a:solidFill>
                  <a:srgbClr val="FF0000"/>
                </a:solidFill>
              </a:rPr>
              <a:t> </a:t>
            </a:r>
            <a:r>
              <a:rPr dirty="0"/>
              <a:t>and</a:t>
            </a:r>
            <a:r>
              <a:rPr dirty="0" spc="-90"/>
              <a:t> </a:t>
            </a:r>
            <a:r>
              <a:rPr dirty="0" spc="-10"/>
              <a:t>Classification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19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3500" y="999743"/>
            <a:ext cx="6667500" cy="585063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595117" y="560323"/>
            <a:ext cx="44151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II.</a:t>
            </a:r>
            <a:r>
              <a:rPr dirty="0" sz="2400" spc="-8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Classifier</a:t>
            </a:r>
            <a:r>
              <a:rPr dirty="0" sz="2400" spc="-6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35">
                <a:solidFill>
                  <a:srgbClr val="0000FF"/>
                </a:solidFill>
                <a:latin typeface="Arial"/>
                <a:cs typeface="Arial"/>
              </a:rPr>
              <a:t>Testing</a:t>
            </a:r>
            <a:r>
              <a:rPr dirty="0" sz="24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or</a:t>
            </a:r>
            <a:r>
              <a:rPr dirty="0" sz="24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Validation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52497" y="277748"/>
            <a:ext cx="477202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Classifier</a:t>
            </a:r>
            <a:r>
              <a:rPr dirty="0" sz="2800" spc="-7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333399"/>
                </a:solidFill>
                <a:latin typeface="Arial"/>
                <a:cs typeface="Arial"/>
              </a:rPr>
              <a:t>and</a:t>
            </a:r>
            <a:r>
              <a:rPr dirty="0" sz="2800" spc="-9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333399"/>
                </a:solidFill>
                <a:latin typeface="Arial"/>
                <a:cs typeface="Arial"/>
              </a:rPr>
              <a:t>Classification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20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1197863"/>
            <a:ext cx="7293864" cy="566013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219705" y="758774"/>
            <a:ext cx="503872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Illustrative</a:t>
            </a:r>
            <a:r>
              <a:rPr dirty="0" sz="2400" spc="-8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Examples</a:t>
            </a:r>
            <a:r>
              <a:rPr dirty="0" sz="24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2400" spc="-8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Classification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2497" y="277748"/>
            <a:ext cx="47720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FF0000"/>
                </a:solidFill>
              </a:rPr>
              <a:t>Classifier</a:t>
            </a:r>
            <a:r>
              <a:rPr dirty="0" spc="-75">
                <a:solidFill>
                  <a:srgbClr val="FF0000"/>
                </a:solidFill>
              </a:rPr>
              <a:t> </a:t>
            </a:r>
            <a:r>
              <a:rPr dirty="0"/>
              <a:t>and</a:t>
            </a:r>
            <a:r>
              <a:rPr dirty="0" spc="-90"/>
              <a:t> </a:t>
            </a:r>
            <a:r>
              <a:rPr dirty="0" spc="-10"/>
              <a:t>Classification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21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600" y="1217675"/>
            <a:ext cx="6624828" cy="5519925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78739" y="758774"/>
            <a:ext cx="6697345" cy="4483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3525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Pattern</a:t>
            </a:r>
            <a:r>
              <a:rPr dirty="0" sz="2400" spc="-1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Recognition</a:t>
            </a:r>
            <a:r>
              <a:rPr dirty="0" sz="2400" spc="-9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Problems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95"/>
              </a:spcBef>
            </a:pPr>
            <a:endParaRPr sz="2400">
              <a:latin typeface="Arial"/>
              <a:cs typeface="Arial"/>
            </a:endParaRPr>
          </a:p>
          <a:p>
            <a:pPr marL="12700" marR="3900804">
              <a:lnSpc>
                <a:spcPts val="2860"/>
              </a:lnSpc>
            </a:pP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Four</a:t>
            </a:r>
            <a:r>
              <a:rPr dirty="0" sz="2400" spc="-6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Fundament Types</a:t>
            </a:r>
            <a:r>
              <a:rPr dirty="0" sz="2400" spc="-9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PR</a:t>
            </a:r>
            <a:r>
              <a:rPr dirty="0" sz="2400" spc="-1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Problems: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buAutoNum type="arabicPeriod"/>
              <a:tabLst>
                <a:tab pos="469265" algn="l"/>
              </a:tabLst>
            </a:pPr>
            <a:r>
              <a:rPr dirty="0" sz="2400" spc="-25">
                <a:solidFill>
                  <a:srgbClr val="0000FF"/>
                </a:solidFill>
                <a:latin typeface="Arial"/>
                <a:cs typeface="Arial"/>
              </a:rPr>
              <a:t>Model-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Based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Clr>
                <a:srgbClr val="0000FF"/>
              </a:buClr>
              <a:buFont typeface="Arial"/>
              <a:buAutoNum type="arabicPeriod"/>
            </a:pPr>
            <a:endParaRPr sz="24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buAutoNum type="arabicPeriod"/>
              <a:tabLst>
                <a:tab pos="469265" algn="l"/>
              </a:tabLst>
            </a:pP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Supervised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Clr>
                <a:srgbClr val="0000FF"/>
              </a:buClr>
              <a:buFont typeface="Arial"/>
              <a:buAutoNum type="arabicPeriod"/>
            </a:pPr>
            <a:endParaRPr sz="24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69265" algn="l"/>
              </a:tabLst>
            </a:pPr>
            <a:r>
              <a:rPr dirty="0" sz="2400" spc="-25">
                <a:solidFill>
                  <a:srgbClr val="0000FF"/>
                </a:solidFill>
                <a:latin typeface="Arial"/>
                <a:cs typeface="Arial"/>
              </a:rPr>
              <a:t>Semi-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Supervised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5"/>
              </a:spcBef>
              <a:buClr>
                <a:srgbClr val="0000FF"/>
              </a:buClr>
              <a:buFont typeface="Arial"/>
              <a:buAutoNum type="arabicPeriod"/>
            </a:pPr>
            <a:endParaRPr sz="24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buAutoNum type="arabicPeriod"/>
              <a:tabLst>
                <a:tab pos="469265" algn="l"/>
              </a:tabLst>
            </a:pP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Unsupervised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2497" y="277748"/>
            <a:ext cx="47720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FF0000"/>
                </a:solidFill>
              </a:rPr>
              <a:t>Classifier</a:t>
            </a:r>
            <a:r>
              <a:rPr dirty="0" spc="-75">
                <a:solidFill>
                  <a:srgbClr val="FF0000"/>
                </a:solidFill>
              </a:rPr>
              <a:t> </a:t>
            </a:r>
            <a:r>
              <a:rPr dirty="0"/>
              <a:t>and</a:t>
            </a:r>
            <a:r>
              <a:rPr dirty="0" spc="-90"/>
              <a:t> </a:t>
            </a:r>
            <a:r>
              <a:rPr dirty="0" spc="-10"/>
              <a:t>Classification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22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0" y="1254252"/>
            <a:ext cx="2080259" cy="5070348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84175" y="758774"/>
            <a:ext cx="7400290" cy="5598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2273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Pattern</a:t>
            </a:r>
            <a:r>
              <a:rPr dirty="0" sz="2400" spc="-10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Recognition</a:t>
            </a:r>
            <a:r>
              <a:rPr dirty="0" sz="240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Problem:</a:t>
            </a:r>
            <a:r>
              <a:rPr dirty="0" sz="2400" spc="-8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0000FF"/>
                </a:solidFill>
                <a:latin typeface="Arial"/>
                <a:cs typeface="Arial"/>
              </a:rPr>
              <a:t>Model-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Based</a:t>
            </a:r>
            <a:endParaRPr sz="2400">
              <a:latin typeface="Arial"/>
              <a:cs typeface="Arial"/>
            </a:endParaRPr>
          </a:p>
          <a:p>
            <a:pPr marL="35560">
              <a:lnSpc>
                <a:spcPct val="100000"/>
              </a:lnSpc>
              <a:spcBef>
                <a:spcPts val="2130"/>
              </a:spcBef>
            </a:pP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Scenario</a:t>
            </a:r>
            <a:r>
              <a:rPr dirty="0" sz="22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dirty="0" sz="22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spc="-20">
                <a:solidFill>
                  <a:srgbClr val="0000FF"/>
                </a:solidFill>
                <a:latin typeface="Arial"/>
                <a:cs typeface="Arial"/>
              </a:rPr>
              <a:t>(Model-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Based):</a:t>
            </a:r>
            <a:r>
              <a:rPr dirty="0" sz="22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Model</a:t>
            </a:r>
            <a:r>
              <a:rPr dirty="0" sz="22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22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known</a:t>
            </a:r>
            <a:r>
              <a:rPr dirty="0" sz="22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or</a:t>
            </a:r>
            <a:r>
              <a:rPr dirty="0" sz="22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0000FF"/>
                </a:solidFill>
                <a:latin typeface="Arial"/>
                <a:cs typeface="Arial"/>
              </a:rPr>
              <a:t>given</a:t>
            </a:r>
            <a:endParaRPr sz="2200">
              <a:latin typeface="Arial"/>
              <a:cs typeface="Arial"/>
            </a:endParaRPr>
          </a:p>
          <a:p>
            <a:pPr algn="just" marL="354965" marR="758190" indent="-342900">
              <a:lnSpc>
                <a:spcPct val="100000"/>
              </a:lnSpc>
              <a:spcBef>
                <a:spcPts val="1895"/>
              </a:spcBef>
              <a:buFont typeface="Wingdings"/>
              <a:buChar char=""/>
              <a:tabLst>
                <a:tab pos="354965" algn="l"/>
              </a:tabLst>
            </a:pPr>
            <a:r>
              <a:rPr dirty="0" sz="2200">
                <a:latin typeface="Arial"/>
                <a:cs typeface="Arial"/>
              </a:rPr>
              <a:t>Hope</a:t>
            </a:r>
            <a:r>
              <a:rPr dirty="0" sz="2200" spc="52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to</a:t>
            </a:r>
            <a:r>
              <a:rPr dirty="0" sz="2200" spc="51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have</a:t>
            </a:r>
            <a:r>
              <a:rPr dirty="0" sz="2200" spc="53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most</a:t>
            </a:r>
            <a:r>
              <a:rPr dirty="0" sz="2200" spc="52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information</a:t>
            </a:r>
            <a:r>
              <a:rPr dirty="0" sz="2200" spc="52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regarding</a:t>
            </a:r>
            <a:r>
              <a:rPr dirty="0" sz="2200" spc="52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</a:t>
            </a:r>
            <a:r>
              <a:rPr dirty="0" sz="2200" spc="515">
                <a:latin typeface="Arial"/>
                <a:cs typeface="Arial"/>
              </a:rPr>
              <a:t> </a:t>
            </a:r>
            <a:r>
              <a:rPr dirty="0" sz="2200" spc="-25">
                <a:latin typeface="Arial"/>
                <a:cs typeface="Arial"/>
              </a:rPr>
              <a:t>PR </a:t>
            </a:r>
            <a:r>
              <a:rPr dirty="0" sz="2200">
                <a:latin typeface="Arial"/>
                <a:cs typeface="Arial"/>
              </a:rPr>
              <a:t>problem</a:t>
            </a:r>
            <a:r>
              <a:rPr dirty="0" sz="2200" spc="42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the</a:t>
            </a:r>
            <a:r>
              <a:rPr dirty="0" sz="2200" spc="44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behaviour</a:t>
            </a:r>
            <a:r>
              <a:rPr dirty="0" sz="2200" spc="44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of</a:t>
            </a:r>
            <a:r>
              <a:rPr dirty="0" sz="2200" spc="42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the</a:t>
            </a:r>
            <a:r>
              <a:rPr dirty="0" sz="2200" spc="434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measurements</a:t>
            </a:r>
            <a:r>
              <a:rPr dirty="0" sz="2200" spc="445">
                <a:latin typeface="Arial"/>
                <a:cs typeface="Arial"/>
              </a:rPr>
              <a:t> </a:t>
            </a:r>
            <a:r>
              <a:rPr dirty="0" sz="2200" spc="-25">
                <a:latin typeface="Arial"/>
                <a:cs typeface="Arial"/>
              </a:rPr>
              <a:t>for </a:t>
            </a:r>
            <a:r>
              <a:rPr dirty="0" sz="2200">
                <a:latin typeface="Arial"/>
                <a:cs typeface="Arial"/>
              </a:rPr>
              <a:t>each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of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the</a:t>
            </a:r>
            <a:r>
              <a:rPr dirty="0" sz="2200" spc="-4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pattern</a:t>
            </a:r>
            <a:r>
              <a:rPr dirty="0" sz="2200" spc="-30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classes.</a:t>
            </a:r>
            <a:endParaRPr sz="2200">
              <a:latin typeface="Arial"/>
              <a:cs typeface="Arial"/>
            </a:endParaRPr>
          </a:p>
          <a:p>
            <a:pPr algn="just" marL="354965" marR="755650" indent="-342900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354965" algn="l"/>
              </a:tabLst>
            </a:pPr>
            <a:r>
              <a:rPr dirty="0" sz="2200">
                <a:latin typeface="Arial"/>
                <a:cs typeface="Arial"/>
              </a:rPr>
              <a:t>Normally</a:t>
            </a:r>
            <a:r>
              <a:rPr dirty="0" sz="2200" spc="135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characterized</a:t>
            </a:r>
            <a:r>
              <a:rPr dirty="0" sz="2200" spc="140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in</a:t>
            </a:r>
            <a:r>
              <a:rPr dirty="0" sz="2200" spc="135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a</a:t>
            </a:r>
            <a:r>
              <a:rPr dirty="0" sz="2200" spc="135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statistical</a:t>
            </a:r>
            <a:r>
              <a:rPr dirty="0" sz="2200" spc="145">
                <a:latin typeface="Arial"/>
                <a:cs typeface="Arial"/>
              </a:rPr>
              <a:t>  </a:t>
            </a:r>
            <a:r>
              <a:rPr dirty="0" sz="2200" spc="-10">
                <a:latin typeface="Arial"/>
                <a:cs typeface="Arial"/>
              </a:rPr>
              <a:t>fashion, </a:t>
            </a:r>
            <a:r>
              <a:rPr dirty="0" sz="2200">
                <a:latin typeface="Arial"/>
                <a:cs typeface="Arial"/>
              </a:rPr>
              <a:t>such</a:t>
            </a:r>
            <a:r>
              <a:rPr dirty="0" sz="2200" spc="13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as</a:t>
            </a:r>
            <a:r>
              <a:rPr dirty="0" sz="2200" spc="125">
                <a:latin typeface="Arial"/>
                <a:cs typeface="Arial"/>
              </a:rPr>
              <a:t> </a:t>
            </a:r>
            <a:r>
              <a:rPr dirty="0" sz="2200" i="1">
                <a:solidFill>
                  <a:srgbClr val="0000FF"/>
                </a:solidFill>
                <a:latin typeface="Arial"/>
                <a:cs typeface="Arial"/>
              </a:rPr>
              <a:t>p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dirty="0" sz="2200" i="1">
                <a:solidFill>
                  <a:srgbClr val="0000FF"/>
                </a:solidFill>
                <a:latin typeface="Arial"/>
                <a:cs typeface="Arial"/>
              </a:rPr>
              <a:t>y|C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)</a:t>
            </a:r>
            <a:r>
              <a:rPr dirty="0" sz="2200" spc="1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dirty="0" sz="2200" spc="1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2200" spc="1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distribution</a:t>
            </a:r>
            <a:r>
              <a:rPr dirty="0" sz="2200" spc="1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2200" spc="1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0000FF"/>
                </a:solidFill>
                <a:latin typeface="Arial"/>
                <a:cs typeface="Arial"/>
              </a:rPr>
              <a:t>measurement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vector</a:t>
            </a:r>
            <a:r>
              <a:rPr dirty="0" sz="22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i="1">
                <a:solidFill>
                  <a:srgbClr val="0000FF"/>
                </a:solidFill>
                <a:latin typeface="Arial"/>
                <a:cs typeface="Arial"/>
              </a:rPr>
              <a:t>y</a:t>
            </a:r>
            <a:r>
              <a:rPr dirty="0" sz="2200" spc="-4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given</a:t>
            </a:r>
            <a:r>
              <a:rPr dirty="0" sz="22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class</a:t>
            </a:r>
            <a:r>
              <a:rPr dirty="0" sz="22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spc="-50" i="1">
                <a:solidFill>
                  <a:srgbClr val="0000FF"/>
                </a:solidFill>
                <a:latin typeface="Arial"/>
                <a:cs typeface="Arial"/>
              </a:rPr>
              <a:t>C</a:t>
            </a:r>
            <a:endParaRPr sz="2200">
              <a:latin typeface="Arial"/>
              <a:cs typeface="Arial"/>
            </a:endParaRPr>
          </a:p>
          <a:p>
            <a:pPr algn="just" marL="354965" marR="755650" indent="-342900">
              <a:lnSpc>
                <a:spcPct val="100000"/>
              </a:lnSpc>
              <a:spcBef>
                <a:spcPts val="1689"/>
              </a:spcBef>
              <a:buFont typeface="Wingdings"/>
              <a:buChar char=""/>
              <a:tabLst>
                <a:tab pos="354965" algn="l"/>
              </a:tabLst>
            </a:pPr>
            <a:r>
              <a:rPr dirty="0" sz="2000">
                <a:latin typeface="Arial"/>
                <a:cs typeface="Arial"/>
              </a:rPr>
              <a:t>Such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detailed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information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will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available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only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those </a:t>
            </a:r>
            <a:r>
              <a:rPr dirty="0" sz="2000">
                <a:latin typeface="Arial"/>
                <a:cs typeface="Arial"/>
              </a:rPr>
              <a:t>contexts</a:t>
            </a:r>
            <a:r>
              <a:rPr dirty="0" sz="2000" spc="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where</a:t>
            </a:r>
            <a:r>
              <a:rPr dirty="0" sz="2000" spc="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physical</a:t>
            </a:r>
            <a:r>
              <a:rPr dirty="0" sz="2000" spc="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process</a:t>
            </a:r>
            <a:r>
              <a:rPr dirty="0" sz="2000" spc="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known</a:t>
            </a:r>
            <a:r>
              <a:rPr dirty="0" sz="2000" spc="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by</a:t>
            </a:r>
            <a:r>
              <a:rPr dirty="0" sz="2000" spc="4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which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given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pattern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class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gives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rise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measurements.</a:t>
            </a:r>
            <a:endParaRPr sz="2000">
              <a:latin typeface="Arial"/>
              <a:cs typeface="Arial"/>
            </a:endParaRPr>
          </a:p>
          <a:p>
            <a:pPr algn="just" marL="354965" marR="756920" indent="-342900">
              <a:lnSpc>
                <a:spcPct val="100000"/>
              </a:lnSpc>
              <a:buFont typeface="Wingdings"/>
              <a:buChar char=""/>
              <a:tabLst>
                <a:tab pos="354965" algn="l"/>
              </a:tabLst>
            </a:pPr>
            <a:r>
              <a:rPr dirty="0" sz="2000">
                <a:latin typeface="Arial"/>
                <a:cs typeface="Arial"/>
              </a:rPr>
              <a:t>Very</a:t>
            </a:r>
            <a:r>
              <a:rPr dirty="0" sz="2000" spc="5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convenient</a:t>
            </a:r>
            <a:r>
              <a:rPr dirty="0" sz="2000" spc="5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6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have</a:t>
            </a:r>
            <a:r>
              <a:rPr dirty="0" sz="2000" spc="5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detailed</a:t>
            </a:r>
            <a:r>
              <a:rPr dirty="0" sz="2000" spc="6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information,</a:t>
            </a:r>
            <a:r>
              <a:rPr dirty="0" sz="2000" spc="50">
                <a:latin typeface="Arial"/>
                <a:cs typeface="Arial"/>
              </a:rPr>
              <a:t>  </a:t>
            </a:r>
            <a:r>
              <a:rPr dirty="0" sz="2000" spc="-10">
                <a:latin typeface="Arial"/>
                <a:cs typeface="Arial"/>
              </a:rPr>
              <a:t>since </a:t>
            </a:r>
            <a:r>
              <a:rPr dirty="0" sz="2000">
                <a:latin typeface="Arial"/>
                <a:cs typeface="Arial"/>
              </a:rPr>
              <a:t>statistical</a:t>
            </a:r>
            <a:r>
              <a:rPr dirty="0" sz="2000" spc="2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decision</a:t>
            </a:r>
            <a:r>
              <a:rPr dirty="0" sz="2000" spc="2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theory</a:t>
            </a:r>
            <a:r>
              <a:rPr dirty="0" sz="2000" spc="2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allow</a:t>
            </a:r>
            <a:r>
              <a:rPr dirty="0" sz="2000" spc="2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2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explicitly</a:t>
            </a:r>
            <a:r>
              <a:rPr dirty="0" sz="2000" spc="2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define</a:t>
            </a:r>
            <a:r>
              <a:rPr dirty="0" sz="2000" spc="29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the </a:t>
            </a:r>
            <a:r>
              <a:rPr dirty="0" sz="2000">
                <a:latin typeface="Arial"/>
                <a:cs typeface="Arial"/>
              </a:rPr>
              <a:t>optimal</a:t>
            </a:r>
            <a:r>
              <a:rPr dirty="0" sz="2000" spc="21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classifier,</a:t>
            </a:r>
            <a:r>
              <a:rPr dirty="0" sz="2000" spc="21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22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21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sense</a:t>
            </a:r>
            <a:r>
              <a:rPr dirty="0" sz="2000" spc="22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204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minimizing</a:t>
            </a:r>
            <a:r>
              <a:rPr dirty="0" sz="2000" spc="220">
                <a:latin typeface="Arial"/>
                <a:cs typeface="Arial"/>
              </a:rPr>
              <a:t>  </a:t>
            </a:r>
            <a:r>
              <a:rPr dirty="0" sz="2000" spc="-25">
                <a:latin typeface="Arial"/>
                <a:cs typeface="Arial"/>
              </a:rPr>
              <a:t>the </a:t>
            </a:r>
            <a:r>
              <a:rPr dirty="0" sz="2000">
                <a:latin typeface="Arial"/>
                <a:cs typeface="Arial"/>
              </a:rPr>
              <a:t>probability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classification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error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2497" y="277748"/>
            <a:ext cx="47720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FF0000"/>
                </a:solidFill>
              </a:rPr>
              <a:t>Classifier</a:t>
            </a:r>
            <a:r>
              <a:rPr dirty="0" spc="-75">
                <a:solidFill>
                  <a:srgbClr val="FF0000"/>
                </a:solidFill>
              </a:rPr>
              <a:t> </a:t>
            </a:r>
            <a:r>
              <a:rPr dirty="0"/>
              <a:t>and</a:t>
            </a:r>
            <a:r>
              <a:rPr dirty="0" spc="-90"/>
              <a:t> </a:t>
            </a:r>
            <a:r>
              <a:rPr dirty="0" spc="-10"/>
              <a:t>Classification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23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0128" y="1546858"/>
            <a:ext cx="1828800" cy="530199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63880" y="758774"/>
            <a:ext cx="7968615" cy="55060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78635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Pattern</a:t>
            </a:r>
            <a:r>
              <a:rPr dirty="0" sz="2400" spc="-114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Recognition</a:t>
            </a:r>
            <a:r>
              <a:rPr dirty="0" sz="2400" spc="-6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Problem:</a:t>
            </a:r>
            <a:r>
              <a:rPr dirty="0" sz="2400" spc="-9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Supervised</a:t>
            </a:r>
            <a:endParaRPr sz="2400">
              <a:latin typeface="Arial"/>
              <a:cs typeface="Arial"/>
            </a:endParaRPr>
          </a:p>
          <a:p>
            <a:pPr marL="155575" marR="30480">
              <a:lnSpc>
                <a:spcPts val="2630"/>
              </a:lnSpc>
              <a:spcBef>
                <a:spcPts val="1980"/>
              </a:spcBef>
            </a:pP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Scenario</a:t>
            </a:r>
            <a:r>
              <a:rPr dirty="0" sz="2200" spc="-6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2</a:t>
            </a:r>
            <a:r>
              <a:rPr dirty="0" sz="2200" spc="-6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(Supervised):</a:t>
            </a:r>
            <a:r>
              <a:rPr dirty="0" sz="22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Model</a:t>
            </a:r>
            <a:r>
              <a:rPr dirty="0" sz="22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220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dirty="0" sz="2200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known,</a:t>
            </a:r>
            <a:r>
              <a:rPr dirty="0" sz="22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labelled</a:t>
            </a:r>
            <a:r>
              <a:rPr dirty="0" sz="2200" spc="-6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r>
              <a:rPr dirty="0" sz="2200" spc="-6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spc="-25">
                <a:solidFill>
                  <a:srgbClr val="0000FF"/>
                </a:solidFill>
                <a:latin typeface="Arial"/>
                <a:cs typeface="Arial"/>
              </a:rPr>
              <a:t>are </a:t>
            </a:r>
            <a:r>
              <a:rPr dirty="0" sz="2200" spc="-10">
                <a:solidFill>
                  <a:srgbClr val="0000FF"/>
                </a:solidFill>
                <a:latin typeface="Arial"/>
                <a:cs typeface="Arial"/>
              </a:rPr>
              <a:t>available</a:t>
            </a:r>
            <a:endParaRPr sz="2200">
              <a:latin typeface="Arial"/>
              <a:cs typeface="Arial"/>
            </a:endParaRPr>
          </a:p>
          <a:p>
            <a:pPr marL="405765" indent="-342265">
              <a:lnSpc>
                <a:spcPts val="2045"/>
              </a:lnSpc>
              <a:buFont typeface="Wingdings"/>
              <a:buChar char=""/>
              <a:tabLst>
                <a:tab pos="405765" algn="l"/>
              </a:tabLst>
            </a:pPr>
            <a:r>
              <a:rPr dirty="0" sz="2200">
                <a:latin typeface="Arial"/>
                <a:cs typeface="Arial"/>
              </a:rPr>
              <a:t>Do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not</a:t>
            </a:r>
            <a:r>
              <a:rPr dirty="0" sz="2200" spc="-4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have</a:t>
            </a:r>
            <a:r>
              <a:rPr dirty="0" sz="2200" spc="-3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an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exact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description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of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the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problem,</a:t>
            </a:r>
            <a:endParaRPr sz="2200">
              <a:latin typeface="Arial"/>
              <a:cs typeface="Arial"/>
            </a:endParaRPr>
          </a:p>
          <a:p>
            <a:pPr marL="406400">
              <a:lnSpc>
                <a:spcPct val="100000"/>
              </a:lnSpc>
            </a:pPr>
            <a:r>
              <a:rPr dirty="0" sz="2200">
                <a:latin typeface="Arial"/>
                <a:cs typeface="Arial"/>
              </a:rPr>
              <a:t>as</a:t>
            </a:r>
            <a:r>
              <a:rPr dirty="0" sz="2200" spc="-4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in</a:t>
            </a:r>
            <a:r>
              <a:rPr dirty="0" sz="2200" spc="-3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Scenario</a:t>
            </a:r>
            <a:r>
              <a:rPr dirty="0" sz="2200" spc="-35">
                <a:latin typeface="Arial"/>
                <a:cs typeface="Arial"/>
              </a:rPr>
              <a:t> </a:t>
            </a:r>
            <a:r>
              <a:rPr dirty="0" sz="2200" spc="-50">
                <a:latin typeface="Arial"/>
                <a:cs typeface="Arial"/>
              </a:rPr>
              <a:t>1</a:t>
            </a:r>
            <a:endParaRPr sz="2200">
              <a:latin typeface="Arial"/>
              <a:cs typeface="Arial"/>
            </a:endParaRPr>
          </a:p>
          <a:p>
            <a:pPr marL="405765" indent="-342265">
              <a:lnSpc>
                <a:spcPts val="2635"/>
              </a:lnSpc>
              <a:buFont typeface="Wingdings"/>
              <a:buChar char=""/>
              <a:tabLst>
                <a:tab pos="405765" algn="l"/>
              </a:tabLst>
            </a:pPr>
            <a:r>
              <a:rPr dirty="0" sz="2200">
                <a:latin typeface="Arial"/>
                <a:cs typeface="Arial"/>
              </a:rPr>
              <a:t>Given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labelled</a:t>
            </a:r>
            <a:r>
              <a:rPr dirty="0" sz="2200" spc="-6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data,</a:t>
            </a:r>
            <a:r>
              <a:rPr dirty="0" sz="2200" spc="-6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meaning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data</a:t>
            </a:r>
            <a:r>
              <a:rPr dirty="0" sz="2200" spc="-6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pairs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of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the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 spc="-20">
                <a:latin typeface="Arial"/>
                <a:cs typeface="Arial"/>
              </a:rPr>
              <a:t>form</a:t>
            </a:r>
            <a:endParaRPr sz="2200">
              <a:latin typeface="Arial"/>
              <a:cs typeface="Arial"/>
            </a:endParaRPr>
          </a:p>
          <a:p>
            <a:pPr marL="140970">
              <a:lnSpc>
                <a:spcPts val="2635"/>
              </a:lnSpc>
            </a:pP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{</a:t>
            </a:r>
            <a:r>
              <a:rPr dirty="0" sz="2200" i="1">
                <a:solidFill>
                  <a:srgbClr val="0000FF"/>
                </a:solidFill>
                <a:latin typeface="Arial"/>
                <a:cs typeface="Arial"/>
              </a:rPr>
              <a:t>y</a:t>
            </a:r>
            <a:r>
              <a:rPr dirty="0" baseline="-21072" sz="2175" i="1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dirty="0" sz="2200" i="1">
                <a:solidFill>
                  <a:srgbClr val="0000FF"/>
                </a:solidFill>
                <a:latin typeface="Arial"/>
                <a:cs typeface="Arial"/>
              </a:rPr>
              <a:t>;</a:t>
            </a:r>
            <a:r>
              <a:rPr dirty="0" sz="2200" spc="-45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i="1">
                <a:solidFill>
                  <a:srgbClr val="0000FF"/>
                </a:solidFill>
                <a:latin typeface="Arial"/>
                <a:cs typeface="Arial"/>
              </a:rPr>
              <a:t>C</a:t>
            </a:r>
            <a:r>
              <a:rPr dirty="0" baseline="-21072" sz="2175" i="1">
                <a:solidFill>
                  <a:srgbClr val="0000FF"/>
                </a:solidFill>
                <a:latin typeface="Arial"/>
                <a:cs typeface="Arial"/>
              </a:rPr>
              <a:t>κ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}</a:t>
            </a:r>
            <a:r>
              <a:rPr dirty="0" sz="22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0000FF"/>
                </a:solidFill>
                <a:latin typeface="Arial"/>
                <a:cs typeface="Arial"/>
              </a:rPr>
              <a:t>-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&gt;</a:t>
            </a:r>
            <a:r>
              <a:rPr dirty="0" sz="2200" spc="-7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22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i="1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th</a:t>
            </a:r>
            <a:r>
              <a:rPr dirty="0" sz="22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measurement</a:t>
            </a:r>
            <a:r>
              <a:rPr dirty="0" sz="22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vector</a:t>
            </a:r>
            <a:r>
              <a:rPr dirty="0" sz="22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i="1">
                <a:solidFill>
                  <a:srgbClr val="0000FF"/>
                </a:solidFill>
                <a:latin typeface="Arial"/>
                <a:cs typeface="Arial"/>
              </a:rPr>
              <a:t>y</a:t>
            </a:r>
            <a:r>
              <a:rPr dirty="0" baseline="-21072" sz="2175" i="1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dirty="0" baseline="-21072" sz="2175" spc="232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22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in</a:t>
            </a:r>
            <a:r>
              <a:rPr dirty="0" sz="22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class</a:t>
            </a:r>
            <a:r>
              <a:rPr dirty="0" sz="22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spc="-35" i="1">
                <a:solidFill>
                  <a:srgbClr val="0000FF"/>
                </a:solidFill>
                <a:latin typeface="Arial"/>
                <a:cs typeface="Arial"/>
              </a:rPr>
              <a:t>C</a:t>
            </a:r>
            <a:r>
              <a:rPr dirty="0" baseline="-21072" sz="2175" spc="-52" i="1">
                <a:solidFill>
                  <a:srgbClr val="0000FF"/>
                </a:solidFill>
                <a:latin typeface="Arial"/>
                <a:cs typeface="Arial"/>
              </a:rPr>
              <a:t>κ</a:t>
            </a:r>
            <a:endParaRPr baseline="-21072" sz="2175">
              <a:latin typeface="Arial"/>
              <a:cs typeface="Arial"/>
            </a:endParaRPr>
          </a:p>
          <a:p>
            <a:pPr algn="just" marL="406400" marR="1203960" indent="-342900">
              <a:lnSpc>
                <a:spcPct val="100000"/>
              </a:lnSpc>
              <a:spcBef>
                <a:spcPts val="1964"/>
              </a:spcBef>
              <a:buFont typeface="Wingdings"/>
              <a:buChar char=""/>
              <a:tabLst>
                <a:tab pos="406400" algn="l"/>
              </a:tabLst>
            </a:pP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Labelled</a:t>
            </a:r>
            <a:r>
              <a:rPr dirty="0" sz="2200" spc="35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r>
              <a:rPr dirty="0" sz="2200" spc="34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do</a:t>
            </a:r>
            <a:r>
              <a:rPr dirty="0" sz="2200" spc="34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not</a:t>
            </a:r>
            <a:r>
              <a:rPr dirty="0" sz="2200" spc="34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just</a:t>
            </a:r>
            <a:r>
              <a:rPr dirty="0" sz="2200" spc="34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200" i="1">
                <a:solidFill>
                  <a:srgbClr val="0000FF"/>
                </a:solidFill>
                <a:latin typeface="Arial"/>
                <a:cs typeface="Arial"/>
              </a:rPr>
              <a:t>magically</a:t>
            </a:r>
            <a:r>
              <a:rPr dirty="0" sz="2200" spc="350" i="1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200" spc="-10">
                <a:solidFill>
                  <a:srgbClr val="0000FF"/>
                </a:solidFill>
                <a:latin typeface="Arial"/>
                <a:cs typeface="Arial"/>
              </a:rPr>
              <a:t>appear</a:t>
            </a:r>
            <a:r>
              <a:rPr dirty="0" sz="2200" spc="-10">
                <a:latin typeface="Arial"/>
                <a:cs typeface="Arial"/>
              </a:rPr>
              <a:t>;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labelled</a:t>
            </a:r>
            <a:r>
              <a:rPr dirty="0" sz="2200" spc="26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or</a:t>
            </a:r>
            <a:r>
              <a:rPr dirty="0" sz="2200" spc="254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tagged</a:t>
            </a:r>
            <a:r>
              <a:rPr dirty="0" sz="2200" spc="26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by</a:t>
            </a:r>
            <a:r>
              <a:rPr dirty="0" sz="2200" spc="2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dirty="0" sz="2200" spc="27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human</a:t>
            </a:r>
            <a:r>
              <a:rPr dirty="0" sz="2200" spc="254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observer</a:t>
            </a:r>
            <a:r>
              <a:rPr dirty="0" sz="2200">
                <a:latin typeface="Arial"/>
                <a:cs typeface="Arial"/>
              </a:rPr>
              <a:t>,</a:t>
            </a:r>
            <a:r>
              <a:rPr dirty="0" sz="2200" spc="254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so</a:t>
            </a:r>
            <a:r>
              <a:rPr dirty="0" sz="2200" spc="260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refer </a:t>
            </a:r>
            <a:r>
              <a:rPr dirty="0" sz="2200">
                <a:latin typeface="Arial"/>
                <a:cs typeface="Arial"/>
              </a:rPr>
              <a:t>scenario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as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 spc="-10" i="1">
                <a:solidFill>
                  <a:srgbClr val="0000FF"/>
                </a:solidFill>
                <a:latin typeface="Arial"/>
                <a:cs typeface="Arial"/>
              </a:rPr>
              <a:t>supervised</a:t>
            </a:r>
            <a:endParaRPr sz="2200">
              <a:latin typeface="Arial"/>
              <a:cs typeface="Arial"/>
            </a:endParaRPr>
          </a:p>
          <a:p>
            <a:pPr algn="just" marL="406400" marR="1203325" indent="-342900">
              <a:lnSpc>
                <a:spcPct val="100000"/>
              </a:lnSpc>
              <a:spcBef>
                <a:spcPts val="5"/>
              </a:spcBef>
              <a:buFont typeface="Wingdings"/>
              <a:buChar char=""/>
              <a:tabLst>
                <a:tab pos="406400" algn="l"/>
              </a:tabLst>
            </a:pP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Exceptionally</a:t>
            </a:r>
            <a:r>
              <a:rPr dirty="0" sz="2200" spc="6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expensive</a:t>
            </a:r>
            <a:r>
              <a:rPr dirty="0" sz="2200" spc="6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or</a:t>
            </a:r>
            <a:r>
              <a:rPr dirty="0" sz="2200" spc="60">
                <a:latin typeface="Arial"/>
                <a:cs typeface="Arial"/>
              </a:rPr>
              <a:t>  </a:t>
            </a:r>
            <a:r>
              <a:rPr dirty="0" sz="2200" spc="-10">
                <a:latin typeface="Arial"/>
                <a:cs typeface="Arial"/>
              </a:rPr>
              <a:t>labour-</a:t>
            </a:r>
            <a:r>
              <a:rPr dirty="0" sz="2200">
                <a:latin typeface="Arial"/>
                <a:cs typeface="Arial"/>
              </a:rPr>
              <a:t>intensive</a:t>
            </a:r>
            <a:r>
              <a:rPr dirty="0" sz="2200" spc="65">
                <a:latin typeface="Arial"/>
                <a:cs typeface="Arial"/>
              </a:rPr>
              <a:t>  </a:t>
            </a:r>
            <a:r>
              <a:rPr dirty="0" sz="2200" spc="-20">
                <a:latin typeface="Arial"/>
                <a:cs typeface="Arial"/>
              </a:rPr>
              <a:t>with </a:t>
            </a:r>
            <a:r>
              <a:rPr dirty="0" sz="2200">
                <a:latin typeface="Arial"/>
                <a:cs typeface="Arial"/>
              </a:rPr>
              <a:t>larger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datasets.</a:t>
            </a:r>
            <a:endParaRPr sz="2200">
              <a:latin typeface="Arial"/>
              <a:cs typeface="Arial"/>
            </a:endParaRPr>
          </a:p>
          <a:p>
            <a:pPr algn="just" marL="406400" marR="1203960" indent="-342900">
              <a:lnSpc>
                <a:spcPct val="99800"/>
              </a:lnSpc>
              <a:spcBef>
                <a:spcPts val="5"/>
              </a:spcBef>
              <a:buFont typeface="Wingdings"/>
              <a:buChar char=""/>
              <a:tabLst>
                <a:tab pos="406400" algn="l"/>
              </a:tabLst>
            </a:pPr>
            <a:r>
              <a:rPr dirty="0" sz="2200">
                <a:latin typeface="Arial"/>
                <a:cs typeface="Arial"/>
              </a:rPr>
              <a:t>May</a:t>
            </a:r>
            <a:r>
              <a:rPr dirty="0" sz="2200" spc="95">
                <a:latin typeface="Arial"/>
                <a:cs typeface="Arial"/>
              </a:rPr>
              <a:t> 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derive</a:t>
            </a:r>
            <a:r>
              <a:rPr dirty="0" sz="2200" spc="11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dirty="0" sz="2200" spc="10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classifier</a:t>
            </a:r>
            <a:r>
              <a:rPr dirty="0" sz="2200" spc="10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directly</a:t>
            </a:r>
            <a:r>
              <a:rPr dirty="0" sz="2200" spc="10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from</a:t>
            </a:r>
            <a:r>
              <a:rPr dirty="0" sz="2200" spc="100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the</a:t>
            </a:r>
            <a:r>
              <a:rPr dirty="0" sz="2200" spc="110">
                <a:latin typeface="Arial"/>
                <a:cs typeface="Arial"/>
              </a:rPr>
              <a:t>  </a:t>
            </a:r>
            <a:r>
              <a:rPr dirty="0" sz="2200" spc="-10">
                <a:latin typeface="Arial"/>
                <a:cs typeface="Arial"/>
              </a:rPr>
              <a:t>given </a:t>
            </a:r>
            <a:r>
              <a:rPr dirty="0" sz="2200">
                <a:latin typeface="Arial"/>
                <a:cs typeface="Arial"/>
              </a:rPr>
              <a:t>labelled</a:t>
            </a:r>
            <a:r>
              <a:rPr dirty="0" sz="2200" spc="17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or</a:t>
            </a:r>
            <a:r>
              <a:rPr dirty="0" sz="2200" spc="160"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learn</a:t>
            </a:r>
            <a:r>
              <a:rPr dirty="0" sz="2200" spc="17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an</a:t>
            </a:r>
            <a:r>
              <a:rPr dirty="0" sz="2200" spc="17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empirical</a:t>
            </a:r>
            <a:r>
              <a:rPr dirty="0" sz="2200" spc="18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probability</a:t>
            </a:r>
            <a:r>
              <a:rPr dirty="0" sz="2200" spc="17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model</a:t>
            </a:r>
            <a:r>
              <a:rPr dirty="0" sz="2200" spc="18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spc="-25">
                <a:latin typeface="Arial"/>
                <a:cs typeface="Arial"/>
              </a:rPr>
              <a:t>as </a:t>
            </a:r>
            <a:r>
              <a:rPr dirty="0" sz="2200">
                <a:latin typeface="Arial"/>
                <a:cs typeface="Arial"/>
              </a:rPr>
              <a:t>of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Scenario</a:t>
            </a:r>
            <a:r>
              <a:rPr dirty="0" sz="2200" spc="-50">
                <a:latin typeface="Arial"/>
                <a:cs typeface="Arial"/>
              </a:rPr>
              <a:t> 1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2497" y="277748"/>
            <a:ext cx="47720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FF0000"/>
                </a:solidFill>
              </a:rPr>
              <a:t>Classifier</a:t>
            </a:r>
            <a:r>
              <a:rPr dirty="0" spc="-75">
                <a:solidFill>
                  <a:srgbClr val="FF0000"/>
                </a:solidFill>
              </a:rPr>
              <a:t> </a:t>
            </a:r>
            <a:r>
              <a:rPr dirty="0"/>
              <a:t>and</a:t>
            </a:r>
            <a:r>
              <a:rPr dirty="0" spc="-90"/>
              <a:t> </a:t>
            </a:r>
            <a:r>
              <a:rPr dirty="0" spc="-10"/>
              <a:t>Classification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24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64084" y="758774"/>
            <a:ext cx="7781925" cy="5137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8049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Pattern</a:t>
            </a:r>
            <a:r>
              <a:rPr dirty="0" sz="2400" spc="-1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Recognition</a:t>
            </a:r>
            <a:r>
              <a:rPr dirty="0" sz="2400" spc="-6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Problem:</a:t>
            </a:r>
            <a:r>
              <a:rPr dirty="0" sz="2400" spc="-9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Semi-Supervised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15"/>
              </a:spcBef>
            </a:pPr>
            <a:endParaRPr sz="2400">
              <a:latin typeface="Arial"/>
              <a:cs typeface="Arial"/>
            </a:endParaRPr>
          </a:p>
          <a:p>
            <a:pPr marL="155575">
              <a:lnSpc>
                <a:spcPts val="2635"/>
              </a:lnSpc>
            </a:pP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Scenario</a:t>
            </a:r>
            <a:r>
              <a:rPr dirty="0" sz="2200" spc="30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3</a:t>
            </a:r>
            <a:r>
              <a:rPr dirty="0" sz="2200" spc="3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spc="-20">
                <a:solidFill>
                  <a:srgbClr val="0000FF"/>
                </a:solidFill>
                <a:latin typeface="Arial"/>
                <a:cs typeface="Arial"/>
              </a:rPr>
              <a:t>(Semi-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Supervised):</a:t>
            </a:r>
            <a:r>
              <a:rPr dirty="0" sz="2200" spc="3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Model</a:t>
            </a:r>
            <a:r>
              <a:rPr dirty="0" sz="2200" spc="3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2200" spc="3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dirty="0" sz="2200" spc="29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0000FF"/>
                </a:solidFill>
                <a:latin typeface="Arial"/>
                <a:cs typeface="Arial"/>
              </a:rPr>
              <a:t>known,</a:t>
            </a:r>
            <a:endParaRPr sz="2200">
              <a:latin typeface="Arial"/>
              <a:cs typeface="Arial"/>
            </a:endParaRPr>
          </a:p>
          <a:p>
            <a:pPr marL="155575">
              <a:lnSpc>
                <a:spcPts val="2635"/>
              </a:lnSpc>
            </a:pPr>
            <a:r>
              <a:rPr dirty="0" sz="2200">
                <a:solidFill>
                  <a:srgbClr val="FF0000"/>
                </a:solidFill>
                <a:latin typeface="Arial"/>
                <a:cs typeface="Arial"/>
              </a:rPr>
              <a:t>some</a:t>
            </a:r>
            <a:r>
              <a:rPr dirty="0" sz="2200" spc="-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FF0000"/>
                </a:solidFill>
                <a:latin typeface="Arial"/>
                <a:cs typeface="Arial"/>
              </a:rPr>
              <a:t>are</a:t>
            </a:r>
            <a:r>
              <a:rPr dirty="0" sz="2200" spc="-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FF0000"/>
                </a:solidFill>
                <a:latin typeface="Arial"/>
                <a:cs typeface="Arial"/>
              </a:rPr>
              <a:t>labelled</a:t>
            </a:r>
            <a:r>
              <a:rPr dirty="0" sz="2200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FF0000"/>
                </a:solidFill>
                <a:latin typeface="Arial"/>
                <a:cs typeface="Arial"/>
              </a:rPr>
              <a:t>data,</a:t>
            </a:r>
            <a:r>
              <a:rPr dirty="0" sz="2200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FF0000"/>
                </a:solidFill>
                <a:latin typeface="Arial"/>
                <a:cs typeface="Arial"/>
              </a:rPr>
              <a:t>some</a:t>
            </a:r>
            <a:r>
              <a:rPr dirty="0" sz="2200" spc="-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FF0000"/>
                </a:solidFill>
                <a:latin typeface="Arial"/>
                <a:cs typeface="Arial"/>
              </a:rPr>
              <a:t>are</a:t>
            </a:r>
            <a:r>
              <a:rPr dirty="0" sz="2200" spc="-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200" spc="-25">
                <a:solidFill>
                  <a:srgbClr val="FF0000"/>
                </a:solidFill>
                <a:latin typeface="Arial"/>
                <a:cs typeface="Arial"/>
              </a:rPr>
              <a:t>not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2200">
              <a:latin typeface="Arial"/>
              <a:cs typeface="Arial"/>
            </a:endParaRPr>
          </a:p>
          <a:p>
            <a:pPr algn="just" marL="355600" marR="1140460" indent="-342900">
              <a:lnSpc>
                <a:spcPct val="100000"/>
              </a:lnSpc>
              <a:buFont typeface="Wingdings"/>
              <a:buChar char=""/>
              <a:tabLst>
                <a:tab pos="355600" algn="l"/>
              </a:tabLst>
            </a:pPr>
            <a:r>
              <a:rPr dirty="0" sz="2200">
                <a:latin typeface="Arial"/>
                <a:cs typeface="Arial"/>
              </a:rPr>
              <a:t>Labelled</a:t>
            </a:r>
            <a:r>
              <a:rPr dirty="0" sz="2200" spc="7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data</a:t>
            </a:r>
            <a:r>
              <a:rPr dirty="0" sz="2200" spc="7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can</a:t>
            </a:r>
            <a:r>
              <a:rPr dirty="0" sz="2200" spc="7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be</a:t>
            </a:r>
            <a:r>
              <a:rPr dirty="0" sz="2200" spc="8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expensive,</a:t>
            </a:r>
            <a:r>
              <a:rPr dirty="0" sz="2200" spc="7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requiring</a:t>
            </a:r>
            <a:r>
              <a:rPr dirty="0" sz="2200" spc="85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manual </a:t>
            </a:r>
            <a:r>
              <a:rPr dirty="0" sz="2200">
                <a:latin typeface="Arial"/>
                <a:cs typeface="Arial"/>
              </a:rPr>
              <a:t>labelling.</a:t>
            </a:r>
            <a:r>
              <a:rPr dirty="0" sz="2200" spc="16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</a:t>
            </a:r>
            <a:r>
              <a:rPr dirty="0" sz="2200" spc="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huge</a:t>
            </a:r>
            <a:r>
              <a:rPr dirty="0" sz="2200" spc="18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data</a:t>
            </a:r>
            <a:r>
              <a:rPr dirty="0" sz="2200" spc="18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be</a:t>
            </a:r>
            <a:r>
              <a:rPr dirty="0" sz="2200" spc="18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unlabeled</a:t>
            </a:r>
            <a:r>
              <a:rPr dirty="0" sz="2200" spc="18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and</a:t>
            </a:r>
            <a:r>
              <a:rPr dirty="0" sz="2200" spc="180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Scenario </a:t>
            </a:r>
            <a:r>
              <a:rPr dirty="0" sz="2200">
                <a:latin typeface="Arial"/>
                <a:cs typeface="Arial"/>
              </a:rPr>
              <a:t>2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ignores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all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unlabeled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data.</a:t>
            </a:r>
            <a:endParaRPr sz="2200">
              <a:latin typeface="Arial"/>
              <a:cs typeface="Arial"/>
            </a:endParaRPr>
          </a:p>
          <a:p>
            <a:pPr algn="just" marL="354965" indent="-342265">
              <a:lnSpc>
                <a:spcPct val="100000"/>
              </a:lnSpc>
              <a:buFont typeface="Wingdings"/>
              <a:buChar char=""/>
              <a:tabLst>
                <a:tab pos="354965" algn="l"/>
              </a:tabLst>
            </a:pP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Problem</a:t>
            </a:r>
            <a:r>
              <a:rPr dirty="0" sz="2200" spc="1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refers</a:t>
            </a:r>
            <a:r>
              <a:rPr dirty="0" sz="2200" spc="1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to</a:t>
            </a:r>
            <a:r>
              <a:rPr dirty="0" sz="2200" spc="1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as</a:t>
            </a:r>
            <a:r>
              <a:rPr dirty="0" sz="2200" spc="1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spc="-20">
                <a:solidFill>
                  <a:srgbClr val="0000FF"/>
                </a:solidFill>
                <a:latin typeface="Arial"/>
                <a:cs typeface="Arial"/>
              </a:rPr>
              <a:t>semi-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supervised</a:t>
            </a:r>
            <a:r>
              <a:rPr dirty="0" sz="2200" spc="1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when</a:t>
            </a:r>
            <a:r>
              <a:rPr dirty="0" sz="2200" spc="1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spc="-20">
                <a:solidFill>
                  <a:srgbClr val="0000FF"/>
                </a:solidFill>
                <a:latin typeface="Arial"/>
                <a:cs typeface="Arial"/>
              </a:rPr>
              <a:t>some</a:t>
            </a:r>
            <a:endParaRPr sz="2200">
              <a:latin typeface="Arial"/>
              <a:cs typeface="Arial"/>
            </a:endParaRPr>
          </a:p>
          <a:p>
            <a:pPr algn="just" marL="355600">
              <a:lnSpc>
                <a:spcPct val="100000"/>
              </a:lnSpc>
              <a:spcBef>
                <a:spcPts val="5"/>
              </a:spcBef>
            </a:pP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degree</a:t>
            </a:r>
            <a:r>
              <a:rPr dirty="0" sz="22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22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human</a:t>
            </a:r>
            <a:r>
              <a:rPr dirty="0" sz="22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input</a:t>
            </a:r>
            <a:r>
              <a:rPr dirty="0" sz="22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2200" spc="-6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0000FF"/>
                </a:solidFill>
                <a:latin typeface="Arial"/>
                <a:cs typeface="Arial"/>
              </a:rPr>
              <a:t>required</a:t>
            </a:r>
            <a:endParaRPr sz="2200">
              <a:latin typeface="Arial"/>
              <a:cs typeface="Arial"/>
            </a:endParaRPr>
          </a:p>
          <a:p>
            <a:pPr algn="just" marL="355600" marR="1139190" indent="-342900">
              <a:lnSpc>
                <a:spcPct val="100000"/>
              </a:lnSpc>
              <a:buFont typeface="Wingdings"/>
              <a:buChar char=""/>
              <a:tabLst>
                <a:tab pos="355600" algn="l"/>
              </a:tabLst>
            </a:pPr>
            <a:r>
              <a:rPr dirty="0" sz="2200">
                <a:latin typeface="Arial"/>
                <a:cs typeface="Arial"/>
              </a:rPr>
              <a:t>In</a:t>
            </a:r>
            <a:r>
              <a:rPr dirty="0" sz="2200" spc="350">
                <a:latin typeface="Arial"/>
                <a:cs typeface="Arial"/>
              </a:rPr>
              <a:t> </a:t>
            </a:r>
            <a:r>
              <a:rPr dirty="0" sz="2200" spc="-20">
                <a:solidFill>
                  <a:srgbClr val="0000FF"/>
                </a:solidFill>
                <a:latin typeface="Arial"/>
                <a:cs typeface="Arial"/>
              </a:rPr>
              <a:t>semi-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supervised</a:t>
            </a:r>
            <a:r>
              <a:rPr dirty="0" sz="2200" spc="36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case,</a:t>
            </a:r>
            <a:r>
              <a:rPr dirty="0" sz="2200" spc="3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</a:t>
            </a:r>
            <a:r>
              <a:rPr dirty="0" sz="2200" spc="3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small</a:t>
            </a:r>
            <a:r>
              <a:rPr dirty="0" sz="2200" spc="3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set</a:t>
            </a:r>
            <a:r>
              <a:rPr dirty="0" sz="2200" spc="3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of</a:t>
            </a:r>
            <a:r>
              <a:rPr dirty="0" sz="2200" spc="345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samples </a:t>
            </a:r>
            <a:r>
              <a:rPr dirty="0" sz="2200">
                <a:latin typeface="Arial"/>
                <a:cs typeface="Arial"/>
              </a:rPr>
              <a:t>have</a:t>
            </a:r>
            <a:r>
              <a:rPr dirty="0" sz="2200" spc="190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been</a:t>
            </a:r>
            <a:r>
              <a:rPr dirty="0" sz="2200" spc="195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manually</a:t>
            </a:r>
            <a:r>
              <a:rPr dirty="0" sz="2200" spc="190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labelled</a:t>
            </a:r>
            <a:r>
              <a:rPr dirty="0" sz="2200" spc="190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for</a:t>
            </a:r>
            <a:r>
              <a:rPr dirty="0" sz="2200" spc="190">
                <a:latin typeface="Arial"/>
                <a:cs typeface="Arial"/>
              </a:rPr>
              <a:t>  </a:t>
            </a:r>
            <a:r>
              <a:rPr dirty="0" sz="2200" spc="-10">
                <a:latin typeface="Arial"/>
                <a:cs typeface="Arial"/>
              </a:rPr>
              <a:t>classification </a:t>
            </a:r>
            <a:r>
              <a:rPr dirty="0" sz="2200">
                <a:latin typeface="Arial"/>
                <a:cs typeface="Arial"/>
              </a:rPr>
              <a:t>(e.g.,</a:t>
            </a:r>
            <a:r>
              <a:rPr dirty="0" sz="2200" spc="22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face</a:t>
            </a:r>
            <a:r>
              <a:rPr dirty="0" sz="2200" spc="229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images</a:t>
            </a:r>
            <a:r>
              <a:rPr dirty="0" sz="2200" spc="229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tagged</a:t>
            </a:r>
            <a:r>
              <a:rPr dirty="0" sz="2200" spc="23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by</a:t>
            </a:r>
            <a:r>
              <a:rPr dirty="0" sz="2200" spc="22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</a:t>
            </a:r>
            <a:r>
              <a:rPr dirty="0" sz="2200" spc="229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human</a:t>
            </a:r>
            <a:r>
              <a:rPr dirty="0" sz="2200" spc="229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observer), </a:t>
            </a:r>
            <a:r>
              <a:rPr dirty="0" sz="2200">
                <a:latin typeface="Arial"/>
                <a:cs typeface="Arial"/>
              </a:rPr>
              <a:t>but</a:t>
            </a:r>
            <a:r>
              <a:rPr dirty="0" sz="2200" spc="70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then</a:t>
            </a:r>
            <a:r>
              <a:rPr dirty="0" sz="2200" spc="70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also</a:t>
            </a:r>
            <a:r>
              <a:rPr dirty="0" sz="2200" spc="75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to</a:t>
            </a:r>
            <a:r>
              <a:rPr dirty="0" sz="2200" spc="70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leverage</a:t>
            </a:r>
            <a:r>
              <a:rPr dirty="0" sz="2200" spc="75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a</a:t>
            </a:r>
            <a:r>
              <a:rPr dirty="0" sz="2200" spc="70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very</a:t>
            </a:r>
            <a:r>
              <a:rPr dirty="0" sz="2200" spc="75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large</a:t>
            </a:r>
            <a:r>
              <a:rPr dirty="0" sz="2200" spc="70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set</a:t>
            </a:r>
            <a:r>
              <a:rPr dirty="0" sz="2200" spc="70">
                <a:latin typeface="Arial"/>
                <a:cs typeface="Arial"/>
              </a:rPr>
              <a:t>  </a:t>
            </a:r>
            <a:r>
              <a:rPr dirty="0" sz="2200" spc="-25">
                <a:latin typeface="Arial"/>
                <a:cs typeface="Arial"/>
              </a:rPr>
              <a:t>of </a:t>
            </a:r>
            <a:r>
              <a:rPr dirty="0" sz="2200">
                <a:latin typeface="Arial"/>
                <a:cs typeface="Arial"/>
              </a:rPr>
              <a:t>unlabeled</a:t>
            </a:r>
            <a:r>
              <a:rPr dirty="0" sz="2200" spc="-105">
                <a:latin typeface="Arial"/>
                <a:cs typeface="Arial"/>
              </a:rPr>
              <a:t> </a:t>
            </a:r>
            <a:r>
              <a:rPr dirty="0" sz="2200" spc="-20">
                <a:latin typeface="Arial"/>
                <a:cs typeface="Arial"/>
              </a:rPr>
              <a:t>data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96683" y="1193291"/>
            <a:ext cx="2061972" cy="5353812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2497" y="277748"/>
            <a:ext cx="47720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FF0000"/>
                </a:solidFill>
              </a:rPr>
              <a:t>Classifier</a:t>
            </a:r>
            <a:r>
              <a:rPr dirty="0" spc="-75">
                <a:solidFill>
                  <a:srgbClr val="FF0000"/>
                </a:solidFill>
              </a:rPr>
              <a:t> </a:t>
            </a:r>
            <a:r>
              <a:rPr dirty="0"/>
              <a:t>and</a:t>
            </a:r>
            <a:r>
              <a:rPr dirty="0" spc="-90"/>
              <a:t> </a:t>
            </a:r>
            <a:r>
              <a:rPr dirty="0" spc="-10"/>
              <a:t>Classification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25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89687" y="758774"/>
            <a:ext cx="7526655" cy="4316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8369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Pattern</a:t>
            </a:r>
            <a:r>
              <a:rPr dirty="0" sz="2400" spc="-114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Recognition</a:t>
            </a:r>
            <a:r>
              <a:rPr dirty="0" sz="2400" spc="-6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Problem:</a:t>
            </a:r>
            <a:r>
              <a:rPr dirty="0" sz="2400" spc="-9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Unsupervised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2400">
              <a:latin typeface="Arial"/>
              <a:cs typeface="Arial"/>
            </a:endParaRPr>
          </a:p>
          <a:p>
            <a:pPr marL="12700" marR="753745">
              <a:lnSpc>
                <a:spcPts val="2390"/>
              </a:lnSpc>
            </a:pP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Scenario</a:t>
            </a:r>
            <a:r>
              <a:rPr dirty="0" sz="2000" spc="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4</a:t>
            </a:r>
            <a:r>
              <a:rPr dirty="0" sz="2000" spc="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(Unsupervised):</a:t>
            </a:r>
            <a:r>
              <a:rPr dirty="0" sz="2000" spc="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Model</a:t>
            </a:r>
            <a:r>
              <a:rPr dirty="0" sz="2000" spc="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2000" spc="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dirty="0" sz="2000" spc="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known,</a:t>
            </a:r>
            <a:r>
              <a:rPr dirty="0" sz="2000" spc="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no</a:t>
            </a:r>
            <a:r>
              <a:rPr dirty="0" sz="2000" spc="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labelled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r>
              <a:rPr dirty="0" sz="20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available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65"/>
              </a:spcBef>
            </a:pPr>
            <a:endParaRPr sz="2000">
              <a:latin typeface="Arial"/>
              <a:cs typeface="Arial"/>
            </a:endParaRPr>
          </a:p>
          <a:p>
            <a:pPr algn="just" marL="419734" marR="818515" indent="-342900">
              <a:lnSpc>
                <a:spcPct val="100000"/>
              </a:lnSpc>
              <a:buFont typeface="Wingdings"/>
              <a:buChar char=""/>
              <a:tabLst>
                <a:tab pos="419734" algn="l"/>
              </a:tabLst>
            </a:pP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Pattern</a:t>
            </a:r>
            <a:r>
              <a:rPr dirty="0" sz="2000" spc="23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measurements</a:t>
            </a:r>
            <a:r>
              <a:rPr dirty="0" sz="2000" spc="23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are</a:t>
            </a:r>
            <a:r>
              <a:rPr dirty="0" sz="2000" spc="24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available,</a:t>
            </a:r>
            <a:r>
              <a:rPr dirty="0" sz="2000" spc="229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however</a:t>
            </a:r>
            <a:r>
              <a:rPr dirty="0" sz="2000" spc="240">
                <a:latin typeface="Arial"/>
                <a:cs typeface="Arial"/>
              </a:rPr>
              <a:t>  </a:t>
            </a:r>
            <a:r>
              <a:rPr dirty="0" sz="2000" spc="-25">
                <a:latin typeface="Arial"/>
                <a:cs typeface="Arial"/>
              </a:rPr>
              <a:t>the </a:t>
            </a:r>
            <a:r>
              <a:rPr dirty="0" sz="2000">
                <a:latin typeface="Arial"/>
                <a:cs typeface="Arial"/>
              </a:rPr>
              <a:t>points</a:t>
            </a:r>
            <a:r>
              <a:rPr dirty="0" sz="2000" spc="2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have</a:t>
            </a:r>
            <a:r>
              <a:rPr dirty="0" sz="2000" spc="25">
                <a:latin typeface="Arial"/>
                <a:cs typeface="Arial"/>
              </a:rPr>
              <a:t> 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no</a:t>
            </a:r>
            <a:r>
              <a:rPr dirty="0" sz="2000" spc="3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associated</a:t>
            </a:r>
            <a:r>
              <a:rPr dirty="0" sz="2000" spc="3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class</a:t>
            </a:r>
            <a:r>
              <a:rPr dirty="0" sz="2000" spc="2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information</a:t>
            </a:r>
            <a:r>
              <a:rPr dirty="0" sz="2000">
                <a:latin typeface="Arial"/>
                <a:cs typeface="Arial"/>
              </a:rPr>
              <a:t>;</a:t>
            </a:r>
            <a:r>
              <a:rPr dirty="0" sz="2000" spc="2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this</a:t>
            </a:r>
            <a:r>
              <a:rPr dirty="0" sz="2000" spc="20">
                <a:latin typeface="Arial"/>
                <a:cs typeface="Arial"/>
              </a:rPr>
              <a:t>  </a:t>
            </a:r>
            <a:r>
              <a:rPr dirty="0" sz="2000" spc="-25">
                <a:latin typeface="Arial"/>
                <a:cs typeface="Arial"/>
              </a:rPr>
              <a:t>is </a:t>
            </a:r>
            <a:r>
              <a:rPr dirty="0" sz="2000">
                <a:latin typeface="Arial"/>
                <a:cs typeface="Arial"/>
              </a:rPr>
              <a:t>known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unsupervised</a:t>
            </a:r>
            <a:r>
              <a:rPr dirty="0" sz="20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problem.</a:t>
            </a:r>
            <a:endParaRPr sz="2000">
              <a:latin typeface="Arial"/>
              <a:cs typeface="Arial"/>
            </a:endParaRPr>
          </a:p>
          <a:p>
            <a:pPr algn="just" marL="419734" marR="816610" indent="-342900">
              <a:lnSpc>
                <a:spcPct val="100000"/>
              </a:lnSpc>
              <a:spcBef>
                <a:spcPts val="600"/>
              </a:spcBef>
              <a:buFont typeface="Wingdings"/>
              <a:buChar char=""/>
              <a:tabLst>
                <a:tab pos="419734" algn="l"/>
              </a:tabLst>
            </a:pP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25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range</a:t>
            </a:r>
            <a:r>
              <a:rPr dirty="0" sz="2000" spc="254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254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problems</a:t>
            </a:r>
            <a:r>
              <a:rPr dirty="0" sz="2000" spc="254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here</a:t>
            </a:r>
            <a:r>
              <a:rPr dirty="0" sz="2000" spc="254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26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still</a:t>
            </a:r>
            <a:r>
              <a:rPr dirty="0" sz="2000" spc="254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very</a:t>
            </a:r>
            <a:r>
              <a:rPr dirty="0" sz="2000" spc="254">
                <a:latin typeface="Arial"/>
                <a:cs typeface="Arial"/>
              </a:rPr>
              <a:t>  </a:t>
            </a:r>
            <a:r>
              <a:rPr dirty="0" sz="2000" spc="-10">
                <a:latin typeface="Arial"/>
                <a:cs typeface="Arial"/>
              </a:rPr>
              <a:t>broad, </a:t>
            </a:r>
            <a:r>
              <a:rPr dirty="0" sz="2000">
                <a:latin typeface="Arial"/>
                <a:cs typeface="Arial"/>
              </a:rPr>
              <a:t>depending</a:t>
            </a:r>
            <a:r>
              <a:rPr dirty="0" sz="2000" spc="10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10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whether</a:t>
            </a:r>
            <a:r>
              <a:rPr dirty="0" sz="2000" spc="11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we</a:t>
            </a:r>
            <a:r>
              <a:rPr dirty="0" sz="2000" spc="11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10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told</a:t>
            </a:r>
            <a:r>
              <a:rPr dirty="0" sz="2000" spc="11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10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number</a:t>
            </a:r>
            <a:r>
              <a:rPr dirty="0" sz="2000" spc="110">
                <a:latin typeface="Arial"/>
                <a:cs typeface="Arial"/>
              </a:rPr>
              <a:t>  </a:t>
            </a:r>
            <a:r>
              <a:rPr dirty="0" sz="2000" spc="-25">
                <a:latin typeface="Arial"/>
                <a:cs typeface="Arial"/>
              </a:rPr>
              <a:t>of </a:t>
            </a:r>
            <a:r>
              <a:rPr dirty="0" sz="2000">
                <a:latin typeface="Arial"/>
                <a:cs typeface="Arial"/>
              </a:rPr>
              <a:t>classes,</a:t>
            </a:r>
            <a:r>
              <a:rPr dirty="0" sz="2000" spc="2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2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their</a:t>
            </a:r>
            <a:r>
              <a:rPr dirty="0" sz="2000" spc="2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typical</a:t>
            </a:r>
            <a:r>
              <a:rPr dirty="0" sz="2000" spc="2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size</a:t>
            </a:r>
            <a:r>
              <a:rPr dirty="0" sz="2000" spc="2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2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separation,</a:t>
            </a:r>
            <a:r>
              <a:rPr dirty="0" sz="2000" spc="2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24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perhaps </a:t>
            </a:r>
            <a:r>
              <a:rPr dirty="0" sz="2000">
                <a:latin typeface="Arial"/>
                <a:cs typeface="Arial"/>
              </a:rPr>
              <a:t>nothing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at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all.</a:t>
            </a:r>
            <a:endParaRPr sz="2000">
              <a:latin typeface="Arial"/>
              <a:cs typeface="Arial"/>
            </a:endParaRPr>
          </a:p>
          <a:p>
            <a:pPr algn="just" marL="419100" indent="-342265">
              <a:lnSpc>
                <a:spcPct val="100000"/>
              </a:lnSpc>
              <a:spcBef>
                <a:spcPts val="595"/>
              </a:spcBef>
              <a:buFont typeface="Wingdings"/>
              <a:buChar char=""/>
              <a:tabLst>
                <a:tab pos="419100" algn="l"/>
              </a:tabLst>
            </a:pP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Clustering</a:t>
            </a:r>
            <a:r>
              <a:rPr dirty="0" sz="20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problems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Unsupervised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category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10400" y="1353310"/>
            <a:ext cx="1958340" cy="542848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15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08200" y="2489961"/>
            <a:ext cx="5926455" cy="1485900"/>
          </a:xfrm>
          <a:prstGeom prst="rect"/>
        </p:spPr>
        <p:txBody>
          <a:bodyPr wrap="square" lIns="0" tIns="27305" rIns="0" bIns="0" rtlCol="0" vert="horz">
            <a:spAutoFit/>
          </a:bodyPr>
          <a:lstStyle/>
          <a:p>
            <a:pPr marL="135890" marR="5080" indent="-123825">
              <a:lnSpc>
                <a:spcPts val="5740"/>
              </a:lnSpc>
              <a:spcBef>
                <a:spcPts val="215"/>
              </a:spcBef>
            </a:pPr>
            <a:r>
              <a:rPr dirty="0" sz="4800" i="1">
                <a:latin typeface="Arial"/>
                <a:cs typeface="Arial"/>
              </a:rPr>
              <a:t>Open</a:t>
            </a:r>
            <a:r>
              <a:rPr dirty="0" sz="4800" spc="-195" i="1">
                <a:latin typeface="Arial"/>
                <a:cs typeface="Arial"/>
              </a:rPr>
              <a:t> </a:t>
            </a:r>
            <a:r>
              <a:rPr dirty="0" sz="4800" i="1">
                <a:latin typeface="Arial"/>
                <a:cs typeface="Arial"/>
              </a:rPr>
              <a:t>Discussion</a:t>
            </a:r>
            <a:r>
              <a:rPr dirty="0" sz="4800" spc="-160" i="1">
                <a:latin typeface="Arial"/>
                <a:cs typeface="Arial"/>
              </a:rPr>
              <a:t> </a:t>
            </a:r>
            <a:r>
              <a:rPr dirty="0" sz="4800" spc="-25" i="1">
                <a:latin typeface="Arial"/>
                <a:cs typeface="Arial"/>
              </a:rPr>
              <a:t>on</a:t>
            </a:r>
            <a:r>
              <a:rPr dirty="0" sz="4800" spc="-25" i="1">
                <a:latin typeface="Arial"/>
                <a:cs typeface="Arial"/>
              </a:rPr>
              <a:t> </a:t>
            </a:r>
            <a:r>
              <a:rPr dirty="0" sz="4800" i="1">
                <a:latin typeface="Arial"/>
                <a:cs typeface="Arial"/>
              </a:rPr>
              <a:t>Course</a:t>
            </a:r>
            <a:r>
              <a:rPr dirty="0" sz="4800" spc="-180" i="1">
                <a:latin typeface="Arial"/>
                <a:cs typeface="Arial"/>
              </a:rPr>
              <a:t> </a:t>
            </a:r>
            <a:r>
              <a:rPr dirty="0" sz="4800" spc="-10" i="1">
                <a:latin typeface="Arial"/>
                <a:cs typeface="Arial"/>
              </a:rPr>
              <a:t>Conduction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2621" y="250062"/>
            <a:ext cx="656463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00FF"/>
                </a:solidFill>
              </a:rPr>
              <a:t>PR</a:t>
            </a:r>
            <a:r>
              <a:rPr dirty="0" spc="-105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Case</a:t>
            </a:r>
            <a:r>
              <a:rPr dirty="0" spc="-95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Study:</a:t>
            </a:r>
            <a:r>
              <a:rPr dirty="0" spc="-60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Biometric</a:t>
            </a:r>
            <a:r>
              <a:rPr dirty="0" spc="-85">
                <a:solidFill>
                  <a:srgbClr val="0000FF"/>
                </a:solidFill>
              </a:rPr>
              <a:t> </a:t>
            </a:r>
            <a:r>
              <a:rPr dirty="0" spc="-10">
                <a:solidFill>
                  <a:srgbClr val="0000FF"/>
                </a:solidFill>
              </a:rPr>
              <a:t>Recognition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26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54939" y="2887218"/>
            <a:ext cx="121412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Biometrics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4939" y="3193541"/>
            <a:ext cx="4055110" cy="2220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299085" algn="l"/>
              </a:tabLst>
            </a:pPr>
            <a:r>
              <a:rPr dirty="0" sz="1800" spc="-20">
                <a:latin typeface="Arial"/>
                <a:cs typeface="Arial"/>
              </a:rPr>
              <a:t>Face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"/>
              <a:tabLst>
                <a:tab pos="299085" algn="l"/>
              </a:tabLst>
            </a:pPr>
            <a:r>
              <a:rPr dirty="0" sz="1800" spc="-10">
                <a:latin typeface="Arial"/>
                <a:cs typeface="Arial"/>
              </a:rPr>
              <a:t>Fingerprint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"/>
              <a:tabLst>
                <a:tab pos="299085" algn="l"/>
              </a:tabLst>
            </a:pPr>
            <a:r>
              <a:rPr dirty="0" sz="1800">
                <a:latin typeface="Arial"/>
                <a:cs typeface="Arial"/>
              </a:rPr>
              <a:t>Iris</a:t>
            </a:r>
            <a:r>
              <a:rPr dirty="0" sz="1800" spc="3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(the</a:t>
            </a:r>
            <a:r>
              <a:rPr dirty="0" sz="1800" spc="3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colored</a:t>
            </a:r>
            <a:r>
              <a:rPr dirty="0" sz="1800" spc="3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region</a:t>
            </a:r>
            <a:r>
              <a:rPr dirty="0" sz="1800" spc="3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3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your</a:t>
            </a:r>
            <a:r>
              <a:rPr dirty="0" sz="1800" spc="36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eye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around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pupil)</a:t>
            </a:r>
            <a:endParaRPr sz="1800">
              <a:latin typeface="Arial"/>
              <a:cs typeface="Arial"/>
            </a:endParaRPr>
          </a:p>
          <a:p>
            <a:pPr marL="299085" marR="5080" indent="-287020">
              <a:lnSpc>
                <a:spcPct val="100000"/>
              </a:lnSpc>
              <a:buFont typeface="Wingdings"/>
              <a:buChar char=""/>
              <a:tabLst>
                <a:tab pos="299085" algn="l"/>
              </a:tabLst>
            </a:pPr>
            <a:r>
              <a:rPr dirty="0" sz="1800">
                <a:latin typeface="Arial"/>
                <a:cs typeface="Arial"/>
              </a:rPr>
              <a:t>Retina</a:t>
            </a:r>
            <a:r>
              <a:rPr dirty="0" sz="1800" spc="1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(the</a:t>
            </a:r>
            <a:r>
              <a:rPr dirty="0" sz="1800" spc="1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pattern</a:t>
            </a:r>
            <a:r>
              <a:rPr dirty="0" sz="1800" spc="1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1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arteries</a:t>
            </a:r>
            <a:r>
              <a:rPr dirty="0" sz="1800" spc="1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17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the </a:t>
            </a:r>
            <a:r>
              <a:rPr dirty="0" sz="1800">
                <a:latin typeface="Arial"/>
                <a:cs typeface="Arial"/>
              </a:rPr>
              <a:t>back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your </a:t>
            </a:r>
            <a:r>
              <a:rPr dirty="0" sz="1800" spc="-20">
                <a:latin typeface="Arial"/>
                <a:cs typeface="Arial"/>
              </a:rPr>
              <a:t>eye)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"/>
              <a:tabLst>
                <a:tab pos="299085" algn="l"/>
              </a:tabLst>
            </a:pPr>
            <a:r>
              <a:rPr dirty="0" sz="1800">
                <a:latin typeface="Arial"/>
                <a:cs typeface="Arial"/>
              </a:rPr>
              <a:t>Veins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(vein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structure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hand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arm)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"/>
              <a:tabLst>
                <a:tab pos="299085" algn="l"/>
              </a:tabLst>
            </a:pPr>
            <a:r>
              <a:rPr dirty="0" sz="1800" spc="-25">
                <a:latin typeface="Arial"/>
                <a:cs typeface="Arial"/>
              </a:rPr>
              <a:t>DNA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0036" y="762000"/>
            <a:ext cx="7043927" cy="2106167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4668139" y="3043808"/>
            <a:ext cx="3637915" cy="6356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2564765" algn="l"/>
              </a:tabLst>
            </a:pP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Basic</a:t>
            </a:r>
            <a:r>
              <a:rPr dirty="0" sz="20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Components</a:t>
            </a:r>
            <a:r>
              <a:rPr dirty="0" sz="2000" spc="-6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Biometric Recognition: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668139" y="3598116"/>
            <a:ext cx="2559050" cy="1397000"/>
          </a:xfrm>
          <a:prstGeom prst="rect">
            <a:avLst/>
          </a:prstGeom>
        </p:spPr>
        <p:txBody>
          <a:bodyPr wrap="square" lIns="0" tIns="164465" rIns="0" bIns="0" rtlCol="0" vert="horz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295"/>
              </a:spcBef>
              <a:buAutoNum type="arabicPeriod"/>
              <a:tabLst>
                <a:tab pos="469265" algn="l"/>
              </a:tabLst>
            </a:pP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r>
              <a:rPr dirty="0" sz="2000" spc="-10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Acquisition</a:t>
            </a:r>
            <a:endParaRPr sz="20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469265" algn="l"/>
              </a:tabLst>
            </a:pP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Feature</a:t>
            </a:r>
            <a:r>
              <a:rPr dirty="0" sz="20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Extraction</a:t>
            </a:r>
            <a:endParaRPr sz="20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469265" algn="l"/>
              </a:tabLst>
            </a:pP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Classification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60983" y="5370982"/>
            <a:ext cx="7714615" cy="13442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68275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classifier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returns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member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class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set</a:t>
            </a:r>
            <a:endParaRPr sz="2000">
              <a:latin typeface="Arial"/>
              <a:cs typeface="Arial"/>
            </a:endParaRPr>
          </a:p>
          <a:p>
            <a:pPr marL="1083310">
              <a:lnSpc>
                <a:spcPct val="100000"/>
              </a:lnSpc>
            </a:pPr>
            <a:r>
              <a:rPr dirty="0" sz="2000" i="1">
                <a:latin typeface="Arial"/>
                <a:cs typeface="Arial"/>
              </a:rPr>
              <a:t>C </a:t>
            </a:r>
            <a:r>
              <a:rPr dirty="0" sz="2000">
                <a:latin typeface="Arial"/>
                <a:cs typeface="Arial"/>
              </a:rPr>
              <a:t>=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{NoMatch;</a:t>
            </a:r>
            <a:r>
              <a:rPr dirty="0" sz="2000" spc="-4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Person</a:t>
            </a:r>
            <a:r>
              <a:rPr dirty="0" baseline="-21367" sz="1950">
                <a:latin typeface="Arial"/>
                <a:cs typeface="Arial"/>
              </a:rPr>
              <a:t>1</a:t>
            </a:r>
            <a:r>
              <a:rPr dirty="0" sz="2000" i="1">
                <a:latin typeface="Arial"/>
                <a:cs typeface="Arial"/>
              </a:rPr>
              <a:t>;</a:t>
            </a:r>
            <a:r>
              <a:rPr dirty="0" sz="2000" spc="-4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Person</a:t>
            </a:r>
            <a:r>
              <a:rPr dirty="0" baseline="-21367" sz="1950">
                <a:latin typeface="Arial"/>
                <a:cs typeface="Arial"/>
              </a:rPr>
              <a:t>2</a:t>
            </a:r>
            <a:r>
              <a:rPr dirty="0" sz="2000" i="1">
                <a:latin typeface="Arial"/>
                <a:cs typeface="Arial"/>
              </a:rPr>
              <a:t>;</a:t>
            </a:r>
            <a:r>
              <a:rPr dirty="0" sz="2000" spc="-4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:</a:t>
            </a:r>
            <a:r>
              <a:rPr dirty="0" sz="2000" spc="-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:</a:t>
            </a:r>
            <a:r>
              <a:rPr dirty="0" sz="2000" spc="-1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:</a:t>
            </a:r>
            <a:r>
              <a:rPr dirty="0" sz="2000" spc="-2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;</a:t>
            </a:r>
            <a:r>
              <a:rPr dirty="0" sz="2000" spc="-10" i="1">
                <a:latin typeface="Arial"/>
                <a:cs typeface="Arial"/>
              </a:rPr>
              <a:t> Person</a:t>
            </a:r>
            <a:r>
              <a:rPr dirty="0" baseline="-21367" sz="1950" spc="-15" i="1">
                <a:latin typeface="Arial"/>
                <a:cs typeface="Arial"/>
              </a:rPr>
              <a:t>K</a:t>
            </a:r>
            <a:r>
              <a:rPr dirty="0" sz="2000" spc="-10" i="1"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 marL="25400" marR="17780">
              <a:lnSpc>
                <a:spcPct val="100000"/>
              </a:lnSpc>
              <a:spcBef>
                <a:spcPts val="775"/>
              </a:spcBef>
              <a:tabLst>
                <a:tab pos="5894070" algn="l"/>
                <a:tab pos="5963920" algn="l"/>
              </a:tabLst>
            </a:pPr>
            <a:r>
              <a:rPr dirty="0" sz="2000">
                <a:latin typeface="Arial"/>
                <a:cs typeface="Arial"/>
              </a:rPr>
              <a:t>Classifying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x</a:t>
            </a:r>
            <a:r>
              <a:rPr dirty="0" sz="2000" spc="-35" i="1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NoMatch</a:t>
            </a:r>
            <a:r>
              <a:rPr dirty="0" sz="2000" spc="-45" i="1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where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Person</a:t>
            </a:r>
            <a:r>
              <a:rPr dirty="0" sz="2000">
                <a:latin typeface="Arial"/>
                <a:cs typeface="Arial"/>
              </a:rPr>
              <a:t>1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correct:</a:t>
            </a:r>
            <a:r>
              <a:rPr dirty="0" sz="2000">
                <a:latin typeface="Arial"/>
                <a:cs typeface="Arial"/>
              </a:rPr>
              <a:t>		</a:t>
            </a:r>
            <a:r>
              <a:rPr dirty="0" sz="2000" spc="-10">
                <a:latin typeface="Arial"/>
                <a:cs typeface="Arial"/>
              </a:rPr>
              <a:t>Frustration </a:t>
            </a:r>
            <a:r>
              <a:rPr dirty="0" sz="2000">
                <a:latin typeface="Arial"/>
                <a:cs typeface="Arial"/>
              </a:rPr>
              <a:t>Classifying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x</a:t>
            </a:r>
            <a:r>
              <a:rPr dirty="0" sz="2000" spc="-25" i="1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Person</a:t>
            </a:r>
            <a:r>
              <a:rPr dirty="0" sz="2000">
                <a:latin typeface="Arial"/>
                <a:cs typeface="Arial"/>
              </a:rPr>
              <a:t>2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where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Person</a:t>
            </a:r>
            <a:r>
              <a:rPr dirty="0" sz="2000">
                <a:latin typeface="Arial"/>
                <a:cs typeface="Arial"/>
              </a:rPr>
              <a:t>1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correct:</a:t>
            </a:r>
            <a:r>
              <a:rPr dirty="0" sz="2000">
                <a:latin typeface="Arial"/>
                <a:cs typeface="Arial"/>
              </a:rPr>
              <a:t>	Security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Breach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2621" y="250062"/>
            <a:ext cx="656463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00FF"/>
                </a:solidFill>
              </a:rPr>
              <a:t>PR</a:t>
            </a:r>
            <a:r>
              <a:rPr dirty="0" spc="-105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Case</a:t>
            </a:r>
            <a:r>
              <a:rPr dirty="0" spc="-95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Study:</a:t>
            </a:r>
            <a:r>
              <a:rPr dirty="0" spc="-60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Biometric</a:t>
            </a:r>
            <a:r>
              <a:rPr dirty="0" spc="-85">
                <a:solidFill>
                  <a:srgbClr val="0000FF"/>
                </a:solidFill>
              </a:rPr>
              <a:t> </a:t>
            </a:r>
            <a:r>
              <a:rPr dirty="0" spc="-10">
                <a:solidFill>
                  <a:srgbClr val="0000FF"/>
                </a:solidFill>
              </a:rPr>
              <a:t>Recognition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27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0036" y="762000"/>
            <a:ext cx="7043927" cy="12192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84175" y="2079117"/>
            <a:ext cx="8757920" cy="44005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264160" marR="82169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Arial"/>
                <a:cs typeface="Arial"/>
              </a:rPr>
              <a:t>Classifying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x</a:t>
            </a:r>
            <a:r>
              <a:rPr dirty="0" sz="2000" spc="-30" i="1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NoMatch</a:t>
            </a:r>
            <a:r>
              <a:rPr dirty="0" sz="2000" spc="-40" i="1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where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Person</a:t>
            </a:r>
            <a:r>
              <a:rPr dirty="0" sz="2000">
                <a:latin typeface="Arial"/>
                <a:cs typeface="Arial"/>
              </a:rPr>
              <a:t>1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correct:</a:t>
            </a:r>
            <a:r>
              <a:rPr dirty="0" sz="2000" spc="47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Frustration </a:t>
            </a:r>
            <a:r>
              <a:rPr dirty="0" sz="2000">
                <a:latin typeface="Arial"/>
                <a:cs typeface="Arial"/>
              </a:rPr>
              <a:t>Classifying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x</a:t>
            </a:r>
            <a:r>
              <a:rPr dirty="0" sz="2000" spc="-20" i="1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Person</a:t>
            </a:r>
            <a:r>
              <a:rPr dirty="0" sz="2000">
                <a:latin typeface="Arial"/>
                <a:cs typeface="Arial"/>
              </a:rPr>
              <a:t>2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where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Person</a:t>
            </a:r>
            <a:r>
              <a:rPr dirty="0" sz="2000">
                <a:latin typeface="Arial"/>
                <a:cs typeface="Arial"/>
              </a:rPr>
              <a:t>1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correct:</a:t>
            </a:r>
            <a:r>
              <a:rPr dirty="0" sz="2000" spc="4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Security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Breach</a:t>
            </a:r>
            <a:endParaRPr sz="2000">
              <a:latin typeface="Arial"/>
              <a:cs typeface="Arial"/>
            </a:endParaRPr>
          </a:p>
          <a:p>
            <a:pPr algn="just" marL="12700" marR="630555">
              <a:lnSpc>
                <a:spcPct val="100000"/>
              </a:lnSpc>
              <a:spcBef>
                <a:spcPts val="610"/>
              </a:spcBef>
            </a:pPr>
            <a:r>
              <a:rPr dirty="0" sz="2200">
                <a:latin typeface="Arial"/>
                <a:cs typeface="Arial"/>
              </a:rPr>
              <a:t>Avoiding</a:t>
            </a:r>
            <a:r>
              <a:rPr dirty="0" sz="2200" spc="-8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frustration</a:t>
            </a:r>
            <a:r>
              <a:rPr dirty="0" sz="2200" spc="-7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and</a:t>
            </a:r>
            <a:r>
              <a:rPr dirty="0" sz="2200" spc="-7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security</a:t>
            </a:r>
            <a:r>
              <a:rPr dirty="0" sz="2200" spc="-8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breaches,</a:t>
            </a:r>
            <a:r>
              <a:rPr dirty="0" sz="2200" spc="-35"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dirty="0" sz="2200" spc="-8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successful</a:t>
            </a:r>
            <a:r>
              <a:rPr dirty="0" sz="2200" spc="-1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0000FF"/>
                </a:solidFill>
                <a:latin typeface="Arial"/>
                <a:cs typeface="Arial"/>
              </a:rPr>
              <a:t>biometric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strategy</a:t>
            </a:r>
            <a:r>
              <a:rPr dirty="0" sz="2200" spc="-6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must</a:t>
            </a:r>
            <a:r>
              <a:rPr dirty="0" sz="22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also</a:t>
            </a:r>
            <a:r>
              <a:rPr dirty="0" sz="2200" spc="-6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0000FF"/>
                </a:solidFill>
                <a:latin typeface="Arial"/>
                <a:cs typeface="Arial"/>
              </a:rPr>
              <a:t>satisfy</a:t>
            </a:r>
            <a:endParaRPr sz="2200">
              <a:latin typeface="Arial"/>
              <a:cs typeface="Arial"/>
            </a:endParaRPr>
          </a:p>
          <a:p>
            <a:pPr algn="just" marL="354965" marR="5080" indent="-342900">
              <a:lnSpc>
                <a:spcPct val="100000"/>
              </a:lnSpc>
              <a:buFont typeface="Wingdings"/>
              <a:buChar char=""/>
              <a:tabLst>
                <a:tab pos="354965" algn="l"/>
              </a:tabLst>
            </a:pP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Universality:</a:t>
            </a:r>
            <a:r>
              <a:rPr dirty="0" sz="2200" spc="5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Every</a:t>
            </a:r>
            <a:r>
              <a:rPr dirty="0" sz="2200" spc="53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person</a:t>
            </a:r>
            <a:r>
              <a:rPr dirty="0" sz="2200" spc="53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should</a:t>
            </a:r>
            <a:r>
              <a:rPr dirty="0" sz="2200" spc="53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be</a:t>
            </a:r>
            <a:r>
              <a:rPr dirty="0" sz="2200" spc="54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measurable,</a:t>
            </a:r>
            <a:r>
              <a:rPr dirty="0" sz="2200" spc="53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regardless</a:t>
            </a:r>
            <a:r>
              <a:rPr dirty="0" sz="2200" spc="545">
                <a:latin typeface="Arial"/>
                <a:cs typeface="Arial"/>
              </a:rPr>
              <a:t> </a:t>
            </a:r>
            <a:r>
              <a:rPr dirty="0" sz="2200" spc="-25">
                <a:latin typeface="Arial"/>
                <a:cs typeface="Arial"/>
              </a:rPr>
              <a:t>of </a:t>
            </a:r>
            <a:r>
              <a:rPr dirty="0" sz="2200">
                <a:latin typeface="Arial"/>
                <a:cs typeface="Arial"/>
              </a:rPr>
              <a:t>age</a:t>
            </a:r>
            <a:r>
              <a:rPr dirty="0" sz="2200" spc="-3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and</a:t>
            </a:r>
            <a:r>
              <a:rPr dirty="0" sz="2200" spc="-20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health</a:t>
            </a:r>
            <a:endParaRPr sz="2200">
              <a:latin typeface="Arial"/>
              <a:cs typeface="Arial"/>
            </a:endParaRPr>
          </a:p>
          <a:p>
            <a:pPr algn="just" marL="354965" indent="-342265">
              <a:lnSpc>
                <a:spcPct val="100000"/>
              </a:lnSpc>
              <a:buFont typeface="Wingdings"/>
              <a:buChar char=""/>
              <a:tabLst>
                <a:tab pos="354965" algn="l"/>
              </a:tabLst>
            </a:pP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Uniqueness:</a:t>
            </a:r>
            <a:r>
              <a:rPr dirty="0" sz="2200" spc="5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The</a:t>
            </a:r>
            <a:r>
              <a:rPr dirty="0" sz="2200" spc="55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feature</a:t>
            </a:r>
            <a:r>
              <a:rPr dirty="0" sz="2200" spc="55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vectors</a:t>
            </a:r>
            <a:r>
              <a:rPr dirty="0" sz="2200" spc="65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extracted</a:t>
            </a:r>
            <a:r>
              <a:rPr dirty="0" sz="2200" spc="55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for</a:t>
            </a:r>
            <a:r>
              <a:rPr dirty="0" sz="2200" spc="55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a</a:t>
            </a:r>
            <a:r>
              <a:rPr dirty="0" sz="2200" spc="55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given</a:t>
            </a:r>
            <a:r>
              <a:rPr dirty="0" sz="2200" spc="55">
                <a:latin typeface="Arial"/>
                <a:cs typeface="Arial"/>
              </a:rPr>
              <a:t>  </a:t>
            </a:r>
            <a:r>
              <a:rPr dirty="0" sz="2200" spc="-10">
                <a:latin typeface="Arial"/>
                <a:cs typeface="Arial"/>
              </a:rPr>
              <a:t>person</a:t>
            </a:r>
            <a:endParaRPr sz="2200">
              <a:latin typeface="Arial"/>
              <a:cs typeface="Arial"/>
            </a:endParaRPr>
          </a:p>
          <a:p>
            <a:pPr algn="just" marL="354965">
              <a:lnSpc>
                <a:spcPct val="100000"/>
              </a:lnSpc>
            </a:pPr>
            <a:r>
              <a:rPr dirty="0" sz="2200">
                <a:latin typeface="Arial"/>
                <a:cs typeface="Arial"/>
              </a:rPr>
              <a:t>should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be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robustly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unique</a:t>
            </a:r>
            <a:endParaRPr sz="2200">
              <a:latin typeface="Arial"/>
              <a:cs typeface="Arial"/>
            </a:endParaRPr>
          </a:p>
          <a:p>
            <a:pPr algn="just" marL="354965" marR="5080" indent="-342900">
              <a:lnSpc>
                <a:spcPct val="100000"/>
              </a:lnSpc>
              <a:buFont typeface="Wingdings"/>
              <a:buChar char=""/>
              <a:tabLst>
                <a:tab pos="354965" algn="l"/>
              </a:tabLst>
            </a:pP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Consistency:</a:t>
            </a:r>
            <a:r>
              <a:rPr dirty="0" sz="220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For</a:t>
            </a:r>
            <a:r>
              <a:rPr dirty="0" sz="2200" spc="-4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</a:t>
            </a:r>
            <a:r>
              <a:rPr dirty="0" sz="2200" spc="-3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given</a:t>
            </a:r>
            <a:r>
              <a:rPr dirty="0" sz="2200" spc="-3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person</a:t>
            </a:r>
            <a:r>
              <a:rPr dirty="0" sz="2200" spc="-2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the</a:t>
            </a:r>
            <a:r>
              <a:rPr dirty="0" sz="2200" spc="-4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feature</a:t>
            </a:r>
            <a:r>
              <a:rPr dirty="0" sz="2200" spc="-1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vector</a:t>
            </a:r>
            <a:r>
              <a:rPr dirty="0" sz="2200" spc="-3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should</a:t>
            </a:r>
            <a:r>
              <a:rPr dirty="0" sz="2200" spc="-2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be</a:t>
            </a:r>
            <a:r>
              <a:rPr dirty="0" sz="2200" spc="-35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highly </a:t>
            </a:r>
            <a:r>
              <a:rPr dirty="0" sz="2200">
                <a:latin typeface="Arial"/>
                <a:cs typeface="Arial"/>
              </a:rPr>
              <a:t>repeatable</a:t>
            </a:r>
            <a:r>
              <a:rPr dirty="0" sz="2200" spc="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from</a:t>
            </a:r>
            <a:r>
              <a:rPr dirty="0" sz="2200" spc="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one</a:t>
            </a:r>
            <a:r>
              <a:rPr dirty="0" sz="2200" spc="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try</a:t>
            </a:r>
            <a:r>
              <a:rPr dirty="0" sz="2200" spc="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to</a:t>
            </a:r>
            <a:r>
              <a:rPr dirty="0" sz="2200" spc="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the</a:t>
            </a:r>
            <a:r>
              <a:rPr dirty="0" sz="2200" spc="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next,</a:t>
            </a:r>
            <a:r>
              <a:rPr dirty="0" sz="2200" spc="7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and</a:t>
            </a:r>
            <a:r>
              <a:rPr dirty="0" sz="2200" spc="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should</a:t>
            </a:r>
            <a:r>
              <a:rPr dirty="0" sz="2200" spc="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be</a:t>
            </a:r>
            <a:r>
              <a:rPr dirty="0" sz="2200" spc="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slowly</a:t>
            </a:r>
            <a:r>
              <a:rPr dirty="0" sz="2200" spc="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(or</a:t>
            </a:r>
            <a:r>
              <a:rPr dirty="0" sz="2200" spc="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not</a:t>
            </a:r>
            <a:r>
              <a:rPr dirty="0" sz="2200" spc="55">
                <a:latin typeface="Arial"/>
                <a:cs typeface="Arial"/>
              </a:rPr>
              <a:t> </a:t>
            </a:r>
            <a:r>
              <a:rPr dirty="0" sz="2200" spc="-25">
                <a:latin typeface="Arial"/>
                <a:cs typeface="Arial"/>
              </a:rPr>
              <a:t>at </a:t>
            </a:r>
            <a:r>
              <a:rPr dirty="0" sz="2200">
                <a:latin typeface="Arial"/>
                <a:cs typeface="Arial"/>
              </a:rPr>
              <a:t>all)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varying</a:t>
            </a:r>
            <a:r>
              <a:rPr dirty="0" sz="2200" spc="-3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over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time.</a:t>
            </a:r>
            <a:endParaRPr sz="2200">
              <a:latin typeface="Arial"/>
              <a:cs typeface="Arial"/>
            </a:endParaRPr>
          </a:p>
          <a:p>
            <a:pPr algn="just" marL="12700" marR="89535">
              <a:lnSpc>
                <a:spcPts val="2630"/>
              </a:lnSpc>
              <a:spcBef>
                <a:spcPts val="100"/>
              </a:spcBef>
            </a:pP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Other</a:t>
            </a:r>
            <a:r>
              <a:rPr dirty="0" sz="22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criteria:</a:t>
            </a:r>
            <a:r>
              <a:rPr dirty="0" sz="22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spc="-20">
                <a:latin typeface="Arial"/>
                <a:cs typeface="Arial"/>
              </a:rPr>
              <a:t>non-</a:t>
            </a:r>
            <a:r>
              <a:rPr dirty="0" sz="2200">
                <a:latin typeface="Arial"/>
                <a:cs typeface="Arial"/>
              </a:rPr>
              <a:t>invasiveness,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social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 spc="-20">
                <a:latin typeface="Arial"/>
                <a:cs typeface="Arial"/>
              </a:rPr>
              <a:t>acceptability,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or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how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easily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 spc="-25">
                <a:latin typeface="Arial"/>
                <a:cs typeface="Arial"/>
              </a:rPr>
              <a:t>the </a:t>
            </a:r>
            <a:r>
              <a:rPr dirty="0" sz="2200">
                <a:latin typeface="Arial"/>
                <a:cs typeface="Arial"/>
              </a:rPr>
              <a:t>system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would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be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to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defeat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via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nefarious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means</a:t>
            </a:r>
            <a:r>
              <a:rPr dirty="0" sz="2200" spc="-4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and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so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 spc="-25">
                <a:latin typeface="Arial"/>
                <a:cs typeface="Arial"/>
              </a:rPr>
              <a:t>on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8933" y="292354"/>
            <a:ext cx="640715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00FF"/>
                </a:solidFill>
              </a:rPr>
              <a:t>PR</a:t>
            </a:r>
            <a:r>
              <a:rPr dirty="0" spc="-45">
                <a:solidFill>
                  <a:srgbClr val="0000FF"/>
                </a:solidFill>
              </a:rPr>
              <a:t> </a:t>
            </a:r>
            <a:r>
              <a:rPr dirty="0" spc="-25">
                <a:solidFill>
                  <a:srgbClr val="0000FF"/>
                </a:solidFill>
              </a:rPr>
              <a:t>Hands-</a:t>
            </a:r>
            <a:r>
              <a:rPr dirty="0">
                <a:solidFill>
                  <a:srgbClr val="0000FF"/>
                </a:solidFill>
              </a:rPr>
              <a:t>on:</a:t>
            </a:r>
            <a:r>
              <a:rPr dirty="0" spc="-5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Iris</a:t>
            </a:r>
            <a:r>
              <a:rPr dirty="0" spc="-45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Flower</a:t>
            </a:r>
            <a:r>
              <a:rPr dirty="0" spc="-25">
                <a:solidFill>
                  <a:srgbClr val="0000FF"/>
                </a:solidFill>
              </a:rPr>
              <a:t> </a:t>
            </a:r>
            <a:r>
              <a:rPr dirty="0" spc="-10">
                <a:solidFill>
                  <a:srgbClr val="0000FF"/>
                </a:solidFill>
              </a:rPr>
              <a:t>Recognition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28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09651" y="4219194"/>
            <a:ext cx="7907655" cy="939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2200" i="1">
                <a:solidFill>
                  <a:srgbClr val="231F20"/>
                </a:solidFill>
                <a:latin typeface="Arial"/>
                <a:cs typeface="Arial"/>
              </a:rPr>
              <a:t>C</a:t>
            </a:r>
            <a:r>
              <a:rPr dirty="0" sz="2200" spc="-5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231F20"/>
                </a:solidFill>
                <a:latin typeface="Arial"/>
                <a:cs typeface="Arial"/>
              </a:rPr>
              <a:t>=</a:t>
            </a:r>
            <a:r>
              <a:rPr dirty="0" sz="22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200" i="1">
                <a:solidFill>
                  <a:srgbClr val="231F20"/>
                </a:solidFill>
                <a:latin typeface="Arial"/>
                <a:cs typeface="Arial"/>
              </a:rPr>
              <a:t>{C</a:t>
            </a:r>
            <a:r>
              <a:rPr dirty="0" baseline="-21072" sz="2175">
                <a:solidFill>
                  <a:srgbClr val="231F20"/>
                </a:solidFill>
                <a:latin typeface="Arial"/>
                <a:cs typeface="Arial"/>
              </a:rPr>
              <a:t>1</a:t>
            </a:r>
            <a:r>
              <a:rPr dirty="0" sz="2200" i="1">
                <a:solidFill>
                  <a:srgbClr val="231F20"/>
                </a:solidFill>
                <a:latin typeface="Arial"/>
                <a:cs typeface="Arial"/>
              </a:rPr>
              <a:t>;</a:t>
            </a:r>
            <a:r>
              <a:rPr dirty="0" sz="2200" spc="-4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200" i="1">
                <a:solidFill>
                  <a:srgbClr val="231F20"/>
                </a:solidFill>
                <a:latin typeface="Arial"/>
                <a:cs typeface="Arial"/>
              </a:rPr>
              <a:t>C</a:t>
            </a:r>
            <a:r>
              <a:rPr dirty="0" baseline="-21072" sz="2175">
                <a:solidFill>
                  <a:srgbClr val="231F20"/>
                </a:solidFill>
                <a:latin typeface="Arial"/>
                <a:cs typeface="Arial"/>
              </a:rPr>
              <a:t>2</a:t>
            </a:r>
            <a:r>
              <a:rPr dirty="0" sz="2200" i="1">
                <a:solidFill>
                  <a:srgbClr val="231F20"/>
                </a:solidFill>
                <a:latin typeface="Arial"/>
                <a:cs typeface="Arial"/>
              </a:rPr>
              <a:t>;</a:t>
            </a:r>
            <a:r>
              <a:rPr dirty="0" sz="2200" spc="-45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200" i="1">
                <a:solidFill>
                  <a:srgbClr val="231F20"/>
                </a:solidFill>
                <a:latin typeface="Arial"/>
                <a:cs typeface="Arial"/>
              </a:rPr>
              <a:t>C</a:t>
            </a:r>
            <a:r>
              <a:rPr dirty="0" baseline="-21072" sz="2175">
                <a:solidFill>
                  <a:srgbClr val="231F20"/>
                </a:solidFill>
                <a:latin typeface="Arial"/>
                <a:cs typeface="Arial"/>
              </a:rPr>
              <a:t>3</a:t>
            </a:r>
            <a:r>
              <a:rPr dirty="0" sz="2200" i="1">
                <a:solidFill>
                  <a:srgbClr val="231F20"/>
                </a:solidFill>
                <a:latin typeface="Arial"/>
                <a:cs typeface="Arial"/>
              </a:rPr>
              <a:t>}</a:t>
            </a:r>
            <a:r>
              <a:rPr dirty="0" sz="2200" spc="-3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231F20"/>
                </a:solidFill>
                <a:latin typeface="Arial"/>
                <a:cs typeface="Arial"/>
              </a:rPr>
              <a:t>=</a:t>
            </a:r>
            <a:r>
              <a:rPr dirty="0" sz="2200" spc="-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200" i="1">
                <a:solidFill>
                  <a:srgbClr val="231F20"/>
                </a:solidFill>
                <a:latin typeface="Arial"/>
                <a:cs typeface="Arial"/>
              </a:rPr>
              <a:t>{</a:t>
            </a:r>
            <a:r>
              <a:rPr dirty="0" sz="2200">
                <a:solidFill>
                  <a:srgbClr val="231F20"/>
                </a:solidFill>
                <a:latin typeface="Arial"/>
                <a:cs typeface="Arial"/>
              </a:rPr>
              <a:t>“Iris</a:t>
            </a:r>
            <a:r>
              <a:rPr dirty="0" sz="22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231F20"/>
                </a:solidFill>
                <a:latin typeface="Arial"/>
                <a:cs typeface="Arial"/>
              </a:rPr>
              <a:t>Setosa”,</a:t>
            </a:r>
            <a:r>
              <a:rPr dirty="0" sz="2200" spc="-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231F20"/>
                </a:solidFill>
                <a:latin typeface="Arial"/>
                <a:cs typeface="Arial"/>
              </a:rPr>
              <a:t>“Iris</a:t>
            </a:r>
            <a:r>
              <a:rPr dirty="0" sz="22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231F20"/>
                </a:solidFill>
                <a:latin typeface="Arial"/>
                <a:cs typeface="Arial"/>
              </a:rPr>
              <a:t>Versicolor”,</a:t>
            </a:r>
            <a:r>
              <a:rPr dirty="0" sz="2200" spc="-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231F20"/>
                </a:solidFill>
                <a:latin typeface="Arial"/>
                <a:cs typeface="Arial"/>
              </a:rPr>
              <a:t>“Iris</a:t>
            </a:r>
            <a:r>
              <a:rPr dirty="0" sz="2200" spc="-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231F20"/>
                </a:solidFill>
                <a:latin typeface="Arial"/>
                <a:cs typeface="Arial"/>
              </a:rPr>
              <a:t>Virginica”</a:t>
            </a:r>
            <a:r>
              <a:rPr dirty="0" sz="2200" spc="-10" i="1">
                <a:solidFill>
                  <a:srgbClr val="231F20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1920"/>
              </a:spcBef>
            </a:pPr>
            <a:r>
              <a:rPr dirty="0" sz="2200">
                <a:solidFill>
                  <a:srgbClr val="231F20"/>
                </a:solidFill>
                <a:latin typeface="Arial"/>
                <a:cs typeface="Arial"/>
              </a:rPr>
              <a:t>Each</a:t>
            </a:r>
            <a:r>
              <a:rPr dirty="0" sz="2200" spc="-7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231F20"/>
                </a:solidFill>
                <a:latin typeface="Arial"/>
                <a:cs typeface="Arial"/>
              </a:rPr>
              <a:t>plant</a:t>
            </a:r>
            <a:r>
              <a:rPr dirty="0" sz="2200" spc="-7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231F20"/>
                </a:solidFill>
                <a:latin typeface="Arial"/>
                <a:cs typeface="Arial"/>
              </a:rPr>
              <a:t>four</a:t>
            </a:r>
            <a:r>
              <a:rPr dirty="0" sz="2200" spc="-8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231F20"/>
                </a:solidFill>
                <a:latin typeface="Arial"/>
                <a:cs typeface="Arial"/>
              </a:rPr>
              <a:t>measurements</a:t>
            </a:r>
            <a:r>
              <a:rPr dirty="0" sz="2200" spc="-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231F20"/>
                </a:solidFill>
                <a:latin typeface="Arial"/>
                <a:cs typeface="Arial"/>
              </a:rPr>
              <a:t>were</a:t>
            </a:r>
            <a:r>
              <a:rPr dirty="0" sz="2200" spc="-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231F20"/>
                </a:solidFill>
                <a:latin typeface="Arial"/>
                <a:cs typeface="Arial"/>
              </a:rPr>
              <a:t>taken: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457704" y="5469127"/>
            <a:ext cx="4064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>
                <a:solidFill>
                  <a:srgbClr val="231F20"/>
                </a:solidFill>
                <a:latin typeface="Arial"/>
                <a:cs typeface="Arial"/>
              </a:rPr>
              <a:t>y</a:t>
            </a:r>
            <a:r>
              <a:rPr dirty="0" sz="22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200" spc="-50">
                <a:solidFill>
                  <a:srgbClr val="231F20"/>
                </a:solidFill>
                <a:latin typeface="Arial"/>
                <a:cs typeface="Arial"/>
              </a:rPr>
              <a:t>=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3171444" y="5210555"/>
            <a:ext cx="215900" cy="1295400"/>
          </a:xfrm>
          <a:custGeom>
            <a:avLst/>
            <a:gdLst/>
            <a:ahLst/>
            <a:cxnLst/>
            <a:rect l="l" t="t" r="r" b="b"/>
            <a:pathLst>
              <a:path w="215900" h="1295400">
                <a:moveTo>
                  <a:pt x="215900" y="1295400"/>
                </a:moveTo>
                <a:lnTo>
                  <a:pt x="166391" y="1289698"/>
                </a:lnTo>
                <a:lnTo>
                  <a:pt x="120946" y="1273456"/>
                </a:lnTo>
                <a:lnTo>
                  <a:pt x="80859" y="1247969"/>
                </a:lnTo>
                <a:lnTo>
                  <a:pt x="47426" y="1214535"/>
                </a:lnTo>
                <a:lnTo>
                  <a:pt x="21941" y="1174448"/>
                </a:lnTo>
                <a:lnTo>
                  <a:pt x="5701" y="1129004"/>
                </a:lnTo>
                <a:lnTo>
                  <a:pt x="0" y="1079500"/>
                </a:lnTo>
                <a:lnTo>
                  <a:pt x="0" y="215900"/>
                </a:lnTo>
                <a:lnTo>
                  <a:pt x="5701" y="166391"/>
                </a:lnTo>
                <a:lnTo>
                  <a:pt x="21941" y="120946"/>
                </a:lnTo>
                <a:lnTo>
                  <a:pt x="47426" y="80859"/>
                </a:lnTo>
                <a:lnTo>
                  <a:pt x="80859" y="47426"/>
                </a:lnTo>
                <a:lnTo>
                  <a:pt x="120946" y="21941"/>
                </a:lnTo>
                <a:lnTo>
                  <a:pt x="166391" y="5701"/>
                </a:lnTo>
                <a:lnTo>
                  <a:pt x="21590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4784344" y="5210555"/>
            <a:ext cx="215900" cy="1295400"/>
          </a:xfrm>
          <a:custGeom>
            <a:avLst/>
            <a:gdLst/>
            <a:ahLst/>
            <a:cxnLst/>
            <a:rect l="l" t="t" r="r" b="b"/>
            <a:pathLst>
              <a:path w="215900" h="1295400">
                <a:moveTo>
                  <a:pt x="0" y="0"/>
                </a:moveTo>
                <a:lnTo>
                  <a:pt x="49508" y="5701"/>
                </a:lnTo>
                <a:lnTo>
                  <a:pt x="94953" y="21941"/>
                </a:lnTo>
                <a:lnTo>
                  <a:pt x="135040" y="47426"/>
                </a:lnTo>
                <a:lnTo>
                  <a:pt x="168473" y="80859"/>
                </a:lnTo>
                <a:lnTo>
                  <a:pt x="193958" y="120946"/>
                </a:lnTo>
                <a:lnTo>
                  <a:pt x="210198" y="166391"/>
                </a:lnTo>
                <a:lnTo>
                  <a:pt x="215900" y="215900"/>
                </a:lnTo>
                <a:lnTo>
                  <a:pt x="215900" y="1079500"/>
                </a:lnTo>
                <a:lnTo>
                  <a:pt x="210198" y="1129004"/>
                </a:lnTo>
                <a:lnTo>
                  <a:pt x="193958" y="1174448"/>
                </a:lnTo>
                <a:lnTo>
                  <a:pt x="168473" y="1214535"/>
                </a:lnTo>
                <a:lnTo>
                  <a:pt x="135040" y="1247969"/>
                </a:lnTo>
                <a:lnTo>
                  <a:pt x="94953" y="1273456"/>
                </a:lnTo>
                <a:lnTo>
                  <a:pt x="49508" y="1289698"/>
                </a:lnTo>
                <a:lnTo>
                  <a:pt x="0" y="1295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3314191" y="5299709"/>
            <a:ext cx="1525270" cy="12439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5"/>
              </a:spcBef>
            </a:pP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Sepal</a:t>
            </a:r>
            <a:r>
              <a:rPr dirty="0" sz="20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Length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Sepal</a:t>
            </a:r>
            <a:r>
              <a:rPr dirty="0" sz="20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Width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Petal</a:t>
            </a:r>
            <a:r>
              <a:rPr dirty="0" sz="20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Length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Petal</a:t>
            </a:r>
            <a:r>
              <a:rPr dirty="0" sz="20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Width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43712"/>
            <a:ext cx="9143999" cy="34290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67984" y="4684774"/>
            <a:ext cx="2162556" cy="2113786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29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68448" y="3218433"/>
            <a:ext cx="500507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i="1">
                <a:latin typeface="Arial"/>
                <a:cs typeface="Arial"/>
              </a:rPr>
              <a:t>Open</a:t>
            </a:r>
            <a:r>
              <a:rPr dirty="0" sz="4800" spc="-110" i="1">
                <a:latin typeface="Arial"/>
                <a:cs typeface="Arial"/>
              </a:rPr>
              <a:t> </a:t>
            </a:r>
            <a:r>
              <a:rPr dirty="0" sz="4800" spc="-10" i="1">
                <a:latin typeface="Arial"/>
                <a:cs typeface="Arial"/>
              </a:rPr>
              <a:t>Discussion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2438400"/>
            <a:ext cx="9008745" cy="1053465"/>
            <a:chOff x="0" y="2438400"/>
            <a:chExt cx="9008745" cy="1053465"/>
          </a:xfrm>
        </p:grpSpPr>
        <p:sp>
          <p:nvSpPr>
            <p:cNvPr id="4" name="object 4" descr=""/>
            <p:cNvSpPr/>
            <p:nvPr/>
          </p:nvSpPr>
          <p:spPr>
            <a:xfrm>
              <a:off x="294131" y="2546604"/>
              <a:ext cx="384175" cy="474345"/>
            </a:xfrm>
            <a:custGeom>
              <a:avLst/>
              <a:gdLst/>
              <a:ahLst/>
              <a:cxnLst/>
              <a:rect l="l" t="t" r="r" b="b"/>
              <a:pathLst>
                <a:path w="384175" h="474344">
                  <a:moveTo>
                    <a:pt x="0" y="473963"/>
                  </a:moveTo>
                  <a:lnTo>
                    <a:pt x="384048" y="473963"/>
                  </a:lnTo>
                  <a:lnTo>
                    <a:pt x="384048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8180" y="2546604"/>
              <a:ext cx="327660" cy="473963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17576" y="29687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5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7908" y="2968751"/>
              <a:ext cx="368808" cy="47396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895600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635508" y="2438399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4">
                  <a:moveTo>
                    <a:pt x="32004" y="877824"/>
                  </a:moveTo>
                  <a:lnTo>
                    <a:pt x="0" y="87782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877824"/>
                  </a:lnTo>
                  <a:close/>
                </a:path>
                <a:path w="32384" h="1053464">
                  <a:moveTo>
                    <a:pt x="32004" y="0"/>
                  </a:moveTo>
                  <a:lnTo>
                    <a:pt x="0" y="0"/>
                  </a:lnTo>
                  <a:lnTo>
                    <a:pt x="0" y="822960"/>
                  </a:lnTo>
                  <a:lnTo>
                    <a:pt x="32004" y="82296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468" y="3261360"/>
              <a:ext cx="8692896" cy="54863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638962" y="2231263"/>
            <a:ext cx="8400415" cy="2378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105"/>
              </a:spcBef>
            </a:pPr>
            <a:r>
              <a:rPr dirty="0" sz="3500" spc="-10" b="1">
                <a:solidFill>
                  <a:srgbClr val="6F2F9F"/>
                </a:solidFill>
                <a:latin typeface="Arial"/>
                <a:cs typeface="Arial"/>
              </a:rPr>
              <a:t>Learning</a:t>
            </a:r>
            <a:endParaRPr sz="35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r>
              <a:rPr dirty="0" sz="2400">
                <a:solidFill>
                  <a:srgbClr val="1C1C1C"/>
                </a:solidFill>
                <a:latin typeface="Arial"/>
                <a:cs typeface="Arial"/>
              </a:rPr>
              <a:t>(Biological,</a:t>
            </a:r>
            <a:r>
              <a:rPr dirty="0" sz="2400" spc="-105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C1C1C"/>
                </a:solidFill>
                <a:latin typeface="Arial"/>
                <a:cs typeface="Arial"/>
              </a:rPr>
              <a:t>Machine</a:t>
            </a:r>
            <a:r>
              <a:rPr dirty="0" sz="2400" spc="-105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C1C1C"/>
                </a:solidFill>
                <a:latin typeface="Arial"/>
                <a:cs typeface="Arial"/>
              </a:rPr>
              <a:t>Learning,</a:t>
            </a:r>
            <a:r>
              <a:rPr dirty="0" sz="2400" spc="-105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C1C1C"/>
                </a:solidFill>
                <a:latin typeface="Arial"/>
                <a:cs typeface="Arial"/>
              </a:rPr>
              <a:t>Regression,</a:t>
            </a:r>
            <a:r>
              <a:rPr dirty="0" sz="2400" spc="-105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C1C1C"/>
                </a:solidFill>
                <a:latin typeface="Arial"/>
                <a:cs typeface="Arial"/>
              </a:rPr>
              <a:t>and</a:t>
            </a:r>
            <a:r>
              <a:rPr dirty="0" sz="2400" spc="-135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1C1C1C"/>
                </a:solidFill>
                <a:latin typeface="Arial"/>
                <a:cs typeface="Arial"/>
              </a:rPr>
              <a:t>Classification)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55"/>
              </a:spcBef>
            </a:pPr>
            <a:endParaRPr sz="2400">
              <a:latin typeface="Arial"/>
              <a:cs typeface="Arial"/>
            </a:endParaRPr>
          </a:p>
          <a:p>
            <a:pPr marL="2473960" marR="2018030" indent="-905510">
              <a:lnSpc>
                <a:spcPct val="110000"/>
              </a:lnSpc>
              <a:spcBef>
                <a:spcPts val="5"/>
              </a:spcBef>
            </a:pP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Dr.</a:t>
            </a:r>
            <a:r>
              <a:rPr dirty="0" sz="2800" spc="-7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Md.</a:t>
            </a:r>
            <a:r>
              <a:rPr dirty="0" sz="2800" spc="-7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Aminul</a:t>
            </a:r>
            <a:r>
              <a:rPr dirty="0" sz="280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Haque</a:t>
            </a:r>
            <a:r>
              <a:rPr dirty="0" sz="28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0000FF"/>
                </a:solidFill>
                <a:latin typeface="Arial"/>
                <a:cs typeface="Arial"/>
              </a:rPr>
              <a:t>Akhand </a:t>
            </a: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Dept.</a:t>
            </a:r>
            <a:r>
              <a:rPr dirty="0" sz="28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28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CSE,</a:t>
            </a:r>
            <a:r>
              <a:rPr dirty="0" sz="2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 spc="-25">
                <a:solidFill>
                  <a:srgbClr val="0000FF"/>
                </a:solidFill>
                <a:latin typeface="Arial"/>
                <a:cs typeface="Arial"/>
              </a:rPr>
              <a:t>SUB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884021" y="1287856"/>
            <a:ext cx="73386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1C1C1C"/>
                </a:solidFill>
              </a:rPr>
              <a:t>MCSE</a:t>
            </a:r>
            <a:r>
              <a:rPr dirty="0" spc="-80">
                <a:solidFill>
                  <a:srgbClr val="1C1C1C"/>
                </a:solidFill>
              </a:rPr>
              <a:t> </a:t>
            </a:r>
            <a:r>
              <a:rPr dirty="0">
                <a:solidFill>
                  <a:srgbClr val="1C1C1C"/>
                </a:solidFill>
              </a:rPr>
              <a:t>666:Pattern</a:t>
            </a:r>
            <a:r>
              <a:rPr dirty="0" spc="-80">
                <a:solidFill>
                  <a:srgbClr val="1C1C1C"/>
                </a:solidFill>
              </a:rPr>
              <a:t> </a:t>
            </a:r>
            <a:r>
              <a:rPr dirty="0">
                <a:solidFill>
                  <a:srgbClr val="1C1C1C"/>
                </a:solidFill>
              </a:rPr>
              <a:t>and</a:t>
            </a:r>
            <a:r>
              <a:rPr dirty="0" spc="-95">
                <a:solidFill>
                  <a:srgbClr val="1C1C1C"/>
                </a:solidFill>
              </a:rPr>
              <a:t> </a:t>
            </a:r>
            <a:r>
              <a:rPr dirty="0">
                <a:solidFill>
                  <a:srgbClr val="1C1C1C"/>
                </a:solidFill>
              </a:rPr>
              <a:t>Speech</a:t>
            </a:r>
            <a:r>
              <a:rPr dirty="0" spc="-65">
                <a:solidFill>
                  <a:srgbClr val="1C1C1C"/>
                </a:solidFill>
              </a:rPr>
              <a:t> </a:t>
            </a:r>
            <a:r>
              <a:rPr dirty="0" spc="-10">
                <a:solidFill>
                  <a:srgbClr val="1C1C1C"/>
                </a:solidFill>
              </a:rPr>
              <a:t>Recognition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0" i="1">
                <a:latin typeface="Times New Roman"/>
                <a:cs typeface="Times New Roman"/>
              </a:rPr>
              <a:t>Learning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149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31140" y="1460703"/>
            <a:ext cx="8417560" cy="36258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b="1">
                <a:latin typeface="Arial"/>
                <a:cs typeface="Arial"/>
              </a:rPr>
              <a:t>Learning</a:t>
            </a:r>
            <a:r>
              <a:rPr dirty="0" sz="2200" spc="-30" b="1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is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the</a:t>
            </a:r>
            <a:r>
              <a:rPr dirty="0" sz="2200" spc="-4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process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of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acquiring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new</a:t>
            </a:r>
            <a:r>
              <a:rPr dirty="0" sz="2200" spc="-3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or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existing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modifying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u="sng" sz="22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knowledge</a:t>
            </a:r>
            <a:r>
              <a:rPr dirty="0" sz="2200">
                <a:latin typeface="Arial"/>
                <a:cs typeface="Arial"/>
              </a:rPr>
              <a:t>,</a:t>
            </a:r>
            <a:r>
              <a:rPr dirty="0" sz="2200" spc="-70">
                <a:latin typeface="Arial"/>
                <a:cs typeface="Arial"/>
              </a:rPr>
              <a:t> </a:t>
            </a:r>
            <a:r>
              <a:rPr dirty="0" u="sng" sz="22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3"/>
              </a:rPr>
              <a:t>behaviors</a:t>
            </a:r>
            <a:r>
              <a:rPr dirty="0" sz="2200">
                <a:latin typeface="Arial"/>
                <a:cs typeface="Arial"/>
              </a:rPr>
              <a:t>,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u="sng" sz="22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4"/>
              </a:rPr>
              <a:t>skills</a:t>
            </a:r>
            <a:r>
              <a:rPr dirty="0" sz="2200">
                <a:latin typeface="Arial"/>
                <a:cs typeface="Arial"/>
              </a:rPr>
              <a:t>,</a:t>
            </a:r>
            <a:r>
              <a:rPr dirty="0" sz="2200" spc="-90">
                <a:latin typeface="Arial"/>
                <a:cs typeface="Arial"/>
              </a:rPr>
              <a:t> </a:t>
            </a:r>
            <a:r>
              <a:rPr dirty="0" u="sng" sz="22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5"/>
              </a:rPr>
              <a:t>values</a:t>
            </a:r>
            <a:r>
              <a:rPr dirty="0" sz="2200">
                <a:latin typeface="Arial"/>
                <a:cs typeface="Arial"/>
              </a:rPr>
              <a:t>,</a:t>
            </a:r>
            <a:r>
              <a:rPr dirty="0" sz="2200" spc="-7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or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u="sng" sz="2200" spc="-1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6"/>
              </a:rPr>
              <a:t>preferences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1800" spc="-10" b="1" i="1">
                <a:latin typeface="Times New Roman"/>
                <a:cs typeface="Times New Roman"/>
              </a:rPr>
              <a:t>https://en.wikipedia.org/wiki/Learning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95"/>
              </a:spcBef>
            </a:pPr>
            <a:endParaRPr sz="1800">
              <a:latin typeface="Times New Roman"/>
              <a:cs typeface="Times New Roman"/>
            </a:endParaRPr>
          </a:p>
          <a:p>
            <a:pPr marL="40005" marR="508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Learning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“a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process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leads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change,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which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occurs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result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experience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increases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potential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improved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performance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future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learning”</a:t>
            </a:r>
            <a:endParaRPr sz="1800">
              <a:latin typeface="Arial"/>
              <a:cs typeface="Arial"/>
            </a:endParaRPr>
          </a:p>
          <a:p>
            <a:pPr marL="40005">
              <a:lnSpc>
                <a:spcPct val="100000"/>
              </a:lnSpc>
            </a:pPr>
            <a:r>
              <a:rPr dirty="0" sz="1800" spc="-10" b="1" i="1">
                <a:latin typeface="Arial"/>
                <a:cs typeface="Arial"/>
              </a:rPr>
              <a:t>---</a:t>
            </a:r>
            <a:r>
              <a:rPr dirty="0" sz="1800" b="1" i="1">
                <a:latin typeface="Arial"/>
                <a:cs typeface="Arial"/>
              </a:rPr>
              <a:t>(Ambrose</a:t>
            </a:r>
            <a:r>
              <a:rPr dirty="0" sz="1800" spc="-5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et</a:t>
            </a:r>
            <a:r>
              <a:rPr dirty="0" sz="1800" spc="-10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al,</a:t>
            </a:r>
            <a:r>
              <a:rPr dirty="0" sz="1800" spc="-15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2010,</a:t>
            </a:r>
            <a:r>
              <a:rPr dirty="0" sz="1800" spc="10" b="1" i="1">
                <a:latin typeface="Arial"/>
                <a:cs typeface="Arial"/>
              </a:rPr>
              <a:t> </a:t>
            </a:r>
            <a:r>
              <a:rPr dirty="0" sz="1800" spc="-20" b="1" i="1">
                <a:latin typeface="Arial"/>
                <a:cs typeface="Arial"/>
              </a:rPr>
              <a:t>p.3).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Arial"/>
              <a:cs typeface="Arial"/>
            </a:endParaRPr>
          </a:p>
          <a:p>
            <a:pPr marL="22225" marR="45085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“A</a:t>
            </a:r>
            <a:r>
              <a:rPr dirty="0" sz="1800" spc="-1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change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human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disposition or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capability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persists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over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period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time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and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simply</a:t>
            </a: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ascribable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dirty="0" sz="1800" spc="-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processes</a:t>
            </a: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1800" spc="-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growth</a:t>
            </a:r>
            <a:r>
              <a:rPr dirty="0" sz="1800" spc="-10">
                <a:latin typeface="Arial"/>
                <a:cs typeface="Arial"/>
              </a:rPr>
              <a:t>.”</a:t>
            </a:r>
            <a:endParaRPr sz="1800">
              <a:latin typeface="Arial"/>
              <a:cs typeface="Arial"/>
            </a:endParaRPr>
          </a:p>
          <a:p>
            <a:pPr marL="22225">
              <a:lnSpc>
                <a:spcPct val="100000"/>
              </a:lnSpc>
              <a:spcBef>
                <a:spcPts val="675"/>
              </a:spcBef>
            </a:pPr>
            <a:r>
              <a:rPr dirty="0" sz="1800" b="1" i="1">
                <a:latin typeface="Times New Roman"/>
                <a:cs typeface="Times New Roman"/>
              </a:rPr>
              <a:t>—</a:t>
            </a:r>
            <a:r>
              <a:rPr dirty="0" sz="1800" spc="-20" b="1" i="1">
                <a:latin typeface="Times New Roman"/>
                <a:cs typeface="Times New Roman"/>
              </a:rPr>
              <a:t> </a:t>
            </a:r>
            <a:r>
              <a:rPr dirty="0" sz="1800" b="1" i="1">
                <a:latin typeface="Times New Roman"/>
                <a:cs typeface="Times New Roman"/>
              </a:rPr>
              <a:t>From</a:t>
            </a:r>
            <a:r>
              <a:rPr dirty="0" sz="1800" spc="-5" b="1" i="1">
                <a:latin typeface="Times New Roman"/>
                <a:cs typeface="Times New Roman"/>
              </a:rPr>
              <a:t> </a:t>
            </a:r>
            <a:r>
              <a:rPr dirty="0" sz="1800" b="1" i="1">
                <a:latin typeface="Times New Roman"/>
                <a:cs typeface="Times New Roman"/>
              </a:rPr>
              <a:t>The</a:t>
            </a:r>
            <a:r>
              <a:rPr dirty="0" sz="1800" spc="-15" b="1" i="1">
                <a:latin typeface="Times New Roman"/>
                <a:cs typeface="Times New Roman"/>
              </a:rPr>
              <a:t> </a:t>
            </a:r>
            <a:r>
              <a:rPr dirty="0" sz="1800" b="1" i="1">
                <a:latin typeface="Times New Roman"/>
                <a:cs typeface="Times New Roman"/>
              </a:rPr>
              <a:t>Conditions</a:t>
            </a:r>
            <a:r>
              <a:rPr dirty="0" sz="1800" spc="-15" b="1" i="1">
                <a:latin typeface="Times New Roman"/>
                <a:cs typeface="Times New Roman"/>
              </a:rPr>
              <a:t> </a:t>
            </a:r>
            <a:r>
              <a:rPr dirty="0" sz="1800" b="1" i="1">
                <a:latin typeface="Times New Roman"/>
                <a:cs typeface="Times New Roman"/>
              </a:rPr>
              <a:t>of</a:t>
            </a:r>
            <a:r>
              <a:rPr dirty="0" sz="1800" spc="-5" b="1" i="1">
                <a:latin typeface="Times New Roman"/>
                <a:cs typeface="Times New Roman"/>
              </a:rPr>
              <a:t> </a:t>
            </a:r>
            <a:r>
              <a:rPr dirty="0" sz="1800" b="1" i="1">
                <a:latin typeface="Times New Roman"/>
                <a:cs typeface="Times New Roman"/>
              </a:rPr>
              <a:t>Learning</a:t>
            </a:r>
            <a:r>
              <a:rPr dirty="0" sz="1800" spc="-5" b="1" i="1">
                <a:latin typeface="Times New Roman"/>
                <a:cs typeface="Times New Roman"/>
              </a:rPr>
              <a:t> </a:t>
            </a:r>
            <a:r>
              <a:rPr dirty="0" sz="1800" b="1" i="1">
                <a:latin typeface="Times New Roman"/>
                <a:cs typeface="Times New Roman"/>
              </a:rPr>
              <a:t>by</a:t>
            </a:r>
            <a:r>
              <a:rPr dirty="0" sz="1800" spc="-10" b="1" i="1">
                <a:latin typeface="Times New Roman"/>
                <a:cs typeface="Times New Roman"/>
              </a:rPr>
              <a:t> </a:t>
            </a:r>
            <a:r>
              <a:rPr dirty="0" sz="1800" b="1" i="1">
                <a:latin typeface="Times New Roman"/>
                <a:cs typeface="Times New Roman"/>
              </a:rPr>
              <a:t>Robert</a:t>
            </a:r>
            <a:r>
              <a:rPr dirty="0" sz="1800" spc="-5" b="1" i="1">
                <a:latin typeface="Times New Roman"/>
                <a:cs typeface="Times New Roman"/>
              </a:rPr>
              <a:t> </a:t>
            </a:r>
            <a:r>
              <a:rPr dirty="0" sz="1800" spc="-10" b="1" i="1">
                <a:latin typeface="Times New Roman"/>
                <a:cs typeface="Times New Roman"/>
              </a:rPr>
              <a:t>Gagne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5844" y="354838"/>
            <a:ext cx="1584960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0" i="1">
                <a:latin typeface="Times New Roman"/>
                <a:cs typeface="Times New Roman"/>
              </a:rPr>
              <a:t>Learning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149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8931" y="984503"/>
            <a:ext cx="8057388" cy="35052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78739" y="4595876"/>
            <a:ext cx="8985885" cy="21329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change</a:t>
            </a:r>
            <a:r>
              <a:rPr dirty="0" sz="1800" spc="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learner</a:t>
            </a:r>
            <a:r>
              <a:rPr dirty="0" sz="1800" spc="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may</a:t>
            </a:r>
            <a:r>
              <a:rPr dirty="0" sz="1800" spc="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happen</a:t>
            </a:r>
            <a:r>
              <a:rPr dirty="0" sz="1800" spc="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at</a:t>
            </a:r>
            <a:r>
              <a:rPr dirty="0" sz="1800" spc="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level</a:t>
            </a:r>
            <a:r>
              <a:rPr dirty="0" sz="1800" spc="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knowledge,</a:t>
            </a:r>
            <a:r>
              <a:rPr dirty="0" sz="1800" spc="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attitude,</a:t>
            </a:r>
            <a:r>
              <a:rPr dirty="0" sz="1800" spc="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</a:t>
            </a:r>
            <a:r>
              <a:rPr dirty="0" sz="1800" spc="6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behaviour.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5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6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result</a:t>
            </a:r>
            <a:r>
              <a:rPr dirty="0" sz="1800" spc="7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7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learning,</a:t>
            </a:r>
            <a:r>
              <a:rPr dirty="0" sz="1800" spc="7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learners</a:t>
            </a:r>
            <a:r>
              <a:rPr dirty="0" sz="1800" spc="7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come</a:t>
            </a:r>
            <a:r>
              <a:rPr dirty="0" sz="1800" spc="6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6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see</a:t>
            </a:r>
            <a:r>
              <a:rPr dirty="0" sz="1800" spc="6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concepts,</a:t>
            </a:r>
            <a:r>
              <a:rPr dirty="0" sz="1800" spc="7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ideas,</a:t>
            </a:r>
            <a:r>
              <a:rPr dirty="0" sz="1800" spc="7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and/or</a:t>
            </a:r>
            <a:r>
              <a:rPr dirty="0" sz="1800" spc="6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75">
                <a:latin typeface="Arial"/>
                <a:cs typeface="Arial"/>
              </a:rPr>
              <a:t>  </a:t>
            </a:r>
            <a:r>
              <a:rPr dirty="0" sz="1800" spc="-10">
                <a:latin typeface="Arial"/>
                <a:cs typeface="Arial"/>
              </a:rPr>
              <a:t>world differently.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Learning</a:t>
            </a:r>
            <a:r>
              <a:rPr dirty="0" sz="1800" spc="1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13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dirty="0" sz="1800" spc="1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something</a:t>
            </a:r>
            <a:r>
              <a:rPr dirty="0" sz="1800" spc="1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done</a:t>
            </a:r>
            <a:r>
              <a:rPr dirty="0" sz="1800" spc="1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dirty="0" sz="1800" spc="1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students,</a:t>
            </a:r>
            <a:r>
              <a:rPr dirty="0" sz="1800" spc="15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but</a:t>
            </a:r>
            <a:r>
              <a:rPr dirty="0" sz="1800" spc="1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rather</a:t>
            </a:r>
            <a:r>
              <a:rPr dirty="0" sz="1800" spc="1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something</a:t>
            </a:r>
            <a:r>
              <a:rPr dirty="0" sz="1800" spc="1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students</a:t>
            </a:r>
            <a:r>
              <a:rPr dirty="0" sz="1800" spc="145"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themselves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dirty="0" sz="1800">
                <a:latin typeface="Arial"/>
                <a:cs typeface="Arial"/>
              </a:rPr>
              <a:t>.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direct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result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how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students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interpret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respond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their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experiences. </a:t>
            </a:r>
            <a:r>
              <a:rPr dirty="0" sz="1800" spc="-10" b="1">
                <a:latin typeface="Arial"/>
                <a:cs typeface="Arial"/>
              </a:rPr>
              <a:t>htt</a:t>
            </a:r>
            <a:r>
              <a:rPr dirty="0" sz="1800" spc="-10" b="1">
                <a:latin typeface="Arial"/>
                <a:cs typeface="Arial"/>
                <a:hlinkClick r:id="rId3"/>
              </a:rPr>
              <a:t>ps://w</a:t>
            </a:r>
            <a:r>
              <a:rPr dirty="0" sz="1800" spc="-10" b="1">
                <a:latin typeface="Arial"/>
                <a:cs typeface="Arial"/>
              </a:rPr>
              <a:t>ww</a:t>
            </a:r>
            <a:r>
              <a:rPr dirty="0" sz="1800" spc="-10" b="1">
                <a:latin typeface="Arial"/>
                <a:cs typeface="Arial"/>
                <a:hlinkClick r:id="rId3"/>
              </a:rPr>
              <a:t>.tea</a:t>
            </a:r>
            <a:r>
              <a:rPr dirty="0" sz="1800" spc="-10" b="1">
                <a:latin typeface="Arial"/>
                <a:cs typeface="Arial"/>
              </a:rPr>
              <a:t>chw</a:t>
            </a:r>
            <a:r>
              <a:rPr dirty="0" sz="1800" spc="-10" b="1">
                <a:latin typeface="Arial"/>
                <a:cs typeface="Arial"/>
                <a:hlinkClick r:id="rId3"/>
              </a:rPr>
              <a:t>ithmrst.com/post/what-is-learning</a:t>
            </a:r>
            <a:endParaRPr sz="1800">
              <a:latin typeface="Arial"/>
              <a:cs typeface="Arial"/>
            </a:endParaRPr>
          </a:p>
          <a:p>
            <a:pPr algn="ctr" marL="510540">
              <a:lnSpc>
                <a:spcPct val="100000"/>
              </a:lnSpc>
              <a:spcBef>
                <a:spcPts val="1470"/>
              </a:spcBef>
            </a:pP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Human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brain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18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main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element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learning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5788" y="3649978"/>
            <a:ext cx="2458211" cy="318058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0" i="1">
                <a:latin typeface="Times New Roman"/>
                <a:cs typeface="Times New Roman"/>
              </a:rPr>
              <a:t>Machine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149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4939" y="1474978"/>
            <a:ext cx="8877935" cy="25253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88900" marR="5080">
              <a:lnSpc>
                <a:spcPct val="101000"/>
              </a:lnSpc>
              <a:spcBef>
                <a:spcPts val="75"/>
              </a:spcBef>
              <a:tabLst>
                <a:tab pos="3365500" algn="l"/>
              </a:tabLst>
            </a:pP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A</a:t>
            </a:r>
            <a:r>
              <a:rPr dirty="0" sz="1800" spc="-1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machine</a:t>
            </a:r>
            <a:r>
              <a:rPr dirty="0" sz="1800" spc="-1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is</a:t>
            </a:r>
            <a:r>
              <a:rPr dirty="0" sz="1800" spc="-3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a</a:t>
            </a:r>
            <a:r>
              <a:rPr dirty="0" sz="180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physical system</a:t>
            </a:r>
            <a:r>
              <a:rPr dirty="0" sz="1800" spc="-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using</a:t>
            </a:r>
            <a:r>
              <a:rPr dirty="0" sz="1800" spc="-1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3"/>
              </a:rPr>
              <a:t>power</a:t>
            </a:r>
            <a:r>
              <a:rPr dirty="0" sz="1800" spc="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to</a:t>
            </a:r>
            <a:r>
              <a:rPr dirty="0" sz="1800" spc="-3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apply</a:t>
            </a:r>
            <a:r>
              <a:rPr dirty="0" sz="1800" spc="-1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4"/>
              </a:rPr>
              <a:t>forces</a:t>
            </a: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and</a:t>
            </a:r>
            <a:r>
              <a:rPr dirty="0" sz="180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control</a:t>
            </a:r>
            <a:r>
              <a:rPr dirty="0" sz="1800" spc="-1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5"/>
              </a:rPr>
              <a:t>movement</a:t>
            </a:r>
            <a:r>
              <a:rPr dirty="0" sz="1800" spc="-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001F5F"/>
                </a:solidFill>
                <a:latin typeface="Arial"/>
                <a:cs typeface="Arial"/>
              </a:rPr>
              <a:t>to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perform</a:t>
            </a:r>
            <a:r>
              <a:rPr dirty="0" sz="180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an</a:t>
            </a:r>
            <a:r>
              <a:rPr dirty="0" sz="1800" spc="-2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action.</a:t>
            </a:r>
            <a:r>
              <a:rPr dirty="0" sz="180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…</a:t>
            </a:r>
            <a:r>
              <a:rPr dirty="0" sz="1800" spc="-2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Machines</a:t>
            </a:r>
            <a:r>
              <a:rPr dirty="0" sz="1800" spc="-2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can</a:t>
            </a:r>
            <a:r>
              <a:rPr dirty="0" sz="1800" spc="-3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be</a:t>
            </a:r>
            <a:r>
              <a:rPr dirty="0" sz="1800" spc="-2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driven</a:t>
            </a:r>
            <a:r>
              <a:rPr dirty="0" sz="1800" spc="-1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by</a:t>
            </a:r>
            <a:r>
              <a:rPr dirty="0" sz="1800" spc="-1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6"/>
              </a:rPr>
              <a:t>animals</a:t>
            </a: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and</a:t>
            </a:r>
            <a:r>
              <a:rPr dirty="0" sz="1800" spc="-1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7"/>
              </a:rPr>
              <a:t>people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,</a:t>
            </a:r>
            <a:r>
              <a:rPr dirty="0" sz="1800" spc="-1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by</a:t>
            </a:r>
            <a:r>
              <a:rPr dirty="0" sz="180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natural</a:t>
            </a:r>
            <a:r>
              <a:rPr dirty="0" sz="1800" spc="-1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Arial"/>
                <a:cs typeface="Arial"/>
              </a:rPr>
              <a:t>forces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such</a:t>
            </a:r>
            <a:r>
              <a:rPr dirty="0" sz="1800" spc="-6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as</a:t>
            </a:r>
            <a:r>
              <a:rPr dirty="0" sz="1800" spc="-4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8"/>
              </a:rPr>
              <a:t>wind</a:t>
            </a:r>
            <a:r>
              <a:rPr dirty="0" sz="1800" spc="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and</a:t>
            </a:r>
            <a:r>
              <a:rPr dirty="0" sz="1800" spc="-3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9"/>
              </a:rPr>
              <a:t>water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,</a:t>
            </a:r>
            <a:r>
              <a:rPr dirty="0" sz="1800" spc="-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and</a:t>
            </a:r>
            <a:r>
              <a:rPr dirty="0" sz="1800" spc="-4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by</a:t>
            </a:r>
            <a:r>
              <a:rPr dirty="0" sz="1800" spc="-4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0"/>
              </a:rPr>
              <a:t>chemical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,</a:t>
            </a:r>
            <a:r>
              <a:rPr dirty="0" sz="180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1"/>
              </a:rPr>
              <a:t>thermal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,</a:t>
            </a:r>
            <a:r>
              <a:rPr dirty="0" sz="180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or</a:t>
            </a:r>
            <a:r>
              <a:rPr dirty="0" sz="1800" spc="-4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2"/>
              </a:rPr>
              <a:t>electrical</a:t>
            </a:r>
            <a:r>
              <a:rPr dirty="0" sz="1800" spc="-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power ...They</a:t>
            </a:r>
            <a:r>
              <a:rPr dirty="0" sz="1800" spc="-6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can</a:t>
            </a:r>
            <a:r>
              <a:rPr dirty="0" sz="1800" spc="-5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001F5F"/>
                </a:solidFill>
                <a:latin typeface="Arial"/>
                <a:cs typeface="Arial"/>
              </a:rPr>
              <a:t>also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include</a:t>
            </a:r>
            <a:r>
              <a:rPr dirty="0" sz="180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3"/>
              </a:rPr>
              <a:t>computers</a:t>
            </a:r>
            <a:r>
              <a:rPr dirty="0" sz="1800" spc="-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and</a:t>
            </a:r>
            <a:r>
              <a:rPr dirty="0" sz="180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sensors</a:t>
            </a:r>
            <a:r>
              <a:rPr dirty="0" sz="1800" spc="-3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that</a:t>
            </a:r>
            <a:r>
              <a:rPr dirty="0" sz="1800" spc="-3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monitor</a:t>
            </a:r>
            <a:r>
              <a:rPr dirty="0" sz="180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performance</a:t>
            </a:r>
            <a:r>
              <a:rPr dirty="0" sz="180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and</a:t>
            </a:r>
            <a:r>
              <a:rPr dirty="0" sz="1800" spc="-3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plan</a:t>
            </a:r>
            <a:r>
              <a:rPr dirty="0" sz="180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movement,</a:t>
            </a:r>
            <a:r>
              <a:rPr dirty="0" sz="180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Arial"/>
                <a:cs typeface="Arial"/>
              </a:rPr>
              <a:t>often </a:t>
            </a:r>
            <a:r>
              <a:rPr dirty="0" baseline="3086" sz="2700">
                <a:solidFill>
                  <a:srgbClr val="001F5F"/>
                </a:solidFill>
                <a:latin typeface="Arial"/>
                <a:cs typeface="Arial"/>
              </a:rPr>
              <a:t>called</a:t>
            </a:r>
            <a:r>
              <a:rPr dirty="0" baseline="3086" sz="2700" spc="-52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u="sng" baseline="3086" sz="27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4"/>
              </a:rPr>
              <a:t>mechanical</a:t>
            </a:r>
            <a:r>
              <a:rPr dirty="0" u="sng" baseline="3086" sz="2700" spc="-3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4"/>
              </a:rPr>
              <a:t> </a:t>
            </a:r>
            <a:r>
              <a:rPr dirty="0" u="sng" baseline="3086" sz="2700" spc="-1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4"/>
              </a:rPr>
              <a:t>systems</a:t>
            </a:r>
            <a:r>
              <a:rPr dirty="0" baseline="3086" sz="2700" spc="-15">
                <a:solidFill>
                  <a:srgbClr val="001F5F"/>
                </a:solidFill>
                <a:latin typeface="Arial"/>
                <a:cs typeface="Arial"/>
              </a:rPr>
              <a:t>.</a:t>
            </a:r>
            <a:r>
              <a:rPr dirty="0" baseline="3086" sz="2700">
                <a:solidFill>
                  <a:srgbClr val="001F5F"/>
                </a:solidFill>
                <a:latin typeface="Arial"/>
                <a:cs typeface="Arial"/>
              </a:rPr>
              <a:t>	</a:t>
            </a:r>
            <a:r>
              <a:rPr dirty="0" sz="1800" spc="-10" b="1">
                <a:latin typeface="Arial"/>
                <a:cs typeface="Arial"/>
              </a:rPr>
              <a:t>https://en.wikipedia.org/wiki/Machine</a:t>
            </a:r>
            <a:endParaRPr sz="1800">
              <a:latin typeface="Arial"/>
              <a:cs typeface="Arial"/>
            </a:endParaRPr>
          </a:p>
          <a:p>
            <a:pPr marL="12700" marR="629920">
              <a:lnSpc>
                <a:spcPct val="100000"/>
              </a:lnSpc>
              <a:spcBef>
                <a:spcPts val="1875"/>
              </a:spcBef>
            </a:pPr>
            <a:r>
              <a:rPr dirty="0" sz="1800">
                <a:latin typeface="Arial"/>
                <a:cs typeface="Arial"/>
              </a:rPr>
              <a:t>An</a:t>
            </a:r>
            <a:r>
              <a:rPr dirty="0" sz="1800" spc="-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apparatus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using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applying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mechanical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power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having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several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parts,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each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definite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function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together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performing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particular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task.</a:t>
            </a:r>
            <a:r>
              <a:rPr dirty="0" sz="1800" spc="434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‘a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fax</a:t>
            </a:r>
            <a:r>
              <a:rPr dirty="0" sz="1800" spc="-30" i="1">
                <a:latin typeface="Arial"/>
                <a:cs typeface="Arial"/>
              </a:rPr>
              <a:t> </a:t>
            </a:r>
            <a:r>
              <a:rPr dirty="0" sz="1800" spc="-10" i="1">
                <a:latin typeface="Arial"/>
                <a:cs typeface="Arial"/>
              </a:rPr>
              <a:t>machine’</a:t>
            </a:r>
            <a:endParaRPr sz="1800">
              <a:latin typeface="Arial"/>
              <a:cs typeface="Arial"/>
            </a:endParaRPr>
          </a:p>
          <a:p>
            <a:pPr marL="20320">
              <a:lnSpc>
                <a:spcPct val="100000"/>
              </a:lnSpc>
              <a:spcBef>
                <a:spcPts val="445"/>
              </a:spcBef>
            </a:pPr>
            <a:r>
              <a:rPr dirty="0" sz="1800" b="1">
                <a:latin typeface="Arial"/>
                <a:cs typeface="Arial"/>
              </a:rPr>
              <a:t>Oxford </a:t>
            </a:r>
            <a:r>
              <a:rPr dirty="0" sz="1800" spc="-10" b="1">
                <a:latin typeface="Arial"/>
                <a:cs typeface="Arial"/>
              </a:rPr>
              <a:t>Dictionary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3047" y="4200144"/>
            <a:ext cx="6855459" cy="2607945"/>
            <a:chOff x="3047" y="4200144"/>
            <a:chExt cx="6855459" cy="2607945"/>
          </a:xfrm>
        </p:grpSpPr>
        <p:pic>
          <p:nvPicPr>
            <p:cNvPr id="7" name="object 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47" y="4200144"/>
              <a:ext cx="6854952" cy="214731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624" y="6563866"/>
              <a:ext cx="2567940" cy="2438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0" i="1">
                <a:latin typeface="Times New Roman"/>
                <a:cs typeface="Times New Roman"/>
              </a:rPr>
              <a:t>Machine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1237488"/>
            <a:ext cx="8343900" cy="449732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3149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87832" y="5819343"/>
            <a:ext cx="863155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Machines</a:t>
            </a:r>
            <a:r>
              <a:rPr dirty="0" sz="1800" spc="-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include</a:t>
            </a:r>
            <a:r>
              <a:rPr dirty="0" sz="1800" spc="-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a</a:t>
            </a:r>
            <a:r>
              <a:rPr dirty="0" sz="18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system</a:t>
            </a:r>
            <a:r>
              <a:rPr dirty="0" sz="1800" spc="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dirty="0" sz="1800" spc="-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A0080"/>
                </a:solidFill>
                <a:latin typeface="Arial"/>
                <a:cs typeface="Arial"/>
              </a:rPr>
              <a:t>mechanisms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that</a:t>
            </a:r>
            <a:r>
              <a:rPr dirty="0" sz="1800" spc="-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shape</a:t>
            </a:r>
            <a:r>
              <a:rPr dirty="0" sz="1800" spc="-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8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actuator</a:t>
            </a:r>
            <a:r>
              <a:rPr dirty="0" sz="1800" spc="-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input</a:t>
            </a:r>
            <a:r>
              <a:rPr dirty="0" sz="18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to</a:t>
            </a:r>
            <a:r>
              <a:rPr dirty="0" sz="18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achieve</a:t>
            </a:r>
            <a:r>
              <a:rPr dirty="0" sz="1800" spc="-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212121"/>
                </a:solidFill>
                <a:latin typeface="Arial"/>
                <a:cs typeface="Arial"/>
              </a:rPr>
              <a:t>a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specific</a:t>
            </a:r>
            <a:r>
              <a:rPr dirty="0" sz="1800" spc="-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application</a:t>
            </a:r>
            <a:r>
              <a:rPr dirty="0" sz="18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dirty="0" sz="1800" spc="-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output</a:t>
            </a:r>
            <a:r>
              <a:rPr dirty="0" sz="1800" spc="-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forces</a:t>
            </a:r>
            <a:r>
              <a:rPr dirty="0" sz="1800" spc="-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dirty="0" sz="1800" spc="-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212121"/>
                </a:solidFill>
                <a:latin typeface="Arial"/>
                <a:cs typeface="Arial"/>
              </a:rPr>
              <a:t>movement.</a:t>
            </a:r>
            <a:endParaRPr sz="1800">
              <a:latin typeface="Arial"/>
              <a:cs typeface="Arial"/>
            </a:endParaRPr>
          </a:p>
          <a:p>
            <a:pPr marL="2755900">
              <a:lnSpc>
                <a:spcPct val="100000"/>
              </a:lnSpc>
            </a:pP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How</a:t>
            </a:r>
            <a:r>
              <a:rPr dirty="0" sz="1800" spc="-3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make</a:t>
            </a:r>
            <a:r>
              <a:rPr dirty="0" sz="1800" spc="-4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decision</a:t>
            </a:r>
            <a:r>
              <a:rPr dirty="0" sz="180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to</a:t>
            </a:r>
            <a:r>
              <a:rPr dirty="0" sz="1800" spc="-4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perform</a:t>
            </a:r>
            <a:r>
              <a:rPr dirty="0" sz="180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Arial"/>
                <a:cs typeface="Arial"/>
              </a:rPr>
              <a:t>task(s)?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Machine</a:t>
            </a:r>
            <a:r>
              <a:rPr dirty="0" sz="3200" spc="-3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Learning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149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6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13868" y="1561287"/>
            <a:ext cx="8747125" cy="4328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9850" marR="263525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1959,</a:t>
            </a:r>
            <a:r>
              <a:rPr dirty="0" sz="1800" spc="-10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Arthur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Samuel,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pioneer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field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machine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learning (ML)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defined it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as </a:t>
            </a:r>
            <a:r>
              <a:rPr dirty="0" sz="1800">
                <a:latin typeface="Arial"/>
                <a:cs typeface="Arial"/>
                <a:hlinkClick r:id="rId2"/>
              </a:rPr>
              <a:t>the</a:t>
            </a:r>
            <a:r>
              <a:rPr dirty="0" sz="1800" spc="-30">
                <a:latin typeface="Arial"/>
                <a:cs typeface="Arial"/>
                <a:hlinkClick r:id="rId2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“field</a:t>
            </a:r>
            <a:r>
              <a:rPr dirty="0" u="sng" sz="1800" spc="-2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of</a:t>
            </a:r>
            <a:r>
              <a:rPr dirty="0" u="sng" sz="1800" spc="-3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study</a:t>
            </a:r>
            <a:r>
              <a:rPr dirty="0" u="sng" sz="1800" spc="-2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that</a:t>
            </a:r>
            <a:r>
              <a:rPr dirty="0" u="sng" sz="1800" spc="-1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gives</a:t>
            </a:r>
            <a:r>
              <a:rPr dirty="0" u="sng" sz="1800" spc="-2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computers</a:t>
            </a:r>
            <a:r>
              <a:rPr dirty="0" u="sng" sz="1800" spc="-2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the</a:t>
            </a:r>
            <a:r>
              <a:rPr dirty="0" u="sng" sz="1800" spc="-3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ability</a:t>
            </a:r>
            <a:r>
              <a:rPr dirty="0" u="sng" sz="1800" spc="-1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to</a:t>
            </a:r>
            <a:r>
              <a:rPr dirty="0" u="sng" sz="1800" spc="-2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learn</a:t>
            </a:r>
            <a:r>
              <a:rPr dirty="0" u="sng" sz="1800" spc="-2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without</a:t>
            </a:r>
            <a:r>
              <a:rPr dirty="0" u="sng" sz="1800" spc="2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being</a:t>
            </a:r>
            <a:r>
              <a:rPr dirty="0" u="sng" sz="1800" spc="-2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800" spc="-1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explicitly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u="sng" sz="1800" spc="-1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programmed”</a:t>
            </a:r>
            <a:r>
              <a:rPr dirty="0" sz="1800" spc="-10">
                <a:latin typeface="Arial"/>
                <a:cs typeface="Arial"/>
                <a:hlinkClick r:id="rId2"/>
              </a:rPr>
              <a:t>.</a:t>
            </a:r>
            <a:endParaRPr sz="1800">
              <a:latin typeface="Arial"/>
              <a:cs typeface="Arial"/>
            </a:endParaRPr>
          </a:p>
          <a:p>
            <a:pPr algn="ctr" marR="1821814">
              <a:lnSpc>
                <a:spcPct val="100000"/>
              </a:lnSpc>
              <a:spcBef>
                <a:spcPts val="780"/>
              </a:spcBef>
            </a:pPr>
            <a:r>
              <a:rPr dirty="0" sz="1800" spc="-10" i="1">
                <a:latin typeface="Times New Roman"/>
                <a:cs typeface="Times New Roman"/>
              </a:rPr>
              <a:t>https://theconversation.com/what-is-machine-learning-76759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450"/>
              </a:spcBef>
            </a:pPr>
            <a:endParaRPr sz="1800">
              <a:latin typeface="Times New Roman"/>
              <a:cs typeface="Times New Roman"/>
            </a:endParaRPr>
          </a:p>
          <a:p>
            <a:pPr algn="just" marL="63500" marR="5588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Machine</a:t>
            </a:r>
            <a:r>
              <a:rPr dirty="0" sz="1800" spc="9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learning</a:t>
            </a:r>
            <a:r>
              <a:rPr dirty="0" sz="1800" spc="9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(ML)</a:t>
            </a:r>
            <a:r>
              <a:rPr dirty="0" sz="1800" spc="9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9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9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study</a:t>
            </a:r>
            <a:r>
              <a:rPr dirty="0" sz="1800" spc="8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9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computer</a:t>
            </a:r>
            <a:r>
              <a:rPr dirty="0" sz="1800" spc="95">
                <a:latin typeface="Arial"/>
                <a:cs typeface="Arial"/>
              </a:rPr>
              <a:t> 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3"/>
              </a:rPr>
              <a:t>algorithms</a:t>
            </a:r>
            <a:r>
              <a:rPr dirty="0" sz="1800" spc="85">
                <a:solidFill>
                  <a:srgbClr val="FF0000"/>
                </a:solidFill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9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can</a:t>
            </a:r>
            <a:r>
              <a:rPr dirty="0" sz="1800" spc="90">
                <a:latin typeface="Arial"/>
                <a:cs typeface="Arial"/>
              </a:rPr>
              <a:t>  </a:t>
            </a:r>
            <a:r>
              <a:rPr dirty="0" sz="1800" spc="-10">
                <a:latin typeface="Arial"/>
                <a:cs typeface="Arial"/>
              </a:rPr>
              <a:t>improve </a:t>
            </a:r>
            <a:r>
              <a:rPr dirty="0" sz="1800">
                <a:latin typeface="Arial"/>
                <a:cs typeface="Arial"/>
              </a:rPr>
              <a:t>automatically</a:t>
            </a:r>
            <a:r>
              <a:rPr dirty="0" sz="1800" spc="254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through</a:t>
            </a:r>
            <a:r>
              <a:rPr dirty="0" sz="1800" spc="254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experience</a:t>
            </a:r>
            <a:r>
              <a:rPr dirty="0" sz="1800" spc="2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254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by</a:t>
            </a:r>
            <a:r>
              <a:rPr dirty="0" sz="1800" spc="2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254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</a:t>
            </a:r>
            <a:r>
              <a:rPr dirty="0" sz="1800" spc="254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2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data.</a:t>
            </a:r>
            <a:r>
              <a:rPr dirty="0" u="sng" baseline="25462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4"/>
              </a:rPr>
              <a:t>[1]</a:t>
            </a:r>
            <a:r>
              <a:rPr dirty="0" baseline="25462" sz="1800" spc="644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2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2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seen</a:t>
            </a:r>
            <a:r>
              <a:rPr dirty="0" sz="1800" spc="2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2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254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part</a:t>
            </a:r>
            <a:r>
              <a:rPr dirty="0" sz="1800" spc="26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of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5"/>
              </a:rPr>
              <a:t>artificial</a:t>
            </a:r>
            <a:r>
              <a:rPr dirty="0" u="sng" sz="1800" spc="3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5"/>
              </a:rPr>
              <a:t>intelligence</a:t>
            </a:r>
            <a:r>
              <a:rPr dirty="0" sz="1800">
                <a:latin typeface="Arial"/>
                <a:cs typeface="Arial"/>
              </a:rPr>
              <a:t>.</a:t>
            </a:r>
            <a:r>
              <a:rPr dirty="0" sz="1800" spc="3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Machine</a:t>
            </a:r>
            <a:r>
              <a:rPr dirty="0" sz="1800" spc="3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learning</a:t>
            </a:r>
            <a:r>
              <a:rPr dirty="0" sz="1800" spc="3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algorithms</a:t>
            </a:r>
            <a:r>
              <a:rPr dirty="0" sz="1800" spc="30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build</a:t>
            </a:r>
            <a:r>
              <a:rPr dirty="0" sz="1800" spc="3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3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model</a:t>
            </a:r>
            <a:r>
              <a:rPr dirty="0" sz="1800" spc="30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based</a:t>
            </a:r>
            <a:r>
              <a:rPr dirty="0" sz="1800" spc="3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30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sample </a:t>
            </a:r>
            <a:r>
              <a:rPr dirty="0" sz="1800">
                <a:latin typeface="Arial"/>
                <a:cs typeface="Arial"/>
              </a:rPr>
              <a:t>data,</a:t>
            </a:r>
            <a:r>
              <a:rPr dirty="0" sz="1800" spc="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known</a:t>
            </a:r>
            <a:r>
              <a:rPr dirty="0" sz="1800" spc="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65">
                <a:latin typeface="Arial"/>
                <a:cs typeface="Arial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6"/>
              </a:rPr>
              <a:t>training</a:t>
            </a:r>
            <a:r>
              <a:rPr dirty="0" u="sng" sz="1800" spc="6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6"/>
              </a:rPr>
              <a:t>data</a:t>
            </a:r>
            <a:r>
              <a:rPr dirty="0" sz="1800">
                <a:latin typeface="Arial"/>
                <a:cs typeface="Arial"/>
              </a:rPr>
              <a:t>,</a:t>
            </a:r>
            <a:r>
              <a:rPr dirty="0" sz="1800" spc="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order</a:t>
            </a:r>
            <a:r>
              <a:rPr dirty="0" sz="1800" spc="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make</a:t>
            </a:r>
            <a:r>
              <a:rPr dirty="0" sz="1800" spc="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predictions</a:t>
            </a:r>
            <a:r>
              <a:rPr dirty="0" sz="1800" spc="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</a:t>
            </a:r>
            <a:r>
              <a:rPr dirty="0" sz="1800" spc="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decisions</a:t>
            </a:r>
            <a:r>
              <a:rPr dirty="0" sz="1800" spc="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without</a:t>
            </a:r>
            <a:r>
              <a:rPr dirty="0" sz="1800" spc="5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being </a:t>
            </a:r>
            <a:r>
              <a:rPr dirty="0" sz="1800">
                <a:latin typeface="Arial"/>
                <a:cs typeface="Arial"/>
              </a:rPr>
              <a:t>explicitly</a:t>
            </a:r>
            <a:r>
              <a:rPr dirty="0" sz="1800" spc="2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programmed</a:t>
            </a:r>
            <a:r>
              <a:rPr dirty="0" sz="1800" spc="2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2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do</a:t>
            </a:r>
            <a:r>
              <a:rPr dirty="0" sz="1800" spc="2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so.</a:t>
            </a:r>
            <a:r>
              <a:rPr dirty="0" u="sng" baseline="25462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7"/>
              </a:rPr>
              <a:t>[2]</a:t>
            </a:r>
            <a:r>
              <a:rPr dirty="0" baseline="25462" sz="1800" spc="667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Machine</a:t>
            </a:r>
            <a:r>
              <a:rPr dirty="0" sz="1800" spc="2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learning</a:t>
            </a:r>
            <a:r>
              <a:rPr dirty="0" sz="1800" spc="2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algorithms</a:t>
            </a:r>
            <a:r>
              <a:rPr dirty="0" sz="1800" spc="2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2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used</a:t>
            </a:r>
            <a:r>
              <a:rPr dirty="0" sz="1800" spc="2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2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29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wide </a:t>
            </a:r>
            <a:r>
              <a:rPr dirty="0" sz="1800">
                <a:latin typeface="Arial"/>
                <a:cs typeface="Arial"/>
              </a:rPr>
              <a:t>variety</a:t>
            </a:r>
            <a:r>
              <a:rPr dirty="0" sz="1800" spc="1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1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applications,</a:t>
            </a:r>
            <a:r>
              <a:rPr dirty="0" sz="1800" spc="1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such</a:t>
            </a:r>
            <a:r>
              <a:rPr dirty="0" sz="1800" spc="1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1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1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medicine,</a:t>
            </a:r>
            <a:r>
              <a:rPr dirty="0" sz="1800" spc="165">
                <a:latin typeface="Arial"/>
                <a:cs typeface="Arial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8"/>
              </a:rPr>
              <a:t>email</a:t>
            </a:r>
            <a:r>
              <a:rPr dirty="0" u="sng" sz="1800" spc="15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8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8"/>
              </a:rPr>
              <a:t>filtering</a:t>
            </a:r>
            <a:r>
              <a:rPr dirty="0" sz="1800">
                <a:latin typeface="Arial"/>
                <a:cs typeface="Arial"/>
              </a:rPr>
              <a:t>,</a:t>
            </a:r>
            <a:r>
              <a:rPr dirty="0" sz="1800" spc="160">
                <a:latin typeface="Arial"/>
                <a:cs typeface="Arial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9"/>
              </a:rPr>
              <a:t>speech</a:t>
            </a:r>
            <a:r>
              <a:rPr dirty="0" u="sng" sz="1800" spc="15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9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9"/>
              </a:rPr>
              <a:t>recognition</a:t>
            </a:r>
            <a:r>
              <a:rPr dirty="0" sz="1800">
                <a:latin typeface="Arial"/>
                <a:cs typeface="Arial"/>
              </a:rPr>
              <a:t>,</a:t>
            </a:r>
            <a:r>
              <a:rPr dirty="0" sz="1800" spc="16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and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0"/>
              </a:rPr>
              <a:t>computer</a:t>
            </a:r>
            <a:r>
              <a:rPr dirty="0" u="sng" sz="1800" spc="7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0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0"/>
              </a:rPr>
              <a:t>vision</a:t>
            </a:r>
            <a:r>
              <a:rPr dirty="0" sz="1800">
                <a:latin typeface="Arial"/>
                <a:cs typeface="Arial"/>
              </a:rPr>
              <a:t>,</a:t>
            </a:r>
            <a:r>
              <a:rPr dirty="0" sz="1800" spc="9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where</a:t>
            </a:r>
            <a:r>
              <a:rPr dirty="0" sz="1800" spc="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difficult</a:t>
            </a:r>
            <a:r>
              <a:rPr dirty="0" sz="1800" spc="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</a:t>
            </a:r>
            <a:r>
              <a:rPr dirty="0" sz="1800" spc="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unfeasible</a:t>
            </a:r>
            <a:r>
              <a:rPr dirty="0" sz="1800" spc="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develop</a:t>
            </a:r>
            <a:r>
              <a:rPr dirty="0" sz="1800" spc="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conventional</a:t>
            </a:r>
            <a:r>
              <a:rPr dirty="0" sz="1800" spc="8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algorithms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perform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needed</a:t>
            </a:r>
            <a:r>
              <a:rPr dirty="0" sz="1800" spc="-10">
                <a:latin typeface="Arial"/>
                <a:cs typeface="Arial"/>
              </a:rPr>
              <a:t> tasks.</a:t>
            </a:r>
            <a:r>
              <a:rPr dirty="0" u="sng" baseline="25462" sz="1800" spc="-1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1"/>
              </a:rPr>
              <a:t>[3]</a:t>
            </a:r>
            <a:endParaRPr baseline="25462" sz="1800">
              <a:latin typeface="Arial"/>
              <a:cs typeface="Arial"/>
            </a:endParaRPr>
          </a:p>
          <a:p>
            <a:pPr algn="ctr" marR="1865630">
              <a:lnSpc>
                <a:spcPct val="100000"/>
              </a:lnSpc>
              <a:spcBef>
                <a:spcPts val="1495"/>
              </a:spcBef>
            </a:pPr>
            <a:r>
              <a:rPr dirty="0" sz="1800" spc="-10" i="1">
                <a:latin typeface="Times New Roman"/>
                <a:cs typeface="Times New Roman"/>
              </a:rPr>
              <a:t>https://en.wikipedia.org/wiki/Machine_learning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2438400"/>
            <a:ext cx="9008745" cy="1053465"/>
            <a:chOff x="0" y="2438400"/>
            <a:chExt cx="9008745" cy="1053465"/>
          </a:xfrm>
        </p:grpSpPr>
        <p:sp>
          <p:nvSpPr>
            <p:cNvPr id="4" name="object 4" descr=""/>
            <p:cNvSpPr/>
            <p:nvPr/>
          </p:nvSpPr>
          <p:spPr>
            <a:xfrm>
              <a:off x="294131" y="2546604"/>
              <a:ext cx="384175" cy="474345"/>
            </a:xfrm>
            <a:custGeom>
              <a:avLst/>
              <a:gdLst/>
              <a:ahLst/>
              <a:cxnLst/>
              <a:rect l="l" t="t" r="r" b="b"/>
              <a:pathLst>
                <a:path w="384175" h="474344">
                  <a:moveTo>
                    <a:pt x="0" y="473963"/>
                  </a:moveTo>
                  <a:lnTo>
                    <a:pt x="384048" y="473963"/>
                  </a:lnTo>
                  <a:lnTo>
                    <a:pt x="384048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8180" y="2546604"/>
              <a:ext cx="327660" cy="473963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17576" y="29687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5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7908" y="2968751"/>
              <a:ext cx="368808" cy="47396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895600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635508" y="2438399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4">
                  <a:moveTo>
                    <a:pt x="32004" y="877824"/>
                  </a:moveTo>
                  <a:lnTo>
                    <a:pt x="0" y="87782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877824"/>
                  </a:lnTo>
                  <a:close/>
                </a:path>
                <a:path w="32384" h="1053464">
                  <a:moveTo>
                    <a:pt x="32004" y="0"/>
                  </a:moveTo>
                  <a:lnTo>
                    <a:pt x="0" y="0"/>
                  </a:lnTo>
                  <a:lnTo>
                    <a:pt x="0" y="822960"/>
                  </a:lnTo>
                  <a:lnTo>
                    <a:pt x="32004" y="82296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468" y="3261360"/>
              <a:ext cx="8692896" cy="54863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917575" marR="5080" indent="-905510">
              <a:lnSpc>
                <a:spcPct val="110000"/>
              </a:lnSpc>
              <a:spcBef>
                <a:spcPts val="95"/>
              </a:spcBef>
            </a:pPr>
            <a:r>
              <a:rPr dirty="0" sz="2800">
                <a:solidFill>
                  <a:srgbClr val="0000FF"/>
                </a:solidFill>
              </a:rPr>
              <a:t>Dr.</a:t>
            </a:r>
            <a:r>
              <a:rPr dirty="0" sz="2800" spc="-70">
                <a:solidFill>
                  <a:srgbClr val="0000FF"/>
                </a:solidFill>
              </a:rPr>
              <a:t> </a:t>
            </a:r>
            <a:r>
              <a:rPr dirty="0" sz="2800">
                <a:solidFill>
                  <a:srgbClr val="0000FF"/>
                </a:solidFill>
              </a:rPr>
              <a:t>Md.</a:t>
            </a:r>
            <a:r>
              <a:rPr dirty="0" sz="2800" spc="-70">
                <a:solidFill>
                  <a:srgbClr val="0000FF"/>
                </a:solidFill>
              </a:rPr>
              <a:t> </a:t>
            </a:r>
            <a:r>
              <a:rPr dirty="0" sz="2800">
                <a:solidFill>
                  <a:srgbClr val="0000FF"/>
                </a:solidFill>
              </a:rPr>
              <a:t>Aminul</a:t>
            </a:r>
            <a:r>
              <a:rPr dirty="0" sz="2800" spc="-55">
                <a:solidFill>
                  <a:srgbClr val="0000FF"/>
                </a:solidFill>
              </a:rPr>
              <a:t> </a:t>
            </a:r>
            <a:r>
              <a:rPr dirty="0" sz="2800">
                <a:solidFill>
                  <a:srgbClr val="0000FF"/>
                </a:solidFill>
              </a:rPr>
              <a:t>Haque</a:t>
            </a:r>
            <a:r>
              <a:rPr dirty="0" sz="2800" spc="-40">
                <a:solidFill>
                  <a:srgbClr val="0000FF"/>
                </a:solidFill>
              </a:rPr>
              <a:t> </a:t>
            </a:r>
            <a:r>
              <a:rPr dirty="0" sz="2800" spc="-10">
                <a:solidFill>
                  <a:srgbClr val="0000FF"/>
                </a:solidFill>
              </a:rPr>
              <a:t>Akhand </a:t>
            </a:r>
            <a:r>
              <a:rPr dirty="0" sz="2800">
                <a:solidFill>
                  <a:srgbClr val="0000FF"/>
                </a:solidFill>
              </a:rPr>
              <a:t>Dept.</a:t>
            </a:r>
            <a:r>
              <a:rPr dirty="0" sz="2800" spc="-35">
                <a:solidFill>
                  <a:srgbClr val="0000FF"/>
                </a:solidFill>
              </a:rPr>
              <a:t> </a:t>
            </a:r>
            <a:r>
              <a:rPr dirty="0" sz="2800">
                <a:solidFill>
                  <a:srgbClr val="0000FF"/>
                </a:solidFill>
              </a:rPr>
              <a:t>of</a:t>
            </a:r>
            <a:r>
              <a:rPr dirty="0" sz="2800" spc="-30">
                <a:solidFill>
                  <a:srgbClr val="0000FF"/>
                </a:solidFill>
              </a:rPr>
              <a:t> </a:t>
            </a:r>
            <a:r>
              <a:rPr dirty="0" sz="2800">
                <a:solidFill>
                  <a:srgbClr val="0000FF"/>
                </a:solidFill>
              </a:rPr>
              <a:t>CSE,</a:t>
            </a:r>
            <a:r>
              <a:rPr dirty="0" sz="2800" spc="-35">
                <a:solidFill>
                  <a:srgbClr val="0000FF"/>
                </a:solidFill>
              </a:rPr>
              <a:t> </a:t>
            </a:r>
            <a:r>
              <a:rPr dirty="0" sz="2800" spc="-25">
                <a:solidFill>
                  <a:srgbClr val="0000FF"/>
                </a:solidFill>
              </a:rPr>
              <a:t>SUB</a:t>
            </a:r>
            <a:endParaRPr sz="2800"/>
          </a:p>
        </p:txBody>
      </p:sp>
      <p:sp>
        <p:nvSpPr>
          <p:cNvPr id="12" name="object 1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309676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500">
                <a:solidFill>
                  <a:srgbClr val="6F2F9F"/>
                </a:solidFill>
              </a:rPr>
              <a:t>Introduction</a:t>
            </a:r>
            <a:r>
              <a:rPr dirty="0" sz="3500" spc="-35">
                <a:solidFill>
                  <a:srgbClr val="6F2F9F"/>
                </a:solidFill>
              </a:rPr>
              <a:t> </a:t>
            </a:r>
            <a:r>
              <a:rPr dirty="0" sz="3500">
                <a:solidFill>
                  <a:srgbClr val="6F2F9F"/>
                </a:solidFill>
              </a:rPr>
              <a:t>to</a:t>
            </a:r>
            <a:r>
              <a:rPr dirty="0" sz="3500" spc="-15">
                <a:solidFill>
                  <a:srgbClr val="6F2F9F"/>
                </a:solidFill>
              </a:rPr>
              <a:t> </a:t>
            </a:r>
            <a:r>
              <a:rPr dirty="0" sz="3500">
                <a:solidFill>
                  <a:srgbClr val="6F2F9F"/>
                </a:solidFill>
              </a:rPr>
              <a:t>Pattern</a:t>
            </a:r>
            <a:r>
              <a:rPr dirty="0" sz="3500" spc="-20">
                <a:solidFill>
                  <a:srgbClr val="6F2F9F"/>
                </a:solidFill>
              </a:rPr>
              <a:t> </a:t>
            </a:r>
            <a:r>
              <a:rPr dirty="0" sz="3500" spc="-10">
                <a:solidFill>
                  <a:srgbClr val="6F2F9F"/>
                </a:solidFill>
              </a:rPr>
              <a:t>Recognition</a:t>
            </a:r>
            <a:endParaRPr sz="3500"/>
          </a:p>
        </p:txBody>
      </p:sp>
      <p:sp>
        <p:nvSpPr>
          <p:cNvPr id="13" name="object 13" descr=""/>
          <p:cNvSpPr txBox="1"/>
          <p:nvPr/>
        </p:nvSpPr>
        <p:spPr>
          <a:xfrm>
            <a:off x="884021" y="1288161"/>
            <a:ext cx="733742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solidFill>
                  <a:srgbClr val="1C1C1C"/>
                </a:solidFill>
                <a:latin typeface="Arial"/>
                <a:cs typeface="Arial"/>
              </a:rPr>
              <a:t>MCSE</a:t>
            </a:r>
            <a:r>
              <a:rPr dirty="0" sz="2800" spc="-80" b="1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1C1C1C"/>
                </a:solidFill>
                <a:latin typeface="Arial"/>
                <a:cs typeface="Arial"/>
              </a:rPr>
              <a:t>666:Pattern</a:t>
            </a:r>
            <a:r>
              <a:rPr dirty="0" sz="2800" spc="-85" b="1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1C1C1C"/>
                </a:solidFill>
                <a:latin typeface="Arial"/>
                <a:cs typeface="Arial"/>
              </a:rPr>
              <a:t>and</a:t>
            </a:r>
            <a:r>
              <a:rPr dirty="0" sz="2800" spc="-90" b="1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1C1C1C"/>
                </a:solidFill>
                <a:latin typeface="Arial"/>
                <a:cs typeface="Arial"/>
              </a:rPr>
              <a:t>Speech</a:t>
            </a:r>
            <a:r>
              <a:rPr dirty="0" sz="2800" spc="-65" b="1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1C1C1C"/>
                </a:solidFill>
                <a:latin typeface="Arial"/>
                <a:cs typeface="Arial"/>
              </a:rPr>
              <a:t>Recognition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Machine</a:t>
            </a:r>
            <a:r>
              <a:rPr dirty="0" sz="3200" spc="-3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Learning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149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7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" y="1295400"/>
            <a:ext cx="9058656" cy="44958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63474" y="5904687"/>
            <a:ext cx="864298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Times New Roman"/>
                <a:cs typeface="Times New Roman"/>
              </a:rPr>
              <a:t>Technique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give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computer</a:t>
            </a:r>
            <a:r>
              <a:rPr dirty="0" sz="1800" spc="10"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0000"/>
                </a:solidFill>
                <a:latin typeface="Times New Roman"/>
                <a:cs typeface="Times New Roman"/>
              </a:rPr>
              <a:t>brain</a:t>
            </a:r>
            <a:r>
              <a:rPr dirty="0" sz="1800" spc="-2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0000"/>
                </a:solidFill>
                <a:latin typeface="Times New Roman"/>
                <a:cs typeface="Times New Roman"/>
              </a:rPr>
              <a:t>like</a:t>
            </a:r>
            <a:r>
              <a:rPr dirty="0" sz="1800" spc="-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0000"/>
                </a:solidFill>
                <a:latin typeface="Times New Roman"/>
                <a:cs typeface="Times New Roman"/>
              </a:rPr>
              <a:t>learning</a:t>
            </a:r>
            <a:r>
              <a:rPr dirty="0" sz="1800" spc="-2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0000"/>
                </a:solidFill>
                <a:latin typeface="Times New Roman"/>
                <a:cs typeface="Times New Roman"/>
              </a:rPr>
              <a:t>ability</a:t>
            </a:r>
            <a:r>
              <a:rPr dirty="0" sz="1800" spc="-1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1C1C1C"/>
                </a:solidFill>
                <a:latin typeface="Times New Roman"/>
                <a:cs typeface="Times New Roman"/>
              </a:rPr>
              <a:t>through</a:t>
            </a:r>
            <a:r>
              <a:rPr dirty="0" sz="1800" spc="-15">
                <a:solidFill>
                  <a:srgbClr val="1C1C1C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0000"/>
                </a:solidFill>
                <a:latin typeface="Times New Roman"/>
                <a:cs typeface="Times New Roman"/>
              </a:rPr>
              <a:t>progressively</a:t>
            </a:r>
            <a:r>
              <a:rPr dirty="0" sz="1800" spc="-1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0000"/>
                </a:solidFill>
                <a:latin typeface="Times New Roman"/>
                <a:cs typeface="Times New Roman"/>
              </a:rPr>
              <a:t>update</a:t>
            </a:r>
            <a:r>
              <a:rPr dirty="0" sz="1800" spc="-2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0000"/>
                </a:solidFill>
                <a:latin typeface="Times New Roman"/>
                <a:cs typeface="Times New Roman"/>
              </a:rPr>
              <a:t>with</a:t>
            </a:r>
            <a:r>
              <a:rPr dirty="0" sz="1800" spc="-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0000"/>
                </a:solidFill>
                <a:latin typeface="Times New Roman"/>
                <a:cs typeface="Times New Roman"/>
              </a:rPr>
              <a:t>data</a:t>
            </a:r>
            <a:r>
              <a:rPr dirty="0" sz="1800" spc="-10">
                <a:latin typeface="Times New Roman"/>
                <a:cs typeface="Times New Roman"/>
              </a:rPr>
              <a:t>,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latin typeface="Times New Roman"/>
                <a:cs typeface="Times New Roman"/>
              </a:rPr>
              <a:t>without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being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explicitly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programmed.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9969" y="648157"/>
            <a:ext cx="696150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AI</a:t>
            </a:r>
            <a:r>
              <a:rPr dirty="0" sz="3200" spc="-1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-&gt;Machine</a:t>
            </a:r>
            <a:r>
              <a:rPr dirty="0" sz="3200" spc="-4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Learning-&gt;Deep</a:t>
            </a:r>
            <a:r>
              <a:rPr dirty="0" sz="3200" spc="-5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Learning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149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8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54227" y="6426200"/>
            <a:ext cx="7569834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latin typeface="Times New Roman"/>
                <a:cs typeface="Times New Roman"/>
              </a:rPr>
              <a:t>https://</a:t>
            </a:r>
            <a:r>
              <a:rPr dirty="0" sz="1400" spc="-10" b="1">
                <a:latin typeface="Times New Roman"/>
                <a:cs typeface="Times New Roman"/>
                <a:hlinkClick r:id="rId2"/>
              </a:rPr>
              <a:t>www.argility.com/argility-ecosystem-solutions/industry-4-0/machine-learning-deep-learning/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0200" y="1211580"/>
            <a:ext cx="5486400" cy="5305044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9969" y="648157"/>
            <a:ext cx="696150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AI</a:t>
            </a:r>
            <a:r>
              <a:rPr dirty="0" sz="3200" spc="-1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-&gt;Machine</a:t>
            </a:r>
            <a:r>
              <a:rPr dirty="0" sz="3200" spc="-4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Learning-&gt;Deep</a:t>
            </a:r>
            <a:r>
              <a:rPr dirty="0" sz="3200" spc="-5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Learning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149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9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49300" y="1493646"/>
            <a:ext cx="8209915" cy="43859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Artificial</a:t>
            </a:r>
            <a:r>
              <a:rPr dirty="0" sz="2400" spc="-1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Intelligence</a:t>
            </a:r>
            <a:r>
              <a:rPr dirty="0" sz="2400" spc="-8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0000FF"/>
                </a:solidFill>
                <a:latin typeface="Arial"/>
                <a:cs typeface="Arial"/>
              </a:rPr>
              <a:t>(AI)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5"/>
              </a:spcBef>
            </a:pPr>
            <a:r>
              <a:rPr dirty="0" sz="2000">
                <a:latin typeface="Times New Roman"/>
                <a:cs typeface="Times New Roman"/>
              </a:rPr>
              <a:t>AI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broadest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term, applying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any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technique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that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enables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computers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25">
                <a:latin typeface="Times New Roman"/>
                <a:cs typeface="Times New Roman"/>
              </a:rPr>
              <a:t>to </a:t>
            </a:r>
            <a:r>
              <a:rPr dirty="0" sz="2000">
                <a:latin typeface="Times New Roman"/>
                <a:cs typeface="Times New Roman"/>
              </a:rPr>
              <a:t>mimic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human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intelligence,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using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logic,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if-then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rules,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decision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trees,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machine </a:t>
            </a:r>
            <a:r>
              <a:rPr dirty="0" sz="2000">
                <a:latin typeface="Times New Roman"/>
                <a:cs typeface="Times New Roman"/>
              </a:rPr>
              <a:t>learning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(including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deep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learning).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2000">
              <a:latin typeface="Times New Roman"/>
              <a:cs typeface="Times New Roman"/>
            </a:endParaRPr>
          </a:p>
          <a:p>
            <a:pPr algn="r" marR="5365750">
              <a:lnSpc>
                <a:spcPts val="2870"/>
              </a:lnSpc>
            </a:pP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Machine</a:t>
            </a:r>
            <a:r>
              <a:rPr dirty="0" sz="2400" spc="-1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Learning</a:t>
            </a:r>
            <a:endParaRPr sz="2400">
              <a:latin typeface="Arial"/>
              <a:cs typeface="Arial"/>
            </a:endParaRPr>
          </a:p>
          <a:p>
            <a:pPr marL="413384" marR="22860" indent="76200">
              <a:lnSpc>
                <a:spcPts val="2880"/>
              </a:lnSpc>
              <a:spcBef>
                <a:spcPts val="85"/>
              </a:spcBef>
            </a:pPr>
            <a:r>
              <a:rPr dirty="0" sz="2400">
                <a:latin typeface="Times New Roman"/>
                <a:cs typeface="Times New Roman"/>
              </a:rPr>
              <a:t>The</a:t>
            </a:r>
            <a:r>
              <a:rPr dirty="0" sz="2400" spc="-3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subset</a:t>
            </a:r>
            <a:r>
              <a:rPr dirty="0" sz="2400" spc="-3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of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AI</a:t>
            </a:r>
            <a:r>
              <a:rPr dirty="0" sz="2400" spc="-1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that</a:t>
            </a:r>
            <a:r>
              <a:rPr dirty="0" sz="2400" spc="-3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includes</a:t>
            </a:r>
            <a:r>
              <a:rPr dirty="0" sz="2400" spc="-5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that</a:t>
            </a:r>
            <a:r>
              <a:rPr dirty="0" sz="2400" spc="-3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enable</a:t>
            </a:r>
            <a:r>
              <a:rPr dirty="0" sz="2400" spc="-4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machines</a:t>
            </a:r>
            <a:r>
              <a:rPr dirty="0" sz="2400" spc="-3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to</a:t>
            </a:r>
            <a:r>
              <a:rPr dirty="0" sz="2400" spc="-25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improve </a:t>
            </a:r>
            <a:r>
              <a:rPr dirty="0" sz="2400">
                <a:latin typeface="Times New Roman"/>
                <a:cs typeface="Times New Roman"/>
              </a:rPr>
              <a:t>at tasks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with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experience.</a:t>
            </a:r>
            <a:r>
              <a:rPr dirty="0" sz="2400" spc="-3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The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category</a:t>
            </a:r>
            <a:r>
              <a:rPr dirty="0" sz="2400" spc="-4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includes</a:t>
            </a:r>
            <a:r>
              <a:rPr dirty="0" sz="2400" spc="-2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deep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learning.</a:t>
            </a:r>
            <a:endParaRPr sz="2400">
              <a:latin typeface="Times New Roman"/>
              <a:cs typeface="Times New Roman"/>
            </a:endParaRPr>
          </a:p>
          <a:p>
            <a:pPr algn="r" marR="5390515">
              <a:lnSpc>
                <a:spcPts val="2870"/>
              </a:lnSpc>
              <a:spcBef>
                <a:spcPts val="2330"/>
              </a:spcBef>
            </a:pP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Deep</a:t>
            </a:r>
            <a:r>
              <a:rPr dirty="0" sz="2400" spc="-7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Learning</a:t>
            </a:r>
            <a:endParaRPr sz="2400">
              <a:latin typeface="Arial"/>
              <a:cs typeface="Arial"/>
            </a:endParaRPr>
          </a:p>
          <a:p>
            <a:pPr marL="812800" marR="249554">
              <a:lnSpc>
                <a:spcPts val="2640"/>
              </a:lnSpc>
              <a:spcBef>
                <a:spcPts val="80"/>
              </a:spcBef>
            </a:pPr>
            <a:r>
              <a:rPr dirty="0" sz="2200">
                <a:latin typeface="Times New Roman"/>
                <a:cs typeface="Times New Roman"/>
              </a:rPr>
              <a:t>The</a:t>
            </a:r>
            <a:r>
              <a:rPr dirty="0" sz="2200" spc="-5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subset</a:t>
            </a:r>
            <a:r>
              <a:rPr dirty="0" sz="2200" spc="-6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of</a:t>
            </a:r>
            <a:r>
              <a:rPr dirty="0" sz="2200" spc="-4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machine</a:t>
            </a:r>
            <a:r>
              <a:rPr dirty="0" sz="2200" spc="-3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learning</a:t>
            </a:r>
            <a:r>
              <a:rPr dirty="0" sz="2200" spc="-3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composed</a:t>
            </a:r>
            <a:r>
              <a:rPr dirty="0" sz="2200" spc="-5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of</a:t>
            </a:r>
            <a:r>
              <a:rPr dirty="0" sz="2200" spc="-5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algorithms</a:t>
            </a:r>
            <a:r>
              <a:rPr dirty="0" sz="2200" spc="-2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to</a:t>
            </a:r>
            <a:r>
              <a:rPr dirty="0" sz="2200" spc="-55">
                <a:latin typeface="Times New Roman"/>
                <a:cs typeface="Times New Roman"/>
              </a:rPr>
              <a:t> </a:t>
            </a:r>
            <a:r>
              <a:rPr dirty="0" sz="2200" spc="-10">
                <a:latin typeface="Times New Roman"/>
                <a:cs typeface="Times New Roman"/>
              </a:rPr>
              <a:t>train </a:t>
            </a:r>
            <a:r>
              <a:rPr dirty="0" sz="2200">
                <a:latin typeface="Times New Roman"/>
                <a:cs typeface="Times New Roman"/>
              </a:rPr>
              <a:t>itself</a:t>
            </a:r>
            <a:r>
              <a:rPr dirty="0" sz="2200" spc="-5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to</a:t>
            </a:r>
            <a:r>
              <a:rPr dirty="0" sz="2200" spc="-4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perform</a:t>
            </a:r>
            <a:r>
              <a:rPr dirty="0" sz="2200" spc="-2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tasks,</a:t>
            </a:r>
            <a:r>
              <a:rPr dirty="0" sz="2200" spc="-5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like</a:t>
            </a:r>
            <a:r>
              <a:rPr dirty="0" sz="2200" spc="-5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speech</a:t>
            </a:r>
            <a:r>
              <a:rPr dirty="0" sz="2200" spc="-5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and</a:t>
            </a:r>
            <a:r>
              <a:rPr dirty="0" sz="2200" spc="-4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image</a:t>
            </a:r>
            <a:r>
              <a:rPr dirty="0" sz="2200" spc="-3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recognition,</a:t>
            </a:r>
            <a:r>
              <a:rPr dirty="0" sz="2200" spc="-50">
                <a:latin typeface="Times New Roman"/>
                <a:cs typeface="Times New Roman"/>
              </a:rPr>
              <a:t> </a:t>
            </a:r>
            <a:r>
              <a:rPr dirty="0" sz="2200" spc="-35">
                <a:latin typeface="Times New Roman"/>
                <a:cs typeface="Times New Roman"/>
              </a:rPr>
              <a:t>by </a:t>
            </a:r>
            <a:r>
              <a:rPr dirty="0" sz="2200">
                <a:latin typeface="Times New Roman"/>
                <a:cs typeface="Times New Roman"/>
              </a:rPr>
              <a:t>exposing</a:t>
            </a:r>
            <a:r>
              <a:rPr dirty="0" sz="2200" spc="-7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multilayered</a:t>
            </a:r>
            <a:r>
              <a:rPr dirty="0" sz="2200" spc="-4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neural</a:t>
            </a:r>
            <a:r>
              <a:rPr dirty="0" sz="2200" spc="-5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networks</a:t>
            </a:r>
            <a:r>
              <a:rPr dirty="0" sz="2200" spc="-5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to</a:t>
            </a:r>
            <a:r>
              <a:rPr dirty="0" sz="2200" spc="-25"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6F2F9F"/>
                </a:solidFill>
                <a:latin typeface="Times New Roman"/>
                <a:cs typeface="Times New Roman"/>
              </a:rPr>
              <a:t>vast</a:t>
            </a:r>
            <a:r>
              <a:rPr dirty="0" sz="2200" spc="-65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6F2F9F"/>
                </a:solidFill>
                <a:latin typeface="Times New Roman"/>
                <a:cs typeface="Times New Roman"/>
              </a:rPr>
              <a:t>amounts</a:t>
            </a:r>
            <a:r>
              <a:rPr dirty="0" sz="2200" spc="-35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6F2F9F"/>
                </a:solidFill>
                <a:latin typeface="Times New Roman"/>
                <a:cs typeface="Times New Roman"/>
              </a:rPr>
              <a:t>of</a:t>
            </a:r>
            <a:r>
              <a:rPr dirty="0" sz="2200" spc="-5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dirty="0" sz="2200" spc="-10">
                <a:solidFill>
                  <a:srgbClr val="6F2F9F"/>
                </a:solidFill>
                <a:latin typeface="Times New Roman"/>
                <a:cs typeface="Times New Roman"/>
              </a:rPr>
              <a:t>data</a:t>
            </a:r>
            <a:r>
              <a:rPr dirty="0" sz="2200" spc="-10">
                <a:latin typeface="Times New Roman"/>
                <a:cs typeface="Times New Roman"/>
              </a:rPr>
              <a:t>.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9969" y="648157"/>
            <a:ext cx="696150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AI</a:t>
            </a:r>
            <a:r>
              <a:rPr dirty="0" sz="3200" spc="-1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-&gt;Machine</a:t>
            </a:r>
            <a:r>
              <a:rPr dirty="0" sz="3200" spc="-4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Learning-&gt;Deep</a:t>
            </a:r>
            <a:r>
              <a:rPr dirty="0" sz="3200" spc="-5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Learning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12852" y="607822"/>
            <a:ext cx="2298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65" b="1">
                <a:solidFill>
                  <a:srgbClr val="00AF50"/>
                </a:solidFill>
                <a:latin typeface="Arial"/>
                <a:cs typeface="Arial"/>
              </a:rPr>
              <a:t>11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0619" y="1981200"/>
            <a:ext cx="7545324" cy="39624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solidFill>
                  <a:srgbClr val="0000FF"/>
                </a:solidFill>
                <a:latin typeface="Times New Roman"/>
                <a:cs typeface="Times New Roman"/>
              </a:rPr>
              <a:t>History</a:t>
            </a:r>
            <a:r>
              <a:rPr dirty="0" sz="3200" spc="-3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FF"/>
                </a:solidFill>
                <a:latin typeface="Times New Roman"/>
                <a:cs typeface="Times New Roman"/>
              </a:rPr>
              <a:t>of</a:t>
            </a:r>
            <a:r>
              <a:rPr dirty="0" sz="3200" spc="-1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FF"/>
                </a:solidFill>
                <a:latin typeface="Times New Roman"/>
                <a:cs typeface="Times New Roman"/>
              </a:rPr>
              <a:t>ML</a:t>
            </a:r>
            <a:r>
              <a:rPr dirty="0" sz="3200" spc="-2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FF"/>
                </a:solidFill>
                <a:latin typeface="Times New Roman"/>
                <a:cs typeface="Times New Roman"/>
              </a:rPr>
              <a:t>and</a:t>
            </a:r>
            <a:r>
              <a:rPr dirty="0" sz="3200" spc="-3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FF"/>
                </a:solidFill>
                <a:latin typeface="Times New Roman"/>
                <a:cs typeface="Times New Roman"/>
              </a:rPr>
              <a:t>Deep</a:t>
            </a:r>
            <a:r>
              <a:rPr dirty="0" sz="3200" spc="-2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200" spc="-10">
                <a:solidFill>
                  <a:srgbClr val="0000FF"/>
                </a:solidFill>
                <a:latin typeface="Times New Roman"/>
                <a:cs typeface="Times New Roman"/>
              </a:rPr>
              <a:t>Learning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12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152400" y="1589532"/>
            <a:ext cx="8944610" cy="4201795"/>
            <a:chOff x="152400" y="1589532"/>
            <a:chExt cx="8944610" cy="420179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" y="1589532"/>
              <a:ext cx="8944356" cy="420166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700" y="1600200"/>
              <a:ext cx="751332" cy="772667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251256" y="6439001"/>
            <a:ext cx="84143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Times New Roman"/>
                <a:cs typeface="Times New Roman"/>
              </a:rPr>
              <a:t>https://beamandrew.github.io/deeplearning/2017/02/23/deep_learning_101_part1.html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77164" y="1694815"/>
            <a:ext cx="1399540" cy="9290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31850">
              <a:lnSpc>
                <a:spcPts val="1440"/>
              </a:lnSpc>
              <a:spcBef>
                <a:spcPts val="100"/>
              </a:spcBef>
            </a:pPr>
            <a:r>
              <a:rPr dirty="0" sz="1200" spc="-20" b="1">
                <a:latin typeface="Times New Roman"/>
                <a:cs typeface="Times New Roman"/>
              </a:rPr>
              <a:t>1906</a:t>
            </a:r>
            <a:endParaRPr sz="1200">
              <a:latin typeface="Times New Roman"/>
              <a:cs typeface="Times New Roman"/>
            </a:endParaRPr>
          </a:p>
          <a:p>
            <a:pPr marL="831850" marR="5080">
              <a:lnSpc>
                <a:spcPts val="1200"/>
              </a:lnSpc>
              <a:spcBef>
                <a:spcPts val="35"/>
              </a:spcBef>
            </a:pPr>
            <a:r>
              <a:rPr dirty="0" sz="1000" spc="-10">
                <a:latin typeface="Times New Roman"/>
                <a:cs typeface="Times New Roman"/>
              </a:rPr>
              <a:t>Neuron/ </a:t>
            </a:r>
            <a:r>
              <a:rPr dirty="0" sz="1000">
                <a:latin typeface="Times New Roman"/>
                <a:cs typeface="Times New Roman"/>
              </a:rPr>
              <a:t>Nerve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Cell</a:t>
            </a: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100">
                <a:latin typeface="Times New Roman"/>
                <a:cs typeface="Times New Roman"/>
              </a:rPr>
              <a:t>Ramon</a:t>
            </a:r>
            <a:r>
              <a:rPr dirty="0" sz="1100" spc="-2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y</a:t>
            </a:r>
            <a:r>
              <a:rPr dirty="0" sz="1100" spc="-15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Cajal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300221" y="5559348"/>
            <a:ext cx="368236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0000FF"/>
                </a:solidFill>
                <a:latin typeface="Times New Roman"/>
                <a:cs typeface="Times New Roman"/>
              </a:rPr>
              <a:t>Solving</a:t>
            </a:r>
            <a:r>
              <a:rPr dirty="0" sz="1400" spc="-1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0000FF"/>
                </a:solidFill>
                <a:latin typeface="Times New Roman"/>
                <a:cs typeface="Times New Roman"/>
              </a:rPr>
              <a:t>Real-</a:t>
            </a:r>
            <a:r>
              <a:rPr dirty="0" sz="1400">
                <a:solidFill>
                  <a:srgbClr val="0000FF"/>
                </a:solidFill>
                <a:latin typeface="Times New Roman"/>
                <a:cs typeface="Times New Roman"/>
              </a:rPr>
              <a:t>Life</a:t>
            </a:r>
            <a:r>
              <a:rPr dirty="0" sz="1400" spc="-3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FF"/>
                </a:solidFill>
                <a:latin typeface="Times New Roman"/>
                <a:cs typeface="Times New Roman"/>
              </a:rPr>
              <a:t>Problem</a:t>
            </a:r>
            <a:r>
              <a:rPr dirty="0" sz="1400" spc="-4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FF"/>
                </a:solidFill>
                <a:latin typeface="Times New Roman"/>
                <a:cs typeface="Times New Roman"/>
              </a:rPr>
              <a:t>with</a:t>
            </a:r>
            <a:r>
              <a:rPr dirty="0" sz="1400" spc="-3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FF"/>
                </a:solidFill>
                <a:latin typeface="Times New Roman"/>
                <a:cs typeface="Times New Roman"/>
              </a:rPr>
              <a:t>Extracted</a:t>
            </a:r>
            <a:r>
              <a:rPr dirty="0" sz="1400" spc="-4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0000FF"/>
                </a:solidFill>
                <a:latin typeface="Times New Roman"/>
                <a:cs typeface="Times New Roman"/>
              </a:rPr>
              <a:t>Features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502652" y="5836920"/>
            <a:ext cx="1419225" cy="306705"/>
          </a:xfrm>
          <a:prstGeom prst="rect">
            <a:avLst/>
          </a:prstGeom>
          <a:solidFill>
            <a:srgbClr val="AC8B00"/>
          </a:solidFill>
        </p:spPr>
        <p:txBody>
          <a:bodyPr wrap="square" lIns="0" tIns="40640" rIns="0" bIns="0" rtlCol="0" vert="horz">
            <a:spAutoFit/>
          </a:bodyPr>
          <a:lstStyle/>
          <a:p>
            <a:pPr marL="205740">
              <a:lnSpc>
                <a:spcPct val="100000"/>
              </a:lnSpc>
              <a:spcBef>
                <a:spcPts val="320"/>
              </a:spcBef>
            </a:pPr>
            <a:r>
              <a:rPr dirty="0" sz="1400">
                <a:solidFill>
                  <a:srgbClr val="FF0000"/>
                </a:solidFill>
                <a:latin typeface="Times New Roman"/>
                <a:cs typeface="Times New Roman"/>
              </a:rPr>
              <a:t>Deep</a:t>
            </a:r>
            <a:r>
              <a:rPr dirty="0" sz="1400" spc="-2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FF0000"/>
                </a:solidFill>
                <a:latin typeface="Times New Roman"/>
                <a:cs typeface="Times New Roman"/>
              </a:rPr>
              <a:t>Leaning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35863" y="5574893"/>
            <a:ext cx="125476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0000FF"/>
                </a:solidFill>
                <a:latin typeface="Times New Roman"/>
                <a:cs typeface="Times New Roman"/>
              </a:rPr>
              <a:t>Artificial</a:t>
            </a:r>
            <a:r>
              <a:rPr dirty="0" sz="1400" spc="-5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0000FF"/>
                </a:solidFill>
                <a:latin typeface="Times New Roman"/>
                <a:cs typeface="Times New Roman"/>
              </a:rPr>
              <a:t>Neuron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66700" y="5826252"/>
            <a:ext cx="7124700" cy="307975"/>
          </a:xfrm>
          <a:prstGeom prst="rect">
            <a:avLst/>
          </a:prstGeom>
          <a:solidFill>
            <a:srgbClr val="FDDF58"/>
          </a:solidFill>
        </p:spPr>
        <p:txBody>
          <a:bodyPr wrap="square" lIns="0" tIns="406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20"/>
              </a:spcBef>
            </a:pPr>
            <a:r>
              <a:rPr dirty="0" sz="1400">
                <a:solidFill>
                  <a:srgbClr val="0000FF"/>
                </a:solidFill>
                <a:latin typeface="Times New Roman"/>
                <a:cs typeface="Times New Roman"/>
              </a:rPr>
              <a:t>Development</a:t>
            </a:r>
            <a:r>
              <a:rPr dirty="0" sz="1400" spc="-2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FF"/>
                </a:solidFill>
                <a:latin typeface="Times New Roman"/>
                <a:cs typeface="Times New Roman"/>
              </a:rPr>
              <a:t>of</a:t>
            </a:r>
            <a:r>
              <a:rPr dirty="0" sz="1400" spc="-3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0000FF"/>
                </a:solidFill>
                <a:latin typeface="Times New Roman"/>
                <a:cs typeface="Times New Roman"/>
              </a:rPr>
              <a:t>Traditional</a:t>
            </a:r>
            <a:r>
              <a:rPr dirty="0" sz="1400" spc="-4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FF"/>
                </a:solidFill>
                <a:latin typeface="Times New Roman"/>
                <a:cs typeface="Times New Roman"/>
              </a:rPr>
              <a:t>Machine</a:t>
            </a:r>
            <a:r>
              <a:rPr dirty="0" sz="1400" spc="-10">
                <a:solidFill>
                  <a:srgbClr val="0000FF"/>
                </a:solidFill>
                <a:latin typeface="Times New Roman"/>
                <a:cs typeface="Times New Roman"/>
              </a:rPr>
              <a:t> Learning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2438400"/>
            <a:ext cx="9008745" cy="1053465"/>
            <a:chOff x="0" y="2438400"/>
            <a:chExt cx="9008745" cy="1053465"/>
          </a:xfrm>
        </p:grpSpPr>
        <p:sp>
          <p:nvSpPr>
            <p:cNvPr id="4" name="object 4" descr=""/>
            <p:cNvSpPr/>
            <p:nvPr/>
          </p:nvSpPr>
          <p:spPr>
            <a:xfrm>
              <a:off x="294131" y="2546604"/>
              <a:ext cx="384175" cy="474345"/>
            </a:xfrm>
            <a:custGeom>
              <a:avLst/>
              <a:gdLst/>
              <a:ahLst/>
              <a:cxnLst/>
              <a:rect l="l" t="t" r="r" b="b"/>
              <a:pathLst>
                <a:path w="384175" h="474344">
                  <a:moveTo>
                    <a:pt x="0" y="473963"/>
                  </a:moveTo>
                  <a:lnTo>
                    <a:pt x="384048" y="473963"/>
                  </a:lnTo>
                  <a:lnTo>
                    <a:pt x="384048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8180" y="2546604"/>
              <a:ext cx="327660" cy="473963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17576" y="29687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5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7908" y="2968751"/>
              <a:ext cx="368808" cy="47396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895600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635508" y="2438399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4">
                  <a:moveTo>
                    <a:pt x="32004" y="877824"/>
                  </a:moveTo>
                  <a:lnTo>
                    <a:pt x="0" y="87782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877824"/>
                  </a:lnTo>
                  <a:close/>
                </a:path>
                <a:path w="32384" h="1053464">
                  <a:moveTo>
                    <a:pt x="32004" y="0"/>
                  </a:moveTo>
                  <a:lnTo>
                    <a:pt x="0" y="0"/>
                  </a:lnTo>
                  <a:lnTo>
                    <a:pt x="0" y="822960"/>
                  </a:lnTo>
                  <a:lnTo>
                    <a:pt x="32004" y="82296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468" y="3261360"/>
              <a:ext cx="8692896" cy="5486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940432" y="2660345"/>
            <a:ext cx="5833745" cy="109410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632585" marR="5080" indent="-1620520">
              <a:lnSpc>
                <a:spcPct val="100000"/>
              </a:lnSpc>
              <a:spcBef>
                <a:spcPts val="105"/>
              </a:spcBef>
            </a:pPr>
            <a:r>
              <a:rPr dirty="0" sz="3500">
                <a:solidFill>
                  <a:srgbClr val="6F2F9F"/>
                </a:solidFill>
              </a:rPr>
              <a:t>Learning</a:t>
            </a:r>
            <a:r>
              <a:rPr dirty="0" sz="3500" spc="-15">
                <a:solidFill>
                  <a:srgbClr val="6F2F9F"/>
                </a:solidFill>
              </a:rPr>
              <a:t> </a:t>
            </a:r>
            <a:r>
              <a:rPr dirty="0" sz="3500">
                <a:solidFill>
                  <a:srgbClr val="6F2F9F"/>
                </a:solidFill>
              </a:rPr>
              <a:t>Related</a:t>
            </a:r>
            <a:r>
              <a:rPr dirty="0" sz="3500" spc="-25">
                <a:solidFill>
                  <a:srgbClr val="6F2F9F"/>
                </a:solidFill>
              </a:rPr>
              <a:t> </a:t>
            </a:r>
            <a:r>
              <a:rPr dirty="0" sz="3500">
                <a:solidFill>
                  <a:srgbClr val="6F2F9F"/>
                </a:solidFill>
              </a:rPr>
              <a:t>to</a:t>
            </a:r>
            <a:r>
              <a:rPr dirty="0" sz="3500" spc="-15">
                <a:solidFill>
                  <a:srgbClr val="6F2F9F"/>
                </a:solidFill>
              </a:rPr>
              <a:t> </a:t>
            </a:r>
            <a:r>
              <a:rPr dirty="0" sz="3500" spc="-10">
                <a:solidFill>
                  <a:srgbClr val="6F2F9F"/>
                </a:solidFill>
              </a:rPr>
              <a:t>Pattern Recognition</a:t>
            </a:r>
            <a:endParaRPr sz="3500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Learning</a:t>
            </a:r>
            <a:r>
              <a:rPr dirty="0" sz="3200" spc="-3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in</a:t>
            </a:r>
            <a:r>
              <a:rPr dirty="0" sz="3200" spc="-2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Pattern</a:t>
            </a:r>
            <a:r>
              <a:rPr dirty="0" sz="3200" spc="-3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Recognition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14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43941" y="1577111"/>
            <a:ext cx="8759190" cy="2957830"/>
          </a:xfrm>
          <a:prstGeom prst="rect">
            <a:avLst/>
          </a:prstGeom>
        </p:spPr>
        <p:txBody>
          <a:bodyPr wrap="square" lIns="0" tIns="7937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25"/>
              </a:spcBef>
              <a:buClr>
                <a:srgbClr val="3333CC"/>
              </a:buClr>
              <a:buSzPct val="59090"/>
              <a:buFont typeface="Wingdings"/>
              <a:buChar char=""/>
              <a:tabLst>
                <a:tab pos="354965" algn="l"/>
              </a:tabLst>
            </a:pPr>
            <a:r>
              <a:rPr dirty="0" sz="2200" i="1">
                <a:latin typeface="Arial"/>
                <a:cs typeface="Arial"/>
              </a:rPr>
              <a:t>What</a:t>
            </a:r>
            <a:r>
              <a:rPr dirty="0" sz="2200" spc="-4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Does</a:t>
            </a:r>
            <a:r>
              <a:rPr dirty="0" sz="2200" spc="-3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It</a:t>
            </a:r>
            <a:r>
              <a:rPr dirty="0" sz="2200" spc="-4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Mean</a:t>
            </a:r>
            <a:r>
              <a:rPr dirty="0" sz="2200" spc="-1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to</a:t>
            </a:r>
            <a:r>
              <a:rPr dirty="0" sz="2200" spc="-40" i="1">
                <a:latin typeface="Arial"/>
                <a:cs typeface="Arial"/>
              </a:rPr>
              <a:t> </a:t>
            </a:r>
            <a:r>
              <a:rPr dirty="0" sz="2200" spc="-10" i="1">
                <a:latin typeface="Arial"/>
                <a:cs typeface="Arial"/>
              </a:rPr>
              <a:t>Learn?</a:t>
            </a:r>
            <a:endParaRPr sz="22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30"/>
              </a:spcBef>
              <a:buClr>
                <a:srgbClr val="3333CC"/>
              </a:buClr>
              <a:buSzPct val="59090"/>
              <a:buFont typeface="Wingdings"/>
              <a:buChar char=""/>
              <a:tabLst>
                <a:tab pos="354965" algn="l"/>
              </a:tabLst>
            </a:pPr>
            <a:r>
              <a:rPr dirty="0" sz="2200" i="1">
                <a:latin typeface="Arial"/>
                <a:cs typeface="Arial"/>
              </a:rPr>
              <a:t>What</a:t>
            </a:r>
            <a:r>
              <a:rPr dirty="0" sz="2200" spc="-4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does</a:t>
            </a:r>
            <a:r>
              <a:rPr dirty="0" sz="2200" spc="-3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it</a:t>
            </a:r>
            <a:r>
              <a:rPr dirty="0" sz="2200" spc="-4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mean</a:t>
            </a:r>
            <a:r>
              <a:rPr dirty="0" sz="2200" spc="-1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to</a:t>
            </a:r>
            <a:r>
              <a:rPr dirty="0" sz="2200" spc="-2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have</a:t>
            </a:r>
            <a:r>
              <a:rPr dirty="0" sz="2200" spc="-45" i="1">
                <a:latin typeface="Arial"/>
                <a:cs typeface="Arial"/>
              </a:rPr>
              <a:t> </a:t>
            </a:r>
            <a:r>
              <a:rPr dirty="0" sz="2200" spc="-10" i="1">
                <a:latin typeface="Arial"/>
                <a:cs typeface="Arial"/>
              </a:rPr>
              <a:t>learned?</a:t>
            </a:r>
            <a:endParaRPr sz="22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30"/>
              </a:spcBef>
              <a:buClr>
                <a:srgbClr val="3333CC"/>
              </a:buClr>
              <a:buSzPct val="59090"/>
              <a:buFont typeface="Wingdings"/>
              <a:buChar char=""/>
              <a:tabLst>
                <a:tab pos="354965" algn="l"/>
              </a:tabLst>
            </a:pPr>
            <a:r>
              <a:rPr dirty="0" sz="2200">
                <a:latin typeface="Arial"/>
                <a:cs typeface="Arial"/>
              </a:rPr>
              <a:t>How</a:t>
            </a:r>
            <a:r>
              <a:rPr dirty="0" sz="2200" spc="9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do</a:t>
            </a:r>
            <a:r>
              <a:rPr dirty="0" sz="2200" spc="10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we</a:t>
            </a:r>
            <a:r>
              <a:rPr dirty="0" sz="2200" spc="10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recognize</a:t>
            </a:r>
            <a:r>
              <a:rPr dirty="0" sz="2200" spc="10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that</a:t>
            </a:r>
            <a:r>
              <a:rPr dirty="0" sz="2200" spc="10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an</a:t>
            </a:r>
            <a:r>
              <a:rPr dirty="0" sz="2200" spc="9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algorithm</a:t>
            </a:r>
            <a:r>
              <a:rPr dirty="0" sz="2200" spc="11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or</a:t>
            </a:r>
            <a:r>
              <a:rPr dirty="0" sz="2200" spc="10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</a:t>
            </a:r>
            <a:r>
              <a:rPr dirty="0" sz="2200" spc="10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method,</a:t>
            </a:r>
            <a:r>
              <a:rPr dirty="0" sz="2200" spc="10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regardless</a:t>
            </a:r>
            <a:r>
              <a:rPr dirty="0" sz="2200" spc="110">
                <a:latin typeface="Arial"/>
                <a:cs typeface="Arial"/>
              </a:rPr>
              <a:t> </a:t>
            </a:r>
            <a:r>
              <a:rPr dirty="0" sz="2200" spc="-25">
                <a:latin typeface="Arial"/>
                <a:cs typeface="Arial"/>
              </a:rPr>
              <a:t>of</a:t>
            </a:r>
            <a:endParaRPr sz="22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dirty="0" sz="2200">
                <a:latin typeface="Arial"/>
                <a:cs typeface="Arial"/>
              </a:rPr>
              <a:t>how</a:t>
            </a:r>
            <a:r>
              <a:rPr dirty="0" sz="2200" spc="-7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simple</a:t>
            </a:r>
            <a:r>
              <a:rPr dirty="0" sz="2200" spc="-4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or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complex,</a:t>
            </a:r>
            <a:r>
              <a:rPr dirty="0" sz="2200" spc="-3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has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succeeded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in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learning?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10"/>
              </a:spcBef>
            </a:pP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2000" spc="6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object</a:t>
            </a:r>
            <a:r>
              <a:rPr dirty="0" sz="2000" spc="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being</a:t>
            </a:r>
            <a:r>
              <a:rPr dirty="0" sz="2000" spc="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learned</a:t>
            </a:r>
            <a:r>
              <a:rPr dirty="0" sz="2000" spc="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2000" spc="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dirty="0" sz="2000" spc="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classifier</a:t>
            </a:r>
            <a:r>
              <a:rPr dirty="0" sz="2000" spc="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0000FF"/>
                </a:solidFill>
                <a:latin typeface="Arial"/>
                <a:cs typeface="Arial"/>
              </a:rPr>
              <a:t>g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dirty="0" sz="2000" i="1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),</a:t>
            </a:r>
            <a:r>
              <a:rPr dirty="0" sz="2000" spc="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some</a:t>
            </a:r>
            <a:r>
              <a:rPr dirty="0" sz="2000" spc="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sort</a:t>
            </a:r>
            <a:r>
              <a:rPr dirty="0" sz="2000" spc="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40"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black-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box</a:t>
            </a:r>
            <a:r>
              <a:rPr dirty="0" sz="2000" spc="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/</a:t>
            </a:r>
            <a:r>
              <a:rPr dirty="0" sz="2000" spc="5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function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/</a:t>
            </a:r>
            <a:r>
              <a:rPr dirty="0" sz="2000" spc="2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algorithm</a:t>
            </a:r>
            <a:r>
              <a:rPr dirty="0" sz="2000" spc="2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/</a:t>
            </a:r>
            <a:r>
              <a:rPr dirty="0" sz="2000" spc="2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method</a:t>
            </a:r>
            <a:r>
              <a:rPr dirty="0" sz="2000" spc="27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/</a:t>
            </a:r>
            <a:r>
              <a:rPr dirty="0" sz="2000" spc="27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concept</a:t>
            </a:r>
            <a:r>
              <a:rPr dirty="0" sz="2000" spc="27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/</a:t>
            </a:r>
            <a:r>
              <a:rPr dirty="0" sz="2000" spc="254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system</a:t>
            </a:r>
            <a:r>
              <a:rPr dirty="0" sz="2000" spc="28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which</a:t>
            </a:r>
            <a:r>
              <a:rPr dirty="0" sz="2000" spc="2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takes</a:t>
            </a:r>
            <a:r>
              <a:rPr dirty="0" sz="2000" spc="2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2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given</a:t>
            </a:r>
            <a:r>
              <a:rPr dirty="0" sz="2000" spc="2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feature</a:t>
            </a:r>
            <a:r>
              <a:rPr dirty="0" sz="2000" spc="275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x</a:t>
            </a:r>
            <a:r>
              <a:rPr dirty="0" sz="2000" spc="280" i="1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and </a:t>
            </a:r>
            <a:r>
              <a:rPr dirty="0" sz="2000">
                <a:latin typeface="Arial"/>
                <a:cs typeface="Arial"/>
              </a:rPr>
              <a:t>returns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associated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class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25" i="1">
                <a:latin typeface="Arial"/>
                <a:cs typeface="Arial"/>
              </a:rPr>
              <a:t>C</a:t>
            </a:r>
            <a:r>
              <a:rPr dirty="0" sz="2000" spc="-25"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0619" y="4815840"/>
            <a:ext cx="7562088" cy="1185672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Learning</a:t>
            </a:r>
            <a:r>
              <a:rPr dirty="0" sz="3200" spc="-3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in</a:t>
            </a:r>
            <a:r>
              <a:rPr dirty="0" sz="3200" spc="-2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Pattern</a:t>
            </a:r>
            <a:r>
              <a:rPr dirty="0" sz="3200" spc="-3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Recognition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15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45491" y="1373504"/>
            <a:ext cx="8693785" cy="8470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99700"/>
              </a:lnSpc>
              <a:spcBef>
                <a:spcPts val="105"/>
              </a:spcBef>
            </a:pP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3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most</a:t>
            </a:r>
            <a:r>
              <a:rPr dirty="0" sz="1800" spc="33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primitive</a:t>
            </a:r>
            <a:r>
              <a:rPr dirty="0" sz="1800" spc="3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type</a:t>
            </a:r>
            <a:r>
              <a:rPr dirty="0" sz="1800" spc="3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1800" spc="3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learning</a:t>
            </a:r>
            <a:r>
              <a:rPr dirty="0" sz="1800" spc="3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is</a:t>
            </a:r>
            <a:r>
              <a:rPr dirty="0" sz="1800" spc="3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just</a:t>
            </a:r>
            <a:r>
              <a:rPr dirty="0" sz="1800" spc="3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memorization</a:t>
            </a:r>
            <a:r>
              <a:rPr dirty="0" sz="1800">
                <a:latin typeface="Arial"/>
                <a:cs typeface="Arial"/>
              </a:rPr>
              <a:t>,</a:t>
            </a:r>
            <a:r>
              <a:rPr dirty="0" sz="1800" spc="3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3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which</a:t>
            </a:r>
            <a:r>
              <a:rPr dirty="0" sz="1800" spc="3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case</a:t>
            </a:r>
            <a:r>
              <a:rPr dirty="0" sz="1800" spc="3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</a:t>
            </a:r>
            <a:r>
              <a:rPr dirty="0" sz="1800" spc="35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would </a:t>
            </a:r>
            <a:r>
              <a:rPr dirty="0" sz="1800">
                <a:latin typeface="Arial"/>
                <a:cs typeface="Arial"/>
              </a:rPr>
              <a:t>consider</a:t>
            </a:r>
            <a:r>
              <a:rPr dirty="0" sz="1800" spc="75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g</a:t>
            </a:r>
            <a:r>
              <a:rPr dirty="0" sz="1800">
                <a:latin typeface="Arial"/>
                <a:cs typeface="Arial"/>
              </a:rPr>
              <a:t>()</a:t>
            </a:r>
            <a:r>
              <a:rPr dirty="0" sz="1800" spc="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have</a:t>
            </a:r>
            <a:r>
              <a:rPr dirty="0" sz="1800" spc="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learned</a:t>
            </a:r>
            <a:r>
              <a:rPr dirty="0" sz="1800" spc="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from</a:t>
            </a:r>
            <a:r>
              <a:rPr dirty="0" sz="1800" spc="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given</a:t>
            </a:r>
            <a:r>
              <a:rPr dirty="0" sz="1800" spc="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dataset</a:t>
            </a:r>
            <a:r>
              <a:rPr dirty="0" sz="1800" spc="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based</a:t>
            </a:r>
            <a:r>
              <a:rPr dirty="0" sz="1800" spc="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number</a:t>
            </a:r>
            <a:r>
              <a:rPr dirty="0" sz="1800" spc="9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8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feature- </a:t>
            </a:r>
            <a:r>
              <a:rPr dirty="0" sz="1800">
                <a:latin typeface="Arial"/>
                <a:cs typeface="Arial"/>
              </a:rPr>
              <a:t>class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pairs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successfully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reproduces: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5255" y="2269235"/>
            <a:ext cx="7174992" cy="98298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70789" y="3278885"/>
            <a:ext cx="8198484" cy="1413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principle,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memorization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actually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credible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approach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developing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spc="-10">
                <a:latin typeface="Arial"/>
                <a:cs typeface="Arial"/>
              </a:rPr>
              <a:t>classifier,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however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general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there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two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significant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limitations:</a:t>
            </a:r>
            <a:endParaRPr sz="2000">
              <a:latin typeface="Arial"/>
              <a:cs typeface="Arial"/>
            </a:endParaRPr>
          </a:p>
          <a:p>
            <a:pPr marL="812800" indent="-342900">
              <a:lnSpc>
                <a:spcPct val="100000"/>
              </a:lnSpc>
              <a:buAutoNum type="arabicPeriod"/>
              <a:tabLst>
                <a:tab pos="812800" algn="l"/>
              </a:tabLst>
            </a:pPr>
            <a:r>
              <a:rPr dirty="0" sz="2000">
                <a:latin typeface="Arial"/>
                <a:cs typeface="Arial"/>
              </a:rPr>
              <a:t>Memorizing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hard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: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memory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concern</a:t>
            </a:r>
            <a:endParaRPr sz="2000">
              <a:latin typeface="Arial"/>
              <a:cs typeface="Arial"/>
            </a:endParaRPr>
          </a:p>
          <a:p>
            <a:pPr marL="749300" indent="-279400">
              <a:lnSpc>
                <a:spcPct val="100000"/>
              </a:lnSpc>
              <a:spcBef>
                <a:spcPts val="1320"/>
              </a:spcBef>
              <a:buAutoNum type="arabicPeriod"/>
              <a:tabLst>
                <a:tab pos="749300" algn="l"/>
              </a:tabLst>
            </a:pPr>
            <a:r>
              <a:rPr dirty="0" sz="2000">
                <a:latin typeface="Arial"/>
                <a:cs typeface="Arial"/>
              </a:rPr>
              <a:t>Memorizing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not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enough: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learning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not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just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remember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70789" y="4940300"/>
            <a:ext cx="3736340" cy="636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55115" algn="l"/>
                <a:tab pos="1911350" algn="l"/>
                <a:tab pos="2662555" algn="l"/>
              </a:tabLst>
            </a:pP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#</a:t>
            </a:r>
            <a:r>
              <a:rPr dirty="0" sz="2000" spc="-10" i="1">
                <a:solidFill>
                  <a:srgbClr val="0000FF"/>
                </a:solidFill>
                <a:latin typeface="Arial"/>
                <a:cs typeface="Arial"/>
              </a:rPr>
              <a:t>Generalize</a:t>
            </a:r>
            <a:r>
              <a:rPr dirty="0" sz="2000" i="1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2000" spc="-25">
                <a:latin typeface="Arial"/>
                <a:cs typeface="Arial"/>
              </a:rPr>
              <a:t>is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20">
                <a:latin typeface="Arial"/>
                <a:cs typeface="Arial"/>
              </a:rPr>
              <a:t>more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important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804670" algn="l"/>
              </a:tabLst>
            </a:pPr>
            <a:r>
              <a:rPr dirty="0" sz="2000" spc="-10">
                <a:latin typeface="Arial"/>
                <a:cs typeface="Arial"/>
              </a:rPr>
              <a:t>conclusions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about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062477" y="5244795"/>
            <a:ext cx="109918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Arial"/>
                <a:cs typeface="Arial"/>
              </a:rPr>
              <a:t>instances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051553" y="4940300"/>
            <a:ext cx="1765300" cy="636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383540" algn="l"/>
                <a:tab pos="1531620" algn="l"/>
              </a:tabLst>
            </a:pPr>
            <a:r>
              <a:rPr dirty="0" sz="2000" spc="-25">
                <a:latin typeface="Arial"/>
                <a:cs typeface="Arial"/>
              </a:rPr>
              <a:t>to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learning,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25">
                <a:latin typeface="Arial"/>
                <a:cs typeface="Arial"/>
              </a:rPr>
              <a:t>to</a:t>
            </a:r>
            <a:endParaRPr sz="2000">
              <a:latin typeface="Arial"/>
              <a:cs typeface="Arial"/>
            </a:endParaRPr>
          </a:p>
          <a:p>
            <a:pPr algn="ctr" marL="6350">
              <a:lnSpc>
                <a:spcPct val="100000"/>
              </a:lnSpc>
              <a:spcBef>
                <a:spcPts val="5"/>
              </a:spcBef>
            </a:pP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which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712967" y="5244795"/>
            <a:ext cx="145097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85825" algn="l"/>
              </a:tabLst>
            </a:pPr>
            <a:r>
              <a:rPr dirty="0" sz="2000" spc="-25">
                <a:solidFill>
                  <a:srgbClr val="0000FF"/>
                </a:solidFill>
                <a:latin typeface="Arial"/>
                <a:cs typeface="Arial"/>
              </a:rPr>
              <a:t>you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2000" spc="-20">
                <a:solidFill>
                  <a:srgbClr val="0000FF"/>
                </a:solidFill>
                <a:latin typeface="Arial"/>
                <a:cs typeface="Arial"/>
              </a:rPr>
              <a:t>have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965952" y="4940300"/>
            <a:ext cx="3101975" cy="636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  <a:tabLst>
                <a:tab pos="454025" algn="l"/>
                <a:tab pos="1108075" algn="l"/>
                <a:tab pos="1491615" algn="l"/>
                <a:tab pos="2299335" algn="l"/>
              </a:tabLst>
            </a:pPr>
            <a:r>
              <a:rPr dirty="0" sz="2000" spc="-25">
                <a:latin typeface="Arial"/>
                <a:cs typeface="Arial"/>
              </a:rPr>
              <a:t>be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20">
                <a:latin typeface="Arial"/>
                <a:cs typeface="Arial"/>
              </a:rPr>
              <a:t>able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25">
                <a:latin typeface="Arial"/>
                <a:cs typeface="Arial"/>
              </a:rPr>
              <a:t>to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20">
                <a:latin typeface="Arial"/>
                <a:cs typeface="Arial"/>
              </a:rPr>
              <a:t>reach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correct</a:t>
            </a:r>
            <a:endParaRPr sz="2000">
              <a:latin typeface="Arial"/>
              <a:cs typeface="Arial"/>
            </a:endParaRPr>
          </a:p>
          <a:p>
            <a:pPr algn="r" marR="6350">
              <a:lnSpc>
                <a:spcPct val="100000"/>
              </a:lnSpc>
              <a:spcBef>
                <a:spcPts val="5"/>
              </a:spcBef>
              <a:tabLst>
                <a:tab pos="814705" algn="l"/>
              </a:tabLst>
            </a:pPr>
            <a:r>
              <a:rPr dirty="0" sz="2000" spc="-25" i="1">
                <a:solidFill>
                  <a:srgbClr val="0000FF"/>
                </a:solidFill>
                <a:latin typeface="Arial"/>
                <a:cs typeface="Arial"/>
              </a:rPr>
              <a:t>not</a:t>
            </a:r>
            <a:r>
              <a:rPr dirty="0" sz="2000" i="1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2000" spc="-20">
                <a:solidFill>
                  <a:srgbClr val="0000FF"/>
                </a:solidFill>
                <a:latin typeface="Arial"/>
                <a:cs typeface="Arial"/>
              </a:rPr>
              <a:t>seen</a:t>
            </a:r>
            <a:r>
              <a:rPr dirty="0" sz="2000" spc="-2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7400" y="5638800"/>
            <a:ext cx="5422392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2044" y="248538"/>
            <a:ext cx="5501640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i="1">
                <a:latin typeface="Times New Roman"/>
                <a:cs typeface="Times New Roman"/>
              </a:rPr>
              <a:t>Learning</a:t>
            </a:r>
            <a:r>
              <a:rPr dirty="0" sz="3200" spc="-3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in</a:t>
            </a:r>
            <a:r>
              <a:rPr dirty="0" sz="3200" spc="-2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Pattern</a:t>
            </a:r>
            <a:r>
              <a:rPr dirty="0" sz="3200" spc="-2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Recognition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27690" y="639722"/>
            <a:ext cx="113030" cy="2266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64"/>
              </a:lnSpc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6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700" y="723900"/>
            <a:ext cx="8520684" cy="502920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371043" y="5909564"/>
            <a:ext cx="8277225" cy="57277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2150"/>
              </a:lnSpc>
              <a:spcBef>
                <a:spcPts val="180"/>
              </a:spcBef>
            </a:pPr>
            <a:r>
              <a:rPr dirty="0" sz="1800" i="1">
                <a:latin typeface="Arial"/>
                <a:cs typeface="Arial"/>
              </a:rPr>
              <a:t>Averaged</a:t>
            </a:r>
            <a:r>
              <a:rPr dirty="0" sz="1800" spc="-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over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all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possibilities</a:t>
            </a:r>
            <a:r>
              <a:rPr dirty="0" sz="1800" spc="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for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the</a:t>
            </a:r>
            <a:r>
              <a:rPr dirty="0" sz="1800" spc="-3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unseen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data,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no</a:t>
            </a:r>
            <a:r>
              <a:rPr dirty="0" sz="1800" spc="-3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classifier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generalizes</a:t>
            </a:r>
            <a:r>
              <a:rPr dirty="0" sz="1800" spc="35" i="1">
                <a:latin typeface="Arial"/>
                <a:cs typeface="Arial"/>
              </a:rPr>
              <a:t> </a:t>
            </a:r>
            <a:r>
              <a:rPr dirty="0" sz="1800" spc="-10" i="1">
                <a:latin typeface="Arial"/>
                <a:cs typeface="Arial"/>
              </a:rPr>
              <a:t>better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than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any</a:t>
            </a:r>
            <a:r>
              <a:rPr dirty="0" sz="1800" spc="-5" i="1">
                <a:latin typeface="Arial"/>
                <a:cs typeface="Arial"/>
              </a:rPr>
              <a:t> </a:t>
            </a:r>
            <a:r>
              <a:rPr dirty="0" sz="1800" spc="-10" i="1">
                <a:latin typeface="Arial"/>
                <a:cs typeface="Arial"/>
              </a:rPr>
              <a:t>other!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9644" y="251282"/>
            <a:ext cx="402653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Robustness</a:t>
            </a:r>
            <a:r>
              <a:rPr dirty="0" sz="3200" spc="-1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in</a:t>
            </a:r>
            <a:r>
              <a:rPr dirty="0" sz="3200" spc="-10" i="1">
                <a:latin typeface="Times New Roman"/>
                <a:cs typeface="Times New Roman"/>
              </a:rPr>
              <a:t> Learning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17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0" y="1440180"/>
            <a:ext cx="5334000" cy="3753612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78739" y="5315458"/>
            <a:ext cx="56769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Arial"/>
                <a:cs typeface="Arial"/>
              </a:rPr>
              <a:t>(black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95019" y="5315458"/>
            <a:ext cx="5334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Arial"/>
                <a:cs typeface="Arial"/>
              </a:rPr>
              <a:t>dots),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478025" y="5315458"/>
            <a:ext cx="5448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Arial"/>
                <a:cs typeface="Arial"/>
              </a:rPr>
              <a:t>which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171445" y="5315458"/>
            <a:ext cx="5219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0">
                <a:latin typeface="Arial"/>
                <a:cs typeface="Arial"/>
              </a:rPr>
              <a:t>come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842005" y="5315458"/>
            <a:ext cx="4318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0">
                <a:latin typeface="Arial"/>
                <a:cs typeface="Arial"/>
              </a:rPr>
              <a:t>from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423030" y="5315458"/>
            <a:ext cx="5219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0">
                <a:latin typeface="Arial"/>
                <a:cs typeface="Arial"/>
              </a:rPr>
              <a:t>some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095115" y="5315458"/>
            <a:ext cx="83629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Arial"/>
                <a:cs typeface="Arial"/>
              </a:rPr>
              <a:t>unknown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8739" y="5071617"/>
            <a:ext cx="890905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  <a:tabLst>
                <a:tab pos="514984" algn="l"/>
                <a:tab pos="1009015" algn="l"/>
                <a:tab pos="1639570" algn="l"/>
                <a:tab pos="2233930" algn="l"/>
                <a:tab pos="2489835" algn="l"/>
                <a:tab pos="3153410" algn="l"/>
                <a:tab pos="3477895" algn="l"/>
                <a:tab pos="3790315" algn="l"/>
                <a:tab pos="4058920" algn="l"/>
                <a:tab pos="4767580" algn="l"/>
                <a:tab pos="5090795" algn="l"/>
                <a:tab pos="5751830" algn="l"/>
                <a:tab pos="6348095" algn="l"/>
                <a:tab pos="6759575" algn="l"/>
                <a:tab pos="7355840" algn="l"/>
                <a:tab pos="7793355" algn="l"/>
                <a:tab pos="8341995" algn="l"/>
              </a:tabLst>
            </a:pPr>
            <a:r>
              <a:rPr dirty="0" sz="1600" spc="-20" b="1">
                <a:solidFill>
                  <a:srgbClr val="FF0000"/>
                </a:solidFill>
                <a:latin typeface="Arial"/>
                <a:cs typeface="Arial"/>
              </a:rPr>
              <a:t>Fig.</a:t>
            </a:r>
            <a:r>
              <a:rPr dirty="0" sz="1600" b="1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1600" spc="-20" b="1">
                <a:solidFill>
                  <a:srgbClr val="FF0000"/>
                </a:solidFill>
                <a:latin typeface="Arial"/>
                <a:cs typeface="Arial"/>
              </a:rPr>
              <a:t>3.2.</a:t>
            </a:r>
            <a:r>
              <a:rPr dirty="0" sz="1600" b="1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1600" spc="-20">
                <a:solidFill>
                  <a:srgbClr val="FF0000"/>
                </a:solidFill>
                <a:latin typeface="Arial"/>
                <a:cs typeface="Arial"/>
              </a:rPr>
              <a:t>What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1600" spc="-20">
                <a:solidFill>
                  <a:srgbClr val="FF0000"/>
                </a:solidFill>
                <a:latin typeface="Arial"/>
                <a:cs typeface="Arial"/>
              </a:rPr>
              <a:t>does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1600" spc="-25">
                <a:solidFill>
                  <a:srgbClr val="FF0000"/>
                </a:solidFill>
                <a:latin typeface="Arial"/>
                <a:cs typeface="Arial"/>
              </a:rPr>
              <a:t>it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1600" spc="-20">
                <a:solidFill>
                  <a:srgbClr val="FF0000"/>
                </a:solidFill>
                <a:latin typeface="Arial"/>
                <a:cs typeface="Arial"/>
              </a:rPr>
              <a:t>mean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1600" spc="-25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1600" spc="-25" i="1">
                <a:solidFill>
                  <a:srgbClr val="FF0000"/>
                </a:solidFill>
                <a:latin typeface="Arial"/>
                <a:cs typeface="Arial"/>
              </a:rPr>
              <a:t>fit</a:t>
            </a:r>
            <a:r>
              <a:rPr dirty="0" sz="1600" i="1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1600" spc="-5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1600" spc="-10">
                <a:solidFill>
                  <a:srgbClr val="FF0000"/>
                </a:solidFill>
                <a:latin typeface="Arial"/>
                <a:cs typeface="Arial"/>
              </a:rPr>
              <a:t>model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1600" spc="-25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1600" spc="-10">
                <a:solidFill>
                  <a:srgbClr val="FF0000"/>
                </a:solidFill>
                <a:latin typeface="Arial"/>
                <a:cs typeface="Arial"/>
              </a:rPr>
              <a:t>data?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1600" spc="-20">
                <a:latin typeface="Arial"/>
                <a:cs typeface="Arial"/>
              </a:rPr>
              <a:t>Here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25">
                <a:latin typeface="Arial"/>
                <a:cs typeface="Arial"/>
              </a:rPr>
              <a:t>we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20">
                <a:latin typeface="Arial"/>
                <a:cs typeface="Arial"/>
              </a:rPr>
              <a:t>have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25">
                <a:latin typeface="Arial"/>
                <a:cs typeface="Arial"/>
              </a:rPr>
              <a:t>ten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20">
                <a:latin typeface="Arial"/>
                <a:cs typeface="Arial"/>
              </a:rPr>
              <a:t>data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10">
                <a:latin typeface="Arial"/>
                <a:cs typeface="Arial"/>
              </a:rPr>
              <a:t>points</a:t>
            </a:r>
            <a:endParaRPr sz="1600">
              <a:latin typeface="Arial"/>
              <a:cs typeface="Arial"/>
            </a:endParaRPr>
          </a:p>
          <a:p>
            <a:pPr algn="ctr" marL="1673225">
              <a:lnSpc>
                <a:spcPct val="100000"/>
              </a:lnSpc>
            </a:pPr>
            <a:r>
              <a:rPr dirty="0" sz="1600" spc="-10">
                <a:latin typeface="Arial"/>
                <a:cs typeface="Arial"/>
              </a:rPr>
              <a:t>model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808345" y="5315458"/>
            <a:ext cx="38671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0">
                <a:latin typeface="Arial"/>
                <a:cs typeface="Arial"/>
              </a:rPr>
              <a:t>with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343269" y="5315458"/>
            <a:ext cx="5892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Arial"/>
                <a:cs typeface="Arial"/>
              </a:rPr>
              <a:t>added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7082408" y="5315458"/>
            <a:ext cx="1902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73760" algn="l"/>
                <a:tab pos="1590040" algn="l"/>
              </a:tabLst>
            </a:pPr>
            <a:r>
              <a:rPr dirty="0" sz="1600" spc="-10">
                <a:latin typeface="Arial"/>
                <a:cs typeface="Arial"/>
              </a:rPr>
              <a:t>random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10">
                <a:latin typeface="Arial"/>
                <a:cs typeface="Arial"/>
              </a:rPr>
              <a:t>noise.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25">
                <a:latin typeface="Arial"/>
                <a:cs typeface="Arial"/>
              </a:rPr>
              <a:t>We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8739" y="5559348"/>
            <a:ext cx="14236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38455" algn="l"/>
              </a:tabLst>
            </a:pPr>
            <a:r>
              <a:rPr dirty="0" sz="1600" spc="-25">
                <a:latin typeface="Arial"/>
                <a:cs typeface="Arial"/>
              </a:rPr>
              <a:t>fit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10">
                <a:latin typeface="Arial"/>
                <a:cs typeface="Arial"/>
              </a:rPr>
              <a:t>polynomials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644142" y="5559348"/>
            <a:ext cx="64706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2425" algn="l"/>
              </a:tabLst>
            </a:pPr>
            <a:r>
              <a:rPr dirty="0" sz="1600" spc="-25">
                <a:latin typeface="Arial"/>
                <a:cs typeface="Arial"/>
              </a:rPr>
              <a:t>to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25">
                <a:latin typeface="Arial"/>
                <a:cs typeface="Arial"/>
              </a:rPr>
              <a:t>the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435098" y="5559348"/>
            <a:ext cx="6242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Arial"/>
                <a:cs typeface="Arial"/>
              </a:rPr>
              <a:t>points,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3203575" y="5559348"/>
            <a:ext cx="140144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21005" algn="l"/>
                <a:tab pos="1106805" algn="l"/>
              </a:tabLst>
            </a:pPr>
            <a:r>
              <a:rPr dirty="0" sz="1600" spc="-25">
                <a:latin typeface="Arial"/>
                <a:cs typeface="Arial"/>
              </a:rPr>
              <a:t>for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10">
                <a:latin typeface="Arial"/>
                <a:cs typeface="Arial"/>
              </a:rPr>
              <a:t>which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25">
                <a:latin typeface="Arial"/>
                <a:cs typeface="Arial"/>
              </a:rPr>
              <a:t>the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4748910" y="5559348"/>
            <a:ext cx="89789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Arial"/>
                <a:cs typeface="Arial"/>
              </a:rPr>
              <a:t>first-order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5791580" y="5559348"/>
            <a:ext cx="58801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Arial"/>
                <a:cs typeface="Arial"/>
              </a:rPr>
              <a:t>(linear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6523101" y="5559348"/>
            <a:ext cx="109855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Arial"/>
                <a:cs typeface="Arial"/>
              </a:rPr>
              <a:t>regression),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7765542" y="5559348"/>
            <a:ext cx="122237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Arial"/>
                <a:cs typeface="Arial"/>
              </a:rPr>
              <a:t>second-order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2471673" y="5803188"/>
            <a:ext cx="3638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latin typeface="Arial"/>
                <a:cs typeface="Arial"/>
              </a:rPr>
              <a:t>and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3028314" y="5803188"/>
            <a:ext cx="100774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Arial"/>
                <a:cs typeface="Arial"/>
              </a:rPr>
              <a:t>ninth-order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4701666" y="5803188"/>
            <a:ext cx="117792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21334" algn="l"/>
              </a:tabLst>
            </a:pPr>
            <a:r>
              <a:rPr dirty="0" sz="1600" spc="-25">
                <a:latin typeface="Arial"/>
                <a:cs typeface="Arial"/>
              </a:rPr>
              <a:t>are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10">
                <a:latin typeface="Arial"/>
                <a:cs typeface="Arial"/>
              </a:rPr>
              <a:t>shown.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6070472" y="5803188"/>
            <a:ext cx="23761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2425" algn="l"/>
                <a:tab pos="1393190" algn="l"/>
              </a:tabLst>
            </a:pPr>
            <a:r>
              <a:rPr dirty="0" sz="1600" spc="-50">
                <a:latin typeface="Arial"/>
                <a:cs typeface="Arial"/>
              </a:rPr>
              <a:t>A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10" i="1">
                <a:latin typeface="Arial"/>
                <a:cs typeface="Arial"/>
              </a:rPr>
              <a:t>p</a:t>
            </a:r>
            <a:r>
              <a:rPr dirty="0" sz="1600" spc="-10">
                <a:latin typeface="Arial"/>
                <a:cs typeface="Arial"/>
              </a:rPr>
              <a:t>th-order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10">
                <a:latin typeface="Arial"/>
                <a:cs typeface="Arial"/>
              </a:rPr>
              <a:t>polynomial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8637269" y="5803188"/>
            <a:ext cx="35179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latin typeface="Arial"/>
                <a:cs typeface="Arial"/>
              </a:rPr>
              <a:t>can</a:t>
            </a:r>
            <a:endParaRPr sz="16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185468" y="5803188"/>
            <a:ext cx="115506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Arial"/>
                <a:cs typeface="Arial"/>
              </a:rPr>
              <a:t>regression),</a:t>
            </a:r>
            <a:endParaRPr sz="1600">
              <a:latin typeface="Arial"/>
              <a:cs typeface="Arial"/>
            </a:endParaRPr>
          </a:p>
          <a:p>
            <a:pPr marL="113030">
              <a:lnSpc>
                <a:spcPct val="100000"/>
              </a:lnSpc>
              <a:tabLst>
                <a:tab pos="803275" algn="l"/>
              </a:tabLst>
            </a:pPr>
            <a:r>
              <a:rPr dirty="0" sz="1600" spc="-10">
                <a:latin typeface="Arial"/>
                <a:cs typeface="Arial"/>
              </a:rPr>
              <a:t>found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20">
                <a:latin typeface="Arial"/>
                <a:cs typeface="Arial"/>
              </a:rPr>
              <a:t>that</a:t>
            </a:r>
            <a:endParaRPr sz="16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2497582" y="6046723"/>
            <a:ext cx="66992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Arial"/>
                <a:cs typeface="Arial"/>
              </a:rPr>
              <a:t>passes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3323971" y="6046723"/>
            <a:ext cx="7137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Arial"/>
                <a:cs typeface="Arial"/>
              </a:rPr>
              <a:t>through</a:t>
            </a:r>
            <a:endParaRPr sz="160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5751957" y="6046723"/>
            <a:ext cx="62293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Arial"/>
                <a:cs typeface="Arial"/>
              </a:rPr>
              <a:t>points,</a:t>
            </a:r>
            <a:endParaRPr sz="160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6530720" y="6046723"/>
            <a:ext cx="245745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08305" algn="l"/>
                <a:tab pos="996950" algn="l"/>
                <a:tab pos="1461770" algn="l"/>
              </a:tabLst>
            </a:pPr>
            <a:r>
              <a:rPr dirty="0" sz="1600" spc="-25">
                <a:latin typeface="Arial"/>
                <a:cs typeface="Arial"/>
              </a:rPr>
              <a:t>so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20">
                <a:latin typeface="Arial"/>
                <a:cs typeface="Arial"/>
              </a:rPr>
              <a:t>here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25">
                <a:latin typeface="Arial"/>
                <a:cs typeface="Arial"/>
              </a:rPr>
              <a:t>the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10">
                <a:latin typeface="Arial"/>
                <a:cs typeface="Arial"/>
              </a:rPr>
              <a:t>ninth-</a:t>
            </a:r>
            <a:r>
              <a:rPr dirty="0" sz="1600" spc="-20">
                <a:latin typeface="Arial"/>
                <a:cs typeface="Arial"/>
              </a:rPr>
              <a:t>order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1209852" y="6291173"/>
            <a:ext cx="32016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36245" algn="l"/>
                <a:tab pos="879475" algn="l"/>
                <a:tab pos="1583690" algn="l"/>
                <a:tab pos="2420620" algn="l"/>
              </a:tabLst>
            </a:pPr>
            <a:r>
              <a:rPr dirty="0" sz="1600" spc="-20">
                <a:latin typeface="Arial"/>
                <a:cs typeface="Arial"/>
              </a:rPr>
              <a:t>fits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25">
                <a:latin typeface="Arial"/>
                <a:cs typeface="Arial"/>
              </a:rPr>
              <a:t>the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10">
                <a:latin typeface="Arial"/>
                <a:cs typeface="Arial"/>
              </a:rPr>
              <a:t>points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10">
                <a:latin typeface="Arial"/>
                <a:cs typeface="Arial"/>
              </a:rPr>
              <a:t>exactly,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10">
                <a:latin typeface="Arial"/>
                <a:cs typeface="Arial"/>
              </a:rPr>
              <a:t>however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4192651" y="5803188"/>
            <a:ext cx="1403985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5720">
              <a:lnSpc>
                <a:spcPct val="100000"/>
              </a:lnSpc>
              <a:spcBef>
                <a:spcPts val="95"/>
              </a:spcBef>
            </a:pPr>
            <a:r>
              <a:rPr dirty="0" sz="1600" spc="-20">
                <a:latin typeface="Arial"/>
                <a:cs typeface="Arial"/>
              </a:rPr>
              <a:t>fits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309245" algn="l"/>
                <a:tab pos="609600" algn="l"/>
                <a:tab pos="904240" algn="l"/>
              </a:tabLst>
            </a:pPr>
            <a:r>
              <a:rPr dirty="0" sz="1600" spc="-50" i="1">
                <a:latin typeface="Arial"/>
                <a:cs typeface="Arial"/>
              </a:rPr>
              <a:t>p</a:t>
            </a:r>
            <a:r>
              <a:rPr dirty="0" sz="1600" i="1">
                <a:latin typeface="Arial"/>
                <a:cs typeface="Arial"/>
              </a:rPr>
              <a:t>	</a:t>
            </a:r>
            <a:r>
              <a:rPr dirty="0" sz="1600" spc="-50">
                <a:latin typeface="Arial"/>
                <a:cs typeface="Arial"/>
              </a:rPr>
              <a:t>+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50">
                <a:latin typeface="Arial"/>
                <a:cs typeface="Arial"/>
              </a:rPr>
              <a:t>1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10">
                <a:latin typeface="Arial"/>
                <a:cs typeface="Arial"/>
              </a:rPr>
              <a:t>given</a:t>
            </a:r>
            <a:endParaRPr sz="1600">
              <a:latin typeface="Arial"/>
              <a:cs typeface="Arial"/>
            </a:endParaRPr>
          </a:p>
          <a:p>
            <a:pPr marL="367665">
              <a:lnSpc>
                <a:spcPct val="100000"/>
              </a:lnSpc>
              <a:tabLst>
                <a:tab pos="632460" algn="l"/>
              </a:tabLst>
            </a:pPr>
            <a:r>
              <a:rPr dirty="0" sz="1600" spc="-25">
                <a:latin typeface="Arial"/>
                <a:cs typeface="Arial"/>
              </a:rPr>
              <a:t>it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10">
                <a:latin typeface="Arial"/>
                <a:cs typeface="Arial"/>
              </a:rPr>
              <a:t>seems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5573648" y="6291173"/>
            <a:ext cx="34163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80059" algn="l"/>
                <a:tab pos="754380" algn="l"/>
                <a:tab pos="1301750" algn="l"/>
                <a:tab pos="2139950" algn="l"/>
              </a:tabLst>
            </a:pPr>
            <a:r>
              <a:rPr dirty="0" sz="1600" spc="-20">
                <a:latin typeface="Arial"/>
                <a:cs typeface="Arial"/>
              </a:rPr>
              <a:t>like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50">
                <a:latin typeface="Arial"/>
                <a:cs typeface="Arial"/>
              </a:rPr>
              <a:t>a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20">
                <a:latin typeface="Arial"/>
                <a:cs typeface="Arial"/>
              </a:rPr>
              <a:t>very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10">
                <a:latin typeface="Arial"/>
                <a:cs typeface="Arial"/>
              </a:rPr>
              <a:t>unlikely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10">
                <a:latin typeface="Arial"/>
                <a:cs typeface="Arial"/>
              </a:rPr>
              <a:t>generalization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78739" y="5803188"/>
            <a:ext cx="1052195" cy="1000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812165" algn="l"/>
              </a:tabLst>
            </a:pPr>
            <a:r>
              <a:rPr dirty="0" sz="1600" spc="-10">
                <a:latin typeface="Arial"/>
                <a:cs typeface="Arial"/>
              </a:rPr>
              <a:t>(parabolic always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25">
                <a:latin typeface="Arial"/>
                <a:cs typeface="Arial"/>
              </a:rPr>
              <a:t>be </a:t>
            </a:r>
            <a:r>
              <a:rPr dirty="0" sz="1600" spc="-10">
                <a:latin typeface="Arial"/>
                <a:cs typeface="Arial"/>
              </a:rPr>
              <a:t>polynomial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data.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8" name="object 3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5400" y="914400"/>
            <a:ext cx="6839711" cy="6766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7073" y="408889"/>
            <a:ext cx="568960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What</a:t>
            </a:r>
            <a:r>
              <a:rPr dirty="0" sz="3200" spc="-45"/>
              <a:t> </a:t>
            </a:r>
            <a:r>
              <a:rPr dirty="0" sz="3200"/>
              <a:t>Is</a:t>
            </a:r>
            <a:r>
              <a:rPr dirty="0" sz="3200" spc="-25"/>
              <a:t> </a:t>
            </a:r>
            <a:r>
              <a:rPr dirty="0" sz="3200"/>
              <a:t>Pattern</a:t>
            </a:r>
            <a:r>
              <a:rPr dirty="0" sz="3200" spc="-35"/>
              <a:t> </a:t>
            </a:r>
            <a:r>
              <a:rPr dirty="0" sz="3200" spc="-10"/>
              <a:t>Recognition?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8111" y="3435096"/>
            <a:ext cx="5867399" cy="3422901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307340" y="1355216"/>
            <a:ext cx="8529320" cy="1967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Pattern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recognition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(PR)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is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process</a:t>
            </a:r>
            <a:r>
              <a:rPr dirty="0" sz="2400" spc="2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by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which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some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input</a:t>
            </a:r>
            <a:r>
              <a:rPr dirty="0" sz="2400" spc="229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FF0000"/>
                </a:solidFill>
                <a:latin typeface="Arial"/>
                <a:cs typeface="Arial"/>
              </a:rPr>
              <a:t>is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measured,</a:t>
            </a:r>
            <a:r>
              <a:rPr dirty="0" sz="2400" spc="2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analyzed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and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then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classified</a:t>
            </a:r>
            <a:r>
              <a:rPr dirty="0" sz="2400" spc="2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as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belonging</a:t>
            </a:r>
            <a:r>
              <a:rPr dirty="0" sz="2400" spc="2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FF0000"/>
                </a:solidFill>
                <a:latin typeface="Arial"/>
                <a:cs typeface="Arial"/>
              </a:rPr>
              <a:t>one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24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24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set</a:t>
            </a:r>
            <a:r>
              <a:rPr dirty="0" sz="2400" spc="-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 classes</a:t>
            </a:r>
            <a:endParaRPr sz="2400">
              <a:latin typeface="Arial"/>
              <a:cs typeface="Arial"/>
            </a:endParaRPr>
          </a:p>
          <a:p>
            <a:pPr algn="just" marL="12700">
              <a:lnSpc>
                <a:spcPct val="100000"/>
              </a:lnSpc>
              <a:spcBef>
                <a:spcPts val="880"/>
              </a:spcBef>
            </a:pPr>
            <a:r>
              <a:rPr dirty="0" sz="2400">
                <a:latin typeface="Arial"/>
                <a:cs typeface="Arial"/>
              </a:rPr>
              <a:t>Process</a:t>
            </a:r>
            <a:r>
              <a:rPr dirty="0" sz="2400" spc="2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PR</a:t>
            </a:r>
            <a:r>
              <a:rPr dirty="0" sz="2400" spc="2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and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classification</a:t>
            </a:r>
            <a:r>
              <a:rPr dirty="0" sz="2400" spc="2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is</a:t>
            </a:r>
            <a:r>
              <a:rPr dirty="0" sz="2400" spc="2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240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1F5F"/>
                </a:solidFill>
                <a:latin typeface="Arial"/>
                <a:cs typeface="Arial"/>
              </a:rPr>
              <a:t>continual,</a:t>
            </a:r>
            <a:r>
              <a:rPr dirty="0" sz="2400" spc="25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1F5F"/>
                </a:solidFill>
                <a:latin typeface="Arial"/>
                <a:cs typeface="Arial"/>
              </a:rPr>
              <a:t>never</a:t>
            </a:r>
            <a:r>
              <a:rPr dirty="0" sz="2400" spc="254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1F5F"/>
                </a:solidFill>
                <a:latin typeface="Arial"/>
                <a:cs typeface="Arial"/>
              </a:rPr>
              <a:t>ending</a:t>
            </a:r>
            <a:endParaRPr sz="2400">
              <a:latin typeface="Arial"/>
              <a:cs typeface="Arial"/>
            </a:endParaRPr>
          </a:p>
          <a:p>
            <a:pPr algn="just" marL="12700">
              <a:lnSpc>
                <a:spcPct val="100000"/>
              </a:lnSpc>
              <a:spcBef>
                <a:spcPts val="5"/>
              </a:spcBef>
            </a:pPr>
            <a:r>
              <a:rPr dirty="0" sz="2400">
                <a:solidFill>
                  <a:srgbClr val="001F5F"/>
                </a:solidFill>
                <a:latin typeface="Arial"/>
                <a:cs typeface="Arial"/>
              </a:rPr>
              <a:t>aspect</a:t>
            </a:r>
            <a:r>
              <a:rPr dirty="0" sz="2400" spc="-4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every-</a:t>
            </a:r>
            <a:r>
              <a:rPr dirty="0" sz="2400">
                <a:latin typeface="Arial"/>
                <a:cs typeface="Arial"/>
              </a:rPr>
              <a:t>day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human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existence: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9644" y="251282"/>
            <a:ext cx="402653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Robustness</a:t>
            </a:r>
            <a:r>
              <a:rPr dirty="0" sz="3200" spc="-1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in</a:t>
            </a:r>
            <a:r>
              <a:rPr dirty="0" sz="3200" spc="-10" i="1">
                <a:latin typeface="Times New Roman"/>
                <a:cs typeface="Times New Roman"/>
              </a:rPr>
              <a:t> Learning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18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4800" y="3906011"/>
            <a:ext cx="3875532" cy="925068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0" y="24383"/>
            <a:ext cx="9144000" cy="4417060"/>
            <a:chOff x="0" y="24383"/>
            <a:chExt cx="9144000" cy="4417060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5400" y="914400"/>
              <a:ext cx="6839711" cy="67665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43116" y="24383"/>
              <a:ext cx="2500883" cy="178003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668779"/>
              <a:ext cx="3550920" cy="2772156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3508375" y="2050542"/>
            <a:ext cx="5297170" cy="16249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5"/>
              </a:spcBef>
            </a:pPr>
            <a:r>
              <a:rPr dirty="0" sz="1750">
                <a:latin typeface="Arial"/>
                <a:cs typeface="Arial"/>
              </a:rPr>
              <a:t>Fig.</a:t>
            </a:r>
            <a:r>
              <a:rPr dirty="0" sz="1750" spc="-3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3.3.</a:t>
            </a:r>
            <a:r>
              <a:rPr dirty="0" sz="1750" spc="-3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Following</a:t>
            </a:r>
            <a:r>
              <a:rPr dirty="0" sz="1750" spc="-1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up</a:t>
            </a:r>
            <a:r>
              <a:rPr dirty="0" sz="1750" spc="-3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on</a:t>
            </a:r>
            <a:r>
              <a:rPr dirty="0" sz="1750" spc="-25"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B4523A"/>
                </a:solidFill>
                <a:latin typeface="Arial"/>
                <a:cs typeface="Arial"/>
              </a:rPr>
              <a:t>Figure</a:t>
            </a:r>
            <a:r>
              <a:rPr dirty="0" sz="1750" spc="-10">
                <a:solidFill>
                  <a:srgbClr val="B4523A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B4523A"/>
                </a:solidFill>
                <a:latin typeface="Arial"/>
                <a:cs typeface="Arial"/>
              </a:rPr>
              <a:t>3.2</a:t>
            </a:r>
            <a:r>
              <a:rPr dirty="0" sz="1750">
                <a:latin typeface="Arial"/>
                <a:cs typeface="Arial"/>
              </a:rPr>
              <a:t>,</a:t>
            </a:r>
            <a:r>
              <a:rPr dirty="0" sz="1750" spc="-3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we</a:t>
            </a:r>
            <a:r>
              <a:rPr dirty="0" sz="1750" spc="-3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can</a:t>
            </a:r>
            <a:r>
              <a:rPr dirty="0" sz="1750" spc="-3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plot</a:t>
            </a:r>
            <a:r>
              <a:rPr dirty="0" sz="1750" spc="-30">
                <a:latin typeface="Arial"/>
                <a:cs typeface="Arial"/>
              </a:rPr>
              <a:t> </a:t>
            </a:r>
            <a:r>
              <a:rPr dirty="0" sz="1750" spc="-25">
                <a:latin typeface="Arial"/>
                <a:cs typeface="Arial"/>
              </a:rPr>
              <a:t>the </a:t>
            </a:r>
            <a:r>
              <a:rPr dirty="0" sz="1750" spc="-10">
                <a:latin typeface="Arial"/>
                <a:cs typeface="Arial"/>
              </a:rPr>
              <a:t>root-</a:t>
            </a:r>
            <a:r>
              <a:rPr dirty="0" sz="1750" spc="-20">
                <a:latin typeface="Arial"/>
                <a:cs typeface="Arial"/>
              </a:rPr>
              <a:t>mean-</a:t>
            </a:r>
            <a:r>
              <a:rPr dirty="0" sz="1750">
                <a:latin typeface="Arial"/>
                <a:cs typeface="Arial"/>
              </a:rPr>
              <a:t>square</a:t>
            </a:r>
            <a:r>
              <a:rPr dirty="0" sz="1750" spc="-3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(RMS)</a:t>
            </a:r>
            <a:r>
              <a:rPr dirty="0" sz="1750" spc="-30">
                <a:latin typeface="Arial"/>
                <a:cs typeface="Arial"/>
              </a:rPr>
              <a:t> </a:t>
            </a:r>
            <a:r>
              <a:rPr dirty="0" sz="1750" spc="-10">
                <a:latin typeface="Arial"/>
                <a:cs typeface="Arial"/>
              </a:rPr>
              <a:t>difference</a:t>
            </a:r>
            <a:r>
              <a:rPr dirty="0" sz="1750" spc="-5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between</a:t>
            </a:r>
            <a:r>
              <a:rPr dirty="0" sz="1750" spc="-25">
                <a:latin typeface="Arial"/>
                <a:cs typeface="Arial"/>
              </a:rPr>
              <a:t> the </a:t>
            </a:r>
            <a:r>
              <a:rPr dirty="0" sz="1750">
                <a:latin typeface="Arial"/>
                <a:cs typeface="Arial"/>
              </a:rPr>
              <a:t>polynomial</a:t>
            </a:r>
            <a:r>
              <a:rPr dirty="0" sz="1750" spc="2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fit</a:t>
            </a:r>
            <a:r>
              <a:rPr dirty="0" sz="1750" spc="-1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and</a:t>
            </a:r>
            <a:r>
              <a:rPr dirty="0" sz="1750" spc="-3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the</a:t>
            </a:r>
            <a:r>
              <a:rPr dirty="0" sz="1750" spc="-2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data</a:t>
            </a:r>
            <a:r>
              <a:rPr dirty="0" sz="1750" spc="-2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points,</a:t>
            </a:r>
            <a:r>
              <a:rPr dirty="0" sz="1750" spc="-1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as</a:t>
            </a:r>
            <a:r>
              <a:rPr dirty="0" sz="1750" spc="-3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a</a:t>
            </a:r>
            <a:r>
              <a:rPr dirty="0" sz="1750" spc="-2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function</a:t>
            </a:r>
            <a:r>
              <a:rPr dirty="0" sz="1750" spc="-2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of</a:t>
            </a:r>
            <a:r>
              <a:rPr dirty="0" sz="1750" spc="-10">
                <a:latin typeface="Arial"/>
                <a:cs typeface="Arial"/>
              </a:rPr>
              <a:t> </a:t>
            </a:r>
            <a:r>
              <a:rPr dirty="0" sz="1750" spc="-25">
                <a:latin typeface="Arial"/>
                <a:cs typeface="Arial"/>
              </a:rPr>
              <a:t>the </a:t>
            </a:r>
            <a:r>
              <a:rPr dirty="0" sz="1750">
                <a:latin typeface="Arial"/>
                <a:cs typeface="Arial"/>
              </a:rPr>
              <a:t>polynomial</a:t>
            </a:r>
            <a:r>
              <a:rPr dirty="0" sz="1750" spc="-15">
                <a:latin typeface="Arial"/>
                <a:cs typeface="Arial"/>
              </a:rPr>
              <a:t> </a:t>
            </a:r>
            <a:r>
              <a:rPr dirty="0" sz="1750" spc="-10">
                <a:latin typeface="Arial"/>
                <a:cs typeface="Arial"/>
              </a:rPr>
              <a:t>order.</a:t>
            </a:r>
            <a:r>
              <a:rPr dirty="0" sz="1750" spc="-5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In</a:t>
            </a:r>
            <a:r>
              <a:rPr dirty="0" sz="1750" spc="-5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this</a:t>
            </a:r>
            <a:r>
              <a:rPr dirty="0" sz="1750" spc="-5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case</a:t>
            </a:r>
            <a:r>
              <a:rPr dirty="0" sz="1750" spc="-5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the</a:t>
            </a:r>
            <a:r>
              <a:rPr dirty="0" sz="1750" spc="-6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measurement</a:t>
            </a:r>
            <a:r>
              <a:rPr dirty="0" sz="1750" spc="-35">
                <a:latin typeface="Arial"/>
                <a:cs typeface="Arial"/>
              </a:rPr>
              <a:t> </a:t>
            </a:r>
            <a:r>
              <a:rPr dirty="0" sz="1750" spc="-10">
                <a:latin typeface="Arial"/>
                <a:cs typeface="Arial"/>
              </a:rPr>
              <a:t>noise </a:t>
            </a:r>
            <a:r>
              <a:rPr dirty="0" sz="1750">
                <a:latin typeface="Arial"/>
                <a:cs typeface="Arial"/>
              </a:rPr>
              <a:t>level</a:t>
            </a:r>
            <a:r>
              <a:rPr dirty="0" sz="1750" spc="-3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was</a:t>
            </a:r>
            <a:r>
              <a:rPr dirty="0" sz="1750" spc="-4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assumed</a:t>
            </a:r>
            <a:r>
              <a:rPr dirty="0" sz="1750" spc="-4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to</a:t>
            </a:r>
            <a:r>
              <a:rPr dirty="0" sz="1750" spc="-4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have</a:t>
            </a:r>
            <a:r>
              <a:rPr dirty="0" sz="1750" spc="-3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been</a:t>
            </a:r>
            <a:r>
              <a:rPr dirty="0" sz="1750" spc="-3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provided,</a:t>
            </a:r>
            <a:r>
              <a:rPr dirty="0" sz="1750" spc="-2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it</a:t>
            </a:r>
            <a:r>
              <a:rPr dirty="0" sz="1750" spc="-2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was</a:t>
            </a:r>
            <a:r>
              <a:rPr dirty="0" sz="1750" spc="-40">
                <a:latin typeface="Arial"/>
                <a:cs typeface="Arial"/>
              </a:rPr>
              <a:t> </a:t>
            </a:r>
            <a:r>
              <a:rPr dirty="0" sz="1750" spc="-25">
                <a:latin typeface="Arial"/>
                <a:cs typeface="Arial"/>
              </a:rPr>
              <a:t>not </a:t>
            </a:r>
            <a:r>
              <a:rPr dirty="0" sz="1750" spc="-10">
                <a:latin typeface="Arial"/>
                <a:cs typeface="Arial"/>
              </a:rPr>
              <a:t>learned.</a:t>
            </a:r>
            <a:endParaRPr sz="175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7332" y="4839970"/>
            <a:ext cx="8989060" cy="17322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9525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17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this</a:t>
            </a:r>
            <a:r>
              <a:rPr dirty="0" sz="1600" spc="18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example</a:t>
            </a:r>
            <a:r>
              <a:rPr dirty="0" sz="1600" spc="17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18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added</a:t>
            </a:r>
            <a:r>
              <a:rPr dirty="0" sz="1600" spc="18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noise</a:t>
            </a:r>
            <a:r>
              <a:rPr dirty="0" sz="1600" spc="16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has</a:t>
            </a:r>
            <a:r>
              <a:rPr dirty="0" sz="1600" spc="18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17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standard</a:t>
            </a:r>
            <a:r>
              <a:rPr dirty="0" sz="1600" spc="18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deviation</a:t>
            </a:r>
            <a:r>
              <a:rPr dirty="0" sz="1600" spc="18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17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σ</a:t>
            </a:r>
            <a:r>
              <a:rPr dirty="0" sz="1600" spc="17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=</a:t>
            </a:r>
            <a:r>
              <a:rPr dirty="0" sz="1600" spc="19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1,</a:t>
            </a:r>
            <a:r>
              <a:rPr dirty="0" sz="1600" spc="17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meaning</a:t>
            </a:r>
            <a:r>
              <a:rPr dirty="0" sz="1600" spc="18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that</a:t>
            </a:r>
            <a:r>
              <a:rPr dirty="0" sz="1600" spc="204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18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18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correct </a:t>
            </a:r>
            <a:r>
              <a:rPr dirty="0" sz="1600">
                <a:latin typeface="Arial"/>
                <a:cs typeface="Arial"/>
              </a:rPr>
              <a:t>model,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RMS(θexact)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=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1.</a:t>
            </a:r>
            <a:r>
              <a:rPr dirty="0" sz="1600" spc="-1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As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result,</a:t>
            </a:r>
            <a:endParaRPr sz="1600">
              <a:latin typeface="Arial"/>
              <a:cs typeface="Arial"/>
            </a:endParaRPr>
          </a:p>
          <a:p>
            <a:pPr algn="just" marL="12700" marR="5080" indent="140335">
              <a:lnSpc>
                <a:spcPct val="100000"/>
              </a:lnSpc>
              <a:buChar char="•"/>
              <a:tabLst>
                <a:tab pos="153035" algn="l"/>
              </a:tabLst>
            </a:pPr>
            <a:r>
              <a:rPr dirty="0" sz="1600">
                <a:latin typeface="Arial"/>
                <a:cs typeface="Arial"/>
              </a:rPr>
              <a:t>Any</a:t>
            </a:r>
            <a:r>
              <a:rPr dirty="0" sz="1600" spc="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RMS</a:t>
            </a:r>
            <a:r>
              <a:rPr dirty="0" sz="1600" spc="7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difference</a:t>
            </a:r>
            <a:r>
              <a:rPr dirty="0" sz="1600" spc="8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below</a:t>
            </a:r>
            <a:r>
              <a:rPr dirty="0" sz="1600" spc="6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σ</a:t>
            </a:r>
            <a:r>
              <a:rPr dirty="0" sz="1600" spc="8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must</a:t>
            </a:r>
            <a:r>
              <a:rPr dirty="0" sz="1600" spc="7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be</a:t>
            </a:r>
            <a:r>
              <a:rPr dirty="0" sz="1600" spc="7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overfitting,</a:t>
            </a:r>
            <a:r>
              <a:rPr dirty="0" sz="1600" spc="6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meaning</a:t>
            </a:r>
            <a:r>
              <a:rPr dirty="0" sz="1600" spc="7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that</a:t>
            </a:r>
            <a:r>
              <a:rPr dirty="0" sz="1600" spc="7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g(x;</a:t>
            </a:r>
            <a:r>
              <a:rPr dirty="0" sz="1600" spc="7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θ)</a:t>
            </a:r>
            <a:r>
              <a:rPr dirty="0" sz="1600" spc="7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7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partly</a:t>
            </a:r>
            <a:r>
              <a:rPr dirty="0" sz="1600" spc="6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fitting</a:t>
            </a:r>
            <a:r>
              <a:rPr dirty="0" sz="1600" spc="7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7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noise,</a:t>
            </a:r>
            <a:r>
              <a:rPr dirty="0" sz="1600" spc="7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by </a:t>
            </a:r>
            <a:r>
              <a:rPr dirty="0" sz="1600">
                <a:latin typeface="Arial"/>
                <a:cs typeface="Arial"/>
              </a:rPr>
              <a:t>taking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some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noise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into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account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when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learning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θ;</a:t>
            </a:r>
            <a:endParaRPr sz="1600">
              <a:latin typeface="Arial"/>
              <a:cs typeface="Arial"/>
            </a:endParaRPr>
          </a:p>
          <a:p>
            <a:pPr algn="just" marL="12700" marR="5715" indent="135255">
              <a:lnSpc>
                <a:spcPct val="100000"/>
              </a:lnSpc>
              <a:buChar char="•"/>
              <a:tabLst>
                <a:tab pos="147955" algn="l"/>
              </a:tabLst>
            </a:pPr>
            <a:r>
              <a:rPr dirty="0" sz="1600">
                <a:latin typeface="Arial"/>
                <a:cs typeface="Arial"/>
              </a:rPr>
              <a:t>Any</a:t>
            </a:r>
            <a:r>
              <a:rPr dirty="0" sz="1600" spc="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RMS</a:t>
            </a:r>
            <a:r>
              <a:rPr dirty="0" sz="1600" spc="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difference</a:t>
            </a:r>
            <a:r>
              <a:rPr dirty="0" sz="1600" spc="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above</a:t>
            </a:r>
            <a:r>
              <a:rPr dirty="0" sz="1600" spc="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σ</a:t>
            </a:r>
            <a:r>
              <a:rPr dirty="0" sz="1600" spc="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suggests</a:t>
            </a:r>
            <a:r>
              <a:rPr dirty="0" sz="1600" spc="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that</a:t>
            </a:r>
            <a:r>
              <a:rPr dirty="0" sz="1600" spc="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learned</a:t>
            </a:r>
            <a:r>
              <a:rPr dirty="0" sz="1600" spc="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model</a:t>
            </a:r>
            <a:r>
              <a:rPr dirty="0" sz="1600" spc="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has</a:t>
            </a:r>
            <a:r>
              <a:rPr dirty="0" sz="1600" spc="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not</a:t>
            </a:r>
            <a:r>
              <a:rPr dirty="0" sz="1600" spc="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adequately</a:t>
            </a:r>
            <a:r>
              <a:rPr dirty="0" sz="1600" spc="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generalized,</a:t>
            </a:r>
            <a:r>
              <a:rPr dirty="0" sz="1600" spc="2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or </a:t>
            </a:r>
            <a:r>
              <a:rPr dirty="0" sz="1600">
                <a:latin typeface="Arial"/>
                <a:cs typeface="Arial"/>
              </a:rPr>
              <a:t>has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not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been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given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adequate flexibility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θ</a:t>
            </a:r>
            <a:r>
              <a:rPr dirty="0" sz="1600" spc="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(enough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degrees of</a:t>
            </a:r>
            <a:r>
              <a:rPr dirty="0" sz="1600" spc="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freedom q)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capture the</a:t>
            </a:r>
            <a:r>
              <a:rPr dirty="0" sz="1600" spc="-10">
                <a:latin typeface="Arial"/>
                <a:cs typeface="Arial"/>
              </a:rPr>
              <a:t> variations </a:t>
            </a:r>
            <a:r>
              <a:rPr dirty="0" sz="1600">
                <a:latin typeface="Arial"/>
                <a:cs typeface="Arial"/>
              </a:rPr>
              <a:t>that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need to be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captured.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9644" y="251282"/>
            <a:ext cx="402653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Robustness</a:t>
            </a:r>
            <a:r>
              <a:rPr dirty="0" sz="3200" spc="-1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in</a:t>
            </a:r>
            <a:r>
              <a:rPr dirty="0" sz="3200" spc="-10" i="1">
                <a:latin typeface="Times New Roman"/>
                <a:cs typeface="Times New Roman"/>
              </a:rPr>
              <a:t> Learning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19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8032" y="762000"/>
            <a:ext cx="7266432" cy="3096768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78739" y="3891788"/>
            <a:ext cx="8301990" cy="1671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Fig.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3.4. Overfitting:  Any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learning,</a:t>
            </a:r>
            <a:r>
              <a:rPr dirty="0" sz="1800" spc="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whether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linear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regression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(here)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pattern </a:t>
            </a:r>
            <a:r>
              <a:rPr dirty="0" sz="1800">
                <a:latin typeface="Arial"/>
                <a:cs typeface="Arial"/>
              </a:rPr>
              <a:t>recognition</a:t>
            </a:r>
            <a:r>
              <a:rPr dirty="0" sz="1800" spc="2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classifier</a:t>
            </a:r>
            <a:r>
              <a:rPr dirty="0" sz="1800" spc="2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</a:t>
            </a:r>
            <a:r>
              <a:rPr dirty="0" sz="1800">
                <a:solidFill>
                  <a:srgbClr val="B4523A"/>
                </a:solidFill>
                <a:latin typeface="Arial"/>
                <a:cs typeface="Arial"/>
              </a:rPr>
              <a:t>Figure</a:t>
            </a:r>
            <a:r>
              <a:rPr dirty="0" sz="1800" spc="229">
                <a:solidFill>
                  <a:srgbClr val="B4523A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B4523A"/>
                </a:solidFill>
                <a:latin typeface="Arial"/>
                <a:cs typeface="Arial"/>
              </a:rPr>
              <a:t>3.5</a:t>
            </a:r>
            <a:r>
              <a:rPr dirty="0" sz="1800">
                <a:latin typeface="Arial"/>
                <a:cs typeface="Arial"/>
              </a:rPr>
              <a:t>),</a:t>
            </a:r>
            <a:r>
              <a:rPr dirty="0" sz="1800" spc="2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2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said</a:t>
            </a:r>
            <a:r>
              <a:rPr dirty="0" sz="1800" spc="2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2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</a:t>
            </a:r>
            <a:r>
              <a:rPr dirty="0" sz="1800" spc="2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overfitting</a:t>
            </a:r>
            <a:r>
              <a:rPr dirty="0" sz="1800" spc="2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if</a:t>
            </a:r>
            <a:r>
              <a:rPr dirty="0" sz="1800" spc="2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2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begins</a:t>
            </a:r>
            <a:r>
              <a:rPr dirty="0" sz="1800" spc="2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2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tune</a:t>
            </a:r>
            <a:r>
              <a:rPr dirty="0" sz="1800" spc="21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its </a:t>
            </a:r>
            <a:r>
              <a:rPr dirty="0" sz="1800">
                <a:latin typeface="Arial"/>
                <a:cs typeface="Arial"/>
              </a:rPr>
              <a:t>parameters</a:t>
            </a:r>
            <a:r>
              <a:rPr dirty="0" sz="1800" spc="15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17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16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behaviour</a:t>
            </a:r>
            <a:r>
              <a:rPr dirty="0" sz="1800" spc="17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16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17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noise,</a:t>
            </a:r>
            <a:r>
              <a:rPr dirty="0" sz="1800" spc="17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rather</a:t>
            </a:r>
            <a:r>
              <a:rPr dirty="0" sz="1800" spc="16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than</a:t>
            </a:r>
            <a:r>
              <a:rPr dirty="0" sz="1800" spc="16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17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170">
                <a:latin typeface="Arial"/>
                <a:cs typeface="Arial"/>
              </a:rPr>
              <a:t>  </a:t>
            </a:r>
            <a:r>
              <a:rPr dirty="0" sz="1800" spc="-10">
                <a:latin typeface="Arial"/>
                <a:cs typeface="Arial"/>
              </a:rPr>
              <a:t>underlying </a:t>
            </a:r>
            <a:r>
              <a:rPr dirty="0" sz="1800">
                <a:latin typeface="Arial"/>
                <a:cs typeface="Arial"/>
              </a:rPr>
              <a:t>phenomenon</a:t>
            </a:r>
            <a:r>
              <a:rPr dirty="0" sz="1800" spc="1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</a:t>
            </a:r>
            <a:r>
              <a:rPr dirty="0" sz="1800" spc="1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wish</a:t>
            </a:r>
            <a:r>
              <a:rPr dirty="0" sz="1800" spc="1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1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learn.</a:t>
            </a:r>
            <a:r>
              <a:rPr dirty="0" sz="1800" spc="1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1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estimated</a:t>
            </a:r>
            <a:r>
              <a:rPr dirty="0" sz="1800" spc="1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line</a:t>
            </a:r>
            <a:r>
              <a:rPr dirty="0" sz="1800" spc="1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(red)</a:t>
            </a:r>
            <a:r>
              <a:rPr dirty="0" sz="1800" spc="1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1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quite</a:t>
            </a:r>
            <a:r>
              <a:rPr dirty="0" sz="1800" spc="1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plausible,</a:t>
            </a:r>
            <a:r>
              <a:rPr dirty="0" sz="1800" spc="17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given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21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four</a:t>
            </a:r>
            <a:r>
              <a:rPr dirty="0" sz="1800" spc="229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data</a:t>
            </a:r>
            <a:r>
              <a:rPr dirty="0" sz="1800" spc="229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points</a:t>
            </a:r>
            <a:r>
              <a:rPr dirty="0" sz="1800" spc="229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(red</a:t>
            </a:r>
            <a:r>
              <a:rPr dirty="0" sz="1800" spc="229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dots),</a:t>
            </a:r>
            <a:r>
              <a:rPr dirty="0" sz="1800" spc="229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however</a:t>
            </a:r>
            <a:r>
              <a:rPr dirty="0" sz="1800" spc="229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229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22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clear</a:t>
            </a:r>
            <a:r>
              <a:rPr dirty="0" sz="1800" spc="229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how</a:t>
            </a:r>
            <a:r>
              <a:rPr dirty="0" sz="1800" spc="21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22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line</a:t>
            </a:r>
            <a:r>
              <a:rPr dirty="0" sz="1800" spc="229">
                <a:latin typeface="Arial"/>
                <a:cs typeface="Arial"/>
              </a:rPr>
              <a:t>  </a:t>
            </a:r>
            <a:r>
              <a:rPr dirty="0" sz="1800" spc="-25">
                <a:latin typeface="Arial"/>
                <a:cs typeface="Arial"/>
              </a:rPr>
              <a:t>has </a:t>
            </a:r>
            <a:r>
              <a:rPr dirty="0" sz="1800">
                <a:latin typeface="Arial"/>
                <a:cs typeface="Arial"/>
              </a:rPr>
              <a:t>accommodated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(fit)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noise,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make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residuals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(green)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smaller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9644" y="251282"/>
            <a:ext cx="402653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Robustness</a:t>
            </a:r>
            <a:r>
              <a:rPr dirty="0" sz="3200" spc="-1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in</a:t>
            </a:r>
            <a:r>
              <a:rPr dirty="0" sz="3200" spc="-10" i="1">
                <a:latin typeface="Times New Roman"/>
                <a:cs typeface="Times New Roman"/>
              </a:rPr>
              <a:t> Learning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20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0" y="1205483"/>
            <a:ext cx="9144000" cy="5317490"/>
            <a:chOff x="0" y="1205483"/>
            <a:chExt cx="9144000" cy="531749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205483"/>
              <a:ext cx="8354568" cy="347624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681727"/>
              <a:ext cx="9144000" cy="18409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9644" y="251282"/>
            <a:ext cx="402653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Robustness</a:t>
            </a:r>
            <a:r>
              <a:rPr dirty="0" sz="3200" spc="-1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in</a:t>
            </a:r>
            <a:r>
              <a:rPr dirty="0" sz="3200" spc="-10" i="1">
                <a:latin typeface="Times New Roman"/>
                <a:cs typeface="Times New Roman"/>
              </a:rPr>
              <a:t> Learning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21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8739" y="3890264"/>
            <a:ext cx="8759190" cy="1946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Times New Roman"/>
                <a:cs typeface="Times New Roman"/>
              </a:rPr>
              <a:t>Fig.</a:t>
            </a:r>
            <a:r>
              <a:rPr dirty="0" sz="1800" spc="41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3.5.</a:t>
            </a:r>
            <a:r>
              <a:rPr dirty="0" sz="1800" spc="420" b="1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OVERFITTING:</a:t>
            </a:r>
            <a:r>
              <a:rPr dirty="0" sz="1800" spc="4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As</a:t>
            </a:r>
            <a:r>
              <a:rPr dirty="0" sz="1800" spc="4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</a:t>
            </a:r>
            <a:r>
              <a:rPr dirty="0" sz="1800" spc="409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Figure</a:t>
            </a:r>
            <a:r>
              <a:rPr dirty="0" sz="1800" spc="4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3.4,</a:t>
            </a:r>
            <a:r>
              <a:rPr dirty="0" sz="1800" spc="4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but</a:t>
            </a:r>
            <a:r>
              <a:rPr dirty="0" sz="1800" spc="4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here</a:t>
            </a:r>
            <a:r>
              <a:rPr dirty="0" sz="1800" spc="4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for</a:t>
            </a:r>
            <a:r>
              <a:rPr dirty="0" sz="1800" spc="409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</a:t>
            </a:r>
            <a:r>
              <a:rPr dirty="0" sz="1800" spc="4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pattern</a:t>
            </a:r>
            <a:r>
              <a:rPr dirty="0" sz="1800" spc="4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recognition</a:t>
            </a:r>
            <a:r>
              <a:rPr dirty="0" sz="1800" spc="420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classifier. </a:t>
            </a:r>
            <a:r>
              <a:rPr dirty="0" sz="1800">
                <a:latin typeface="Times New Roman"/>
                <a:cs typeface="Times New Roman"/>
              </a:rPr>
              <a:t>We</a:t>
            </a:r>
            <a:r>
              <a:rPr dirty="0" sz="1800" spc="8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will</a:t>
            </a:r>
            <a:r>
              <a:rPr dirty="0" sz="1800" spc="7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have</a:t>
            </a:r>
            <a:r>
              <a:rPr dirty="0" sz="1800" spc="7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7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wait</a:t>
            </a:r>
            <a:r>
              <a:rPr dirty="0" sz="1800" spc="8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for</a:t>
            </a:r>
            <a:r>
              <a:rPr dirty="0" sz="1800" spc="7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Chapter</a:t>
            </a:r>
            <a:r>
              <a:rPr dirty="0" sz="1800" spc="8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6</a:t>
            </a:r>
            <a:r>
              <a:rPr dirty="0" sz="1800" spc="7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for</a:t>
            </a:r>
            <a:r>
              <a:rPr dirty="0" sz="1800" spc="7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7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details</a:t>
            </a:r>
            <a:r>
              <a:rPr dirty="0" sz="1800" spc="7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of</a:t>
            </a:r>
            <a:r>
              <a:rPr dirty="0" sz="1800" spc="7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7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classifier</a:t>
            </a:r>
            <a:r>
              <a:rPr dirty="0" sz="1800" spc="8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7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be</a:t>
            </a:r>
            <a:r>
              <a:rPr dirty="0" sz="1800" spc="85">
                <a:latin typeface="Times New Roman"/>
                <a:cs typeface="Times New Roman"/>
              </a:rPr>
              <a:t>  </a:t>
            </a:r>
            <a:r>
              <a:rPr dirty="0" sz="1800" spc="-10">
                <a:latin typeface="Times New Roman"/>
                <a:cs typeface="Times New Roman"/>
              </a:rPr>
              <a:t>discussed, </a:t>
            </a:r>
            <a:r>
              <a:rPr dirty="0" sz="1800">
                <a:latin typeface="Times New Roman"/>
                <a:cs typeface="Times New Roman"/>
              </a:rPr>
              <a:t>however</a:t>
            </a:r>
            <a:r>
              <a:rPr dirty="0" sz="1800" spc="11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114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principle</a:t>
            </a:r>
            <a:r>
              <a:rPr dirty="0" sz="1800" spc="11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is</a:t>
            </a:r>
            <a:r>
              <a:rPr dirty="0" sz="1800" spc="11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11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same</a:t>
            </a:r>
            <a:r>
              <a:rPr dirty="0" sz="1800" spc="12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as</a:t>
            </a:r>
            <a:r>
              <a:rPr dirty="0" sz="1800" spc="10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in</a:t>
            </a:r>
            <a:r>
              <a:rPr dirty="0" sz="1800" spc="11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regression:</a:t>
            </a:r>
            <a:r>
              <a:rPr dirty="0" sz="1800" spc="12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Any</a:t>
            </a:r>
            <a:r>
              <a:rPr dirty="0" sz="1800" spc="11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learning</a:t>
            </a:r>
            <a:r>
              <a:rPr dirty="0" sz="1800" spc="11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is</a:t>
            </a:r>
            <a:r>
              <a:rPr dirty="0" sz="1800" spc="114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overfitting</a:t>
            </a:r>
            <a:r>
              <a:rPr dirty="0" sz="1800" spc="10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if</a:t>
            </a:r>
            <a:r>
              <a:rPr dirty="0" sz="1800" spc="110">
                <a:latin typeface="Times New Roman"/>
                <a:cs typeface="Times New Roman"/>
              </a:rPr>
              <a:t>  </a:t>
            </a:r>
            <a:r>
              <a:rPr dirty="0" sz="1800" spc="-25">
                <a:latin typeface="Times New Roman"/>
                <a:cs typeface="Times New Roman"/>
              </a:rPr>
              <a:t>it </a:t>
            </a:r>
            <a:r>
              <a:rPr dirty="0" sz="1800">
                <a:latin typeface="Times New Roman"/>
                <a:cs typeface="Times New Roman"/>
              </a:rPr>
              <a:t>tunes</a:t>
            </a:r>
            <a:r>
              <a:rPr dirty="0" sz="1800" spc="47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its</a:t>
            </a:r>
            <a:r>
              <a:rPr dirty="0" sz="1800" spc="47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parameters</a:t>
            </a:r>
            <a:r>
              <a:rPr dirty="0" sz="1800" spc="47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46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47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behaviour</a:t>
            </a:r>
            <a:r>
              <a:rPr dirty="0" sz="1800" spc="47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</a:t>
            </a:r>
            <a:r>
              <a:rPr dirty="0" sz="1800" spc="46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47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noise.</a:t>
            </a:r>
            <a:r>
              <a:rPr dirty="0" sz="1800" spc="47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That</a:t>
            </a:r>
            <a:r>
              <a:rPr dirty="0" sz="1800" spc="46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tuning</a:t>
            </a:r>
            <a:r>
              <a:rPr dirty="0" sz="1800" spc="47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is</a:t>
            </a:r>
            <a:r>
              <a:rPr dirty="0" sz="1800" spc="47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obvious</a:t>
            </a:r>
            <a:r>
              <a:rPr dirty="0" sz="1800" spc="459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here,</a:t>
            </a:r>
            <a:r>
              <a:rPr dirty="0" sz="1800" spc="47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</a:t>
            </a:r>
            <a:r>
              <a:rPr dirty="0" sz="1800" spc="465">
                <a:latin typeface="Times New Roman"/>
                <a:cs typeface="Times New Roman"/>
              </a:rPr>
              <a:t> </a:t>
            </a:r>
            <a:r>
              <a:rPr dirty="0" sz="1800" spc="-20">
                <a:latin typeface="Times New Roman"/>
                <a:cs typeface="Times New Roman"/>
              </a:rPr>
              <a:t>that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17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memorized</a:t>
            </a:r>
            <a:r>
              <a:rPr dirty="0" sz="1800" spc="17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classifier</a:t>
            </a:r>
            <a:r>
              <a:rPr dirty="0" sz="1800" spc="17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(right)</a:t>
            </a:r>
            <a:r>
              <a:rPr dirty="0" sz="1800" spc="18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is</a:t>
            </a:r>
            <a:r>
              <a:rPr dirty="0" sz="1800" spc="17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tuning</a:t>
            </a:r>
            <a:r>
              <a:rPr dirty="0" sz="1800" spc="16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its</a:t>
            </a:r>
            <a:r>
              <a:rPr dirty="0" sz="1800" spc="17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decision</a:t>
            </a:r>
            <a:r>
              <a:rPr dirty="0" sz="1800" spc="17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(coloured</a:t>
            </a:r>
            <a:r>
              <a:rPr dirty="0" sz="1800" spc="17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background)</a:t>
            </a:r>
            <a:r>
              <a:rPr dirty="0" sz="1800" spc="17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on</a:t>
            </a:r>
            <a:r>
              <a:rPr dirty="0" sz="1800" spc="170">
                <a:latin typeface="Times New Roman"/>
                <a:cs typeface="Times New Roman"/>
              </a:rPr>
              <a:t>  </a:t>
            </a:r>
            <a:r>
              <a:rPr dirty="0" sz="1800" spc="-25">
                <a:latin typeface="Times New Roman"/>
                <a:cs typeface="Times New Roman"/>
              </a:rPr>
              <a:t>the </a:t>
            </a:r>
            <a:r>
              <a:rPr dirty="0" sz="1800">
                <a:latin typeface="Times New Roman"/>
                <a:cs typeface="Times New Roman"/>
              </a:rPr>
              <a:t>basis</a:t>
            </a:r>
            <a:r>
              <a:rPr dirty="0" sz="1800" spc="18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of</a:t>
            </a:r>
            <a:r>
              <a:rPr dirty="0" sz="1800" spc="18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individual</a:t>
            </a:r>
            <a:r>
              <a:rPr dirty="0" sz="1800" spc="18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training</a:t>
            </a:r>
            <a:r>
              <a:rPr dirty="0" sz="1800" spc="18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points,</a:t>
            </a:r>
            <a:r>
              <a:rPr dirty="0" sz="1800" spc="18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significantly</a:t>
            </a:r>
            <a:r>
              <a:rPr dirty="0" sz="1800" spc="18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distracted</a:t>
            </a:r>
            <a:r>
              <a:rPr dirty="0" sz="1800" spc="18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from</a:t>
            </a:r>
            <a:r>
              <a:rPr dirty="0" sz="1800" spc="17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18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correct</a:t>
            </a:r>
            <a:r>
              <a:rPr dirty="0" sz="1800" spc="18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or</a:t>
            </a:r>
            <a:r>
              <a:rPr dirty="0" sz="1800" spc="170">
                <a:latin typeface="Times New Roman"/>
                <a:cs typeface="Times New Roman"/>
              </a:rPr>
              <a:t>  </a:t>
            </a:r>
            <a:r>
              <a:rPr dirty="0" sz="1800" spc="-10">
                <a:latin typeface="Times New Roman"/>
                <a:cs typeface="Times New Roman"/>
              </a:rPr>
              <a:t>ideal </a:t>
            </a:r>
            <a:r>
              <a:rPr dirty="0" sz="1800">
                <a:latin typeface="Times New Roman"/>
                <a:cs typeface="Times New Roman"/>
              </a:rPr>
              <a:t>classification</a:t>
            </a:r>
            <a:r>
              <a:rPr dirty="0" sz="1800" spc="-80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(left).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2480" y="809244"/>
            <a:ext cx="6873240" cy="3034283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3687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Regression</a:t>
            </a:r>
            <a:r>
              <a:rPr dirty="0" sz="3200" spc="-7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and</a:t>
            </a:r>
            <a:r>
              <a:rPr dirty="0" sz="3200" spc="-4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Classification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22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38100" y="1135380"/>
            <a:ext cx="9105900" cy="5722620"/>
            <a:chOff x="38100" y="1135380"/>
            <a:chExt cx="9105900" cy="572262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" y="1150620"/>
              <a:ext cx="2590800" cy="271424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4788" y="1135380"/>
              <a:ext cx="2639567" cy="2884932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2795" y="3855718"/>
              <a:ext cx="2956560" cy="300227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52800" y="3880103"/>
              <a:ext cx="2599944" cy="2749296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7488" y="1254252"/>
              <a:ext cx="4096511" cy="229666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48400" y="3550918"/>
              <a:ext cx="2895598" cy="32567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3687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Regression</a:t>
            </a:r>
            <a:r>
              <a:rPr dirty="0" sz="3200" spc="-7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and</a:t>
            </a:r>
            <a:r>
              <a:rPr dirty="0" sz="3200" spc="-4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Classification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23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51815" y="1036319"/>
            <a:ext cx="9092565" cy="5821680"/>
            <a:chOff x="51815" y="1036319"/>
            <a:chExt cx="9092565" cy="582168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815" y="1036319"/>
              <a:ext cx="3124200" cy="312419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14115" y="1110995"/>
              <a:ext cx="3076956" cy="306628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815" y="3962398"/>
              <a:ext cx="2872740" cy="289559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76015" y="4160518"/>
              <a:ext cx="2589276" cy="269748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14800" y="3221736"/>
              <a:ext cx="5029199" cy="1053083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65292" y="4209287"/>
              <a:ext cx="2895600" cy="2648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6492" y="490727"/>
            <a:ext cx="8543925" cy="1053465"/>
            <a:chOff x="126492" y="490727"/>
            <a:chExt cx="8543925" cy="1053465"/>
          </a:xfrm>
        </p:grpSpPr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40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1" y="967740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1234744" y="663304"/>
            <a:ext cx="4996815" cy="450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495"/>
              </a:lnSpc>
            </a:pPr>
            <a:r>
              <a:rPr dirty="0" sz="3200" b="1" i="1">
                <a:solidFill>
                  <a:srgbClr val="333399"/>
                </a:solidFill>
                <a:latin typeface="Times New Roman"/>
                <a:cs typeface="Times New Roman"/>
              </a:rPr>
              <a:t>Regression</a:t>
            </a:r>
            <a:r>
              <a:rPr dirty="0" sz="3200" spc="-75" b="1" i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333399"/>
                </a:solidFill>
                <a:latin typeface="Times New Roman"/>
                <a:cs typeface="Times New Roman"/>
              </a:rPr>
              <a:t>and</a:t>
            </a:r>
            <a:r>
              <a:rPr dirty="0" sz="3200" spc="-45" b="1" i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3200" spc="-10" b="1" i="1">
                <a:solidFill>
                  <a:srgbClr val="333399"/>
                </a:solidFill>
                <a:latin typeface="Times New Roman"/>
                <a:cs typeface="Times New Roman"/>
              </a:rPr>
              <a:t>Classification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24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2400" y="838200"/>
            <a:ext cx="8581644" cy="4515612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254609" y="5302122"/>
            <a:ext cx="8681085" cy="1322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700" b="1">
                <a:latin typeface="Arial"/>
                <a:cs typeface="Arial"/>
              </a:rPr>
              <a:t>Fig.</a:t>
            </a:r>
            <a:r>
              <a:rPr dirty="0" sz="1700" spc="165" b="1">
                <a:latin typeface="Arial"/>
                <a:cs typeface="Arial"/>
              </a:rPr>
              <a:t> </a:t>
            </a:r>
            <a:r>
              <a:rPr dirty="0" sz="1700" b="1">
                <a:latin typeface="Arial"/>
                <a:cs typeface="Arial"/>
              </a:rPr>
              <a:t>3.7.</a:t>
            </a:r>
            <a:r>
              <a:rPr dirty="0" sz="1700" spc="170" b="1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We</a:t>
            </a:r>
            <a:r>
              <a:rPr dirty="0" sz="1700" spc="17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have</a:t>
            </a:r>
            <a:r>
              <a:rPr dirty="0" sz="1700" spc="18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separate</a:t>
            </a:r>
            <a:r>
              <a:rPr dirty="0" sz="1700" spc="18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training</a:t>
            </a:r>
            <a:r>
              <a:rPr dirty="0" sz="1700" spc="17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and</a:t>
            </a:r>
            <a:r>
              <a:rPr dirty="0" sz="1700" spc="17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testing</a:t>
            </a:r>
            <a:r>
              <a:rPr dirty="0" sz="1700" spc="17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data</a:t>
            </a:r>
            <a:r>
              <a:rPr dirty="0" sz="1700" spc="18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(left),</a:t>
            </a:r>
            <a:r>
              <a:rPr dirty="0" sz="1700" spc="17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such</a:t>
            </a:r>
            <a:r>
              <a:rPr dirty="0" sz="1700" spc="17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that</a:t>
            </a:r>
            <a:r>
              <a:rPr dirty="0" sz="1700" spc="17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the</a:t>
            </a:r>
            <a:r>
              <a:rPr dirty="0" sz="1700" spc="17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learned</a:t>
            </a:r>
            <a:r>
              <a:rPr dirty="0" sz="1700" spc="180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model </a:t>
            </a:r>
            <a:r>
              <a:rPr dirty="0" sz="1700">
                <a:latin typeface="Arial"/>
                <a:cs typeface="Arial"/>
              </a:rPr>
              <a:t>(red</a:t>
            </a:r>
            <a:r>
              <a:rPr dirty="0" sz="1700" spc="46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line)</a:t>
            </a:r>
            <a:r>
              <a:rPr dirty="0" sz="1700" spc="47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is</a:t>
            </a:r>
            <a:r>
              <a:rPr dirty="0" sz="1700" spc="47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deduced</a:t>
            </a:r>
            <a:r>
              <a:rPr dirty="0" sz="1700" spc="47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from</a:t>
            </a:r>
            <a:r>
              <a:rPr dirty="0" sz="1700" spc="46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the</a:t>
            </a:r>
            <a:r>
              <a:rPr dirty="0" sz="1700" spc="47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training</a:t>
            </a:r>
            <a:r>
              <a:rPr dirty="0" sz="1700" spc="48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data,</a:t>
            </a:r>
            <a:r>
              <a:rPr dirty="0" sz="1700" spc="46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but</a:t>
            </a:r>
            <a:r>
              <a:rPr dirty="0" sz="1700" spc="484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assessed</a:t>
            </a:r>
            <a:r>
              <a:rPr dirty="0" sz="1700" spc="47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against</a:t>
            </a:r>
            <a:r>
              <a:rPr dirty="0" sz="1700" spc="47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the</a:t>
            </a:r>
            <a:r>
              <a:rPr dirty="0" sz="1700" spc="49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testing</a:t>
            </a:r>
            <a:r>
              <a:rPr dirty="0" sz="1700" spc="470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data. </a:t>
            </a:r>
            <a:r>
              <a:rPr dirty="0" sz="1700">
                <a:latin typeface="Arial"/>
                <a:cs typeface="Arial"/>
              </a:rPr>
              <a:t>Observe</a:t>
            </a:r>
            <a:r>
              <a:rPr dirty="0" sz="1700" spc="9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the</a:t>
            </a:r>
            <a:r>
              <a:rPr dirty="0" sz="1700" spc="9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degree</a:t>
            </a:r>
            <a:r>
              <a:rPr dirty="0" sz="1700" spc="9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to</a:t>
            </a:r>
            <a:r>
              <a:rPr dirty="0" sz="1700" spc="9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which</a:t>
            </a:r>
            <a:r>
              <a:rPr dirty="0" sz="1700" spc="8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the</a:t>
            </a:r>
            <a:r>
              <a:rPr dirty="0" sz="1700" spc="8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estimated</a:t>
            </a:r>
            <a:r>
              <a:rPr dirty="0" sz="1700" spc="8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line</a:t>
            </a:r>
            <a:r>
              <a:rPr dirty="0" sz="1700" spc="9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fits</a:t>
            </a:r>
            <a:r>
              <a:rPr dirty="0" sz="1700" spc="9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to</a:t>
            </a:r>
            <a:r>
              <a:rPr dirty="0" sz="1700" spc="10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the</a:t>
            </a:r>
            <a:r>
              <a:rPr dirty="0" sz="1700" spc="9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noise,</a:t>
            </a:r>
            <a:r>
              <a:rPr dirty="0" sz="1700" spc="7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based</a:t>
            </a:r>
            <a:r>
              <a:rPr dirty="0" sz="1700" spc="8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on</a:t>
            </a:r>
            <a:r>
              <a:rPr dirty="0" sz="1700" spc="9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the</a:t>
            </a:r>
            <a:r>
              <a:rPr dirty="0" sz="1700" spc="80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difference </a:t>
            </a:r>
            <a:r>
              <a:rPr dirty="0" sz="1700">
                <a:latin typeface="Arial"/>
                <a:cs typeface="Arial"/>
              </a:rPr>
              <a:t>between</a:t>
            </a:r>
            <a:r>
              <a:rPr dirty="0" sz="1700" spc="4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the</a:t>
            </a:r>
            <a:r>
              <a:rPr dirty="0" sz="1700" spc="3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fit</a:t>
            </a:r>
            <a:r>
              <a:rPr dirty="0" sz="1700" spc="2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to</a:t>
            </a:r>
            <a:r>
              <a:rPr dirty="0" sz="1700" spc="2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training</a:t>
            </a:r>
            <a:r>
              <a:rPr dirty="0" sz="1700" spc="2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data</a:t>
            </a:r>
            <a:r>
              <a:rPr dirty="0" sz="1700" spc="2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(overfit,</a:t>
            </a:r>
            <a:r>
              <a:rPr dirty="0" sz="1700" spc="25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under-</a:t>
            </a:r>
            <a:r>
              <a:rPr dirty="0" sz="1700">
                <a:latin typeface="Arial"/>
                <a:cs typeface="Arial"/>
              </a:rPr>
              <a:t>reporting</a:t>
            </a:r>
            <a:r>
              <a:rPr dirty="0" sz="1700" spc="2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model</a:t>
            </a:r>
            <a:r>
              <a:rPr dirty="0" sz="1700" spc="2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inconsistency)</a:t>
            </a:r>
            <a:r>
              <a:rPr dirty="0" sz="1700" spc="1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and</a:t>
            </a:r>
            <a:r>
              <a:rPr dirty="0" sz="1700" spc="2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the</a:t>
            </a:r>
            <a:r>
              <a:rPr dirty="0" sz="1700" spc="3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fit</a:t>
            </a:r>
            <a:r>
              <a:rPr dirty="0" sz="1700" spc="25">
                <a:latin typeface="Arial"/>
                <a:cs typeface="Arial"/>
              </a:rPr>
              <a:t> </a:t>
            </a:r>
            <a:r>
              <a:rPr dirty="0" sz="1700" spc="-25">
                <a:latin typeface="Arial"/>
                <a:cs typeface="Arial"/>
              </a:rPr>
              <a:t>to </a:t>
            </a:r>
            <a:r>
              <a:rPr dirty="0" sz="1700">
                <a:latin typeface="Arial"/>
                <a:cs typeface="Arial"/>
              </a:rPr>
              <a:t>testing</a:t>
            </a:r>
            <a:r>
              <a:rPr dirty="0" sz="1700" spc="-4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data</a:t>
            </a:r>
            <a:r>
              <a:rPr dirty="0" sz="1700" spc="-2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(which</a:t>
            </a:r>
            <a:r>
              <a:rPr dirty="0" sz="1700" spc="-3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is</a:t>
            </a:r>
            <a:r>
              <a:rPr dirty="0" sz="1700" spc="-4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an</a:t>
            </a:r>
            <a:r>
              <a:rPr dirty="0" sz="1700" spc="-3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accurate,</a:t>
            </a:r>
            <a:r>
              <a:rPr dirty="0" sz="1700" spc="-3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objective</a:t>
            </a:r>
            <a:r>
              <a:rPr dirty="0" sz="1700" spc="-45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assessment).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4666" y="176276"/>
            <a:ext cx="4112260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i="1">
                <a:latin typeface="Times New Roman"/>
                <a:cs typeface="Times New Roman"/>
              </a:rPr>
              <a:t>Use</a:t>
            </a:r>
            <a:r>
              <a:rPr dirty="0" sz="3200" spc="-1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of</a:t>
            </a:r>
            <a:r>
              <a:rPr dirty="0" sz="3200" spc="-4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Data</a:t>
            </a:r>
            <a:r>
              <a:rPr dirty="0" sz="3200" spc="-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in</a:t>
            </a:r>
            <a:r>
              <a:rPr dirty="0" sz="3200" spc="-3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Learning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25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0" y="778763"/>
            <a:ext cx="9144000" cy="5913120"/>
            <a:chOff x="0" y="778763"/>
            <a:chExt cx="9144000" cy="591312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3748" y="778763"/>
              <a:ext cx="5486400" cy="113385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0163" y="1802891"/>
              <a:ext cx="8153400" cy="1200912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063" y="2910840"/>
              <a:ext cx="8572500" cy="12573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172711"/>
              <a:ext cx="9144000" cy="1499616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9163" y="5672328"/>
              <a:ext cx="8734044" cy="10195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2608" y="176276"/>
            <a:ext cx="7660005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i="1">
                <a:latin typeface="Times New Roman"/>
                <a:cs typeface="Times New Roman"/>
              </a:rPr>
              <a:t>Classifier</a:t>
            </a:r>
            <a:r>
              <a:rPr dirty="0" sz="3200" spc="-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Evaluation</a:t>
            </a:r>
            <a:r>
              <a:rPr dirty="0" sz="3200" spc="-3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/</a:t>
            </a:r>
            <a:r>
              <a:rPr dirty="0" sz="3200" spc="-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Performance</a:t>
            </a:r>
            <a:r>
              <a:rPr dirty="0" sz="3200" spc="-3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Measure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26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2985516"/>
            <a:ext cx="8257032" cy="2662427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764540" y="1490573"/>
            <a:ext cx="2313305" cy="1191895"/>
          </a:xfrm>
          <a:prstGeom prst="rect">
            <a:avLst/>
          </a:prstGeom>
        </p:spPr>
        <p:txBody>
          <a:bodyPr wrap="square" lIns="0" tIns="14224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120"/>
              </a:spcBef>
              <a:buAutoNum type="arabicPeriod"/>
              <a:tabLst>
                <a:tab pos="355600" algn="l"/>
              </a:tabLst>
            </a:pPr>
            <a:r>
              <a:rPr dirty="0" sz="1700" spc="-10" b="1">
                <a:latin typeface="Arial"/>
                <a:cs typeface="Arial"/>
              </a:rPr>
              <a:t>Test</a:t>
            </a:r>
            <a:r>
              <a:rPr dirty="0" sz="1700" spc="-65" b="1">
                <a:latin typeface="Arial"/>
                <a:cs typeface="Arial"/>
              </a:rPr>
              <a:t> </a:t>
            </a:r>
            <a:r>
              <a:rPr dirty="0" sz="1700" b="1">
                <a:latin typeface="Arial"/>
                <a:cs typeface="Arial"/>
              </a:rPr>
              <a:t>Set</a:t>
            </a:r>
            <a:r>
              <a:rPr dirty="0" sz="1700" spc="-100" b="1">
                <a:latin typeface="Arial"/>
                <a:cs typeface="Arial"/>
              </a:rPr>
              <a:t> </a:t>
            </a:r>
            <a:r>
              <a:rPr dirty="0" sz="1700" spc="-10" b="1">
                <a:latin typeface="Arial"/>
                <a:cs typeface="Arial"/>
              </a:rPr>
              <a:t>Accuracy</a:t>
            </a:r>
            <a:endParaRPr sz="17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020"/>
              </a:spcBef>
              <a:buAutoNum type="arabicPeriod"/>
              <a:tabLst>
                <a:tab pos="355600" algn="l"/>
              </a:tabLst>
            </a:pPr>
            <a:r>
              <a:rPr dirty="0" sz="1700" spc="-10" b="1">
                <a:latin typeface="Arial"/>
                <a:cs typeface="Arial"/>
              </a:rPr>
              <a:t>Test</a:t>
            </a:r>
            <a:r>
              <a:rPr dirty="0" sz="1700" spc="-50" b="1">
                <a:latin typeface="Arial"/>
                <a:cs typeface="Arial"/>
              </a:rPr>
              <a:t> </a:t>
            </a:r>
            <a:r>
              <a:rPr dirty="0" sz="1700" b="1">
                <a:latin typeface="Arial"/>
                <a:cs typeface="Arial"/>
              </a:rPr>
              <a:t>Set</a:t>
            </a:r>
            <a:r>
              <a:rPr dirty="0" sz="1700" spc="-30" b="1">
                <a:latin typeface="Arial"/>
                <a:cs typeface="Arial"/>
              </a:rPr>
              <a:t> </a:t>
            </a:r>
            <a:r>
              <a:rPr dirty="0" sz="1700" b="1">
                <a:latin typeface="Arial"/>
                <a:cs typeface="Arial"/>
              </a:rPr>
              <a:t>Error</a:t>
            </a:r>
            <a:r>
              <a:rPr dirty="0" sz="1700" spc="-25" b="1">
                <a:latin typeface="Arial"/>
                <a:cs typeface="Arial"/>
              </a:rPr>
              <a:t> </a:t>
            </a:r>
            <a:r>
              <a:rPr dirty="0" sz="1700" spc="-20" b="1">
                <a:latin typeface="Arial"/>
                <a:cs typeface="Arial"/>
              </a:rPr>
              <a:t>Rate</a:t>
            </a:r>
            <a:endParaRPr sz="17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020"/>
              </a:spcBef>
              <a:buAutoNum type="arabicPeriod"/>
              <a:tabLst>
                <a:tab pos="355600" algn="l"/>
              </a:tabLst>
            </a:pPr>
            <a:r>
              <a:rPr dirty="0" sz="1700" b="1">
                <a:latin typeface="Arial"/>
                <a:cs typeface="Arial"/>
              </a:rPr>
              <a:t>Confusion</a:t>
            </a:r>
            <a:r>
              <a:rPr dirty="0" sz="1700" spc="-35" b="1">
                <a:latin typeface="Arial"/>
                <a:cs typeface="Arial"/>
              </a:rPr>
              <a:t> </a:t>
            </a:r>
            <a:r>
              <a:rPr dirty="0" sz="1700" spc="-10" b="1">
                <a:latin typeface="Arial"/>
                <a:cs typeface="Arial"/>
              </a:rPr>
              <a:t>Matrix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2608" y="176276"/>
            <a:ext cx="3496945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i="1">
                <a:latin typeface="Times New Roman"/>
                <a:cs typeface="Times New Roman"/>
              </a:rPr>
              <a:t>Classifier </a:t>
            </a:r>
            <a:r>
              <a:rPr dirty="0" sz="3200" spc="-10" i="1">
                <a:latin typeface="Times New Roman"/>
                <a:cs typeface="Times New Roman"/>
              </a:rPr>
              <a:t>Validation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27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1295398"/>
            <a:ext cx="6315456" cy="543915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7374" y="509777"/>
            <a:ext cx="683514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What</a:t>
            </a:r>
            <a:r>
              <a:rPr dirty="0" sz="3200" spc="-45"/>
              <a:t> </a:t>
            </a:r>
            <a:r>
              <a:rPr dirty="0" sz="3200"/>
              <a:t>Is</a:t>
            </a:r>
            <a:r>
              <a:rPr dirty="0" sz="3200" spc="-30"/>
              <a:t> </a:t>
            </a:r>
            <a:r>
              <a:rPr dirty="0" sz="3200"/>
              <a:t>Pattern</a:t>
            </a:r>
            <a:r>
              <a:rPr dirty="0" sz="3200" spc="-35"/>
              <a:t> </a:t>
            </a:r>
            <a:r>
              <a:rPr dirty="0" sz="3200"/>
              <a:t>Recognition?</a:t>
            </a:r>
            <a:r>
              <a:rPr dirty="0" sz="3200" spc="-65"/>
              <a:t> </a:t>
            </a:r>
            <a:r>
              <a:rPr dirty="0" sz="3200" spc="-10"/>
              <a:t>Cont.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07340" y="1414398"/>
            <a:ext cx="8530590" cy="43395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55600" marR="5080" indent="-342900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355600" algn="l"/>
              </a:tabLst>
            </a:pPr>
            <a:r>
              <a:rPr dirty="0" sz="2500">
                <a:latin typeface="Arial"/>
                <a:cs typeface="Arial"/>
              </a:rPr>
              <a:t>PR</a:t>
            </a:r>
            <a:r>
              <a:rPr dirty="0" sz="2500" spc="245"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as</a:t>
            </a:r>
            <a:r>
              <a:rPr dirty="0" sz="2500" spc="250"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a</a:t>
            </a:r>
            <a:r>
              <a:rPr dirty="0" sz="2500" spc="245">
                <a:latin typeface="Arial"/>
                <a:cs typeface="Arial"/>
              </a:rPr>
              <a:t>  </a:t>
            </a:r>
            <a:r>
              <a:rPr dirty="0" sz="2500">
                <a:solidFill>
                  <a:srgbClr val="001F5F"/>
                </a:solidFill>
                <a:latin typeface="Arial"/>
                <a:cs typeface="Arial"/>
              </a:rPr>
              <a:t>human</a:t>
            </a:r>
            <a:r>
              <a:rPr dirty="0" sz="2500" spc="254">
                <a:solidFill>
                  <a:srgbClr val="001F5F"/>
                </a:solidFill>
                <a:latin typeface="Arial"/>
                <a:cs typeface="Arial"/>
              </a:rPr>
              <a:t>  </a:t>
            </a:r>
            <a:r>
              <a:rPr dirty="0" sz="2500">
                <a:solidFill>
                  <a:srgbClr val="001F5F"/>
                </a:solidFill>
                <a:latin typeface="Arial"/>
                <a:cs typeface="Arial"/>
              </a:rPr>
              <a:t>experience</a:t>
            </a:r>
            <a:r>
              <a:rPr dirty="0" sz="2500" spc="254">
                <a:solidFill>
                  <a:srgbClr val="001F5F"/>
                </a:solidFill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refers</a:t>
            </a:r>
            <a:r>
              <a:rPr dirty="0" sz="2500" spc="260"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to</a:t>
            </a:r>
            <a:r>
              <a:rPr dirty="0" sz="2500" spc="250"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a</a:t>
            </a:r>
            <a:r>
              <a:rPr dirty="0" sz="2500" spc="250">
                <a:latin typeface="Arial"/>
                <a:cs typeface="Arial"/>
              </a:rPr>
              <a:t>  </a:t>
            </a:r>
            <a:r>
              <a:rPr dirty="0" sz="2500" spc="-10">
                <a:solidFill>
                  <a:srgbClr val="FF0000"/>
                </a:solidFill>
                <a:latin typeface="Arial"/>
                <a:cs typeface="Arial"/>
              </a:rPr>
              <a:t>perceptual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process:</a:t>
            </a:r>
            <a:r>
              <a:rPr dirty="0" sz="2500" spc="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001F5F"/>
                </a:solidFill>
                <a:latin typeface="Arial"/>
                <a:cs typeface="Arial"/>
              </a:rPr>
              <a:t>some</a:t>
            </a:r>
            <a:r>
              <a:rPr dirty="0" sz="2500" spc="3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001F5F"/>
                </a:solidFill>
                <a:latin typeface="Arial"/>
                <a:cs typeface="Arial"/>
              </a:rPr>
              <a:t>form</a:t>
            </a:r>
            <a:r>
              <a:rPr dirty="0" sz="2500" spc="5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001F5F"/>
                </a:solidFill>
                <a:latin typeface="Arial"/>
                <a:cs typeface="Arial"/>
              </a:rPr>
              <a:t>of</a:t>
            </a:r>
            <a:r>
              <a:rPr dirty="0" sz="2500" spc="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001F5F"/>
                </a:solidFill>
                <a:latin typeface="Arial"/>
                <a:cs typeface="Arial"/>
              </a:rPr>
              <a:t>sensory</a:t>
            </a:r>
            <a:r>
              <a:rPr dirty="0" sz="2500" spc="4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001F5F"/>
                </a:solidFill>
                <a:latin typeface="Arial"/>
                <a:cs typeface="Arial"/>
              </a:rPr>
              <a:t>input</a:t>
            </a:r>
            <a:r>
              <a:rPr dirty="0" sz="2500" spc="3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001F5F"/>
                </a:solidFill>
                <a:latin typeface="Arial"/>
                <a:cs typeface="Arial"/>
              </a:rPr>
              <a:t>is</a:t>
            </a:r>
            <a:r>
              <a:rPr dirty="0" sz="2500" spc="3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001F5F"/>
                </a:solidFill>
                <a:latin typeface="Arial"/>
                <a:cs typeface="Arial"/>
              </a:rPr>
              <a:t>sensed,</a:t>
            </a:r>
            <a:r>
              <a:rPr dirty="0" sz="2500" spc="3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500" spc="-10">
                <a:solidFill>
                  <a:srgbClr val="001F5F"/>
                </a:solidFill>
                <a:latin typeface="Arial"/>
                <a:cs typeface="Arial"/>
              </a:rPr>
              <a:t>analyzed, </a:t>
            </a:r>
            <a:r>
              <a:rPr dirty="0" sz="2500">
                <a:solidFill>
                  <a:srgbClr val="001F5F"/>
                </a:solidFill>
                <a:latin typeface="Arial"/>
                <a:cs typeface="Arial"/>
              </a:rPr>
              <a:t>and</a:t>
            </a:r>
            <a:r>
              <a:rPr dirty="0" sz="2500" spc="114">
                <a:solidFill>
                  <a:srgbClr val="001F5F"/>
                </a:solidFill>
                <a:latin typeface="Arial"/>
                <a:cs typeface="Arial"/>
              </a:rPr>
              <a:t>  </a:t>
            </a:r>
            <a:r>
              <a:rPr dirty="0" sz="2500">
                <a:solidFill>
                  <a:srgbClr val="001F5F"/>
                </a:solidFill>
                <a:latin typeface="Arial"/>
                <a:cs typeface="Arial"/>
              </a:rPr>
              <a:t>recognized</a:t>
            </a:r>
            <a:r>
              <a:rPr dirty="0" sz="2500" spc="114">
                <a:solidFill>
                  <a:srgbClr val="001F5F"/>
                </a:solidFill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(classified),</a:t>
            </a:r>
            <a:r>
              <a:rPr dirty="0" sz="2500" spc="114"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either</a:t>
            </a:r>
            <a:r>
              <a:rPr dirty="0" sz="2500" spc="114">
                <a:latin typeface="Arial"/>
                <a:cs typeface="Arial"/>
              </a:rPr>
              <a:t> 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subconsciously</a:t>
            </a:r>
            <a:r>
              <a:rPr dirty="0" sz="2500" spc="110">
                <a:solidFill>
                  <a:srgbClr val="FF0000"/>
                </a:solidFill>
                <a:latin typeface="Arial"/>
                <a:cs typeface="Arial"/>
              </a:rPr>
              <a:t>  </a:t>
            </a:r>
            <a:r>
              <a:rPr dirty="0" sz="2500" spc="-25">
                <a:latin typeface="Arial"/>
                <a:cs typeface="Arial"/>
              </a:rPr>
              <a:t>(by </a:t>
            </a:r>
            <a:r>
              <a:rPr dirty="0" sz="2500">
                <a:latin typeface="Arial"/>
                <a:cs typeface="Arial"/>
              </a:rPr>
              <a:t>instinct)</a:t>
            </a:r>
            <a:r>
              <a:rPr dirty="0" sz="2500" spc="-5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or</a:t>
            </a:r>
            <a:r>
              <a:rPr dirty="0" sz="2500" spc="-55"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consciously</a:t>
            </a:r>
            <a:r>
              <a:rPr dirty="0" sz="2500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(based</a:t>
            </a:r>
            <a:r>
              <a:rPr dirty="0" sz="2500" spc="-5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on</a:t>
            </a:r>
            <a:r>
              <a:rPr dirty="0" sz="2500" spc="-5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previous</a:t>
            </a:r>
            <a:r>
              <a:rPr dirty="0" sz="2500" spc="-70">
                <a:latin typeface="Arial"/>
                <a:cs typeface="Arial"/>
              </a:rPr>
              <a:t> </a:t>
            </a:r>
            <a:r>
              <a:rPr dirty="0" sz="2500" spc="-10">
                <a:latin typeface="Arial"/>
                <a:cs typeface="Arial"/>
              </a:rPr>
              <a:t>experience).</a:t>
            </a:r>
            <a:endParaRPr sz="2500">
              <a:latin typeface="Arial"/>
              <a:cs typeface="Arial"/>
            </a:endParaRPr>
          </a:p>
          <a:p>
            <a:pPr algn="just" marL="355600" marR="7620" indent="-342900">
              <a:lnSpc>
                <a:spcPct val="100000"/>
              </a:lnSpc>
              <a:spcBef>
                <a:spcPts val="1200"/>
              </a:spcBef>
              <a:buFont typeface="Wingdings"/>
              <a:buChar char=""/>
              <a:tabLst>
                <a:tab pos="355600" algn="l"/>
              </a:tabLst>
            </a:pPr>
            <a:r>
              <a:rPr dirty="0" sz="2500">
                <a:latin typeface="Arial"/>
                <a:cs typeface="Arial"/>
              </a:rPr>
              <a:t>Patterns</a:t>
            </a:r>
            <a:r>
              <a:rPr dirty="0" sz="2500" spc="105"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may</a:t>
            </a:r>
            <a:r>
              <a:rPr dirty="0" sz="2500" spc="105"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be</a:t>
            </a:r>
            <a:r>
              <a:rPr dirty="0" sz="2500" spc="105"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presented</a:t>
            </a:r>
            <a:r>
              <a:rPr dirty="0" sz="2500" spc="105"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in</a:t>
            </a:r>
            <a:r>
              <a:rPr dirty="0" sz="2500" spc="105"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any</a:t>
            </a:r>
            <a:r>
              <a:rPr dirty="0" sz="2500" spc="105"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sensory</a:t>
            </a:r>
            <a:r>
              <a:rPr dirty="0" sz="2500" spc="105">
                <a:latin typeface="Arial"/>
                <a:cs typeface="Arial"/>
              </a:rPr>
              <a:t>  </a:t>
            </a:r>
            <a:r>
              <a:rPr dirty="0" sz="2500" spc="-10">
                <a:latin typeface="Arial"/>
                <a:cs typeface="Arial"/>
              </a:rPr>
              <a:t>modality: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vision,</a:t>
            </a:r>
            <a:r>
              <a:rPr dirty="0" sz="2500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hearing,</a:t>
            </a:r>
            <a:r>
              <a:rPr dirty="0" sz="2500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touch,</a:t>
            </a:r>
            <a:r>
              <a:rPr dirty="0" sz="2500" spc="-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taste,</a:t>
            </a:r>
            <a:r>
              <a:rPr dirty="0" sz="2500" spc="-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or</a:t>
            </a:r>
            <a:r>
              <a:rPr dirty="0" sz="2500" spc="-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 spc="-10">
                <a:solidFill>
                  <a:srgbClr val="FF0000"/>
                </a:solidFill>
                <a:latin typeface="Arial"/>
                <a:cs typeface="Arial"/>
              </a:rPr>
              <a:t>smell.</a:t>
            </a:r>
            <a:endParaRPr sz="2500">
              <a:latin typeface="Arial"/>
              <a:cs typeface="Arial"/>
            </a:endParaRPr>
          </a:p>
          <a:p>
            <a:pPr algn="just" marL="355600" marR="5080" indent="-342900">
              <a:lnSpc>
                <a:spcPct val="100000"/>
              </a:lnSpc>
              <a:spcBef>
                <a:spcPts val="2770"/>
              </a:spcBef>
              <a:buFont typeface="Wingdings"/>
              <a:buChar char=""/>
              <a:tabLst>
                <a:tab pos="355600" algn="l"/>
              </a:tabLst>
            </a:pP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PR</a:t>
            </a:r>
            <a:r>
              <a:rPr dirty="0" sz="2500" spc="20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as</a:t>
            </a:r>
            <a:r>
              <a:rPr dirty="0" sz="2500" spc="204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2500" spc="2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technical</a:t>
            </a:r>
            <a:r>
              <a:rPr dirty="0" sz="2500" spc="204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discipline:</a:t>
            </a:r>
            <a:r>
              <a:rPr dirty="0" sz="2500" spc="2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a</a:t>
            </a:r>
            <a:r>
              <a:rPr dirty="0" sz="2500" spc="21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process</a:t>
            </a:r>
            <a:r>
              <a:rPr dirty="0" sz="2500" spc="204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in</a:t>
            </a:r>
            <a:r>
              <a:rPr dirty="0" sz="2500" spc="21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which</a:t>
            </a:r>
            <a:r>
              <a:rPr dirty="0" sz="2500" spc="21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an</a:t>
            </a:r>
            <a:r>
              <a:rPr dirty="0" sz="2500" spc="220">
                <a:latin typeface="Arial"/>
                <a:cs typeface="Arial"/>
              </a:rPr>
              <a:t> </a:t>
            </a:r>
            <a:r>
              <a:rPr dirty="0" sz="2500" spc="-10">
                <a:latin typeface="Arial"/>
                <a:cs typeface="Arial"/>
              </a:rPr>
              <a:t>input </a:t>
            </a:r>
            <a:r>
              <a:rPr dirty="0" sz="2500">
                <a:solidFill>
                  <a:srgbClr val="006FC0"/>
                </a:solidFill>
                <a:latin typeface="Arial"/>
                <a:cs typeface="Arial"/>
              </a:rPr>
              <a:t>object</a:t>
            </a:r>
            <a:r>
              <a:rPr dirty="0" sz="2500" spc="345">
                <a:solidFill>
                  <a:srgbClr val="006FC0"/>
                </a:solidFill>
                <a:latin typeface="Arial"/>
                <a:cs typeface="Arial"/>
              </a:rPr>
              <a:t>  </a:t>
            </a:r>
            <a:r>
              <a:rPr dirty="0" sz="2500">
                <a:solidFill>
                  <a:srgbClr val="006FC0"/>
                </a:solidFill>
                <a:latin typeface="Arial"/>
                <a:cs typeface="Arial"/>
              </a:rPr>
              <a:t>is</a:t>
            </a:r>
            <a:r>
              <a:rPr dirty="0" sz="2500" spc="345">
                <a:solidFill>
                  <a:srgbClr val="006FC0"/>
                </a:solidFill>
                <a:latin typeface="Arial"/>
                <a:cs typeface="Arial"/>
              </a:rPr>
              <a:t>  </a:t>
            </a:r>
            <a:r>
              <a:rPr dirty="0" sz="2500">
                <a:solidFill>
                  <a:srgbClr val="006FC0"/>
                </a:solidFill>
                <a:latin typeface="Arial"/>
                <a:cs typeface="Arial"/>
              </a:rPr>
              <a:t>measured,</a:t>
            </a:r>
            <a:r>
              <a:rPr dirty="0" sz="2500" spc="350">
                <a:solidFill>
                  <a:srgbClr val="006FC0"/>
                </a:solidFill>
                <a:latin typeface="Arial"/>
                <a:cs typeface="Arial"/>
              </a:rPr>
              <a:t>  </a:t>
            </a:r>
            <a:r>
              <a:rPr dirty="0" sz="2500">
                <a:solidFill>
                  <a:srgbClr val="006FC0"/>
                </a:solidFill>
                <a:latin typeface="Arial"/>
                <a:cs typeface="Arial"/>
              </a:rPr>
              <a:t>analyzed,</a:t>
            </a:r>
            <a:r>
              <a:rPr dirty="0" sz="2500" spc="350">
                <a:solidFill>
                  <a:srgbClr val="006FC0"/>
                </a:solidFill>
                <a:latin typeface="Arial"/>
                <a:cs typeface="Arial"/>
              </a:rPr>
              <a:t>  </a:t>
            </a:r>
            <a:r>
              <a:rPr dirty="0" sz="2500">
                <a:solidFill>
                  <a:srgbClr val="006FC0"/>
                </a:solidFill>
                <a:latin typeface="Arial"/>
                <a:cs typeface="Arial"/>
              </a:rPr>
              <a:t>and</a:t>
            </a:r>
            <a:r>
              <a:rPr dirty="0" sz="2500" spc="345">
                <a:solidFill>
                  <a:srgbClr val="006FC0"/>
                </a:solidFill>
                <a:latin typeface="Arial"/>
                <a:cs typeface="Arial"/>
              </a:rPr>
              <a:t>  </a:t>
            </a:r>
            <a:r>
              <a:rPr dirty="0" sz="2500">
                <a:solidFill>
                  <a:srgbClr val="006FC0"/>
                </a:solidFill>
                <a:latin typeface="Arial"/>
                <a:cs typeface="Arial"/>
              </a:rPr>
              <a:t>classified</a:t>
            </a:r>
            <a:r>
              <a:rPr dirty="0" sz="2500" spc="340">
                <a:solidFill>
                  <a:srgbClr val="006FC0"/>
                </a:solidFill>
                <a:latin typeface="Arial"/>
                <a:cs typeface="Arial"/>
              </a:rPr>
              <a:t>  </a:t>
            </a:r>
            <a:r>
              <a:rPr dirty="0" sz="2500">
                <a:solidFill>
                  <a:srgbClr val="006FC0"/>
                </a:solidFill>
                <a:latin typeface="Arial"/>
                <a:cs typeface="Arial"/>
              </a:rPr>
              <a:t>by</a:t>
            </a:r>
            <a:r>
              <a:rPr dirty="0" sz="2500" spc="340">
                <a:solidFill>
                  <a:srgbClr val="006FC0"/>
                </a:solidFill>
                <a:latin typeface="Arial"/>
                <a:cs typeface="Arial"/>
              </a:rPr>
              <a:t>  </a:t>
            </a:r>
            <a:r>
              <a:rPr dirty="0" sz="2500" spc="-50">
                <a:solidFill>
                  <a:srgbClr val="006FC0"/>
                </a:solidFill>
                <a:latin typeface="Arial"/>
                <a:cs typeface="Arial"/>
              </a:rPr>
              <a:t>a </a:t>
            </a:r>
            <a:r>
              <a:rPr dirty="0" sz="2500">
                <a:solidFill>
                  <a:srgbClr val="006FC0"/>
                </a:solidFill>
                <a:latin typeface="Arial"/>
                <a:cs typeface="Arial"/>
              </a:rPr>
              <a:t>machine</a:t>
            </a:r>
            <a:r>
              <a:rPr dirty="0" sz="2500" spc="114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as</a:t>
            </a:r>
            <a:r>
              <a:rPr dirty="0" sz="2500" spc="10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being</a:t>
            </a:r>
            <a:r>
              <a:rPr dirty="0" sz="2500" spc="114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more</a:t>
            </a:r>
            <a:r>
              <a:rPr dirty="0" sz="2500" spc="10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or</a:t>
            </a:r>
            <a:r>
              <a:rPr dirty="0" sz="2500" spc="10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less</a:t>
            </a:r>
            <a:r>
              <a:rPr dirty="0" sz="2500" spc="12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similar</a:t>
            </a:r>
            <a:r>
              <a:rPr dirty="0" sz="2500" spc="12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to</a:t>
            </a:r>
            <a:r>
              <a:rPr dirty="0" sz="2500" spc="12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some</a:t>
            </a:r>
            <a:r>
              <a:rPr dirty="0" sz="2500" spc="11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class</a:t>
            </a:r>
            <a:r>
              <a:rPr dirty="0" sz="2500" spc="10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in</a:t>
            </a:r>
            <a:r>
              <a:rPr dirty="0" sz="2500" spc="105">
                <a:latin typeface="Arial"/>
                <a:cs typeface="Arial"/>
              </a:rPr>
              <a:t> </a:t>
            </a:r>
            <a:r>
              <a:rPr dirty="0" sz="2500" spc="-50">
                <a:latin typeface="Arial"/>
                <a:cs typeface="Arial"/>
              </a:rPr>
              <a:t>a </a:t>
            </a:r>
            <a:r>
              <a:rPr dirty="0" sz="2500">
                <a:latin typeface="Arial"/>
                <a:cs typeface="Arial"/>
              </a:rPr>
              <a:t>set</a:t>
            </a:r>
            <a:r>
              <a:rPr dirty="0" sz="2500" spc="-2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of</a:t>
            </a:r>
            <a:r>
              <a:rPr dirty="0" sz="2500" spc="-15">
                <a:latin typeface="Arial"/>
                <a:cs typeface="Arial"/>
              </a:rPr>
              <a:t> </a:t>
            </a:r>
            <a:r>
              <a:rPr dirty="0" sz="2500" spc="-10">
                <a:latin typeface="Arial"/>
                <a:cs typeface="Arial"/>
              </a:rPr>
              <a:t>classes.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5844" y="453897"/>
            <a:ext cx="636333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20" i="1">
                <a:latin typeface="Times New Roman"/>
                <a:cs typeface="Times New Roman"/>
              </a:rPr>
              <a:t>K-</a:t>
            </a:r>
            <a:r>
              <a:rPr dirty="0" sz="3200" i="1">
                <a:latin typeface="Times New Roman"/>
                <a:cs typeface="Times New Roman"/>
              </a:rPr>
              <a:t>nearest</a:t>
            </a:r>
            <a:r>
              <a:rPr dirty="0" sz="3200" spc="-5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neighbors</a:t>
            </a:r>
            <a:r>
              <a:rPr dirty="0" sz="3200" spc="-4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(KNN)</a:t>
            </a:r>
            <a:r>
              <a:rPr dirty="0" sz="3200" spc="-5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Classifier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28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00939" y="1279652"/>
            <a:ext cx="8451850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715" indent="-10160">
              <a:lnSpc>
                <a:spcPct val="100000"/>
              </a:lnSpc>
              <a:spcBef>
                <a:spcPts val="100"/>
              </a:spcBef>
              <a:buSzPct val="94444"/>
              <a:buFont typeface="Arial"/>
              <a:buChar char="•"/>
              <a:tabLst>
                <a:tab pos="91440" algn="l"/>
              </a:tabLst>
            </a:pPr>
            <a:r>
              <a:rPr dirty="0" sz="1800" b="1">
                <a:latin typeface="Arial"/>
                <a:cs typeface="Arial"/>
              </a:rPr>
              <a:t>	</a:t>
            </a:r>
            <a:r>
              <a:rPr dirty="0" sz="1800" b="1">
                <a:latin typeface="Arial"/>
                <a:cs typeface="Arial"/>
              </a:rPr>
              <a:t>Lazy</a:t>
            </a:r>
            <a:r>
              <a:rPr dirty="0" sz="1800" spc="10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learning</a:t>
            </a:r>
            <a:r>
              <a:rPr dirty="0" sz="1800" spc="13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algorithm</a:t>
            </a:r>
            <a:r>
              <a:rPr dirty="0" sz="1800" spc="120" b="1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−</a:t>
            </a:r>
            <a:r>
              <a:rPr dirty="0" sz="1800" spc="1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KNN</a:t>
            </a:r>
            <a:r>
              <a:rPr dirty="0" sz="1800" spc="114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1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1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lazy</a:t>
            </a:r>
            <a:r>
              <a:rPr dirty="0" sz="1800" spc="1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learning</a:t>
            </a:r>
            <a:r>
              <a:rPr dirty="0" sz="1800" spc="1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algorithm</a:t>
            </a:r>
            <a:r>
              <a:rPr dirty="0" sz="1800" spc="1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because</a:t>
            </a:r>
            <a:r>
              <a:rPr dirty="0" sz="1800" spc="114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1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does</a:t>
            </a:r>
            <a:r>
              <a:rPr dirty="0" sz="1800" spc="12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not </a:t>
            </a:r>
            <a:r>
              <a:rPr dirty="0" sz="1800">
                <a:latin typeface="Arial"/>
                <a:cs typeface="Arial"/>
              </a:rPr>
              <a:t>have</a:t>
            </a:r>
            <a:r>
              <a:rPr dirty="0" sz="1800" spc="10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114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specialized</a:t>
            </a:r>
            <a:r>
              <a:rPr dirty="0" sz="1800" spc="12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training</a:t>
            </a:r>
            <a:r>
              <a:rPr dirty="0" sz="1800" spc="12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phase</a:t>
            </a:r>
            <a:r>
              <a:rPr dirty="0" sz="1800" spc="11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12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uses</a:t>
            </a:r>
            <a:r>
              <a:rPr dirty="0" sz="1800" spc="12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all</a:t>
            </a:r>
            <a:r>
              <a:rPr dirty="0" sz="1800" spc="114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114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data</a:t>
            </a:r>
            <a:r>
              <a:rPr dirty="0" sz="1800" spc="114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114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training</a:t>
            </a:r>
            <a:r>
              <a:rPr dirty="0" sz="1800" spc="125">
                <a:latin typeface="Arial"/>
                <a:cs typeface="Arial"/>
              </a:rPr>
              <a:t>  </a:t>
            </a:r>
            <a:r>
              <a:rPr dirty="0" sz="1800" spc="-10">
                <a:latin typeface="Arial"/>
                <a:cs typeface="Arial"/>
              </a:rPr>
              <a:t>while classification.</a:t>
            </a:r>
            <a:endParaRPr sz="1800">
              <a:latin typeface="Arial"/>
              <a:cs typeface="Arial"/>
            </a:endParaRPr>
          </a:p>
          <a:p>
            <a:pPr algn="just" marL="12700" marR="5080" indent="-10160">
              <a:lnSpc>
                <a:spcPct val="100000"/>
              </a:lnSpc>
              <a:buSzPct val="94444"/>
              <a:buFont typeface="Arial"/>
              <a:buChar char="•"/>
              <a:tabLst>
                <a:tab pos="91440" algn="l"/>
              </a:tabLst>
            </a:pPr>
            <a:r>
              <a:rPr dirty="0" sz="1800" spc="-10" b="1">
                <a:latin typeface="Arial"/>
                <a:cs typeface="Arial"/>
              </a:rPr>
              <a:t>	</a:t>
            </a:r>
            <a:r>
              <a:rPr dirty="0" sz="1800" spc="-10" b="1">
                <a:latin typeface="Arial"/>
                <a:cs typeface="Arial"/>
              </a:rPr>
              <a:t>Non-</a:t>
            </a:r>
            <a:r>
              <a:rPr dirty="0" sz="1800" b="1">
                <a:latin typeface="Arial"/>
                <a:cs typeface="Arial"/>
              </a:rPr>
              <a:t>parametric</a:t>
            </a:r>
            <a:r>
              <a:rPr dirty="0" sz="1800" spc="38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learning</a:t>
            </a:r>
            <a:r>
              <a:rPr dirty="0" sz="1800" spc="409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algorithm</a:t>
            </a:r>
            <a:r>
              <a:rPr dirty="0" sz="1800" spc="395" b="1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−</a:t>
            </a:r>
            <a:r>
              <a:rPr dirty="0" sz="1800" spc="4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KNN</a:t>
            </a:r>
            <a:r>
              <a:rPr dirty="0" sz="1800" spc="4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4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also</a:t>
            </a:r>
            <a:r>
              <a:rPr dirty="0" sz="1800" spc="39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39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non-</a:t>
            </a:r>
            <a:r>
              <a:rPr dirty="0" sz="1800">
                <a:latin typeface="Arial"/>
                <a:cs typeface="Arial"/>
              </a:rPr>
              <a:t>parametric</a:t>
            </a:r>
            <a:r>
              <a:rPr dirty="0" sz="1800" spc="4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learning </a:t>
            </a:r>
            <a:r>
              <a:rPr dirty="0" sz="1800">
                <a:latin typeface="Arial"/>
                <a:cs typeface="Arial"/>
              </a:rPr>
              <a:t>algorithm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because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doesn’t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assume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anything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about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underlying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data.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1019" y="2939795"/>
            <a:ext cx="3986784" cy="291693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53000" y="2973323"/>
            <a:ext cx="3907536" cy="2886456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532891" y="6238443"/>
            <a:ext cx="846963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Times New Roman"/>
                <a:cs typeface="Times New Roman"/>
              </a:rPr>
              <a:t>https://</a:t>
            </a:r>
            <a:r>
              <a:rPr dirty="0" sz="1800" spc="-10">
                <a:latin typeface="Times New Roman"/>
                <a:cs typeface="Times New Roman"/>
                <a:hlinkClick r:id="rId4"/>
              </a:rPr>
              <a:t>www.tutorialspoint.com/machine_learning_with_python/machine_learning_with_pyt</a:t>
            </a:r>
            <a:r>
              <a:rPr dirty="0" sz="1800" spc="-10">
                <a:latin typeface="Times New Roman"/>
                <a:cs typeface="Times New Roman"/>
              </a:rPr>
              <a:t> hon_knn_algorithm_finding_nearest_neighbors.htm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3900" y="2035505"/>
            <a:ext cx="715137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 b="1" i="1">
                <a:solidFill>
                  <a:srgbClr val="0000FF"/>
                </a:solidFill>
                <a:latin typeface="Times New Roman"/>
                <a:cs typeface="Times New Roman"/>
              </a:rPr>
              <a:t>K-</a:t>
            </a:r>
            <a:r>
              <a:rPr dirty="0" sz="3600" b="1" i="1">
                <a:solidFill>
                  <a:srgbClr val="0000FF"/>
                </a:solidFill>
                <a:latin typeface="Times New Roman"/>
                <a:cs typeface="Times New Roman"/>
              </a:rPr>
              <a:t>nearest</a:t>
            </a:r>
            <a:r>
              <a:rPr dirty="0" sz="3600" spc="-10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600" b="1" i="1">
                <a:solidFill>
                  <a:srgbClr val="0000FF"/>
                </a:solidFill>
                <a:latin typeface="Times New Roman"/>
                <a:cs typeface="Times New Roman"/>
              </a:rPr>
              <a:t>neighbors</a:t>
            </a:r>
            <a:r>
              <a:rPr dirty="0" sz="3600" spc="-10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600" b="1" i="1">
                <a:solidFill>
                  <a:srgbClr val="0000FF"/>
                </a:solidFill>
                <a:latin typeface="Times New Roman"/>
                <a:cs typeface="Times New Roman"/>
              </a:rPr>
              <a:t>(KNN)</a:t>
            </a:r>
            <a:r>
              <a:rPr dirty="0" sz="3600" spc="-5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600" spc="-10" b="1" i="1">
                <a:solidFill>
                  <a:srgbClr val="0000FF"/>
                </a:solidFill>
                <a:latin typeface="Times New Roman"/>
                <a:cs typeface="Times New Roman"/>
              </a:rPr>
              <a:t>Classifier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739389" y="2694559"/>
            <a:ext cx="46609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 i="1">
                <a:solidFill>
                  <a:srgbClr val="0000FF"/>
                </a:solidFill>
                <a:latin typeface="Times New Roman"/>
                <a:cs typeface="Times New Roman"/>
              </a:rPr>
              <a:t>-</a:t>
            </a:r>
            <a:r>
              <a:rPr dirty="0" sz="3600" spc="-55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600" b="1" i="1">
                <a:solidFill>
                  <a:srgbClr val="0000FF"/>
                </a:solidFill>
                <a:latin typeface="Times New Roman"/>
                <a:cs typeface="Times New Roman"/>
              </a:rPr>
              <a:t>The</a:t>
            </a:r>
            <a:r>
              <a:rPr dirty="0" sz="3600" spc="-50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600" b="1" i="1">
                <a:solidFill>
                  <a:srgbClr val="0000FF"/>
                </a:solidFill>
                <a:latin typeface="Times New Roman"/>
                <a:cs typeface="Times New Roman"/>
              </a:rPr>
              <a:t>Simplest</a:t>
            </a:r>
            <a:r>
              <a:rPr dirty="0" sz="3600" spc="-45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600" spc="-10" b="1" i="1">
                <a:solidFill>
                  <a:srgbClr val="0000FF"/>
                </a:solidFill>
                <a:latin typeface="Times New Roman"/>
                <a:cs typeface="Times New Roman"/>
              </a:rPr>
              <a:t>Classifier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29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5844" y="453897"/>
            <a:ext cx="636333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20" i="1">
                <a:latin typeface="Times New Roman"/>
                <a:cs typeface="Times New Roman"/>
              </a:rPr>
              <a:t>K-</a:t>
            </a:r>
            <a:r>
              <a:rPr dirty="0" sz="3200" i="1">
                <a:latin typeface="Times New Roman"/>
                <a:cs typeface="Times New Roman"/>
              </a:rPr>
              <a:t>nearest</a:t>
            </a:r>
            <a:r>
              <a:rPr dirty="0" sz="3200" spc="-5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neighbors</a:t>
            </a:r>
            <a:r>
              <a:rPr dirty="0" sz="3200" spc="-4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(KNN)</a:t>
            </a:r>
            <a:r>
              <a:rPr dirty="0" sz="3200" spc="-5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Classifier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30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17447"/>
            <a:ext cx="5698236" cy="2618231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651503"/>
            <a:ext cx="5708904" cy="2601468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5870828" y="1432940"/>
            <a:ext cx="3160395" cy="2220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800" spc="-5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boundary</a:t>
            </a:r>
            <a:r>
              <a:rPr dirty="0" sz="1800" spc="-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212121"/>
                </a:solidFill>
                <a:latin typeface="Arial"/>
                <a:cs typeface="Arial"/>
              </a:rPr>
              <a:t>becomes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smoother</a:t>
            </a:r>
            <a:r>
              <a:rPr dirty="0" sz="1800" spc="-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with</a:t>
            </a:r>
            <a:r>
              <a:rPr dirty="0" sz="1800" spc="-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increasing</a:t>
            </a:r>
            <a:r>
              <a:rPr dirty="0" sz="1800" spc="-3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212121"/>
                </a:solidFill>
                <a:latin typeface="Arial"/>
                <a:cs typeface="Arial"/>
              </a:rPr>
              <a:t>value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of </a:t>
            </a:r>
            <a:r>
              <a:rPr dirty="0" sz="1800" spc="-25">
                <a:solidFill>
                  <a:srgbClr val="212121"/>
                </a:solidFill>
                <a:latin typeface="Arial"/>
                <a:cs typeface="Arial"/>
              </a:rPr>
              <a:t>K.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800">
              <a:latin typeface="Arial"/>
              <a:cs typeface="Arial"/>
            </a:endParaRPr>
          </a:p>
          <a:p>
            <a:pPr marL="12700" marR="219075">
              <a:lnSpc>
                <a:spcPct val="100000"/>
              </a:lnSpc>
            </a:pP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With</a:t>
            </a:r>
            <a:r>
              <a:rPr dirty="0" sz="1800" spc="-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K</a:t>
            </a:r>
            <a:r>
              <a:rPr dirty="0" sz="1800" spc="-3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increasing</a:t>
            </a:r>
            <a:r>
              <a:rPr dirty="0" sz="1800" spc="-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to</a:t>
            </a:r>
            <a:r>
              <a:rPr dirty="0" sz="1800" spc="-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infinity</a:t>
            </a:r>
            <a:r>
              <a:rPr dirty="0" sz="1800" spc="-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212121"/>
                </a:solidFill>
                <a:latin typeface="Arial"/>
                <a:cs typeface="Arial"/>
              </a:rPr>
              <a:t>it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finally</a:t>
            </a:r>
            <a:r>
              <a:rPr dirty="0" sz="18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becomes</a:t>
            </a:r>
            <a:r>
              <a:rPr dirty="0" sz="1800" spc="-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all</a:t>
            </a:r>
            <a:r>
              <a:rPr dirty="0" sz="1800" spc="-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blue</a:t>
            </a:r>
            <a:r>
              <a:rPr dirty="0" sz="18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or</a:t>
            </a:r>
            <a:r>
              <a:rPr dirty="0" sz="1800" spc="-25">
                <a:solidFill>
                  <a:srgbClr val="212121"/>
                </a:solidFill>
                <a:latin typeface="Arial"/>
                <a:cs typeface="Arial"/>
              </a:rPr>
              <a:t> all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red</a:t>
            </a:r>
            <a:r>
              <a:rPr dirty="0" sz="1800" spc="-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depending</a:t>
            </a:r>
            <a:r>
              <a:rPr dirty="0" sz="1800" spc="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on</a:t>
            </a:r>
            <a:r>
              <a:rPr dirty="0" sz="1800" spc="-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800" spc="-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212121"/>
                </a:solidFill>
                <a:latin typeface="Arial"/>
                <a:cs typeface="Arial"/>
              </a:rPr>
              <a:t>total </a:t>
            </a:r>
            <a:r>
              <a:rPr dirty="0" sz="1800" spc="-10">
                <a:solidFill>
                  <a:srgbClr val="212121"/>
                </a:solidFill>
                <a:latin typeface="Arial"/>
                <a:cs typeface="Arial"/>
              </a:rPr>
              <a:t>majority.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3253" y="6278981"/>
            <a:ext cx="78771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Times New Roman"/>
                <a:cs typeface="Times New Roman"/>
              </a:rPr>
              <a:t>https://</a:t>
            </a:r>
            <a:r>
              <a:rPr dirty="0" sz="1800" spc="-10">
                <a:latin typeface="Times New Roman"/>
                <a:cs typeface="Times New Roman"/>
                <a:hlinkClick r:id="rId4"/>
              </a:rPr>
              <a:t>www.analyticsvidhya.com/blog/2018/03/introduction-k-neighbours-algorithm-</a:t>
            </a:r>
            <a:r>
              <a:rPr dirty="0" sz="1800" spc="-10">
                <a:latin typeface="Times New Roman"/>
                <a:cs typeface="Times New Roman"/>
              </a:rPr>
              <a:t> clustering/#h-what-is-knn-k-nearest-</a:t>
            </a:r>
            <a:r>
              <a:rPr dirty="0" sz="1800" spc="-20">
                <a:latin typeface="Times New Roman"/>
                <a:cs typeface="Times New Roman"/>
              </a:rPr>
              <a:t>neighbor-</a:t>
            </a:r>
            <a:r>
              <a:rPr dirty="0" sz="1800" spc="-10">
                <a:latin typeface="Times New Roman"/>
                <a:cs typeface="Times New Roman"/>
              </a:rPr>
              <a:t>algorithm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5844" y="453897"/>
            <a:ext cx="636333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20" i="1">
                <a:latin typeface="Times New Roman"/>
                <a:cs typeface="Times New Roman"/>
              </a:rPr>
              <a:t>K-</a:t>
            </a:r>
            <a:r>
              <a:rPr dirty="0" sz="3200" i="1">
                <a:latin typeface="Times New Roman"/>
                <a:cs typeface="Times New Roman"/>
              </a:rPr>
              <a:t>nearest</a:t>
            </a:r>
            <a:r>
              <a:rPr dirty="0" sz="3200" spc="-5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neighbors</a:t>
            </a:r>
            <a:r>
              <a:rPr dirty="0" sz="3200" spc="-4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(KNN)</a:t>
            </a:r>
            <a:r>
              <a:rPr dirty="0" sz="3200" spc="-5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Classifier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31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8739" y="1170178"/>
            <a:ext cx="8832215" cy="2494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Pros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of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spc="-25" b="1">
                <a:latin typeface="Arial"/>
                <a:cs typeface="Arial"/>
              </a:rPr>
              <a:t>KNN</a:t>
            </a:r>
            <a:endParaRPr sz="1800">
              <a:latin typeface="Arial"/>
              <a:cs typeface="Arial"/>
            </a:endParaRPr>
          </a:p>
          <a:p>
            <a:pPr marL="548640" indent="-88900">
              <a:lnSpc>
                <a:spcPct val="100000"/>
              </a:lnSpc>
              <a:buSzPct val="94444"/>
              <a:buChar char="•"/>
              <a:tabLst>
                <a:tab pos="548640" algn="l"/>
              </a:tabLst>
            </a:pPr>
            <a:r>
              <a:rPr dirty="0" sz="1800">
                <a:latin typeface="Arial"/>
                <a:cs typeface="Arial"/>
              </a:rPr>
              <a:t>Very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simple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algorithm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understand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interpret.</a:t>
            </a:r>
            <a:endParaRPr sz="1800">
              <a:latin typeface="Arial"/>
              <a:cs typeface="Arial"/>
            </a:endParaRPr>
          </a:p>
          <a:p>
            <a:pPr marL="548640" indent="-88900">
              <a:lnSpc>
                <a:spcPct val="100000"/>
              </a:lnSpc>
              <a:buSzPct val="94444"/>
              <a:buChar char="•"/>
              <a:tabLst>
                <a:tab pos="548640" algn="l"/>
              </a:tabLst>
            </a:pPr>
            <a:r>
              <a:rPr dirty="0" sz="1800">
                <a:latin typeface="Arial"/>
                <a:cs typeface="Arial"/>
              </a:rPr>
              <a:t>Very</a:t>
            </a:r>
            <a:r>
              <a:rPr dirty="0" sz="1800" spc="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useful</a:t>
            </a:r>
            <a:r>
              <a:rPr dirty="0" sz="1800" spc="1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114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nonlinear</a:t>
            </a:r>
            <a:r>
              <a:rPr dirty="0" sz="1800" spc="1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data</a:t>
            </a:r>
            <a:r>
              <a:rPr dirty="0" sz="1800" spc="10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because</a:t>
            </a:r>
            <a:r>
              <a:rPr dirty="0" sz="1800" spc="9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there</a:t>
            </a:r>
            <a:r>
              <a:rPr dirty="0" sz="1800" spc="1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1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no</a:t>
            </a:r>
            <a:r>
              <a:rPr dirty="0" sz="1800" spc="1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assumption</a:t>
            </a:r>
            <a:r>
              <a:rPr dirty="0" sz="1800" spc="9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about</a:t>
            </a:r>
            <a:r>
              <a:rPr dirty="0" sz="1800" spc="1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data</a:t>
            </a:r>
            <a:r>
              <a:rPr dirty="0" sz="1800" spc="1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9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this</a:t>
            </a:r>
            <a:endParaRPr sz="18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dirty="0" sz="1800" spc="-10">
                <a:latin typeface="Arial"/>
                <a:cs typeface="Arial"/>
              </a:rPr>
              <a:t>algorithm.</a:t>
            </a:r>
            <a:endParaRPr sz="1800">
              <a:latin typeface="Arial"/>
              <a:cs typeface="Arial"/>
            </a:endParaRPr>
          </a:p>
          <a:p>
            <a:pPr marL="548640" indent="-88900">
              <a:lnSpc>
                <a:spcPct val="100000"/>
              </a:lnSpc>
              <a:buSzPct val="94444"/>
              <a:buChar char="•"/>
              <a:tabLst>
                <a:tab pos="548640" algn="l"/>
              </a:tabLst>
            </a:pPr>
            <a:r>
              <a:rPr dirty="0" sz="1800" spc="-10">
                <a:latin typeface="Arial"/>
                <a:cs typeface="Arial"/>
              </a:rPr>
              <a:t>Versatile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algorithm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classification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well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regression.</a:t>
            </a:r>
            <a:endParaRPr sz="1800">
              <a:latin typeface="Arial"/>
              <a:cs typeface="Arial"/>
            </a:endParaRPr>
          </a:p>
          <a:p>
            <a:pPr marL="548640" indent="-88900">
              <a:lnSpc>
                <a:spcPct val="100000"/>
              </a:lnSpc>
              <a:buSzPct val="94444"/>
              <a:buChar char="•"/>
              <a:tabLst>
                <a:tab pos="548640" algn="l"/>
              </a:tabLst>
            </a:pPr>
            <a:r>
              <a:rPr dirty="0" sz="1800">
                <a:latin typeface="Arial"/>
                <a:cs typeface="Arial"/>
              </a:rPr>
              <a:t>High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accuracy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there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much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better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supervised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learning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models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KNN.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  <a:buFont typeface="Arial"/>
              <a:buChar char="•"/>
            </a:pP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Arial"/>
                <a:cs typeface="Arial"/>
              </a:rPr>
              <a:t>Cons</a:t>
            </a:r>
            <a:r>
              <a:rPr dirty="0" sz="1800" spc="-1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of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spc="-25" b="1">
                <a:latin typeface="Arial"/>
                <a:cs typeface="Arial"/>
              </a:rPr>
              <a:t>KNN</a:t>
            </a:r>
            <a:endParaRPr sz="1800">
              <a:latin typeface="Arial"/>
              <a:cs typeface="Arial"/>
            </a:endParaRPr>
          </a:p>
          <a:p>
            <a:pPr marL="548640" indent="-88900">
              <a:lnSpc>
                <a:spcPct val="100000"/>
              </a:lnSpc>
              <a:buSzPct val="94444"/>
              <a:buChar char="•"/>
              <a:tabLst>
                <a:tab pos="548640" algn="l"/>
              </a:tabLst>
            </a:pPr>
            <a:r>
              <a:rPr dirty="0" sz="1800">
                <a:latin typeface="Arial"/>
                <a:cs typeface="Arial"/>
              </a:rPr>
              <a:t>Computationally a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bit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expensive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algorithm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because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stores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all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training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data.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074914" y="3639692"/>
            <a:ext cx="8375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Arial"/>
                <a:cs typeface="Arial"/>
              </a:rPr>
              <a:t>learning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35940" y="3639692"/>
            <a:ext cx="7398384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-10160">
              <a:lnSpc>
                <a:spcPct val="100000"/>
              </a:lnSpc>
              <a:spcBef>
                <a:spcPts val="100"/>
              </a:spcBef>
              <a:buSzPct val="94444"/>
              <a:buChar char="•"/>
              <a:tabLst>
                <a:tab pos="91440" algn="l"/>
                <a:tab pos="725805" algn="l"/>
                <a:tab pos="1719580" algn="l"/>
                <a:tab pos="2646680" algn="l"/>
                <a:tab pos="3649345" algn="l"/>
                <a:tab pos="4056379" algn="l"/>
                <a:tab pos="5237480" algn="l"/>
                <a:tab pos="5594350" algn="l"/>
                <a:tab pos="6281420" algn="l"/>
              </a:tabLst>
            </a:pPr>
            <a:r>
              <a:rPr dirty="0" sz="1800" spc="-20">
                <a:latin typeface="Arial"/>
                <a:cs typeface="Arial"/>
              </a:rPr>
              <a:t>	</a:t>
            </a:r>
            <a:r>
              <a:rPr dirty="0" sz="1800" spc="-20">
                <a:latin typeface="Arial"/>
                <a:cs typeface="Arial"/>
              </a:rPr>
              <a:t>High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10">
                <a:latin typeface="Arial"/>
                <a:cs typeface="Arial"/>
              </a:rPr>
              <a:t>memory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10">
                <a:latin typeface="Arial"/>
                <a:cs typeface="Arial"/>
              </a:rPr>
              <a:t>storage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10">
                <a:latin typeface="Arial"/>
                <a:cs typeface="Arial"/>
              </a:rPr>
              <a:t>required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25">
                <a:latin typeface="Arial"/>
                <a:cs typeface="Arial"/>
              </a:rPr>
              <a:t>as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10">
                <a:latin typeface="Arial"/>
                <a:cs typeface="Arial"/>
              </a:rPr>
              <a:t>compared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25">
                <a:latin typeface="Arial"/>
                <a:cs typeface="Arial"/>
              </a:rPr>
              <a:t>to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10">
                <a:latin typeface="Arial"/>
                <a:cs typeface="Arial"/>
              </a:rPr>
              <a:t>other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10">
                <a:latin typeface="Arial"/>
                <a:cs typeface="Arial"/>
              </a:rPr>
              <a:t>supervised algorithms.</a:t>
            </a:r>
            <a:endParaRPr sz="1800">
              <a:latin typeface="Arial"/>
              <a:cs typeface="Arial"/>
            </a:endParaRPr>
          </a:p>
          <a:p>
            <a:pPr marL="91440" indent="-88900">
              <a:lnSpc>
                <a:spcPct val="100000"/>
              </a:lnSpc>
              <a:buSzPct val="94444"/>
              <a:buChar char="•"/>
              <a:tabLst>
                <a:tab pos="91440" algn="l"/>
              </a:tabLst>
            </a:pPr>
            <a:r>
              <a:rPr dirty="0" sz="1800">
                <a:latin typeface="Arial"/>
                <a:cs typeface="Arial"/>
              </a:rPr>
              <a:t>Prediction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slow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case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big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N.</a:t>
            </a:r>
            <a:endParaRPr sz="1800">
              <a:latin typeface="Arial"/>
              <a:cs typeface="Arial"/>
            </a:endParaRPr>
          </a:p>
          <a:p>
            <a:pPr marL="91440" indent="-88900">
              <a:lnSpc>
                <a:spcPct val="100000"/>
              </a:lnSpc>
              <a:buSzPct val="94444"/>
              <a:buChar char="•"/>
              <a:tabLst>
                <a:tab pos="91440" algn="l"/>
              </a:tabLst>
            </a:pPr>
            <a:r>
              <a:rPr dirty="0" sz="1800">
                <a:latin typeface="Arial"/>
                <a:cs typeface="Arial"/>
              </a:rPr>
              <a:t>Very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sensitive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scale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data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well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irrelevant</a:t>
            </a:r>
            <a:r>
              <a:rPr dirty="0" sz="1800" spc="-10">
                <a:latin typeface="Arial"/>
                <a:cs typeface="Arial"/>
              </a:rPr>
              <a:t> features.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8739" y="5010988"/>
            <a:ext cx="8837930" cy="1946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Applications of</a:t>
            </a:r>
            <a:r>
              <a:rPr dirty="0" sz="1800" spc="-45" b="1">
                <a:latin typeface="Arial"/>
                <a:cs typeface="Arial"/>
              </a:rPr>
              <a:t> </a:t>
            </a:r>
            <a:r>
              <a:rPr dirty="0" sz="1800" spc="-25" b="1">
                <a:latin typeface="Arial"/>
                <a:cs typeface="Arial"/>
              </a:rPr>
              <a:t>KNN</a:t>
            </a:r>
            <a:endParaRPr sz="1800">
              <a:latin typeface="Arial"/>
              <a:cs typeface="Arial"/>
            </a:endParaRPr>
          </a:p>
          <a:p>
            <a:pPr marL="12700" marR="9525">
              <a:lnSpc>
                <a:spcPct val="100000"/>
              </a:lnSpc>
              <a:spcBef>
                <a:spcPts val="5"/>
              </a:spcBef>
            </a:pPr>
            <a:r>
              <a:rPr dirty="0" sz="1800" b="1">
                <a:latin typeface="Arial"/>
                <a:cs typeface="Arial"/>
              </a:rPr>
              <a:t>Banking</a:t>
            </a:r>
            <a:r>
              <a:rPr dirty="0" sz="1800" spc="19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System:</a:t>
            </a:r>
            <a:r>
              <a:rPr dirty="0" sz="1800" spc="185" b="1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1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predict</a:t>
            </a:r>
            <a:r>
              <a:rPr dirty="0" sz="1800" spc="204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weather</a:t>
            </a:r>
            <a:r>
              <a:rPr dirty="0" sz="1800" spc="1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</a:t>
            </a:r>
            <a:r>
              <a:rPr dirty="0" sz="1800" spc="1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individual</a:t>
            </a:r>
            <a:r>
              <a:rPr dirty="0" sz="1800" spc="1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1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fit</a:t>
            </a:r>
            <a:r>
              <a:rPr dirty="0" sz="1800" spc="19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1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loan</a:t>
            </a:r>
            <a:r>
              <a:rPr dirty="0" sz="1800" spc="1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approval?</a:t>
            </a:r>
            <a:r>
              <a:rPr dirty="0" sz="1800" spc="19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Does</a:t>
            </a:r>
            <a:r>
              <a:rPr dirty="0" sz="1800" spc="18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that </a:t>
            </a:r>
            <a:r>
              <a:rPr dirty="0" sz="1800">
                <a:latin typeface="Arial"/>
                <a:cs typeface="Arial"/>
              </a:rPr>
              <a:t>individual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have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characteristics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similar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defaulters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one?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tabLst>
                <a:tab pos="1377950" algn="l"/>
                <a:tab pos="2169160" algn="l"/>
                <a:tab pos="3216275" algn="l"/>
                <a:tab pos="3716020" algn="l"/>
                <a:tab pos="4102100" algn="l"/>
                <a:tab pos="4729480" algn="l"/>
                <a:tab pos="5053330" algn="l"/>
                <a:tab pos="5553075" algn="l"/>
                <a:tab pos="5938520" algn="l"/>
                <a:tab pos="7183755" algn="l"/>
                <a:tab pos="7875905" algn="l"/>
                <a:tab pos="8578215" algn="l"/>
              </a:tabLst>
            </a:pPr>
            <a:r>
              <a:rPr dirty="0" sz="1800" spc="-10" b="1">
                <a:latin typeface="Arial"/>
                <a:cs typeface="Arial"/>
              </a:rPr>
              <a:t>Calculating</a:t>
            </a:r>
            <a:r>
              <a:rPr dirty="0" sz="1800" b="1">
                <a:latin typeface="Arial"/>
                <a:cs typeface="Arial"/>
              </a:rPr>
              <a:t>	</a:t>
            </a:r>
            <a:r>
              <a:rPr dirty="0" sz="1800" spc="-10" b="1">
                <a:latin typeface="Arial"/>
                <a:cs typeface="Arial"/>
              </a:rPr>
              <a:t>Credit</a:t>
            </a:r>
            <a:r>
              <a:rPr dirty="0" sz="1800" b="1">
                <a:latin typeface="Arial"/>
                <a:cs typeface="Arial"/>
              </a:rPr>
              <a:t>	</a:t>
            </a:r>
            <a:r>
              <a:rPr dirty="0" sz="1800" spc="-10" b="1">
                <a:latin typeface="Arial"/>
                <a:cs typeface="Arial"/>
              </a:rPr>
              <a:t>Ratings:</a:t>
            </a:r>
            <a:r>
              <a:rPr dirty="0" sz="1800" b="1">
                <a:latin typeface="Arial"/>
                <a:cs typeface="Arial"/>
              </a:rPr>
              <a:t>	</a:t>
            </a:r>
            <a:r>
              <a:rPr dirty="0" sz="1800" spc="-25">
                <a:latin typeface="Arial"/>
                <a:cs typeface="Arial"/>
              </a:rPr>
              <a:t>can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25">
                <a:latin typeface="Arial"/>
                <a:cs typeface="Arial"/>
              </a:rPr>
              <a:t>be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20">
                <a:latin typeface="Arial"/>
                <a:cs typeface="Arial"/>
              </a:rPr>
              <a:t>used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25">
                <a:latin typeface="Arial"/>
                <a:cs typeface="Arial"/>
              </a:rPr>
              <a:t>to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20">
                <a:latin typeface="Arial"/>
                <a:cs typeface="Arial"/>
              </a:rPr>
              <a:t>find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25">
                <a:latin typeface="Arial"/>
                <a:cs typeface="Arial"/>
              </a:rPr>
              <a:t>an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10">
                <a:latin typeface="Arial"/>
                <a:cs typeface="Arial"/>
              </a:rPr>
              <a:t>individual’s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10">
                <a:latin typeface="Arial"/>
                <a:cs typeface="Arial"/>
              </a:rPr>
              <a:t>credit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10">
                <a:latin typeface="Arial"/>
                <a:cs typeface="Arial"/>
              </a:rPr>
              <a:t>rating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25">
                <a:latin typeface="Arial"/>
                <a:cs typeface="Arial"/>
              </a:rPr>
              <a:t>by </a:t>
            </a:r>
            <a:r>
              <a:rPr dirty="0" sz="1800">
                <a:latin typeface="Arial"/>
                <a:cs typeface="Arial"/>
              </a:rPr>
              <a:t>comparing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persons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having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similar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traits.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Other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areas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which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KNN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algorithm can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 used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Speech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Recognition,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Handwriting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Detection,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Image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Recognition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Video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Recognition.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32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336473" rIns="0" bIns="0" rtlCol="0" vert="horz">
            <a:spAutoFit/>
          </a:bodyPr>
          <a:lstStyle/>
          <a:p>
            <a:pPr marL="1044575">
              <a:lnSpc>
                <a:spcPct val="100000"/>
              </a:lnSpc>
              <a:spcBef>
                <a:spcPts val="100"/>
              </a:spcBef>
            </a:pPr>
            <a:r>
              <a:rPr dirty="0" sz="3600" i="1">
                <a:latin typeface="Palatino Linotype"/>
                <a:cs typeface="Palatino Linotype"/>
              </a:rPr>
              <a:t>Thanks</a:t>
            </a:r>
            <a:r>
              <a:rPr dirty="0" sz="3600" spc="-10" i="1">
                <a:latin typeface="Palatino Linotype"/>
                <a:cs typeface="Palatino Linotype"/>
              </a:rPr>
              <a:t> </a:t>
            </a:r>
            <a:r>
              <a:rPr dirty="0" sz="3600" i="1">
                <a:latin typeface="Palatino Linotype"/>
                <a:cs typeface="Palatino Linotype"/>
              </a:rPr>
              <a:t>for</a:t>
            </a:r>
            <a:r>
              <a:rPr dirty="0" sz="3600" spc="-15" i="1">
                <a:latin typeface="Palatino Linotype"/>
                <a:cs typeface="Palatino Linotype"/>
              </a:rPr>
              <a:t> </a:t>
            </a:r>
            <a:r>
              <a:rPr dirty="0" sz="3600" i="1">
                <a:latin typeface="Palatino Linotype"/>
                <a:cs typeface="Palatino Linotype"/>
              </a:rPr>
              <a:t>your</a:t>
            </a:r>
            <a:r>
              <a:rPr dirty="0" sz="3600" spc="-20" i="1">
                <a:latin typeface="Palatino Linotype"/>
                <a:cs typeface="Palatino Linotype"/>
              </a:rPr>
              <a:t> </a:t>
            </a:r>
            <a:r>
              <a:rPr dirty="0" sz="3600" spc="-10" i="1">
                <a:latin typeface="Palatino Linotype"/>
                <a:cs typeface="Palatino Linotype"/>
              </a:rPr>
              <a:t>attention</a:t>
            </a:r>
            <a:endParaRPr sz="3600">
              <a:latin typeface="Palatino Linotype"/>
              <a:cs typeface="Palatino Linotype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078227" y="3535502"/>
            <a:ext cx="493649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b="1" i="1">
                <a:solidFill>
                  <a:srgbClr val="333399"/>
                </a:solidFill>
                <a:latin typeface="Palatino Linotype"/>
                <a:cs typeface="Palatino Linotype"/>
              </a:rPr>
              <a:t>Question</a:t>
            </a:r>
            <a:r>
              <a:rPr dirty="0" sz="4000" spc="-125" b="1" i="1">
                <a:solidFill>
                  <a:srgbClr val="333399"/>
                </a:solidFill>
                <a:latin typeface="Palatino Linotype"/>
                <a:cs typeface="Palatino Linotype"/>
              </a:rPr>
              <a:t> </a:t>
            </a:r>
            <a:r>
              <a:rPr dirty="0" sz="4000" b="1" i="1">
                <a:solidFill>
                  <a:srgbClr val="333399"/>
                </a:solidFill>
                <a:latin typeface="Palatino Linotype"/>
                <a:cs typeface="Palatino Linotype"/>
              </a:rPr>
              <a:t>and</a:t>
            </a:r>
            <a:r>
              <a:rPr dirty="0" sz="4000" spc="-145" b="1" i="1">
                <a:solidFill>
                  <a:srgbClr val="333399"/>
                </a:solidFill>
                <a:latin typeface="Palatino Linotype"/>
                <a:cs typeface="Palatino Linotype"/>
              </a:rPr>
              <a:t> </a:t>
            </a:r>
            <a:r>
              <a:rPr dirty="0" sz="4000" spc="-10" b="1" i="1">
                <a:solidFill>
                  <a:srgbClr val="333399"/>
                </a:solidFill>
                <a:latin typeface="Palatino Linotype"/>
                <a:cs typeface="Palatino Linotype"/>
              </a:rPr>
              <a:t>Answer</a:t>
            </a:r>
            <a:endParaRPr sz="40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2438400"/>
            <a:ext cx="9008745" cy="1053465"/>
            <a:chOff x="0" y="2438400"/>
            <a:chExt cx="9008745" cy="1053465"/>
          </a:xfrm>
        </p:grpSpPr>
        <p:sp>
          <p:nvSpPr>
            <p:cNvPr id="4" name="object 4" descr=""/>
            <p:cNvSpPr/>
            <p:nvPr/>
          </p:nvSpPr>
          <p:spPr>
            <a:xfrm>
              <a:off x="294131" y="2546604"/>
              <a:ext cx="384175" cy="474345"/>
            </a:xfrm>
            <a:custGeom>
              <a:avLst/>
              <a:gdLst/>
              <a:ahLst/>
              <a:cxnLst/>
              <a:rect l="l" t="t" r="r" b="b"/>
              <a:pathLst>
                <a:path w="384175" h="474344">
                  <a:moveTo>
                    <a:pt x="0" y="473963"/>
                  </a:moveTo>
                  <a:lnTo>
                    <a:pt x="384048" y="473963"/>
                  </a:lnTo>
                  <a:lnTo>
                    <a:pt x="384048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8180" y="2546604"/>
              <a:ext cx="327660" cy="473963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17576" y="29687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5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7908" y="2968751"/>
              <a:ext cx="368808" cy="47396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895600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635508" y="2438399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4">
                  <a:moveTo>
                    <a:pt x="32004" y="877824"/>
                  </a:moveTo>
                  <a:lnTo>
                    <a:pt x="0" y="87782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877824"/>
                  </a:lnTo>
                  <a:close/>
                </a:path>
                <a:path w="32384" h="1053464">
                  <a:moveTo>
                    <a:pt x="32004" y="0"/>
                  </a:moveTo>
                  <a:lnTo>
                    <a:pt x="0" y="0"/>
                  </a:lnTo>
                  <a:lnTo>
                    <a:pt x="0" y="822960"/>
                  </a:lnTo>
                  <a:lnTo>
                    <a:pt x="32004" y="82296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468" y="3261360"/>
              <a:ext cx="8692896" cy="54863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1730501" y="2229357"/>
            <a:ext cx="5765165" cy="23806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105"/>
              </a:spcBef>
            </a:pPr>
            <a:r>
              <a:rPr dirty="0" sz="3500" b="1">
                <a:solidFill>
                  <a:srgbClr val="6F2F9F"/>
                </a:solidFill>
                <a:latin typeface="Arial"/>
                <a:cs typeface="Arial"/>
              </a:rPr>
              <a:t>Classifier</a:t>
            </a:r>
            <a:r>
              <a:rPr dirty="0" sz="3500" spc="-5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500" spc="-10" b="1">
                <a:solidFill>
                  <a:srgbClr val="6F2F9F"/>
                </a:solidFill>
                <a:latin typeface="Arial"/>
                <a:cs typeface="Arial"/>
              </a:rPr>
              <a:t>Learning</a:t>
            </a:r>
            <a:endParaRPr sz="35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r>
              <a:rPr dirty="0" sz="2400" spc="-20">
                <a:solidFill>
                  <a:srgbClr val="1C1C1C"/>
                </a:solidFill>
                <a:latin typeface="Arial"/>
                <a:cs typeface="Arial"/>
              </a:rPr>
              <a:t>(</a:t>
            </a:r>
            <a:r>
              <a:rPr dirty="0" sz="2400" spc="-20" b="1">
                <a:solidFill>
                  <a:srgbClr val="333399"/>
                </a:solidFill>
                <a:latin typeface="Arial"/>
                <a:cs typeface="Arial"/>
              </a:rPr>
              <a:t>K-</a:t>
            </a:r>
            <a:r>
              <a:rPr dirty="0" sz="2400" b="1">
                <a:solidFill>
                  <a:srgbClr val="333399"/>
                </a:solidFill>
                <a:latin typeface="Arial"/>
                <a:cs typeface="Arial"/>
              </a:rPr>
              <a:t>Nearest</a:t>
            </a:r>
            <a:r>
              <a:rPr dirty="0" sz="2400" spc="-3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333399"/>
                </a:solidFill>
                <a:latin typeface="Arial"/>
                <a:cs typeface="Arial"/>
              </a:rPr>
              <a:t>Neighbors</a:t>
            </a:r>
            <a:r>
              <a:rPr dirty="0" sz="2400" spc="-4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333399"/>
                </a:solidFill>
                <a:latin typeface="Arial"/>
                <a:cs typeface="Arial"/>
              </a:rPr>
              <a:t>and</a:t>
            </a:r>
            <a:r>
              <a:rPr dirty="0" sz="2400" spc="-6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333399"/>
                </a:solidFill>
                <a:latin typeface="Arial"/>
                <a:cs typeface="Arial"/>
              </a:rPr>
              <a:t>Naive</a:t>
            </a:r>
            <a:r>
              <a:rPr dirty="0" sz="2400" spc="-3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333399"/>
                </a:solidFill>
                <a:latin typeface="Arial"/>
                <a:cs typeface="Arial"/>
              </a:rPr>
              <a:t>Bayes</a:t>
            </a:r>
            <a:r>
              <a:rPr dirty="0" sz="2400" spc="-10">
                <a:solidFill>
                  <a:srgbClr val="1C1C1C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70"/>
              </a:spcBef>
            </a:pPr>
            <a:endParaRPr sz="2400">
              <a:latin typeface="Arial"/>
              <a:cs typeface="Arial"/>
            </a:endParaRPr>
          </a:p>
          <a:p>
            <a:pPr algn="ctr" marL="477520" marR="474345">
              <a:lnSpc>
                <a:spcPct val="110000"/>
              </a:lnSpc>
              <a:spcBef>
                <a:spcPts val="5"/>
              </a:spcBef>
            </a:pP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Dr.</a:t>
            </a:r>
            <a:r>
              <a:rPr dirty="0" sz="2800" spc="-7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Md.</a:t>
            </a:r>
            <a:r>
              <a:rPr dirty="0" sz="2800" spc="-7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Aminul</a:t>
            </a:r>
            <a:r>
              <a:rPr dirty="0" sz="280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Haque</a:t>
            </a:r>
            <a:r>
              <a:rPr dirty="0" sz="28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0000FF"/>
                </a:solidFill>
                <a:latin typeface="Arial"/>
                <a:cs typeface="Arial"/>
              </a:rPr>
              <a:t>Akhand </a:t>
            </a: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Dept.</a:t>
            </a:r>
            <a:r>
              <a:rPr dirty="0" sz="28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28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CSE,</a:t>
            </a:r>
            <a:r>
              <a:rPr dirty="0" sz="28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 spc="-25">
                <a:solidFill>
                  <a:srgbClr val="0000FF"/>
                </a:solidFill>
                <a:latin typeface="Arial"/>
                <a:cs typeface="Arial"/>
              </a:rPr>
              <a:t>SUB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884021" y="1287856"/>
            <a:ext cx="73386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1C1C1C"/>
                </a:solidFill>
              </a:rPr>
              <a:t>MCSE</a:t>
            </a:r>
            <a:r>
              <a:rPr dirty="0" spc="-80">
                <a:solidFill>
                  <a:srgbClr val="1C1C1C"/>
                </a:solidFill>
              </a:rPr>
              <a:t> </a:t>
            </a:r>
            <a:r>
              <a:rPr dirty="0">
                <a:solidFill>
                  <a:srgbClr val="1C1C1C"/>
                </a:solidFill>
              </a:rPr>
              <a:t>666:Pattern</a:t>
            </a:r>
            <a:r>
              <a:rPr dirty="0" spc="-80">
                <a:solidFill>
                  <a:srgbClr val="1C1C1C"/>
                </a:solidFill>
              </a:rPr>
              <a:t> </a:t>
            </a:r>
            <a:r>
              <a:rPr dirty="0">
                <a:solidFill>
                  <a:srgbClr val="1C1C1C"/>
                </a:solidFill>
              </a:rPr>
              <a:t>and</a:t>
            </a:r>
            <a:r>
              <a:rPr dirty="0" spc="-95">
                <a:solidFill>
                  <a:srgbClr val="1C1C1C"/>
                </a:solidFill>
              </a:rPr>
              <a:t> </a:t>
            </a:r>
            <a:r>
              <a:rPr dirty="0">
                <a:solidFill>
                  <a:srgbClr val="1C1C1C"/>
                </a:solidFill>
              </a:rPr>
              <a:t>Speech</a:t>
            </a:r>
            <a:r>
              <a:rPr dirty="0" spc="-65">
                <a:solidFill>
                  <a:srgbClr val="1C1C1C"/>
                </a:solidFill>
              </a:rPr>
              <a:t> </a:t>
            </a:r>
            <a:r>
              <a:rPr dirty="0" spc="-10">
                <a:solidFill>
                  <a:srgbClr val="1C1C1C"/>
                </a:solidFill>
              </a:rPr>
              <a:t>Recognition</a:t>
            </a: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3687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Regression</a:t>
            </a:r>
            <a:r>
              <a:rPr dirty="0" sz="3200" spc="-7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and</a:t>
            </a:r>
            <a:r>
              <a:rPr dirty="0" sz="3200" spc="-4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Classification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149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51815" y="1036319"/>
            <a:ext cx="9092565" cy="5821680"/>
            <a:chOff x="51815" y="1036319"/>
            <a:chExt cx="9092565" cy="582168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815" y="1036319"/>
              <a:ext cx="3124200" cy="312419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14115" y="1110995"/>
              <a:ext cx="3076956" cy="306628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815" y="3962398"/>
              <a:ext cx="2872740" cy="289559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76015" y="4160518"/>
              <a:ext cx="2589276" cy="269748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14800" y="3221736"/>
              <a:ext cx="5029199" cy="1053083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65292" y="4209287"/>
              <a:ext cx="2895600" cy="2648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4666" y="176276"/>
            <a:ext cx="4112260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i="1">
                <a:latin typeface="Times New Roman"/>
                <a:cs typeface="Times New Roman"/>
              </a:rPr>
              <a:t>Use</a:t>
            </a:r>
            <a:r>
              <a:rPr dirty="0" sz="3200" spc="-1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of</a:t>
            </a:r>
            <a:r>
              <a:rPr dirty="0" sz="3200" spc="-4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Data</a:t>
            </a:r>
            <a:r>
              <a:rPr dirty="0" sz="3200" spc="-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in</a:t>
            </a:r>
            <a:r>
              <a:rPr dirty="0" sz="3200" spc="-3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Learning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149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0" y="778763"/>
            <a:ext cx="9144000" cy="5913120"/>
            <a:chOff x="0" y="778763"/>
            <a:chExt cx="9144000" cy="591312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3748" y="778763"/>
              <a:ext cx="5486400" cy="113385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0163" y="1802891"/>
              <a:ext cx="8153400" cy="1200912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063" y="2910840"/>
              <a:ext cx="8572500" cy="12573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172711"/>
              <a:ext cx="9144000" cy="1499616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9163" y="5672328"/>
              <a:ext cx="8734044" cy="10195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2608" y="176276"/>
            <a:ext cx="7660005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i="1">
                <a:latin typeface="Times New Roman"/>
                <a:cs typeface="Times New Roman"/>
              </a:rPr>
              <a:t>Classifier</a:t>
            </a:r>
            <a:r>
              <a:rPr dirty="0" sz="3200" spc="-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Evaluation</a:t>
            </a:r>
            <a:r>
              <a:rPr dirty="0" sz="3200" spc="-3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/</a:t>
            </a:r>
            <a:r>
              <a:rPr dirty="0" sz="3200" spc="-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Performance</a:t>
            </a:r>
            <a:r>
              <a:rPr dirty="0" sz="3200" spc="-3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Measure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149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2985516"/>
            <a:ext cx="8257032" cy="2662427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764540" y="1538732"/>
            <a:ext cx="2207895" cy="8032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355600" algn="l"/>
              </a:tabLst>
            </a:pPr>
            <a:r>
              <a:rPr dirty="0" sz="1700" spc="-40">
                <a:latin typeface="Arial"/>
                <a:cs typeface="Arial"/>
              </a:rPr>
              <a:t>Test </a:t>
            </a:r>
            <a:r>
              <a:rPr dirty="0" sz="1700" spc="-10">
                <a:latin typeface="Arial"/>
                <a:cs typeface="Arial"/>
              </a:rPr>
              <a:t>Set</a:t>
            </a:r>
            <a:r>
              <a:rPr dirty="0" sz="1700" spc="-110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Accuracy</a:t>
            </a:r>
            <a:endParaRPr sz="17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5600" algn="l"/>
              </a:tabLst>
            </a:pPr>
            <a:r>
              <a:rPr dirty="0" sz="1700" spc="-40">
                <a:latin typeface="Arial"/>
                <a:cs typeface="Arial"/>
              </a:rPr>
              <a:t>Test </a:t>
            </a:r>
            <a:r>
              <a:rPr dirty="0" sz="1700">
                <a:latin typeface="Arial"/>
                <a:cs typeface="Arial"/>
              </a:rPr>
              <a:t>Set</a:t>
            </a:r>
            <a:r>
              <a:rPr dirty="0" sz="1700" spc="-2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Error</a:t>
            </a:r>
            <a:r>
              <a:rPr dirty="0" sz="1700" spc="-35">
                <a:latin typeface="Arial"/>
                <a:cs typeface="Arial"/>
              </a:rPr>
              <a:t> </a:t>
            </a:r>
            <a:r>
              <a:rPr dirty="0" sz="1700" spc="-20">
                <a:latin typeface="Arial"/>
                <a:cs typeface="Arial"/>
              </a:rPr>
              <a:t>Rate</a:t>
            </a:r>
            <a:endParaRPr sz="17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5600" algn="l"/>
              </a:tabLst>
            </a:pPr>
            <a:r>
              <a:rPr dirty="0" sz="1700">
                <a:latin typeface="Arial"/>
                <a:cs typeface="Arial"/>
              </a:rPr>
              <a:t>Confusion</a:t>
            </a:r>
            <a:r>
              <a:rPr dirty="0" sz="1700" spc="-100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Matrix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2608" y="176276"/>
            <a:ext cx="3496945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i="1">
                <a:latin typeface="Times New Roman"/>
                <a:cs typeface="Times New Roman"/>
              </a:rPr>
              <a:t>Classifier </a:t>
            </a:r>
            <a:r>
              <a:rPr dirty="0" sz="3200" spc="-10" i="1">
                <a:latin typeface="Times New Roman"/>
                <a:cs typeface="Times New Roman"/>
              </a:rPr>
              <a:t>Validation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149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1295398"/>
            <a:ext cx="6315456" cy="543915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635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Pattern</a:t>
            </a:r>
            <a:r>
              <a:rPr dirty="0" sz="3200" spc="-50"/>
              <a:t> </a:t>
            </a:r>
            <a:r>
              <a:rPr dirty="0" sz="3200"/>
              <a:t>Recognition</a:t>
            </a:r>
            <a:r>
              <a:rPr dirty="0" sz="3200" spc="-80"/>
              <a:t> </a:t>
            </a:r>
            <a:r>
              <a:rPr dirty="0" sz="3200" spc="-10"/>
              <a:t>Framework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0"/>
            <a:ext cx="9067799" cy="299466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535940" y="5001005"/>
            <a:ext cx="8378825" cy="11677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500">
                <a:latin typeface="Arial"/>
                <a:cs typeface="Arial"/>
              </a:rPr>
              <a:t>The</a:t>
            </a:r>
            <a:r>
              <a:rPr dirty="0" sz="2500" spc="59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goal</a:t>
            </a:r>
            <a:r>
              <a:rPr dirty="0" sz="2500" spc="59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of</a:t>
            </a:r>
            <a:r>
              <a:rPr dirty="0" sz="2500" spc="59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PR</a:t>
            </a:r>
            <a:r>
              <a:rPr dirty="0" sz="2500" spc="59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is</a:t>
            </a:r>
            <a:r>
              <a:rPr dirty="0" sz="2500" spc="60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to</a:t>
            </a:r>
            <a:r>
              <a:rPr dirty="0" sz="2500" spc="59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provide</a:t>
            </a:r>
            <a:r>
              <a:rPr dirty="0" sz="2500" spc="605"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2500" spc="59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machine</a:t>
            </a:r>
            <a:r>
              <a:rPr dirty="0" sz="2500" spc="60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with</a:t>
            </a:r>
            <a:r>
              <a:rPr dirty="0" sz="2500" spc="59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2500" spc="60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kind</a:t>
            </a:r>
            <a:r>
              <a:rPr dirty="0" sz="2500" spc="60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 spc="-25">
                <a:solidFill>
                  <a:srgbClr val="FF0000"/>
                </a:solidFill>
                <a:latin typeface="Arial"/>
                <a:cs typeface="Arial"/>
              </a:rPr>
              <a:t>of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perceptual</a:t>
            </a:r>
            <a:r>
              <a:rPr dirty="0" sz="2500" spc="560">
                <a:solidFill>
                  <a:srgbClr val="FF0000"/>
                </a:solidFill>
                <a:latin typeface="Arial"/>
                <a:cs typeface="Arial"/>
              </a:rPr>
              <a:t> 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capability</a:t>
            </a:r>
            <a:r>
              <a:rPr dirty="0" sz="2500" spc="565">
                <a:solidFill>
                  <a:srgbClr val="FF0000"/>
                </a:solidFill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to</a:t>
            </a:r>
            <a:r>
              <a:rPr dirty="0" sz="2500" spc="560"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automatically</a:t>
            </a:r>
            <a:r>
              <a:rPr dirty="0" sz="2500" spc="565"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extract</a:t>
            </a:r>
            <a:r>
              <a:rPr dirty="0" sz="2500" spc="570">
                <a:latin typeface="Arial"/>
                <a:cs typeface="Arial"/>
              </a:rPr>
              <a:t>  </a:t>
            </a:r>
            <a:r>
              <a:rPr dirty="0" sz="2500" spc="-10">
                <a:latin typeface="Arial"/>
                <a:cs typeface="Arial"/>
              </a:rPr>
              <a:t>useful </a:t>
            </a:r>
            <a:r>
              <a:rPr dirty="0" sz="2500">
                <a:latin typeface="Arial"/>
                <a:cs typeface="Arial"/>
              </a:rPr>
              <a:t>information</a:t>
            </a:r>
            <a:r>
              <a:rPr dirty="0" sz="2500" spc="-9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from</a:t>
            </a:r>
            <a:r>
              <a:rPr dirty="0" sz="2500" spc="-9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measured</a:t>
            </a:r>
            <a:r>
              <a:rPr dirty="0" sz="2500" spc="-110">
                <a:latin typeface="Arial"/>
                <a:cs typeface="Arial"/>
              </a:rPr>
              <a:t> </a:t>
            </a:r>
            <a:r>
              <a:rPr dirty="0" sz="2500" spc="-10">
                <a:latin typeface="Arial"/>
                <a:cs typeface="Arial"/>
              </a:rPr>
              <a:t>data.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3523869"/>
            <a:ext cx="7125334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 i="1">
                <a:solidFill>
                  <a:srgbClr val="0000FF"/>
                </a:solidFill>
                <a:latin typeface="Times New Roman"/>
                <a:cs typeface="Times New Roman"/>
              </a:rPr>
              <a:t>K-</a:t>
            </a:r>
            <a:r>
              <a:rPr dirty="0" sz="3600" i="1">
                <a:solidFill>
                  <a:srgbClr val="0000FF"/>
                </a:solidFill>
                <a:latin typeface="Times New Roman"/>
                <a:cs typeface="Times New Roman"/>
              </a:rPr>
              <a:t>Nearest</a:t>
            </a:r>
            <a:r>
              <a:rPr dirty="0" sz="3600" spc="-35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600" i="1">
                <a:solidFill>
                  <a:srgbClr val="0000FF"/>
                </a:solidFill>
                <a:latin typeface="Times New Roman"/>
                <a:cs typeface="Times New Roman"/>
              </a:rPr>
              <a:t>Neighbor</a:t>
            </a:r>
            <a:r>
              <a:rPr dirty="0" sz="3600" spc="-40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600" i="1">
                <a:solidFill>
                  <a:srgbClr val="0000FF"/>
                </a:solidFill>
                <a:latin typeface="Times New Roman"/>
                <a:cs typeface="Times New Roman"/>
              </a:rPr>
              <a:t>(KNN)</a:t>
            </a:r>
            <a:r>
              <a:rPr dirty="0" sz="3600" spc="-35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600" spc="-10" i="1">
                <a:solidFill>
                  <a:srgbClr val="0000FF"/>
                </a:solidFill>
                <a:latin typeface="Times New Roman"/>
                <a:cs typeface="Times New Roman"/>
              </a:rPr>
              <a:t>Classifier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149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6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7071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KNN</a:t>
            </a:r>
            <a:r>
              <a:rPr dirty="0" sz="3200" spc="-15"/>
              <a:t> </a:t>
            </a:r>
            <a:r>
              <a:rPr dirty="0" sz="3200" spc="-10"/>
              <a:t>Overview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329590" y="1557807"/>
            <a:ext cx="8616315" cy="4586605"/>
          </a:xfrm>
          <a:prstGeom prst="rect">
            <a:avLst/>
          </a:prstGeom>
        </p:spPr>
        <p:txBody>
          <a:bodyPr wrap="square" lIns="0" tIns="8001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30"/>
              </a:spcBef>
              <a:buClr>
                <a:srgbClr val="3333CC"/>
              </a:buClr>
              <a:buSzPct val="59090"/>
              <a:buFont typeface="Wingdings"/>
              <a:buChar char=""/>
              <a:tabLst>
                <a:tab pos="354965" algn="l"/>
              </a:tabLst>
            </a:pPr>
            <a:r>
              <a:rPr dirty="0" sz="2200" i="1">
                <a:latin typeface="Arial"/>
                <a:cs typeface="Arial"/>
              </a:rPr>
              <a:t>KNN</a:t>
            </a:r>
            <a:r>
              <a:rPr dirty="0" sz="2200" spc="-6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algorithm</a:t>
            </a:r>
            <a:r>
              <a:rPr dirty="0" sz="2200" spc="-3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is</a:t>
            </a:r>
            <a:r>
              <a:rPr dirty="0" sz="2200" spc="-6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one</a:t>
            </a:r>
            <a:r>
              <a:rPr dirty="0" sz="2200" spc="-4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of</a:t>
            </a:r>
            <a:r>
              <a:rPr dirty="0" sz="2200" spc="-4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the</a:t>
            </a:r>
            <a:r>
              <a:rPr dirty="0" sz="2200" spc="-35" i="1">
                <a:latin typeface="Arial"/>
                <a:cs typeface="Arial"/>
              </a:rPr>
              <a:t> </a:t>
            </a:r>
            <a:r>
              <a:rPr dirty="0" sz="2200" i="1">
                <a:solidFill>
                  <a:srgbClr val="0000FF"/>
                </a:solidFill>
                <a:latin typeface="Arial"/>
                <a:cs typeface="Arial"/>
              </a:rPr>
              <a:t>simplest</a:t>
            </a:r>
            <a:r>
              <a:rPr dirty="0" sz="2200" spc="-4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i="1">
                <a:solidFill>
                  <a:srgbClr val="0000FF"/>
                </a:solidFill>
                <a:latin typeface="Arial"/>
                <a:cs typeface="Arial"/>
              </a:rPr>
              <a:t>classification</a:t>
            </a:r>
            <a:r>
              <a:rPr dirty="0" sz="2200" spc="-6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spc="-10" i="1">
                <a:latin typeface="Arial"/>
                <a:cs typeface="Arial"/>
              </a:rPr>
              <a:t>algorithm</a:t>
            </a:r>
            <a:endParaRPr sz="22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30"/>
              </a:spcBef>
              <a:buClr>
                <a:srgbClr val="3333CC"/>
              </a:buClr>
              <a:buSzPct val="59090"/>
              <a:buFont typeface="Wingdings"/>
              <a:buChar char=""/>
              <a:tabLst>
                <a:tab pos="354965" algn="l"/>
              </a:tabLst>
            </a:pPr>
            <a:r>
              <a:rPr dirty="0" sz="2200" spc="-20" i="1">
                <a:solidFill>
                  <a:srgbClr val="0000FF"/>
                </a:solidFill>
                <a:latin typeface="Arial"/>
                <a:cs typeface="Arial"/>
              </a:rPr>
              <a:t>Non-</a:t>
            </a:r>
            <a:r>
              <a:rPr dirty="0" sz="2200" spc="-10" i="1">
                <a:solidFill>
                  <a:srgbClr val="0000FF"/>
                </a:solidFill>
                <a:latin typeface="Arial"/>
                <a:cs typeface="Arial"/>
              </a:rPr>
              <a:t>parametric</a:t>
            </a:r>
            <a:endParaRPr sz="2200">
              <a:latin typeface="Arial"/>
              <a:cs typeface="Arial"/>
            </a:endParaRPr>
          </a:p>
          <a:p>
            <a:pPr marL="469900" marR="1052830">
              <a:lnSpc>
                <a:spcPct val="100000"/>
              </a:lnSpc>
              <a:spcBef>
                <a:spcPts val="530"/>
              </a:spcBef>
            </a:pPr>
            <a:r>
              <a:rPr dirty="0" sz="2200" i="1">
                <a:latin typeface="Arial"/>
                <a:cs typeface="Arial"/>
              </a:rPr>
              <a:t>It</a:t>
            </a:r>
            <a:r>
              <a:rPr dirty="0" sz="2200" spc="-6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does</a:t>
            </a:r>
            <a:r>
              <a:rPr dirty="0" sz="2200" spc="-4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not</a:t>
            </a:r>
            <a:r>
              <a:rPr dirty="0" sz="2200" spc="-5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make</a:t>
            </a:r>
            <a:r>
              <a:rPr dirty="0" sz="2200" spc="-3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any</a:t>
            </a:r>
            <a:r>
              <a:rPr dirty="0" sz="2200" spc="-5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assumptions</a:t>
            </a:r>
            <a:r>
              <a:rPr dirty="0" sz="2200" spc="-3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on</a:t>
            </a:r>
            <a:r>
              <a:rPr dirty="0" sz="2200" spc="-4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the</a:t>
            </a:r>
            <a:r>
              <a:rPr dirty="0" sz="2200" spc="-5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underlying</a:t>
            </a:r>
            <a:r>
              <a:rPr dirty="0" sz="2200" spc="-60" i="1">
                <a:latin typeface="Arial"/>
                <a:cs typeface="Arial"/>
              </a:rPr>
              <a:t> </a:t>
            </a:r>
            <a:r>
              <a:rPr dirty="0" sz="2200" spc="-20" i="1">
                <a:latin typeface="Arial"/>
                <a:cs typeface="Arial"/>
              </a:rPr>
              <a:t>data</a:t>
            </a:r>
            <a:r>
              <a:rPr dirty="0" sz="2200" spc="-20" i="1">
                <a:latin typeface="Arial"/>
                <a:cs typeface="Arial"/>
              </a:rPr>
              <a:t> </a:t>
            </a:r>
            <a:r>
              <a:rPr dirty="0" sz="2200" spc="-10" i="1">
                <a:latin typeface="Arial"/>
                <a:cs typeface="Arial"/>
              </a:rPr>
              <a:t>distribution</a:t>
            </a:r>
            <a:endParaRPr sz="22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25"/>
              </a:spcBef>
              <a:buClr>
                <a:srgbClr val="3333CC"/>
              </a:buClr>
              <a:buSzPct val="59090"/>
              <a:buFont typeface="Wingdings"/>
              <a:buChar char=""/>
              <a:tabLst>
                <a:tab pos="354965" algn="l"/>
              </a:tabLst>
            </a:pPr>
            <a:r>
              <a:rPr dirty="0" sz="2200" i="1">
                <a:solidFill>
                  <a:srgbClr val="0000FF"/>
                </a:solidFill>
                <a:latin typeface="Arial"/>
                <a:cs typeface="Arial"/>
              </a:rPr>
              <a:t>Lazy</a:t>
            </a:r>
            <a:r>
              <a:rPr dirty="0" sz="2200" spc="-65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i="1">
                <a:solidFill>
                  <a:srgbClr val="0000FF"/>
                </a:solidFill>
                <a:latin typeface="Arial"/>
                <a:cs typeface="Arial"/>
              </a:rPr>
              <a:t>learning</a:t>
            </a:r>
            <a:r>
              <a:rPr dirty="0" sz="2200" spc="-6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spc="-10" i="1">
                <a:solidFill>
                  <a:srgbClr val="0000FF"/>
                </a:solidFill>
                <a:latin typeface="Arial"/>
                <a:cs typeface="Arial"/>
              </a:rPr>
              <a:t>algorithm.</a:t>
            </a:r>
            <a:endParaRPr sz="22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530"/>
              </a:spcBef>
              <a:buClr>
                <a:srgbClr val="FF0000"/>
              </a:buClr>
              <a:buSzPct val="54545"/>
              <a:buFont typeface="Wingdings"/>
              <a:buChar char=""/>
              <a:tabLst>
                <a:tab pos="756285" algn="l"/>
              </a:tabLst>
            </a:pPr>
            <a:r>
              <a:rPr dirty="0" sz="2200" i="1">
                <a:latin typeface="Arial"/>
                <a:cs typeface="Arial"/>
              </a:rPr>
              <a:t>there</a:t>
            </a:r>
            <a:r>
              <a:rPr dirty="0" sz="2200" spc="-3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is</a:t>
            </a:r>
            <a:r>
              <a:rPr dirty="0" sz="2200" spc="-3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no</a:t>
            </a:r>
            <a:r>
              <a:rPr dirty="0" sz="2200" spc="-3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explicit</a:t>
            </a:r>
            <a:r>
              <a:rPr dirty="0" sz="2200" spc="-4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training</a:t>
            </a:r>
            <a:r>
              <a:rPr dirty="0" sz="2200" spc="-4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phase</a:t>
            </a:r>
            <a:r>
              <a:rPr dirty="0" sz="2200" spc="-1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or</a:t>
            </a:r>
            <a:r>
              <a:rPr dirty="0" sz="2200" spc="-2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it</a:t>
            </a:r>
            <a:r>
              <a:rPr dirty="0" sz="2200" spc="-4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is</a:t>
            </a:r>
            <a:r>
              <a:rPr dirty="0" sz="2200" spc="-3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very</a:t>
            </a:r>
            <a:r>
              <a:rPr dirty="0" sz="2200" spc="-35" i="1">
                <a:latin typeface="Arial"/>
                <a:cs typeface="Arial"/>
              </a:rPr>
              <a:t> </a:t>
            </a:r>
            <a:r>
              <a:rPr dirty="0" sz="2200" spc="-10" i="1">
                <a:latin typeface="Arial"/>
                <a:cs typeface="Arial"/>
              </a:rPr>
              <a:t>minimal.</a:t>
            </a:r>
            <a:endParaRPr sz="22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530"/>
              </a:spcBef>
              <a:buClr>
                <a:srgbClr val="FF0000"/>
              </a:buClr>
              <a:buSzPct val="54545"/>
              <a:buFont typeface="Wingdings"/>
              <a:buChar char=""/>
              <a:tabLst>
                <a:tab pos="756285" algn="l"/>
              </a:tabLst>
            </a:pPr>
            <a:r>
              <a:rPr dirty="0" sz="2200" i="1">
                <a:latin typeface="Arial"/>
                <a:cs typeface="Arial"/>
              </a:rPr>
              <a:t>also</a:t>
            </a:r>
            <a:r>
              <a:rPr dirty="0" sz="2200" spc="-5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means</a:t>
            </a:r>
            <a:r>
              <a:rPr dirty="0" sz="2200" spc="-1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that</a:t>
            </a:r>
            <a:r>
              <a:rPr dirty="0" sz="2200" spc="-5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the</a:t>
            </a:r>
            <a:r>
              <a:rPr dirty="0" sz="2200" spc="-5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training</a:t>
            </a:r>
            <a:r>
              <a:rPr dirty="0" sz="2200" spc="-4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phase</a:t>
            </a:r>
            <a:r>
              <a:rPr dirty="0" sz="2200" spc="-4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is</a:t>
            </a:r>
            <a:r>
              <a:rPr dirty="0" sz="2200" spc="-4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pretty</a:t>
            </a:r>
            <a:r>
              <a:rPr dirty="0" sz="2200" spc="-4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fast</a:t>
            </a:r>
            <a:r>
              <a:rPr dirty="0" sz="2200" spc="-5" i="1">
                <a:latin typeface="Arial"/>
                <a:cs typeface="Arial"/>
              </a:rPr>
              <a:t> </a:t>
            </a:r>
            <a:r>
              <a:rPr dirty="0" sz="2200" spc="-50" i="1">
                <a:latin typeface="Arial"/>
                <a:cs typeface="Arial"/>
              </a:rPr>
              <a:t>.</a:t>
            </a:r>
            <a:endParaRPr sz="2200">
              <a:latin typeface="Arial"/>
              <a:cs typeface="Arial"/>
            </a:endParaRPr>
          </a:p>
          <a:p>
            <a:pPr lvl="1" marL="756285" marR="363220" indent="-287020">
              <a:lnSpc>
                <a:spcPct val="100000"/>
              </a:lnSpc>
              <a:spcBef>
                <a:spcPts val="530"/>
              </a:spcBef>
              <a:buClr>
                <a:srgbClr val="FF0000"/>
              </a:buClr>
              <a:buSzPct val="54545"/>
              <a:buFont typeface="Wingdings"/>
              <a:buChar char=""/>
              <a:tabLst>
                <a:tab pos="756285" algn="l"/>
              </a:tabLst>
            </a:pPr>
            <a:r>
              <a:rPr dirty="0" sz="2200" i="1">
                <a:latin typeface="Arial"/>
                <a:cs typeface="Arial"/>
              </a:rPr>
              <a:t>Lack</a:t>
            </a:r>
            <a:r>
              <a:rPr dirty="0" sz="2200" spc="-5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of</a:t>
            </a:r>
            <a:r>
              <a:rPr dirty="0" sz="2200" spc="-5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generalization</a:t>
            </a:r>
            <a:r>
              <a:rPr dirty="0" sz="2200" spc="-5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means</a:t>
            </a:r>
            <a:r>
              <a:rPr dirty="0" sz="2200" spc="-1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that</a:t>
            </a:r>
            <a:r>
              <a:rPr dirty="0" sz="2200" spc="-5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KNN</a:t>
            </a:r>
            <a:r>
              <a:rPr dirty="0" sz="2200" spc="-5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keeps</a:t>
            </a:r>
            <a:r>
              <a:rPr dirty="0" sz="2200" spc="-4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all</a:t>
            </a:r>
            <a:r>
              <a:rPr dirty="0" sz="2200" spc="-5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the</a:t>
            </a:r>
            <a:r>
              <a:rPr dirty="0" sz="2200" spc="-40" i="1">
                <a:latin typeface="Arial"/>
                <a:cs typeface="Arial"/>
              </a:rPr>
              <a:t> </a:t>
            </a:r>
            <a:r>
              <a:rPr dirty="0" sz="2200" spc="-10" i="1">
                <a:latin typeface="Arial"/>
                <a:cs typeface="Arial"/>
              </a:rPr>
              <a:t>training</a:t>
            </a:r>
            <a:r>
              <a:rPr dirty="0" sz="2200" spc="-10" i="1">
                <a:latin typeface="Arial"/>
                <a:cs typeface="Arial"/>
              </a:rPr>
              <a:t> data.</a:t>
            </a:r>
            <a:endParaRPr sz="22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530"/>
              </a:spcBef>
              <a:buClr>
                <a:srgbClr val="3333CC"/>
              </a:buClr>
              <a:buSzPct val="59090"/>
              <a:buFont typeface="Wingdings"/>
              <a:buChar char=""/>
              <a:tabLst>
                <a:tab pos="355600" algn="l"/>
              </a:tabLst>
            </a:pPr>
            <a:r>
              <a:rPr dirty="0" sz="2200" i="1">
                <a:latin typeface="Arial"/>
                <a:cs typeface="Arial"/>
              </a:rPr>
              <a:t>Its</a:t>
            </a:r>
            <a:r>
              <a:rPr dirty="0" sz="2200" spc="-3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purpose</a:t>
            </a:r>
            <a:r>
              <a:rPr dirty="0" sz="2200" spc="-3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is</a:t>
            </a:r>
            <a:r>
              <a:rPr dirty="0" sz="2200" spc="-3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to</a:t>
            </a:r>
            <a:r>
              <a:rPr dirty="0" sz="2200" spc="-4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use</a:t>
            </a:r>
            <a:r>
              <a:rPr dirty="0" sz="2200" spc="-4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a</a:t>
            </a:r>
            <a:r>
              <a:rPr dirty="0" sz="2200" spc="-4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database</a:t>
            </a:r>
            <a:r>
              <a:rPr dirty="0" sz="2200" spc="-4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in</a:t>
            </a:r>
            <a:r>
              <a:rPr dirty="0" sz="2200" spc="-4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which</a:t>
            </a:r>
            <a:r>
              <a:rPr dirty="0" sz="2200" spc="-3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the</a:t>
            </a:r>
            <a:r>
              <a:rPr dirty="0" sz="2200" spc="-3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data</a:t>
            </a:r>
            <a:r>
              <a:rPr dirty="0" sz="2200" spc="-4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points</a:t>
            </a:r>
            <a:r>
              <a:rPr dirty="0" sz="2200" spc="-35" i="1">
                <a:latin typeface="Arial"/>
                <a:cs typeface="Arial"/>
              </a:rPr>
              <a:t> </a:t>
            </a:r>
            <a:r>
              <a:rPr dirty="0" sz="2200" spc="-25" i="1">
                <a:latin typeface="Arial"/>
                <a:cs typeface="Arial"/>
              </a:rPr>
              <a:t>are</a:t>
            </a:r>
            <a:r>
              <a:rPr dirty="0" sz="2200" spc="-2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separated</a:t>
            </a:r>
            <a:r>
              <a:rPr dirty="0" sz="2200" spc="-4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into</a:t>
            </a:r>
            <a:r>
              <a:rPr dirty="0" sz="2200" spc="-5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several</a:t>
            </a:r>
            <a:r>
              <a:rPr dirty="0" sz="2200" spc="-5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classes</a:t>
            </a:r>
            <a:r>
              <a:rPr dirty="0" sz="2200" spc="-6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to</a:t>
            </a:r>
            <a:r>
              <a:rPr dirty="0" sz="2200" spc="-5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predict</a:t>
            </a:r>
            <a:r>
              <a:rPr dirty="0" sz="2200" spc="-5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the</a:t>
            </a:r>
            <a:r>
              <a:rPr dirty="0" sz="2200" spc="-5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classification</a:t>
            </a:r>
            <a:r>
              <a:rPr dirty="0" sz="2200" spc="-7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of</a:t>
            </a:r>
            <a:r>
              <a:rPr dirty="0" sz="2200" spc="-5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a</a:t>
            </a:r>
            <a:r>
              <a:rPr dirty="0" sz="2200" spc="-45" i="1">
                <a:latin typeface="Arial"/>
                <a:cs typeface="Arial"/>
              </a:rPr>
              <a:t> </a:t>
            </a:r>
            <a:r>
              <a:rPr dirty="0" sz="2200" spc="-25" i="1">
                <a:latin typeface="Arial"/>
                <a:cs typeface="Arial"/>
              </a:rPr>
              <a:t>new </a:t>
            </a:r>
            <a:r>
              <a:rPr dirty="0" sz="2200" i="1">
                <a:latin typeface="Arial"/>
                <a:cs typeface="Arial"/>
              </a:rPr>
              <a:t>sample</a:t>
            </a:r>
            <a:r>
              <a:rPr dirty="0" sz="2200" spc="-65" i="1">
                <a:latin typeface="Arial"/>
                <a:cs typeface="Arial"/>
              </a:rPr>
              <a:t> </a:t>
            </a:r>
            <a:r>
              <a:rPr dirty="0" sz="2200" spc="-10" i="1">
                <a:latin typeface="Arial"/>
                <a:cs typeface="Arial"/>
              </a:rPr>
              <a:t>point.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25"/>
              <a:t>KNN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716381" y="1557807"/>
            <a:ext cx="7891145" cy="1166495"/>
          </a:xfrm>
          <a:prstGeom prst="rect">
            <a:avLst/>
          </a:prstGeom>
        </p:spPr>
        <p:txBody>
          <a:bodyPr wrap="square" lIns="0" tIns="8001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30"/>
              </a:spcBef>
              <a:buClr>
                <a:srgbClr val="3333CC"/>
              </a:buClr>
              <a:buSzPct val="59090"/>
              <a:buFont typeface="Wingdings"/>
              <a:buChar char=""/>
              <a:tabLst>
                <a:tab pos="354965" algn="l"/>
              </a:tabLst>
            </a:pPr>
            <a:r>
              <a:rPr dirty="0" sz="2200" i="1">
                <a:latin typeface="Arial"/>
                <a:cs typeface="Arial"/>
              </a:rPr>
              <a:t>KNN</a:t>
            </a:r>
            <a:r>
              <a:rPr dirty="0" sz="2200" spc="-5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Algorithm</a:t>
            </a:r>
            <a:r>
              <a:rPr dirty="0" sz="2200" spc="-3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is</a:t>
            </a:r>
            <a:r>
              <a:rPr dirty="0" sz="2200" spc="-5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based</a:t>
            </a:r>
            <a:r>
              <a:rPr dirty="0" sz="2200" spc="-5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on</a:t>
            </a:r>
            <a:r>
              <a:rPr dirty="0" sz="2200" spc="-5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feature</a:t>
            </a:r>
            <a:r>
              <a:rPr dirty="0" sz="2200" spc="-35" i="1">
                <a:latin typeface="Arial"/>
                <a:cs typeface="Arial"/>
              </a:rPr>
              <a:t> </a:t>
            </a:r>
            <a:r>
              <a:rPr dirty="0" sz="2200" spc="-10" i="1">
                <a:latin typeface="Arial"/>
                <a:cs typeface="Arial"/>
              </a:rPr>
              <a:t>similarity</a:t>
            </a:r>
            <a:endParaRPr sz="22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530"/>
              </a:spcBef>
              <a:buClr>
                <a:srgbClr val="3333CC"/>
              </a:buClr>
              <a:buSzPct val="59090"/>
              <a:buFont typeface="Wingdings"/>
              <a:buChar char=""/>
              <a:tabLst>
                <a:tab pos="355600" algn="l"/>
              </a:tabLst>
            </a:pPr>
            <a:r>
              <a:rPr dirty="0" sz="2200" i="1">
                <a:latin typeface="Arial"/>
                <a:cs typeface="Arial"/>
              </a:rPr>
              <a:t>How</a:t>
            </a:r>
            <a:r>
              <a:rPr dirty="0" sz="2200" spc="-5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closely</a:t>
            </a:r>
            <a:r>
              <a:rPr dirty="0" sz="2200" spc="-80" i="1">
                <a:latin typeface="Arial"/>
                <a:cs typeface="Arial"/>
              </a:rPr>
              <a:t> </a:t>
            </a:r>
            <a:r>
              <a:rPr dirty="0" sz="2200" spc="-10" i="1">
                <a:latin typeface="Arial"/>
                <a:cs typeface="Arial"/>
              </a:rPr>
              <a:t>out-of-</a:t>
            </a:r>
            <a:r>
              <a:rPr dirty="0" sz="2200" i="1">
                <a:latin typeface="Arial"/>
                <a:cs typeface="Arial"/>
              </a:rPr>
              <a:t>sample</a:t>
            </a:r>
            <a:r>
              <a:rPr dirty="0" sz="2200" spc="-3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features</a:t>
            </a:r>
            <a:r>
              <a:rPr dirty="0" sz="2200" spc="-5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resemble</a:t>
            </a:r>
            <a:r>
              <a:rPr dirty="0" sz="2200" spc="-4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our</a:t>
            </a:r>
            <a:r>
              <a:rPr dirty="0" sz="2200" spc="-5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training</a:t>
            </a:r>
            <a:r>
              <a:rPr dirty="0" sz="2200" spc="-65" i="1">
                <a:latin typeface="Arial"/>
                <a:cs typeface="Arial"/>
              </a:rPr>
              <a:t> </a:t>
            </a:r>
            <a:r>
              <a:rPr dirty="0" sz="2200" spc="-25" i="1">
                <a:latin typeface="Arial"/>
                <a:cs typeface="Arial"/>
              </a:rPr>
              <a:t>set</a:t>
            </a:r>
            <a:r>
              <a:rPr dirty="0" sz="2200" spc="-2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determines</a:t>
            </a:r>
            <a:r>
              <a:rPr dirty="0" sz="2200" spc="-2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how</a:t>
            </a:r>
            <a:r>
              <a:rPr dirty="0" sz="2200" spc="-4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we</a:t>
            </a:r>
            <a:r>
              <a:rPr dirty="0" sz="2200" spc="-5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classify</a:t>
            </a:r>
            <a:r>
              <a:rPr dirty="0" sz="2200" spc="-6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a</a:t>
            </a:r>
            <a:r>
              <a:rPr dirty="0" sz="2200" spc="-4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given</a:t>
            </a:r>
            <a:r>
              <a:rPr dirty="0" sz="2200" spc="-6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data</a:t>
            </a:r>
            <a:r>
              <a:rPr dirty="0" sz="2200" spc="-55" i="1">
                <a:latin typeface="Arial"/>
                <a:cs typeface="Arial"/>
              </a:rPr>
              <a:t> </a:t>
            </a:r>
            <a:r>
              <a:rPr dirty="0" sz="2200" spc="-10" i="1">
                <a:latin typeface="Arial"/>
                <a:cs typeface="Arial"/>
              </a:rPr>
              <a:t>point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3176014"/>
            <a:ext cx="6192011" cy="3599688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149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9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888593" y="1899361"/>
            <a:ext cx="73596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solidFill>
                  <a:srgbClr val="333399"/>
                </a:solidFill>
                <a:latin typeface="Constantia"/>
                <a:cs typeface="Constantia"/>
              </a:rPr>
              <a:t>k</a:t>
            </a:r>
            <a:r>
              <a:rPr dirty="0" sz="2800" spc="-40" b="1">
                <a:solidFill>
                  <a:srgbClr val="333399"/>
                </a:solidFill>
                <a:latin typeface="Constantia"/>
                <a:cs typeface="Constantia"/>
              </a:rPr>
              <a:t> </a:t>
            </a:r>
            <a:r>
              <a:rPr dirty="0" sz="2800" b="1">
                <a:solidFill>
                  <a:srgbClr val="333399"/>
                </a:solidFill>
                <a:latin typeface="Constantia"/>
                <a:cs typeface="Constantia"/>
              </a:rPr>
              <a:t>=</a:t>
            </a:r>
            <a:r>
              <a:rPr dirty="0" sz="2800" spc="-20" b="1">
                <a:solidFill>
                  <a:srgbClr val="333399"/>
                </a:solidFill>
                <a:latin typeface="Constantia"/>
                <a:cs typeface="Constantia"/>
              </a:rPr>
              <a:t> </a:t>
            </a:r>
            <a:r>
              <a:rPr dirty="0" sz="2800" spc="-50" b="1">
                <a:solidFill>
                  <a:srgbClr val="333399"/>
                </a:solidFill>
                <a:latin typeface="Constantia"/>
                <a:cs typeface="Constantia"/>
              </a:rPr>
              <a:t>1</a:t>
            </a:r>
            <a:endParaRPr sz="2800">
              <a:latin typeface="Constantia"/>
              <a:cs typeface="Constantia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606551" y="2417064"/>
            <a:ext cx="3465829" cy="3251200"/>
            <a:chOff x="606551" y="2417064"/>
            <a:chExt cx="3465829" cy="325120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5104" y="4288536"/>
              <a:ext cx="169164" cy="13258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5543" y="3424428"/>
              <a:ext cx="184404" cy="13258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03319" y="3712464"/>
              <a:ext cx="184404" cy="1325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5104" y="2631948"/>
              <a:ext cx="184404" cy="132587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39212" y="2919984"/>
              <a:ext cx="152400" cy="15392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2959" y="4288536"/>
              <a:ext cx="153924" cy="15240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39212" y="4576572"/>
              <a:ext cx="152400" cy="152400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611123" y="2421636"/>
              <a:ext cx="3456940" cy="3241675"/>
            </a:xfrm>
            <a:custGeom>
              <a:avLst/>
              <a:gdLst/>
              <a:ahLst/>
              <a:cxnLst/>
              <a:rect l="l" t="t" r="r" b="b"/>
              <a:pathLst>
                <a:path w="3456940" h="3241675">
                  <a:moveTo>
                    <a:pt x="0" y="3241548"/>
                  </a:moveTo>
                  <a:lnTo>
                    <a:pt x="3456432" y="3241548"/>
                  </a:lnTo>
                  <a:lnTo>
                    <a:pt x="3456432" y="0"/>
                  </a:lnTo>
                  <a:lnTo>
                    <a:pt x="0" y="0"/>
                  </a:lnTo>
                  <a:lnTo>
                    <a:pt x="0" y="324154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63140" y="3712464"/>
              <a:ext cx="170688" cy="138684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4067555" y="2421636"/>
              <a:ext cx="0" cy="3240405"/>
            </a:xfrm>
            <a:custGeom>
              <a:avLst/>
              <a:gdLst/>
              <a:ahLst/>
              <a:cxnLst/>
              <a:rect l="l" t="t" r="r" b="b"/>
              <a:pathLst>
                <a:path w="0" h="3240404">
                  <a:moveTo>
                    <a:pt x="0" y="0"/>
                  </a:moveTo>
                  <a:lnTo>
                    <a:pt x="0" y="324002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39212" y="3424428"/>
              <a:ext cx="152400" cy="153924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31819" y="3207258"/>
              <a:ext cx="219964" cy="150113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2339340" y="2924556"/>
              <a:ext cx="1153795" cy="1079500"/>
            </a:xfrm>
            <a:custGeom>
              <a:avLst/>
              <a:gdLst/>
              <a:ahLst/>
              <a:cxnLst/>
              <a:rect l="l" t="t" r="r" b="b"/>
              <a:pathLst>
                <a:path w="1153795" h="1079500">
                  <a:moveTo>
                    <a:pt x="0" y="539496"/>
                  </a:moveTo>
                  <a:lnTo>
                    <a:pt x="2117" y="492948"/>
                  </a:lnTo>
                  <a:lnTo>
                    <a:pt x="8355" y="447499"/>
                  </a:lnTo>
                  <a:lnTo>
                    <a:pt x="18540" y="403311"/>
                  </a:lnTo>
                  <a:lnTo>
                    <a:pt x="32498" y="360547"/>
                  </a:lnTo>
                  <a:lnTo>
                    <a:pt x="50056" y="319368"/>
                  </a:lnTo>
                  <a:lnTo>
                    <a:pt x="71041" y="279935"/>
                  </a:lnTo>
                  <a:lnTo>
                    <a:pt x="95280" y="242412"/>
                  </a:lnTo>
                  <a:lnTo>
                    <a:pt x="122599" y="206960"/>
                  </a:lnTo>
                  <a:lnTo>
                    <a:pt x="152824" y="173741"/>
                  </a:lnTo>
                  <a:lnTo>
                    <a:pt x="185784" y="142917"/>
                  </a:lnTo>
                  <a:lnTo>
                    <a:pt x="221303" y="114649"/>
                  </a:lnTo>
                  <a:lnTo>
                    <a:pt x="259210" y="89101"/>
                  </a:lnTo>
                  <a:lnTo>
                    <a:pt x="299330" y="66434"/>
                  </a:lnTo>
                  <a:lnTo>
                    <a:pt x="341491" y="46809"/>
                  </a:lnTo>
                  <a:lnTo>
                    <a:pt x="385518" y="30390"/>
                  </a:lnTo>
                  <a:lnTo>
                    <a:pt x="431240" y="17337"/>
                  </a:lnTo>
                  <a:lnTo>
                    <a:pt x="478482" y="7813"/>
                  </a:lnTo>
                  <a:lnTo>
                    <a:pt x="527071" y="1980"/>
                  </a:lnTo>
                  <a:lnTo>
                    <a:pt x="576834" y="0"/>
                  </a:lnTo>
                  <a:lnTo>
                    <a:pt x="626596" y="1980"/>
                  </a:lnTo>
                  <a:lnTo>
                    <a:pt x="675185" y="7813"/>
                  </a:lnTo>
                  <a:lnTo>
                    <a:pt x="722427" y="17337"/>
                  </a:lnTo>
                  <a:lnTo>
                    <a:pt x="768149" y="30390"/>
                  </a:lnTo>
                  <a:lnTo>
                    <a:pt x="812176" y="46809"/>
                  </a:lnTo>
                  <a:lnTo>
                    <a:pt x="854337" y="66434"/>
                  </a:lnTo>
                  <a:lnTo>
                    <a:pt x="894457" y="89101"/>
                  </a:lnTo>
                  <a:lnTo>
                    <a:pt x="932364" y="114649"/>
                  </a:lnTo>
                  <a:lnTo>
                    <a:pt x="967883" y="142917"/>
                  </a:lnTo>
                  <a:lnTo>
                    <a:pt x="1000843" y="173741"/>
                  </a:lnTo>
                  <a:lnTo>
                    <a:pt x="1031068" y="206960"/>
                  </a:lnTo>
                  <a:lnTo>
                    <a:pt x="1058387" y="242412"/>
                  </a:lnTo>
                  <a:lnTo>
                    <a:pt x="1082626" y="279935"/>
                  </a:lnTo>
                  <a:lnTo>
                    <a:pt x="1103611" y="319368"/>
                  </a:lnTo>
                  <a:lnTo>
                    <a:pt x="1121169" y="360547"/>
                  </a:lnTo>
                  <a:lnTo>
                    <a:pt x="1135127" y="403311"/>
                  </a:lnTo>
                  <a:lnTo>
                    <a:pt x="1145312" y="447499"/>
                  </a:lnTo>
                  <a:lnTo>
                    <a:pt x="1151550" y="492948"/>
                  </a:lnTo>
                  <a:lnTo>
                    <a:pt x="1153668" y="539496"/>
                  </a:lnTo>
                  <a:lnTo>
                    <a:pt x="1151550" y="586043"/>
                  </a:lnTo>
                  <a:lnTo>
                    <a:pt x="1145312" y="631492"/>
                  </a:lnTo>
                  <a:lnTo>
                    <a:pt x="1135127" y="675680"/>
                  </a:lnTo>
                  <a:lnTo>
                    <a:pt x="1121169" y="718444"/>
                  </a:lnTo>
                  <a:lnTo>
                    <a:pt x="1103611" y="759623"/>
                  </a:lnTo>
                  <a:lnTo>
                    <a:pt x="1082626" y="799056"/>
                  </a:lnTo>
                  <a:lnTo>
                    <a:pt x="1058387" y="836579"/>
                  </a:lnTo>
                  <a:lnTo>
                    <a:pt x="1031068" y="872031"/>
                  </a:lnTo>
                  <a:lnTo>
                    <a:pt x="1000843" y="905250"/>
                  </a:lnTo>
                  <a:lnTo>
                    <a:pt x="967883" y="936074"/>
                  </a:lnTo>
                  <a:lnTo>
                    <a:pt x="932364" y="964342"/>
                  </a:lnTo>
                  <a:lnTo>
                    <a:pt x="894457" y="989890"/>
                  </a:lnTo>
                  <a:lnTo>
                    <a:pt x="854337" y="1012557"/>
                  </a:lnTo>
                  <a:lnTo>
                    <a:pt x="812176" y="1032182"/>
                  </a:lnTo>
                  <a:lnTo>
                    <a:pt x="768149" y="1048601"/>
                  </a:lnTo>
                  <a:lnTo>
                    <a:pt x="722427" y="1061654"/>
                  </a:lnTo>
                  <a:lnTo>
                    <a:pt x="675185" y="1071178"/>
                  </a:lnTo>
                  <a:lnTo>
                    <a:pt x="626596" y="1077011"/>
                  </a:lnTo>
                  <a:lnTo>
                    <a:pt x="576834" y="1078992"/>
                  </a:lnTo>
                  <a:lnTo>
                    <a:pt x="527071" y="1077011"/>
                  </a:lnTo>
                  <a:lnTo>
                    <a:pt x="478482" y="1071178"/>
                  </a:lnTo>
                  <a:lnTo>
                    <a:pt x="431240" y="1061654"/>
                  </a:lnTo>
                  <a:lnTo>
                    <a:pt x="385518" y="1048601"/>
                  </a:lnTo>
                  <a:lnTo>
                    <a:pt x="341491" y="1032182"/>
                  </a:lnTo>
                  <a:lnTo>
                    <a:pt x="299330" y="1012557"/>
                  </a:lnTo>
                  <a:lnTo>
                    <a:pt x="259210" y="989890"/>
                  </a:lnTo>
                  <a:lnTo>
                    <a:pt x="221303" y="964342"/>
                  </a:lnTo>
                  <a:lnTo>
                    <a:pt x="185784" y="936074"/>
                  </a:lnTo>
                  <a:lnTo>
                    <a:pt x="152824" y="905250"/>
                  </a:lnTo>
                  <a:lnTo>
                    <a:pt x="122599" y="872031"/>
                  </a:lnTo>
                  <a:lnTo>
                    <a:pt x="95280" y="836579"/>
                  </a:lnTo>
                  <a:lnTo>
                    <a:pt x="71041" y="799056"/>
                  </a:lnTo>
                  <a:lnTo>
                    <a:pt x="50056" y="759623"/>
                  </a:lnTo>
                  <a:lnTo>
                    <a:pt x="32498" y="718444"/>
                  </a:lnTo>
                  <a:lnTo>
                    <a:pt x="18540" y="675680"/>
                  </a:lnTo>
                  <a:lnTo>
                    <a:pt x="8355" y="631492"/>
                  </a:lnTo>
                  <a:lnTo>
                    <a:pt x="2117" y="586043"/>
                  </a:lnTo>
                  <a:lnTo>
                    <a:pt x="0" y="53949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2792222" y="4743069"/>
            <a:ext cx="2419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latin typeface="Constantia"/>
                <a:cs typeface="Constantia"/>
              </a:rPr>
              <a:t>P1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775716" y="4527295"/>
            <a:ext cx="2698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latin typeface="Constantia"/>
                <a:cs typeface="Constantia"/>
              </a:rPr>
              <a:t>P2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926970" y="4527295"/>
            <a:ext cx="2635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latin typeface="Constantia"/>
                <a:cs typeface="Constantia"/>
              </a:rPr>
              <a:t>P3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2215895" y="3879342"/>
            <a:ext cx="2781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latin typeface="Constantia"/>
                <a:cs typeface="Constantia"/>
              </a:rPr>
              <a:t>P4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656076" y="3952494"/>
            <a:ext cx="2654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latin typeface="Constantia"/>
                <a:cs typeface="Constantia"/>
              </a:rPr>
              <a:t>P5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568196" y="3663442"/>
            <a:ext cx="2838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latin typeface="Constantia"/>
                <a:cs typeface="Constantia"/>
              </a:rPr>
              <a:t>P6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2935223" y="2583941"/>
            <a:ext cx="2667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latin typeface="Constantia"/>
                <a:cs typeface="Constantia"/>
              </a:rPr>
              <a:t>P7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568196" y="2510790"/>
            <a:ext cx="2813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latin typeface="Constantia"/>
                <a:cs typeface="Constantia"/>
              </a:rPr>
              <a:t>P8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3511550" y="3015183"/>
            <a:ext cx="30543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latin typeface="Constantia"/>
                <a:cs typeface="Constantia"/>
              </a:rPr>
              <a:t>Pn</a:t>
            </a:r>
            <a:endParaRPr sz="1800">
              <a:latin typeface="Constantia"/>
              <a:cs typeface="Constantia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4855273" y="2416873"/>
            <a:ext cx="3464560" cy="3251200"/>
            <a:chOff x="4855273" y="2416873"/>
            <a:chExt cx="3464560" cy="3251200"/>
          </a:xfrm>
        </p:grpSpPr>
        <p:pic>
          <p:nvPicPr>
            <p:cNvPr id="28" name="object 2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22491" y="4288535"/>
              <a:ext cx="170688" cy="132588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34455" y="3424427"/>
              <a:ext cx="182880" cy="132588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52231" y="3712463"/>
              <a:ext cx="182880" cy="132588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22491" y="2631947"/>
              <a:ext cx="184404" cy="132587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86600" y="2919983"/>
              <a:ext cx="153924" cy="153924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70347" y="4288535"/>
              <a:ext cx="153924" cy="152400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86600" y="4576571"/>
              <a:ext cx="153924" cy="152400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4860035" y="2421635"/>
              <a:ext cx="3455035" cy="3241675"/>
            </a:xfrm>
            <a:custGeom>
              <a:avLst/>
              <a:gdLst/>
              <a:ahLst/>
              <a:cxnLst/>
              <a:rect l="l" t="t" r="r" b="b"/>
              <a:pathLst>
                <a:path w="3455034" h="3241675">
                  <a:moveTo>
                    <a:pt x="0" y="3241548"/>
                  </a:moveTo>
                  <a:lnTo>
                    <a:pt x="3454908" y="3241548"/>
                  </a:lnTo>
                  <a:lnTo>
                    <a:pt x="3454908" y="0"/>
                  </a:lnTo>
                  <a:lnTo>
                    <a:pt x="0" y="0"/>
                  </a:lnTo>
                  <a:lnTo>
                    <a:pt x="0" y="324154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10527" y="3712463"/>
              <a:ext cx="170688" cy="138684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8314944" y="2421635"/>
              <a:ext cx="0" cy="3240405"/>
            </a:xfrm>
            <a:custGeom>
              <a:avLst/>
              <a:gdLst/>
              <a:ahLst/>
              <a:cxnLst/>
              <a:rect l="l" t="t" r="r" b="b"/>
              <a:pathLst>
                <a:path w="0" h="3240404">
                  <a:moveTo>
                    <a:pt x="0" y="0"/>
                  </a:moveTo>
                  <a:lnTo>
                    <a:pt x="0" y="324002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86600" y="3424427"/>
              <a:ext cx="153924" cy="153924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80731" y="3207384"/>
              <a:ext cx="218440" cy="149987"/>
            </a:xfrm>
            <a:prstGeom prst="rect">
              <a:avLst/>
            </a:prstGeom>
          </p:spPr>
        </p:pic>
      </p:grpSp>
      <p:sp>
        <p:nvSpPr>
          <p:cNvPr id="40" name="object 40" descr=""/>
          <p:cNvSpPr txBox="1"/>
          <p:nvPr/>
        </p:nvSpPr>
        <p:spPr>
          <a:xfrm>
            <a:off x="7112507" y="4887595"/>
            <a:ext cx="2419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latin typeface="Constantia"/>
                <a:cs typeface="Constantia"/>
              </a:rPr>
              <a:t>P1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5024628" y="4598670"/>
            <a:ext cx="2698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latin typeface="Constantia"/>
                <a:cs typeface="Constantia"/>
              </a:rPr>
              <a:t>P2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6177407" y="4527295"/>
            <a:ext cx="2635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latin typeface="Constantia"/>
                <a:cs typeface="Constantia"/>
              </a:rPr>
              <a:t>P3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6609333" y="3879342"/>
            <a:ext cx="2781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latin typeface="Constantia"/>
                <a:cs typeface="Constantia"/>
              </a:rPr>
              <a:t>P4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7904733" y="3950970"/>
            <a:ext cx="2660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latin typeface="Constantia"/>
                <a:cs typeface="Constantia"/>
              </a:rPr>
              <a:t>P5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5527802" y="3374517"/>
            <a:ext cx="2838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latin typeface="Constantia"/>
                <a:cs typeface="Constantia"/>
              </a:rPr>
              <a:t>P6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7041133" y="2582036"/>
            <a:ext cx="2667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latin typeface="Constantia"/>
                <a:cs typeface="Constantia"/>
              </a:rPr>
              <a:t>P7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5816853" y="2510790"/>
            <a:ext cx="2813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latin typeface="Constantia"/>
                <a:cs typeface="Constantia"/>
              </a:rPr>
              <a:t>P8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7688833" y="3013964"/>
            <a:ext cx="3054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latin typeface="Constantia"/>
                <a:cs typeface="Constantia"/>
              </a:rPr>
              <a:t>Pn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9" name="object 49" descr=""/>
          <p:cNvSpPr/>
          <p:nvPr/>
        </p:nvSpPr>
        <p:spPr>
          <a:xfrm>
            <a:off x="6227064" y="2491739"/>
            <a:ext cx="1943100" cy="2016760"/>
          </a:xfrm>
          <a:custGeom>
            <a:avLst/>
            <a:gdLst/>
            <a:ahLst/>
            <a:cxnLst/>
            <a:rect l="l" t="t" r="r" b="b"/>
            <a:pathLst>
              <a:path w="1943100" h="2016760">
                <a:moveTo>
                  <a:pt x="0" y="1008126"/>
                </a:moveTo>
                <a:lnTo>
                  <a:pt x="1120" y="959281"/>
                </a:lnTo>
                <a:lnTo>
                  <a:pt x="4447" y="911037"/>
                </a:lnTo>
                <a:lnTo>
                  <a:pt x="9930" y="863445"/>
                </a:lnTo>
                <a:lnTo>
                  <a:pt x="17518" y="816559"/>
                </a:lnTo>
                <a:lnTo>
                  <a:pt x="27160" y="770432"/>
                </a:lnTo>
                <a:lnTo>
                  <a:pt x="38805" y="725115"/>
                </a:lnTo>
                <a:lnTo>
                  <a:pt x="52403" y="680663"/>
                </a:lnTo>
                <a:lnTo>
                  <a:pt x="67902" y="637127"/>
                </a:lnTo>
                <a:lnTo>
                  <a:pt x="85251" y="594561"/>
                </a:lnTo>
                <a:lnTo>
                  <a:pt x="104400" y="553017"/>
                </a:lnTo>
                <a:lnTo>
                  <a:pt x="125298" y="512548"/>
                </a:lnTo>
                <a:lnTo>
                  <a:pt x="147894" y="473208"/>
                </a:lnTo>
                <a:lnTo>
                  <a:pt x="172137" y="435048"/>
                </a:lnTo>
                <a:lnTo>
                  <a:pt x="197975" y="398122"/>
                </a:lnTo>
                <a:lnTo>
                  <a:pt x="225359" y="362483"/>
                </a:lnTo>
                <a:lnTo>
                  <a:pt x="254237" y="328183"/>
                </a:lnTo>
                <a:lnTo>
                  <a:pt x="284559" y="295275"/>
                </a:lnTo>
                <a:lnTo>
                  <a:pt x="316273" y="263811"/>
                </a:lnTo>
                <a:lnTo>
                  <a:pt x="349329" y="233846"/>
                </a:lnTo>
                <a:lnTo>
                  <a:pt x="383675" y="205431"/>
                </a:lnTo>
                <a:lnTo>
                  <a:pt x="419261" y="178619"/>
                </a:lnTo>
                <a:lnTo>
                  <a:pt x="456036" y="153463"/>
                </a:lnTo>
                <a:lnTo>
                  <a:pt x="493949" y="130017"/>
                </a:lnTo>
                <a:lnTo>
                  <a:pt x="532950" y="108332"/>
                </a:lnTo>
                <a:lnTo>
                  <a:pt x="572986" y="88462"/>
                </a:lnTo>
                <a:lnTo>
                  <a:pt x="614008" y="70459"/>
                </a:lnTo>
                <a:lnTo>
                  <a:pt x="655965" y="54376"/>
                </a:lnTo>
                <a:lnTo>
                  <a:pt x="698805" y="40267"/>
                </a:lnTo>
                <a:lnTo>
                  <a:pt x="742477" y="28183"/>
                </a:lnTo>
                <a:lnTo>
                  <a:pt x="786932" y="18178"/>
                </a:lnTo>
                <a:lnTo>
                  <a:pt x="832117" y="10304"/>
                </a:lnTo>
                <a:lnTo>
                  <a:pt x="877982" y="4614"/>
                </a:lnTo>
                <a:lnTo>
                  <a:pt x="924477" y="1162"/>
                </a:lnTo>
                <a:lnTo>
                  <a:pt x="971550" y="0"/>
                </a:lnTo>
                <a:lnTo>
                  <a:pt x="1018622" y="1162"/>
                </a:lnTo>
                <a:lnTo>
                  <a:pt x="1065117" y="4614"/>
                </a:lnTo>
                <a:lnTo>
                  <a:pt x="1110982" y="10304"/>
                </a:lnTo>
                <a:lnTo>
                  <a:pt x="1156167" y="18178"/>
                </a:lnTo>
                <a:lnTo>
                  <a:pt x="1200622" y="28183"/>
                </a:lnTo>
                <a:lnTo>
                  <a:pt x="1244294" y="40267"/>
                </a:lnTo>
                <a:lnTo>
                  <a:pt x="1287134" y="54376"/>
                </a:lnTo>
                <a:lnTo>
                  <a:pt x="1329091" y="70459"/>
                </a:lnTo>
                <a:lnTo>
                  <a:pt x="1370113" y="88462"/>
                </a:lnTo>
                <a:lnTo>
                  <a:pt x="1410149" y="108332"/>
                </a:lnTo>
                <a:lnTo>
                  <a:pt x="1449150" y="130017"/>
                </a:lnTo>
                <a:lnTo>
                  <a:pt x="1487063" y="153463"/>
                </a:lnTo>
                <a:lnTo>
                  <a:pt x="1523838" y="178619"/>
                </a:lnTo>
                <a:lnTo>
                  <a:pt x="1559424" y="205431"/>
                </a:lnTo>
                <a:lnTo>
                  <a:pt x="1593770" y="233846"/>
                </a:lnTo>
                <a:lnTo>
                  <a:pt x="1626826" y="263811"/>
                </a:lnTo>
                <a:lnTo>
                  <a:pt x="1658540" y="295274"/>
                </a:lnTo>
                <a:lnTo>
                  <a:pt x="1688862" y="328183"/>
                </a:lnTo>
                <a:lnTo>
                  <a:pt x="1717740" y="362483"/>
                </a:lnTo>
                <a:lnTo>
                  <a:pt x="1745124" y="398122"/>
                </a:lnTo>
                <a:lnTo>
                  <a:pt x="1770962" y="435048"/>
                </a:lnTo>
                <a:lnTo>
                  <a:pt x="1795205" y="473208"/>
                </a:lnTo>
                <a:lnTo>
                  <a:pt x="1817801" y="512548"/>
                </a:lnTo>
                <a:lnTo>
                  <a:pt x="1838699" y="553017"/>
                </a:lnTo>
                <a:lnTo>
                  <a:pt x="1857848" y="594561"/>
                </a:lnTo>
                <a:lnTo>
                  <a:pt x="1875197" y="637127"/>
                </a:lnTo>
                <a:lnTo>
                  <a:pt x="1890696" y="680663"/>
                </a:lnTo>
                <a:lnTo>
                  <a:pt x="1904294" y="725115"/>
                </a:lnTo>
                <a:lnTo>
                  <a:pt x="1915939" y="770432"/>
                </a:lnTo>
                <a:lnTo>
                  <a:pt x="1925581" y="816559"/>
                </a:lnTo>
                <a:lnTo>
                  <a:pt x="1933169" y="863445"/>
                </a:lnTo>
                <a:lnTo>
                  <a:pt x="1938652" y="911037"/>
                </a:lnTo>
                <a:lnTo>
                  <a:pt x="1941979" y="959281"/>
                </a:lnTo>
                <a:lnTo>
                  <a:pt x="1943100" y="1008126"/>
                </a:lnTo>
                <a:lnTo>
                  <a:pt x="1941979" y="1056970"/>
                </a:lnTo>
                <a:lnTo>
                  <a:pt x="1938652" y="1105214"/>
                </a:lnTo>
                <a:lnTo>
                  <a:pt x="1933169" y="1152806"/>
                </a:lnTo>
                <a:lnTo>
                  <a:pt x="1925581" y="1199692"/>
                </a:lnTo>
                <a:lnTo>
                  <a:pt x="1915939" y="1245819"/>
                </a:lnTo>
                <a:lnTo>
                  <a:pt x="1904294" y="1291136"/>
                </a:lnTo>
                <a:lnTo>
                  <a:pt x="1890696" y="1335588"/>
                </a:lnTo>
                <a:lnTo>
                  <a:pt x="1875197" y="1379124"/>
                </a:lnTo>
                <a:lnTo>
                  <a:pt x="1857848" y="1421690"/>
                </a:lnTo>
                <a:lnTo>
                  <a:pt x="1838699" y="1463234"/>
                </a:lnTo>
                <a:lnTo>
                  <a:pt x="1817801" y="1503703"/>
                </a:lnTo>
                <a:lnTo>
                  <a:pt x="1795205" y="1543043"/>
                </a:lnTo>
                <a:lnTo>
                  <a:pt x="1770962" y="1581203"/>
                </a:lnTo>
                <a:lnTo>
                  <a:pt x="1745124" y="1618129"/>
                </a:lnTo>
                <a:lnTo>
                  <a:pt x="1717740" y="1653768"/>
                </a:lnTo>
                <a:lnTo>
                  <a:pt x="1688862" y="1688068"/>
                </a:lnTo>
                <a:lnTo>
                  <a:pt x="1658540" y="1720976"/>
                </a:lnTo>
                <a:lnTo>
                  <a:pt x="1626826" y="1752440"/>
                </a:lnTo>
                <a:lnTo>
                  <a:pt x="1593770" y="1782405"/>
                </a:lnTo>
                <a:lnTo>
                  <a:pt x="1559424" y="1810820"/>
                </a:lnTo>
                <a:lnTo>
                  <a:pt x="1523838" y="1837632"/>
                </a:lnTo>
                <a:lnTo>
                  <a:pt x="1487063" y="1862788"/>
                </a:lnTo>
                <a:lnTo>
                  <a:pt x="1449150" y="1886234"/>
                </a:lnTo>
                <a:lnTo>
                  <a:pt x="1410149" y="1907919"/>
                </a:lnTo>
                <a:lnTo>
                  <a:pt x="1370113" y="1927789"/>
                </a:lnTo>
                <a:lnTo>
                  <a:pt x="1329091" y="1945792"/>
                </a:lnTo>
                <a:lnTo>
                  <a:pt x="1287134" y="1961875"/>
                </a:lnTo>
                <a:lnTo>
                  <a:pt x="1244294" y="1975984"/>
                </a:lnTo>
                <a:lnTo>
                  <a:pt x="1200622" y="1988068"/>
                </a:lnTo>
                <a:lnTo>
                  <a:pt x="1156167" y="1998073"/>
                </a:lnTo>
                <a:lnTo>
                  <a:pt x="1110982" y="2005947"/>
                </a:lnTo>
                <a:lnTo>
                  <a:pt x="1065117" y="2011637"/>
                </a:lnTo>
                <a:lnTo>
                  <a:pt x="1018622" y="2015089"/>
                </a:lnTo>
                <a:lnTo>
                  <a:pt x="971550" y="2016252"/>
                </a:lnTo>
                <a:lnTo>
                  <a:pt x="924477" y="2015089"/>
                </a:lnTo>
                <a:lnTo>
                  <a:pt x="877982" y="2011637"/>
                </a:lnTo>
                <a:lnTo>
                  <a:pt x="832117" y="2005947"/>
                </a:lnTo>
                <a:lnTo>
                  <a:pt x="786932" y="1998073"/>
                </a:lnTo>
                <a:lnTo>
                  <a:pt x="742477" y="1988068"/>
                </a:lnTo>
                <a:lnTo>
                  <a:pt x="698805" y="1975984"/>
                </a:lnTo>
                <a:lnTo>
                  <a:pt x="655965" y="1961875"/>
                </a:lnTo>
                <a:lnTo>
                  <a:pt x="614008" y="1945792"/>
                </a:lnTo>
                <a:lnTo>
                  <a:pt x="572986" y="1927789"/>
                </a:lnTo>
                <a:lnTo>
                  <a:pt x="532950" y="1907919"/>
                </a:lnTo>
                <a:lnTo>
                  <a:pt x="493949" y="1886234"/>
                </a:lnTo>
                <a:lnTo>
                  <a:pt x="456036" y="1862788"/>
                </a:lnTo>
                <a:lnTo>
                  <a:pt x="419261" y="1837632"/>
                </a:lnTo>
                <a:lnTo>
                  <a:pt x="383675" y="1810820"/>
                </a:lnTo>
                <a:lnTo>
                  <a:pt x="349329" y="1782405"/>
                </a:lnTo>
                <a:lnTo>
                  <a:pt x="316273" y="1752440"/>
                </a:lnTo>
                <a:lnTo>
                  <a:pt x="284559" y="1720977"/>
                </a:lnTo>
                <a:lnTo>
                  <a:pt x="254237" y="1688068"/>
                </a:lnTo>
                <a:lnTo>
                  <a:pt x="225359" y="1653768"/>
                </a:lnTo>
                <a:lnTo>
                  <a:pt x="197975" y="1618129"/>
                </a:lnTo>
                <a:lnTo>
                  <a:pt x="172137" y="1581203"/>
                </a:lnTo>
                <a:lnTo>
                  <a:pt x="147894" y="1543043"/>
                </a:lnTo>
                <a:lnTo>
                  <a:pt x="125298" y="1503703"/>
                </a:lnTo>
                <a:lnTo>
                  <a:pt x="104400" y="1463234"/>
                </a:lnTo>
                <a:lnTo>
                  <a:pt x="85251" y="1421690"/>
                </a:lnTo>
                <a:lnTo>
                  <a:pt x="67902" y="1379124"/>
                </a:lnTo>
                <a:lnTo>
                  <a:pt x="52403" y="1335588"/>
                </a:lnTo>
                <a:lnTo>
                  <a:pt x="38805" y="1291136"/>
                </a:lnTo>
                <a:lnTo>
                  <a:pt x="27160" y="1245819"/>
                </a:lnTo>
                <a:lnTo>
                  <a:pt x="17518" y="1199692"/>
                </a:lnTo>
                <a:lnTo>
                  <a:pt x="9930" y="1152806"/>
                </a:lnTo>
                <a:lnTo>
                  <a:pt x="4447" y="1105214"/>
                </a:lnTo>
                <a:lnTo>
                  <a:pt x="1120" y="1056970"/>
                </a:lnTo>
                <a:lnTo>
                  <a:pt x="0" y="100812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 descr=""/>
          <p:cNvSpPr txBox="1"/>
          <p:nvPr/>
        </p:nvSpPr>
        <p:spPr>
          <a:xfrm>
            <a:off x="5080253" y="1867916"/>
            <a:ext cx="76898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solidFill>
                  <a:srgbClr val="333399"/>
                </a:solidFill>
                <a:latin typeface="Constantia"/>
                <a:cs typeface="Constantia"/>
              </a:rPr>
              <a:t>k</a:t>
            </a:r>
            <a:r>
              <a:rPr dirty="0" sz="2800" spc="-35" b="1">
                <a:solidFill>
                  <a:srgbClr val="333399"/>
                </a:solidFill>
                <a:latin typeface="Constantia"/>
                <a:cs typeface="Constantia"/>
              </a:rPr>
              <a:t> </a:t>
            </a:r>
            <a:r>
              <a:rPr dirty="0" sz="2800" b="1">
                <a:solidFill>
                  <a:srgbClr val="333399"/>
                </a:solidFill>
                <a:latin typeface="Constantia"/>
                <a:cs typeface="Constantia"/>
              </a:rPr>
              <a:t>=</a:t>
            </a:r>
            <a:r>
              <a:rPr dirty="0" sz="2800" spc="-20" b="1">
                <a:solidFill>
                  <a:srgbClr val="333399"/>
                </a:solidFill>
                <a:latin typeface="Constantia"/>
                <a:cs typeface="Constantia"/>
              </a:rPr>
              <a:t> </a:t>
            </a:r>
            <a:r>
              <a:rPr dirty="0" sz="2800" spc="-50" b="1">
                <a:solidFill>
                  <a:srgbClr val="333399"/>
                </a:solidFill>
                <a:latin typeface="Constantia"/>
                <a:cs typeface="Constantia"/>
              </a:rPr>
              <a:t>3</a:t>
            </a:r>
            <a:endParaRPr sz="2800">
              <a:latin typeface="Constantia"/>
              <a:cs typeface="Constantia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xfrm>
            <a:off x="1229969" y="475945"/>
            <a:ext cx="5455285" cy="6807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437640" algn="l"/>
              </a:tabLst>
            </a:pPr>
            <a:r>
              <a:rPr dirty="0" sz="4300" spc="-25" i="1">
                <a:latin typeface="Times New Roman"/>
                <a:cs typeface="Times New Roman"/>
              </a:rPr>
              <a:t>KNN</a:t>
            </a:r>
            <a:r>
              <a:rPr dirty="0" sz="4300" i="1">
                <a:latin typeface="Times New Roman"/>
                <a:cs typeface="Times New Roman"/>
              </a:rPr>
              <a:t>	for</a:t>
            </a:r>
            <a:r>
              <a:rPr dirty="0" sz="4300" spc="-30" i="1">
                <a:latin typeface="Times New Roman"/>
                <a:cs typeface="Times New Roman"/>
              </a:rPr>
              <a:t> </a:t>
            </a:r>
            <a:r>
              <a:rPr dirty="0" sz="4300" i="1">
                <a:latin typeface="Times New Roman"/>
                <a:cs typeface="Times New Roman"/>
              </a:rPr>
              <a:t>K</a:t>
            </a:r>
            <a:r>
              <a:rPr dirty="0" sz="4300" spc="-30" i="1">
                <a:latin typeface="Times New Roman"/>
                <a:cs typeface="Times New Roman"/>
              </a:rPr>
              <a:t> </a:t>
            </a:r>
            <a:r>
              <a:rPr dirty="0" sz="4300" i="1">
                <a:latin typeface="Times New Roman"/>
                <a:cs typeface="Times New Roman"/>
              </a:rPr>
              <a:t>=</a:t>
            </a:r>
            <a:r>
              <a:rPr dirty="0" sz="4300" spc="-25" i="1">
                <a:latin typeface="Times New Roman"/>
                <a:cs typeface="Times New Roman"/>
              </a:rPr>
              <a:t> </a:t>
            </a:r>
            <a:r>
              <a:rPr dirty="0" sz="4300" i="1">
                <a:latin typeface="Times New Roman"/>
                <a:cs typeface="Times New Roman"/>
              </a:rPr>
              <a:t>1</a:t>
            </a:r>
            <a:r>
              <a:rPr dirty="0" sz="4300" spc="-30" i="1">
                <a:latin typeface="Times New Roman"/>
                <a:cs typeface="Times New Roman"/>
              </a:rPr>
              <a:t> </a:t>
            </a:r>
            <a:r>
              <a:rPr dirty="0" sz="4300" i="1">
                <a:latin typeface="Times New Roman"/>
                <a:cs typeface="Times New Roman"/>
              </a:rPr>
              <a:t>or</a:t>
            </a:r>
            <a:r>
              <a:rPr dirty="0" sz="4300" spc="-30" i="1">
                <a:latin typeface="Times New Roman"/>
                <a:cs typeface="Times New Roman"/>
              </a:rPr>
              <a:t> </a:t>
            </a:r>
            <a:r>
              <a:rPr dirty="0" sz="4300" i="1">
                <a:latin typeface="Times New Roman"/>
                <a:cs typeface="Times New Roman"/>
              </a:rPr>
              <a:t>K</a:t>
            </a:r>
            <a:r>
              <a:rPr dirty="0" sz="4300" spc="-25" i="1">
                <a:latin typeface="Times New Roman"/>
                <a:cs typeface="Times New Roman"/>
              </a:rPr>
              <a:t> </a:t>
            </a:r>
            <a:r>
              <a:rPr dirty="0" sz="4300" i="1">
                <a:latin typeface="Times New Roman"/>
                <a:cs typeface="Times New Roman"/>
              </a:rPr>
              <a:t>=</a:t>
            </a:r>
            <a:r>
              <a:rPr dirty="0" sz="4300" spc="-30" i="1">
                <a:latin typeface="Times New Roman"/>
                <a:cs typeface="Times New Roman"/>
              </a:rPr>
              <a:t> </a:t>
            </a:r>
            <a:r>
              <a:rPr dirty="0" sz="4300" spc="-50" i="1">
                <a:latin typeface="Times New Roman"/>
                <a:cs typeface="Times New Roman"/>
              </a:rPr>
              <a:t>3</a:t>
            </a:r>
            <a:endParaRPr sz="4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2867" y="507238"/>
            <a:ext cx="333756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1-Nearest</a:t>
            </a:r>
            <a:r>
              <a:rPr dirty="0" sz="3200" spc="-6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Neighbor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653028" y="4948428"/>
            <a:ext cx="314325" cy="161925"/>
            <a:chOff x="3653028" y="4948428"/>
            <a:chExt cx="314325" cy="161925"/>
          </a:xfrm>
        </p:grpSpPr>
        <p:sp>
          <p:nvSpPr>
            <p:cNvPr id="4" name="object 4" descr=""/>
            <p:cNvSpPr/>
            <p:nvPr/>
          </p:nvSpPr>
          <p:spPr>
            <a:xfrm>
              <a:off x="3657600" y="49530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152400" y="0"/>
                  </a:moveTo>
                  <a:lnTo>
                    <a:pt x="93065" y="5994"/>
                  </a:lnTo>
                  <a:lnTo>
                    <a:pt x="44624" y="22336"/>
                  </a:lnTo>
                  <a:lnTo>
                    <a:pt x="11971" y="46559"/>
                  </a:lnTo>
                  <a:lnTo>
                    <a:pt x="0" y="76200"/>
                  </a:lnTo>
                  <a:lnTo>
                    <a:pt x="11971" y="105840"/>
                  </a:lnTo>
                  <a:lnTo>
                    <a:pt x="44624" y="130063"/>
                  </a:lnTo>
                  <a:lnTo>
                    <a:pt x="93065" y="146405"/>
                  </a:lnTo>
                  <a:lnTo>
                    <a:pt x="152400" y="152400"/>
                  </a:lnTo>
                  <a:lnTo>
                    <a:pt x="211734" y="146405"/>
                  </a:lnTo>
                  <a:lnTo>
                    <a:pt x="260175" y="130063"/>
                  </a:lnTo>
                  <a:lnTo>
                    <a:pt x="292828" y="105840"/>
                  </a:lnTo>
                  <a:lnTo>
                    <a:pt x="304800" y="76200"/>
                  </a:lnTo>
                  <a:lnTo>
                    <a:pt x="292828" y="46559"/>
                  </a:lnTo>
                  <a:lnTo>
                    <a:pt x="260175" y="22336"/>
                  </a:lnTo>
                  <a:lnTo>
                    <a:pt x="211734" y="5994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657600" y="49530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0" y="76200"/>
                  </a:moveTo>
                  <a:lnTo>
                    <a:pt x="11971" y="46559"/>
                  </a:lnTo>
                  <a:lnTo>
                    <a:pt x="44624" y="22336"/>
                  </a:lnTo>
                  <a:lnTo>
                    <a:pt x="93065" y="5994"/>
                  </a:lnTo>
                  <a:lnTo>
                    <a:pt x="152400" y="0"/>
                  </a:lnTo>
                  <a:lnTo>
                    <a:pt x="211734" y="5994"/>
                  </a:lnTo>
                  <a:lnTo>
                    <a:pt x="260175" y="22336"/>
                  </a:lnTo>
                  <a:lnTo>
                    <a:pt x="292828" y="46559"/>
                  </a:lnTo>
                  <a:lnTo>
                    <a:pt x="304800" y="76200"/>
                  </a:lnTo>
                  <a:lnTo>
                    <a:pt x="292828" y="105840"/>
                  </a:lnTo>
                  <a:lnTo>
                    <a:pt x="260175" y="130063"/>
                  </a:lnTo>
                  <a:lnTo>
                    <a:pt x="211734" y="146405"/>
                  </a:lnTo>
                  <a:lnTo>
                    <a:pt x="152400" y="152400"/>
                  </a:lnTo>
                  <a:lnTo>
                    <a:pt x="93065" y="146405"/>
                  </a:lnTo>
                  <a:lnTo>
                    <a:pt x="44624" y="130063"/>
                  </a:lnTo>
                  <a:lnTo>
                    <a:pt x="11971" y="105840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9627" y="3576828"/>
            <a:ext cx="237744" cy="16154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39028" y="3957828"/>
            <a:ext cx="237744" cy="16154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00628" y="2738627"/>
            <a:ext cx="237744" cy="16154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29027" y="4491228"/>
            <a:ext cx="237744" cy="16154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48428" y="5024628"/>
            <a:ext cx="237744" cy="161544"/>
          </a:xfrm>
          <a:prstGeom prst="rect">
            <a:avLst/>
          </a:prstGeom>
        </p:spPr>
      </p:pic>
      <p:grpSp>
        <p:nvGrpSpPr>
          <p:cNvPr id="11" name="object 11" descr=""/>
          <p:cNvGrpSpPr/>
          <p:nvPr/>
        </p:nvGrpSpPr>
        <p:grpSpPr>
          <a:xfrm>
            <a:off x="4338828" y="2814827"/>
            <a:ext cx="1304925" cy="1304925"/>
            <a:chOff x="4338828" y="2814827"/>
            <a:chExt cx="1304925" cy="1304925"/>
          </a:xfrm>
        </p:grpSpPr>
        <p:sp>
          <p:nvSpPr>
            <p:cNvPr id="12" name="object 12" descr=""/>
            <p:cNvSpPr/>
            <p:nvPr/>
          </p:nvSpPr>
          <p:spPr>
            <a:xfrm>
              <a:off x="4343400" y="2819399"/>
              <a:ext cx="1295400" cy="1295400"/>
            </a:xfrm>
            <a:custGeom>
              <a:avLst/>
              <a:gdLst/>
              <a:ahLst/>
              <a:cxnLst/>
              <a:rect l="l" t="t" r="r" b="b"/>
              <a:pathLst>
                <a:path w="1295400" h="1295400">
                  <a:moveTo>
                    <a:pt x="647700" y="0"/>
                  </a:moveTo>
                  <a:lnTo>
                    <a:pt x="599355" y="1776"/>
                  </a:lnTo>
                  <a:lnTo>
                    <a:pt x="551977" y="7021"/>
                  </a:lnTo>
                  <a:lnTo>
                    <a:pt x="505690" y="15611"/>
                  </a:lnTo>
                  <a:lnTo>
                    <a:pt x="460619" y="27419"/>
                  </a:lnTo>
                  <a:lnTo>
                    <a:pt x="416889" y="42321"/>
                  </a:lnTo>
                  <a:lnTo>
                    <a:pt x="374626" y="60191"/>
                  </a:lnTo>
                  <a:lnTo>
                    <a:pt x="333955" y="80905"/>
                  </a:lnTo>
                  <a:lnTo>
                    <a:pt x="295001" y="104337"/>
                  </a:lnTo>
                  <a:lnTo>
                    <a:pt x="257888" y="130362"/>
                  </a:lnTo>
                  <a:lnTo>
                    <a:pt x="222743" y="158854"/>
                  </a:lnTo>
                  <a:lnTo>
                    <a:pt x="189690" y="189690"/>
                  </a:lnTo>
                  <a:lnTo>
                    <a:pt x="158854" y="222743"/>
                  </a:lnTo>
                  <a:lnTo>
                    <a:pt x="130362" y="257888"/>
                  </a:lnTo>
                  <a:lnTo>
                    <a:pt x="104337" y="295001"/>
                  </a:lnTo>
                  <a:lnTo>
                    <a:pt x="80905" y="333955"/>
                  </a:lnTo>
                  <a:lnTo>
                    <a:pt x="60191" y="374626"/>
                  </a:lnTo>
                  <a:lnTo>
                    <a:pt x="42321" y="416889"/>
                  </a:lnTo>
                  <a:lnTo>
                    <a:pt x="27419" y="460619"/>
                  </a:lnTo>
                  <a:lnTo>
                    <a:pt x="15611" y="505690"/>
                  </a:lnTo>
                  <a:lnTo>
                    <a:pt x="7021" y="551977"/>
                  </a:lnTo>
                  <a:lnTo>
                    <a:pt x="1776" y="599355"/>
                  </a:lnTo>
                  <a:lnTo>
                    <a:pt x="0" y="647700"/>
                  </a:lnTo>
                  <a:lnTo>
                    <a:pt x="1776" y="696044"/>
                  </a:lnTo>
                  <a:lnTo>
                    <a:pt x="7021" y="743422"/>
                  </a:lnTo>
                  <a:lnTo>
                    <a:pt x="15611" y="789709"/>
                  </a:lnTo>
                  <a:lnTo>
                    <a:pt x="27419" y="834780"/>
                  </a:lnTo>
                  <a:lnTo>
                    <a:pt x="42321" y="878510"/>
                  </a:lnTo>
                  <a:lnTo>
                    <a:pt x="60191" y="920773"/>
                  </a:lnTo>
                  <a:lnTo>
                    <a:pt x="80905" y="961444"/>
                  </a:lnTo>
                  <a:lnTo>
                    <a:pt x="104337" y="1000398"/>
                  </a:lnTo>
                  <a:lnTo>
                    <a:pt x="130362" y="1037511"/>
                  </a:lnTo>
                  <a:lnTo>
                    <a:pt x="158854" y="1072656"/>
                  </a:lnTo>
                  <a:lnTo>
                    <a:pt x="189690" y="1105709"/>
                  </a:lnTo>
                  <a:lnTo>
                    <a:pt x="222743" y="1136545"/>
                  </a:lnTo>
                  <a:lnTo>
                    <a:pt x="257888" y="1165037"/>
                  </a:lnTo>
                  <a:lnTo>
                    <a:pt x="295001" y="1191062"/>
                  </a:lnTo>
                  <a:lnTo>
                    <a:pt x="333955" y="1214494"/>
                  </a:lnTo>
                  <a:lnTo>
                    <a:pt x="374626" y="1235208"/>
                  </a:lnTo>
                  <a:lnTo>
                    <a:pt x="416889" y="1253078"/>
                  </a:lnTo>
                  <a:lnTo>
                    <a:pt x="460619" y="1267980"/>
                  </a:lnTo>
                  <a:lnTo>
                    <a:pt x="505690" y="1279788"/>
                  </a:lnTo>
                  <a:lnTo>
                    <a:pt x="551977" y="1288378"/>
                  </a:lnTo>
                  <a:lnTo>
                    <a:pt x="599355" y="1293623"/>
                  </a:lnTo>
                  <a:lnTo>
                    <a:pt x="647700" y="1295400"/>
                  </a:lnTo>
                  <a:lnTo>
                    <a:pt x="696044" y="1293623"/>
                  </a:lnTo>
                  <a:lnTo>
                    <a:pt x="743422" y="1288378"/>
                  </a:lnTo>
                  <a:lnTo>
                    <a:pt x="789709" y="1279788"/>
                  </a:lnTo>
                  <a:lnTo>
                    <a:pt x="834780" y="1267980"/>
                  </a:lnTo>
                  <a:lnTo>
                    <a:pt x="878510" y="1253078"/>
                  </a:lnTo>
                  <a:lnTo>
                    <a:pt x="920773" y="1235208"/>
                  </a:lnTo>
                  <a:lnTo>
                    <a:pt x="961444" y="1214494"/>
                  </a:lnTo>
                  <a:lnTo>
                    <a:pt x="1000398" y="1191062"/>
                  </a:lnTo>
                  <a:lnTo>
                    <a:pt x="1037511" y="1165037"/>
                  </a:lnTo>
                  <a:lnTo>
                    <a:pt x="1072656" y="1136545"/>
                  </a:lnTo>
                  <a:lnTo>
                    <a:pt x="1105709" y="1105709"/>
                  </a:lnTo>
                  <a:lnTo>
                    <a:pt x="1136545" y="1072656"/>
                  </a:lnTo>
                  <a:lnTo>
                    <a:pt x="1165037" y="1037511"/>
                  </a:lnTo>
                  <a:lnTo>
                    <a:pt x="1191062" y="1000398"/>
                  </a:lnTo>
                  <a:lnTo>
                    <a:pt x="1214494" y="961444"/>
                  </a:lnTo>
                  <a:lnTo>
                    <a:pt x="1235208" y="920773"/>
                  </a:lnTo>
                  <a:lnTo>
                    <a:pt x="1253078" y="878510"/>
                  </a:lnTo>
                  <a:lnTo>
                    <a:pt x="1267980" y="834780"/>
                  </a:lnTo>
                  <a:lnTo>
                    <a:pt x="1279788" y="789709"/>
                  </a:lnTo>
                  <a:lnTo>
                    <a:pt x="1288378" y="743422"/>
                  </a:lnTo>
                  <a:lnTo>
                    <a:pt x="1293623" y="696044"/>
                  </a:lnTo>
                  <a:lnTo>
                    <a:pt x="1295400" y="647700"/>
                  </a:lnTo>
                  <a:lnTo>
                    <a:pt x="1293623" y="599355"/>
                  </a:lnTo>
                  <a:lnTo>
                    <a:pt x="1288378" y="551977"/>
                  </a:lnTo>
                  <a:lnTo>
                    <a:pt x="1279788" y="505690"/>
                  </a:lnTo>
                  <a:lnTo>
                    <a:pt x="1267980" y="460619"/>
                  </a:lnTo>
                  <a:lnTo>
                    <a:pt x="1253078" y="416889"/>
                  </a:lnTo>
                  <a:lnTo>
                    <a:pt x="1235208" y="374626"/>
                  </a:lnTo>
                  <a:lnTo>
                    <a:pt x="1214494" y="333955"/>
                  </a:lnTo>
                  <a:lnTo>
                    <a:pt x="1191062" y="295001"/>
                  </a:lnTo>
                  <a:lnTo>
                    <a:pt x="1165037" y="257888"/>
                  </a:lnTo>
                  <a:lnTo>
                    <a:pt x="1136545" y="222743"/>
                  </a:lnTo>
                  <a:lnTo>
                    <a:pt x="1105709" y="189690"/>
                  </a:lnTo>
                  <a:lnTo>
                    <a:pt x="1072656" y="158854"/>
                  </a:lnTo>
                  <a:lnTo>
                    <a:pt x="1037511" y="130362"/>
                  </a:lnTo>
                  <a:lnTo>
                    <a:pt x="1000398" y="104337"/>
                  </a:lnTo>
                  <a:lnTo>
                    <a:pt x="961444" y="80905"/>
                  </a:lnTo>
                  <a:lnTo>
                    <a:pt x="920773" y="60191"/>
                  </a:lnTo>
                  <a:lnTo>
                    <a:pt x="878510" y="42321"/>
                  </a:lnTo>
                  <a:lnTo>
                    <a:pt x="834780" y="27419"/>
                  </a:lnTo>
                  <a:lnTo>
                    <a:pt x="789709" y="15611"/>
                  </a:lnTo>
                  <a:lnTo>
                    <a:pt x="743422" y="7021"/>
                  </a:lnTo>
                  <a:lnTo>
                    <a:pt x="696044" y="1776"/>
                  </a:lnTo>
                  <a:lnTo>
                    <a:pt x="6477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343400" y="2819399"/>
              <a:ext cx="1295400" cy="1295400"/>
            </a:xfrm>
            <a:custGeom>
              <a:avLst/>
              <a:gdLst/>
              <a:ahLst/>
              <a:cxnLst/>
              <a:rect l="l" t="t" r="r" b="b"/>
              <a:pathLst>
                <a:path w="1295400" h="1295400">
                  <a:moveTo>
                    <a:pt x="0" y="647700"/>
                  </a:moveTo>
                  <a:lnTo>
                    <a:pt x="1776" y="599355"/>
                  </a:lnTo>
                  <a:lnTo>
                    <a:pt x="7021" y="551977"/>
                  </a:lnTo>
                  <a:lnTo>
                    <a:pt x="15611" y="505690"/>
                  </a:lnTo>
                  <a:lnTo>
                    <a:pt x="27419" y="460619"/>
                  </a:lnTo>
                  <a:lnTo>
                    <a:pt x="42321" y="416889"/>
                  </a:lnTo>
                  <a:lnTo>
                    <a:pt x="60191" y="374626"/>
                  </a:lnTo>
                  <a:lnTo>
                    <a:pt x="80905" y="333955"/>
                  </a:lnTo>
                  <a:lnTo>
                    <a:pt x="104337" y="295001"/>
                  </a:lnTo>
                  <a:lnTo>
                    <a:pt x="130362" y="257888"/>
                  </a:lnTo>
                  <a:lnTo>
                    <a:pt x="158854" y="222743"/>
                  </a:lnTo>
                  <a:lnTo>
                    <a:pt x="189690" y="189690"/>
                  </a:lnTo>
                  <a:lnTo>
                    <a:pt x="222743" y="158854"/>
                  </a:lnTo>
                  <a:lnTo>
                    <a:pt x="257888" y="130362"/>
                  </a:lnTo>
                  <a:lnTo>
                    <a:pt x="295001" y="104337"/>
                  </a:lnTo>
                  <a:lnTo>
                    <a:pt x="333955" y="80905"/>
                  </a:lnTo>
                  <a:lnTo>
                    <a:pt x="374626" y="60191"/>
                  </a:lnTo>
                  <a:lnTo>
                    <a:pt x="416889" y="42321"/>
                  </a:lnTo>
                  <a:lnTo>
                    <a:pt x="460619" y="27419"/>
                  </a:lnTo>
                  <a:lnTo>
                    <a:pt x="505690" y="15611"/>
                  </a:lnTo>
                  <a:lnTo>
                    <a:pt x="551977" y="7021"/>
                  </a:lnTo>
                  <a:lnTo>
                    <a:pt x="599355" y="1776"/>
                  </a:lnTo>
                  <a:lnTo>
                    <a:pt x="647700" y="0"/>
                  </a:lnTo>
                  <a:lnTo>
                    <a:pt x="696044" y="1776"/>
                  </a:lnTo>
                  <a:lnTo>
                    <a:pt x="743422" y="7021"/>
                  </a:lnTo>
                  <a:lnTo>
                    <a:pt x="789709" y="15611"/>
                  </a:lnTo>
                  <a:lnTo>
                    <a:pt x="834780" y="27419"/>
                  </a:lnTo>
                  <a:lnTo>
                    <a:pt x="878510" y="42321"/>
                  </a:lnTo>
                  <a:lnTo>
                    <a:pt x="920773" y="60191"/>
                  </a:lnTo>
                  <a:lnTo>
                    <a:pt x="961444" y="80905"/>
                  </a:lnTo>
                  <a:lnTo>
                    <a:pt x="1000398" y="104337"/>
                  </a:lnTo>
                  <a:lnTo>
                    <a:pt x="1037511" y="130362"/>
                  </a:lnTo>
                  <a:lnTo>
                    <a:pt x="1072656" y="158854"/>
                  </a:lnTo>
                  <a:lnTo>
                    <a:pt x="1105709" y="189690"/>
                  </a:lnTo>
                  <a:lnTo>
                    <a:pt x="1136545" y="222743"/>
                  </a:lnTo>
                  <a:lnTo>
                    <a:pt x="1165037" y="257888"/>
                  </a:lnTo>
                  <a:lnTo>
                    <a:pt x="1191062" y="295001"/>
                  </a:lnTo>
                  <a:lnTo>
                    <a:pt x="1214494" y="333955"/>
                  </a:lnTo>
                  <a:lnTo>
                    <a:pt x="1235208" y="374626"/>
                  </a:lnTo>
                  <a:lnTo>
                    <a:pt x="1253078" y="416889"/>
                  </a:lnTo>
                  <a:lnTo>
                    <a:pt x="1267980" y="460619"/>
                  </a:lnTo>
                  <a:lnTo>
                    <a:pt x="1279788" y="505690"/>
                  </a:lnTo>
                  <a:lnTo>
                    <a:pt x="1288378" y="551977"/>
                  </a:lnTo>
                  <a:lnTo>
                    <a:pt x="1293623" y="599355"/>
                  </a:lnTo>
                  <a:lnTo>
                    <a:pt x="1295400" y="647700"/>
                  </a:lnTo>
                  <a:lnTo>
                    <a:pt x="1293623" y="696044"/>
                  </a:lnTo>
                  <a:lnTo>
                    <a:pt x="1288378" y="743422"/>
                  </a:lnTo>
                  <a:lnTo>
                    <a:pt x="1279788" y="789709"/>
                  </a:lnTo>
                  <a:lnTo>
                    <a:pt x="1267980" y="834780"/>
                  </a:lnTo>
                  <a:lnTo>
                    <a:pt x="1253078" y="878510"/>
                  </a:lnTo>
                  <a:lnTo>
                    <a:pt x="1235208" y="920773"/>
                  </a:lnTo>
                  <a:lnTo>
                    <a:pt x="1214494" y="961444"/>
                  </a:lnTo>
                  <a:lnTo>
                    <a:pt x="1191062" y="1000398"/>
                  </a:lnTo>
                  <a:lnTo>
                    <a:pt x="1165037" y="1037511"/>
                  </a:lnTo>
                  <a:lnTo>
                    <a:pt x="1136545" y="1072656"/>
                  </a:lnTo>
                  <a:lnTo>
                    <a:pt x="1105709" y="1105709"/>
                  </a:lnTo>
                  <a:lnTo>
                    <a:pt x="1072656" y="1136545"/>
                  </a:lnTo>
                  <a:lnTo>
                    <a:pt x="1037511" y="1165037"/>
                  </a:lnTo>
                  <a:lnTo>
                    <a:pt x="1000398" y="1191062"/>
                  </a:lnTo>
                  <a:lnTo>
                    <a:pt x="961444" y="1214494"/>
                  </a:lnTo>
                  <a:lnTo>
                    <a:pt x="920773" y="1235208"/>
                  </a:lnTo>
                  <a:lnTo>
                    <a:pt x="878510" y="1253078"/>
                  </a:lnTo>
                  <a:lnTo>
                    <a:pt x="834780" y="1267980"/>
                  </a:lnTo>
                  <a:lnTo>
                    <a:pt x="789709" y="1279788"/>
                  </a:lnTo>
                  <a:lnTo>
                    <a:pt x="743422" y="1288378"/>
                  </a:lnTo>
                  <a:lnTo>
                    <a:pt x="696044" y="1293623"/>
                  </a:lnTo>
                  <a:lnTo>
                    <a:pt x="647700" y="1295400"/>
                  </a:lnTo>
                  <a:lnTo>
                    <a:pt x="599355" y="1293623"/>
                  </a:lnTo>
                  <a:lnTo>
                    <a:pt x="551977" y="1288378"/>
                  </a:lnTo>
                  <a:lnTo>
                    <a:pt x="505690" y="1279788"/>
                  </a:lnTo>
                  <a:lnTo>
                    <a:pt x="460619" y="1267980"/>
                  </a:lnTo>
                  <a:lnTo>
                    <a:pt x="416889" y="1253078"/>
                  </a:lnTo>
                  <a:lnTo>
                    <a:pt x="374626" y="1235208"/>
                  </a:lnTo>
                  <a:lnTo>
                    <a:pt x="333955" y="1214494"/>
                  </a:lnTo>
                  <a:lnTo>
                    <a:pt x="295001" y="1191062"/>
                  </a:lnTo>
                  <a:lnTo>
                    <a:pt x="257888" y="1165037"/>
                  </a:lnTo>
                  <a:lnTo>
                    <a:pt x="222743" y="1136545"/>
                  </a:lnTo>
                  <a:lnTo>
                    <a:pt x="189690" y="1105709"/>
                  </a:lnTo>
                  <a:lnTo>
                    <a:pt x="158854" y="1072656"/>
                  </a:lnTo>
                  <a:lnTo>
                    <a:pt x="130362" y="1037511"/>
                  </a:lnTo>
                  <a:lnTo>
                    <a:pt x="104337" y="1000398"/>
                  </a:lnTo>
                  <a:lnTo>
                    <a:pt x="80905" y="961444"/>
                  </a:lnTo>
                  <a:lnTo>
                    <a:pt x="60191" y="920773"/>
                  </a:lnTo>
                  <a:lnTo>
                    <a:pt x="42321" y="878510"/>
                  </a:lnTo>
                  <a:lnTo>
                    <a:pt x="27419" y="834780"/>
                  </a:lnTo>
                  <a:lnTo>
                    <a:pt x="15611" y="789709"/>
                  </a:lnTo>
                  <a:lnTo>
                    <a:pt x="7021" y="743422"/>
                  </a:lnTo>
                  <a:lnTo>
                    <a:pt x="1776" y="696044"/>
                  </a:lnTo>
                  <a:lnTo>
                    <a:pt x="0" y="6477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724400" y="35814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152400" y="0"/>
                  </a:moveTo>
                  <a:lnTo>
                    <a:pt x="93065" y="5994"/>
                  </a:lnTo>
                  <a:lnTo>
                    <a:pt x="44624" y="22336"/>
                  </a:lnTo>
                  <a:lnTo>
                    <a:pt x="11971" y="46559"/>
                  </a:lnTo>
                  <a:lnTo>
                    <a:pt x="0" y="76200"/>
                  </a:lnTo>
                  <a:lnTo>
                    <a:pt x="11971" y="105840"/>
                  </a:lnTo>
                  <a:lnTo>
                    <a:pt x="44624" y="130063"/>
                  </a:lnTo>
                  <a:lnTo>
                    <a:pt x="93065" y="146405"/>
                  </a:lnTo>
                  <a:lnTo>
                    <a:pt x="152400" y="152400"/>
                  </a:lnTo>
                  <a:lnTo>
                    <a:pt x="211734" y="146405"/>
                  </a:lnTo>
                  <a:lnTo>
                    <a:pt x="260175" y="130063"/>
                  </a:lnTo>
                  <a:lnTo>
                    <a:pt x="292828" y="105840"/>
                  </a:lnTo>
                  <a:lnTo>
                    <a:pt x="304800" y="76200"/>
                  </a:lnTo>
                  <a:lnTo>
                    <a:pt x="292828" y="46559"/>
                  </a:lnTo>
                  <a:lnTo>
                    <a:pt x="260175" y="22336"/>
                  </a:lnTo>
                  <a:lnTo>
                    <a:pt x="211734" y="5994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724400" y="35814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0" y="76200"/>
                  </a:moveTo>
                  <a:lnTo>
                    <a:pt x="11971" y="46559"/>
                  </a:lnTo>
                  <a:lnTo>
                    <a:pt x="44624" y="22336"/>
                  </a:lnTo>
                  <a:lnTo>
                    <a:pt x="93065" y="5994"/>
                  </a:lnTo>
                  <a:lnTo>
                    <a:pt x="152400" y="0"/>
                  </a:lnTo>
                  <a:lnTo>
                    <a:pt x="211734" y="5994"/>
                  </a:lnTo>
                  <a:lnTo>
                    <a:pt x="260175" y="22336"/>
                  </a:lnTo>
                  <a:lnTo>
                    <a:pt x="292828" y="46559"/>
                  </a:lnTo>
                  <a:lnTo>
                    <a:pt x="304800" y="76200"/>
                  </a:lnTo>
                  <a:lnTo>
                    <a:pt x="292828" y="105840"/>
                  </a:lnTo>
                  <a:lnTo>
                    <a:pt x="260175" y="130063"/>
                  </a:lnTo>
                  <a:lnTo>
                    <a:pt x="211734" y="146405"/>
                  </a:lnTo>
                  <a:lnTo>
                    <a:pt x="152400" y="152400"/>
                  </a:lnTo>
                  <a:lnTo>
                    <a:pt x="93065" y="146405"/>
                  </a:lnTo>
                  <a:lnTo>
                    <a:pt x="44624" y="130063"/>
                  </a:lnTo>
                  <a:lnTo>
                    <a:pt x="11971" y="105840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72228" y="2967227"/>
              <a:ext cx="237744" cy="237744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4724400" y="35814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152400" y="0"/>
                  </a:moveTo>
                  <a:lnTo>
                    <a:pt x="93065" y="5994"/>
                  </a:lnTo>
                  <a:lnTo>
                    <a:pt x="44624" y="22336"/>
                  </a:lnTo>
                  <a:lnTo>
                    <a:pt x="11971" y="46559"/>
                  </a:lnTo>
                  <a:lnTo>
                    <a:pt x="0" y="76200"/>
                  </a:lnTo>
                  <a:lnTo>
                    <a:pt x="11971" y="105840"/>
                  </a:lnTo>
                  <a:lnTo>
                    <a:pt x="44624" y="130063"/>
                  </a:lnTo>
                  <a:lnTo>
                    <a:pt x="93065" y="146405"/>
                  </a:lnTo>
                  <a:lnTo>
                    <a:pt x="152400" y="152400"/>
                  </a:lnTo>
                  <a:lnTo>
                    <a:pt x="211734" y="146405"/>
                  </a:lnTo>
                  <a:lnTo>
                    <a:pt x="260175" y="130063"/>
                  </a:lnTo>
                  <a:lnTo>
                    <a:pt x="292828" y="105840"/>
                  </a:lnTo>
                  <a:lnTo>
                    <a:pt x="304800" y="76200"/>
                  </a:lnTo>
                  <a:lnTo>
                    <a:pt x="292828" y="46559"/>
                  </a:lnTo>
                  <a:lnTo>
                    <a:pt x="260175" y="22336"/>
                  </a:lnTo>
                  <a:lnTo>
                    <a:pt x="211734" y="5994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724400" y="35814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0" y="76200"/>
                  </a:moveTo>
                  <a:lnTo>
                    <a:pt x="11971" y="105840"/>
                  </a:lnTo>
                  <a:lnTo>
                    <a:pt x="44624" y="130063"/>
                  </a:lnTo>
                  <a:lnTo>
                    <a:pt x="93065" y="146405"/>
                  </a:lnTo>
                  <a:lnTo>
                    <a:pt x="152400" y="152400"/>
                  </a:lnTo>
                  <a:lnTo>
                    <a:pt x="211734" y="146405"/>
                  </a:lnTo>
                  <a:lnTo>
                    <a:pt x="260175" y="130063"/>
                  </a:lnTo>
                  <a:lnTo>
                    <a:pt x="292828" y="105840"/>
                  </a:lnTo>
                  <a:lnTo>
                    <a:pt x="304800" y="76200"/>
                  </a:lnTo>
                  <a:lnTo>
                    <a:pt x="292828" y="46559"/>
                  </a:lnTo>
                  <a:lnTo>
                    <a:pt x="260175" y="22336"/>
                  </a:lnTo>
                  <a:lnTo>
                    <a:pt x="211734" y="5994"/>
                  </a:lnTo>
                  <a:lnTo>
                    <a:pt x="152400" y="0"/>
                  </a:lnTo>
                  <a:lnTo>
                    <a:pt x="93065" y="5994"/>
                  </a:lnTo>
                  <a:lnTo>
                    <a:pt x="44624" y="22336"/>
                  </a:lnTo>
                  <a:lnTo>
                    <a:pt x="11971" y="46559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653028" y="2738627"/>
            <a:ext cx="2524125" cy="2143125"/>
            <a:chOff x="3653028" y="2738627"/>
            <a:chExt cx="2524125" cy="2143125"/>
          </a:xfrm>
        </p:grpSpPr>
        <p:sp>
          <p:nvSpPr>
            <p:cNvPr id="3" name="object 3" descr=""/>
            <p:cNvSpPr/>
            <p:nvPr/>
          </p:nvSpPr>
          <p:spPr>
            <a:xfrm>
              <a:off x="3962400" y="2743199"/>
              <a:ext cx="2209800" cy="2133600"/>
            </a:xfrm>
            <a:custGeom>
              <a:avLst/>
              <a:gdLst/>
              <a:ahLst/>
              <a:cxnLst/>
              <a:rect l="l" t="t" r="r" b="b"/>
              <a:pathLst>
                <a:path w="2209800" h="2133600">
                  <a:moveTo>
                    <a:pt x="1104900" y="0"/>
                  </a:moveTo>
                  <a:lnTo>
                    <a:pt x="1055682" y="1039"/>
                  </a:lnTo>
                  <a:lnTo>
                    <a:pt x="1007015" y="4128"/>
                  </a:lnTo>
                  <a:lnTo>
                    <a:pt x="958945" y="9225"/>
                  </a:lnTo>
                  <a:lnTo>
                    <a:pt x="911517" y="16284"/>
                  </a:lnTo>
                  <a:lnTo>
                    <a:pt x="864774" y="25264"/>
                  </a:lnTo>
                  <a:lnTo>
                    <a:pt x="818762" y="36120"/>
                  </a:lnTo>
                  <a:lnTo>
                    <a:pt x="773527" y="48809"/>
                  </a:lnTo>
                  <a:lnTo>
                    <a:pt x="729112" y="63288"/>
                  </a:lnTo>
                  <a:lnTo>
                    <a:pt x="685563" y="79513"/>
                  </a:lnTo>
                  <a:lnTo>
                    <a:pt x="642924" y="97442"/>
                  </a:lnTo>
                  <a:lnTo>
                    <a:pt x="601241" y="117030"/>
                  </a:lnTo>
                  <a:lnTo>
                    <a:pt x="560559" y="138235"/>
                  </a:lnTo>
                  <a:lnTo>
                    <a:pt x="520922" y="161012"/>
                  </a:lnTo>
                  <a:lnTo>
                    <a:pt x="482375" y="185319"/>
                  </a:lnTo>
                  <a:lnTo>
                    <a:pt x="444964" y="211113"/>
                  </a:lnTo>
                  <a:lnTo>
                    <a:pt x="408732" y="238349"/>
                  </a:lnTo>
                  <a:lnTo>
                    <a:pt x="373726" y="266984"/>
                  </a:lnTo>
                  <a:lnTo>
                    <a:pt x="339989" y="296976"/>
                  </a:lnTo>
                  <a:lnTo>
                    <a:pt x="307568" y="328281"/>
                  </a:lnTo>
                  <a:lnTo>
                    <a:pt x="276506" y="360855"/>
                  </a:lnTo>
                  <a:lnTo>
                    <a:pt x="246848" y="394655"/>
                  </a:lnTo>
                  <a:lnTo>
                    <a:pt x="218640" y="429637"/>
                  </a:lnTo>
                  <a:lnTo>
                    <a:pt x="191927" y="465759"/>
                  </a:lnTo>
                  <a:lnTo>
                    <a:pt x="166753" y="502977"/>
                  </a:lnTo>
                  <a:lnTo>
                    <a:pt x="143163" y="541247"/>
                  </a:lnTo>
                  <a:lnTo>
                    <a:pt x="121202" y="580526"/>
                  </a:lnTo>
                  <a:lnTo>
                    <a:pt x="100915" y="620772"/>
                  </a:lnTo>
                  <a:lnTo>
                    <a:pt x="82347" y="661939"/>
                  </a:lnTo>
                  <a:lnTo>
                    <a:pt x="65544" y="703986"/>
                  </a:lnTo>
                  <a:lnTo>
                    <a:pt x="50548" y="746868"/>
                  </a:lnTo>
                  <a:lnTo>
                    <a:pt x="37407" y="790543"/>
                  </a:lnTo>
                  <a:lnTo>
                    <a:pt x="26164" y="834966"/>
                  </a:lnTo>
                  <a:lnTo>
                    <a:pt x="16865" y="880095"/>
                  </a:lnTo>
                  <a:lnTo>
                    <a:pt x="9553" y="925886"/>
                  </a:lnTo>
                  <a:lnTo>
                    <a:pt x="4276" y="972296"/>
                  </a:lnTo>
                  <a:lnTo>
                    <a:pt x="1076" y="1019282"/>
                  </a:lnTo>
                  <a:lnTo>
                    <a:pt x="0" y="1066800"/>
                  </a:lnTo>
                  <a:lnTo>
                    <a:pt x="1076" y="1114317"/>
                  </a:lnTo>
                  <a:lnTo>
                    <a:pt x="4276" y="1161303"/>
                  </a:lnTo>
                  <a:lnTo>
                    <a:pt x="9553" y="1207713"/>
                  </a:lnTo>
                  <a:lnTo>
                    <a:pt x="16865" y="1253504"/>
                  </a:lnTo>
                  <a:lnTo>
                    <a:pt x="26164" y="1298633"/>
                  </a:lnTo>
                  <a:lnTo>
                    <a:pt x="37407" y="1343056"/>
                  </a:lnTo>
                  <a:lnTo>
                    <a:pt x="50548" y="1386731"/>
                  </a:lnTo>
                  <a:lnTo>
                    <a:pt x="65544" y="1429613"/>
                  </a:lnTo>
                  <a:lnTo>
                    <a:pt x="82347" y="1471660"/>
                  </a:lnTo>
                  <a:lnTo>
                    <a:pt x="100915" y="1512827"/>
                  </a:lnTo>
                  <a:lnTo>
                    <a:pt x="121202" y="1553073"/>
                  </a:lnTo>
                  <a:lnTo>
                    <a:pt x="143163" y="1592352"/>
                  </a:lnTo>
                  <a:lnTo>
                    <a:pt x="166753" y="1630622"/>
                  </a:lnTo>
                  <a:lnTo>
                    <a:pt x="191927" y="1667840"/>
                  </a:lnTo>
                  <a:lnTo>
                    <a:pt x="218640" y="1703962"/>
                  </a:lnTo>
                  <a:lnTo>
                    <a:pt x="246848" y="1738944"/>
                  </a:lnTo>
                  <a:lnTo>
                    <a:pt x="276506" y="1772744"/>
                  </a:lnTo>
                  <a:lnTo>
                    <a:pt x="307568" y="1805318"/>
                  </a:lnTo>
                  <a:lnTo>
                    <a:pt x="339989" y="1836623"/>
                  </a:lnTo>
                  <a:lnTo>
                    <a:pt x="373726" y="1866615"/>
                  </a:lnTo>
                  <a:lnTo>
                    <a:pt x="408732" y="1895250"/>
                  </a:lnTo>
                  <a:lnTo>
                    <a:pt x="444964" y="1922486"/>
                  </a:lnTo>
                  <a:lnTo>
                    <a:pt x="482375" y="1948280"/>
                  </a:lnTo>
                  <a:lnTo>
                    <a:pt x="520922" y="1972587"/>
                  </a:lnTo>
                  <a:lnTo>
                    <a:pt x="560559" y="1995364"/>
                  </a:lnTo>
                  <a:lnTo>
                    <a:pt x="601241" y="2016569"/>
                  </a:lnTo>
                  <a:lnTo>
                    <a:pt x="642924" y="2036157"/>
                  </a:lnTo>
                  <a:lnTo>
                    <a:pt x="685563" y="2054086"/>
                  </a:lnTo>
                  <a:lnTo>
                    <a:pt x="729112" y="2070311"/>
                  </a:lnTo>
                  <a:lnTo>
                    <a:pt x="773527" y="2084790"/>
                  </a:lnTo>
                  <a:lnTo>
                    <a:pt x="818762" y="2097479"/>
                  </a:lnTo>
                  <a:lnTo>
                    <a:pt x="864774" y="2108335"/>
                  </a:lnTo>
                  <a:lnTo>
                    <a:pt x="911517" y="2117315"/>
                  </a:lnTo>
                  <a:lnTo>
                    <a:pt x="958945" y="2124374"/>
                  </a:lnTo>
                  <a:lnTo>
                    <a:pt x="1007015" y="2129471"/>
                  </a:lnTo>
                  <a:lnTo>
                    <a:pt x="1055682" y="2132560"/>
                  </a:lnTo>
                  <a:lnTo>
                    <a:pt x="1104900" y="2133600"/>
                  </a:lnTo>
                  <a:lnTo>
                    <a:pt x="1154117" y="2132560"/>
                  </a:lnTo>
                  <a:lnTo>
                    <a:pt x="1202784" y="2129471"/>
                  </a:lnTo>
                  <a:lnTo>
                    <a:pt x="1250854" y="2124374"/>
                  </a:lnTo>
                  <a:lnTo>
                    <a:pt x="1298282" y="2117315"/>
                  </a:lnTo>
                  <a:lnTo>
                    <a:pt x="1345025" y="2108335"/>
                  </a:lnTo>
                  <a:lnTo>
                    <a:pt x="1391037" y="2097479"/>
                  </a:lnTo>
                  <a:lnTo>
                    <a:pt x="1436272" y="2084790"/>
                  </a:lnTo>
                  <a:lnTo>
                    <a:pt x="1480687" y="2070311"/>
                  </a:lnTo>
                  <a:lnTo>
                    <a:pt x="1524236" y="2054086"/>
                  </a:lnTo>
                  <a:lnTo>
                    <a:pt x="1566875" y="2036157"/>
                  </a:lnTo>
                  <a:lnTo>
                    <a:pt x="1608558" y="2016569"/>
                  </a:lnTo>
                  <a:lnTo>
                    <a:pt x="1649240" y="1995364"/>
                  </a:lnTo>
                  <a:lnTo>
                    <a:pt x="1688877" y="1972587"/>
                  </a:lnTo>
                  <a:lnTo>
                    <a:pt x="1727424" y="1948280"/>
                  </a:lnTo>
                  <a:lnTo>
                    <a:pt x="1764835" y="1922486"/>
                  </a:lnTo>
                  <a:lnTo>
                    <a:pt x="1801067" y="1895250"/>
                  </a:lnTo>
                  <a:lnTo>
                    <a:pt x="1836073" y="1866615"/>
                  </a:lnTo>
                  <a:lnTo>
                    <a:pt x="1869810" y="1836623"/>
                  </a:lnTo>
                  <a:lnTo>
                    <a:pt x="1902231" y="1805318"/>
                  </a:lnTo>
                  <a:lnTo>
                    <a:pt x="1933293" y="1772744"/>
                  </a:lnTo>
                  <a:lnTo>
                    <a:pt x="1962951" y="1738944"/>
                  </a:lnTo>
                  <a:lnTo>
                    <a:pt x="1991159" y="1703962"/>
                  </a:lnTo>
                  <a:lnTo>
                    <a:pt x="2017872" y="1667840"/>
                  </a:lnTo>
                  <a:lnTo>
                    <a:pt x="2043046" y="1630622"/>
                  </a:lnTo>
                  <a:lnTo>
                    <a:pt x="2066636" y="1592352"/>
                  </a:lnTo>
                  <a:lnTo>
                    <a:pt x="2088597" y="1553073"/>
                  </a:lnTo>
                  <a:lnTo>
                    <a:pt x="2108884" y="1512827"/>
                  </a:lnTo>
                  <a:lnTo>
                    <a:pt x="2127452" y="1471660"/>
                  </a:lnTo>
                  <a:lnTo>
                    <a:pt x="2144255" y="1429613"/>
                  </a:lnTo>
                  <a:lnTo>
                    <a:pt x="2159251" y="1386731"/>
                  </a:lnTo>
                  <a:lnTo>
                    <a:pt x="2172392" y="1343056"/>
                  </a:lnTo>
                  <a:lnTo>
                    <a:pt x="2183635" y="1298633"/>
                  </a:lnTo>
                  <a:lnTo>
                    <a:pt x="2192934" y="1253504"/>
                  </a:lnTo>
                  <a:lnTo>
                    <a:pt x="2200246" y="1207713"/>
                  </a:lnTo>
                  <a:lnTo>
                    <a:pt x="2205523" y="1161303"/>
                  </a:lnTo>
                  <a:lnTo>
                    <a:pt x="2208723" y="1114317"/>
                  </a:lnTo>
                  <a:lnTo>
                    <a:pt x="2209800" y="1066800"/>
                  </a:lnTo>
                  <a:lnTo>
                    <a:pt x="2208723" y="1019282"/>
                  </a:lnTo>
                  <a:lnTo>
                    <a:pt x="2205523" y="972296"/>
                  </a:lnTo>
                  <a:lnTo>
                    <a:pt x="2200246" y="925886"/>
                  </a:lnTo>
                  <a:lnTo>
                    <a:pt x="2192934" y="880095"/>
                  </a:lnTo>
                  <a:lnTo>
                    <a:pt x="2183635" y="834966"/>
                  </a:lnTo>
                  <a:lnTo>
                    <a:pt x="2172392" y="790543"/>
                  </a:lnTo>
                  <a:lnTo>
                    <a:pt x="2159251" y="746868"/>
                  </a:lnTo>
                  <a:lnTo>
                    <a:pt x="2144255" y="703986"/>
                  </a:lnTo>
                  <a:lnTo>
                    <a:pt x="2127452" y="661939"/>
                  </a:lnTo>
                  <a:lnTo>
                    <a:pt x="2108884" y="620772"/>
                  </a:lnTo>
                  <a:lnTo>
                    <a:pt x="2088597" y="580526"/>
                  </a:lnTo>
                  <a:lnTo>
                    <a:pt x="2066636" y="541247"/>
                  </a:lnTo>
                  <a:lnTo>
                    <a:pt x="2043046" y="502977"/>
                  </a:lnTo>
                  <a:lnTo>
                    <a:pt x="2017872" y="465759"/>
                  </a:lnTo>
                  <a:lnTo>
                    <a:pt x="1991159" y="429637"/>
                  </a:lnTo>
                  <a:lnTo>
                    <a:pt x="1962951" y="394655"/>
                  </a:lnTo>
                  <a:lnTo>
                    <a:pt x="1933293" y="360855"/>
                  </a:lnTo>
                  <a:lnTo>
                    <a:pt x="1902231" y="328281"/>
                  </a:lnTo>
                  <a:lnTo>
                    <a:pt x="1869810" y="296976"/>
                  </a:lnTo>
                  <a:lnTo>
                    <a:pt x="1836073" y="266984"/>
                  </a:lnTo>
                  <a:lnTo>
                    <a:pt x="1801067" y="238349"/>
                  </a:lnTo>
                  <a:lnTo>
                    <a:pt x="1764835" y="211113"/>
                  </a:lnTo>
                  <a:lnTo>
                    <a:pt x="1727424" y="185319"/>
                  </a:lnTo>
                  <a:lnTo>
                    <a:pt x="1688877" y="161012"/>
                  </a:lnTo>
                  <a:lnTo>
                    <a:pt x="1649240" y="138235"/>
                  </a:lnTo>
                  <a:lnTo>
                    <a:pt x="1608558" y="117030"/>
                  </a:lnTo>
                  <a:lnTo>
                    <a:pt x="1566875" y="97442"/>
                  </a:lnTo>
                  <a:lnTo>
                    <a:pt x="1524236" y="79513"/>
                  </a:lnTo>
                  <a:lnTo>
                    <a:pt x="1480687" y="63288"/>
                  </a:lnTo>
                  <a:lnTo>
                    <a:pt x="1436272" y="48809"/>
                  </a:lnTo>
                  <a:lnTo>
                    <a:pt x="1391037" y="36120"/>
                  </a:lnTo>
                  <a:lnTo>
                    <a:pt x="1345025" y="25264"/>
                  </a:lnTo>
                  <a:lnTo>
                    <a:pt x="1298282" y="16284"/>
                  </a:lnTo>
                  <a:lnTo>
                    <a:pt x="1250854" y="9225"/>
                  </a:lnTo>
                  <a:lnTo>
                    <a:pt x="1202784" y="4128"/>
                  </a:lnTo>
                  <a:lnTo>
                    <a:pt x="1154117" y="1039"/>
                  </a:lnTo>
                  <a:lnTo>
                    <a:pt x="11049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3962400" y="2743199"/>
              <a:ext cx="2209800" cy="2133600"/>
            </a:xfrm>
            <a:custGeom>
              <a:avLst/>
              <a:gdLst/>
              <a:ahLst/>
              <a:cxnLst/>
              <a:rect l="l" t="t" r="r" b="b"/>
              <a:pathLst>
                <a:path w="2209800" h="2133600">
                  <a:moveTo>
                    <a:pt x="0" y="1066800"/>
                  </a:moveTo>
                  <a:lnTo>
                    <a:pt x="1076" y="1019282"/>
                  </a:lnTo>
                  <a:lnTo>
                    <a:pt x="4276" y="972296"/>
                  </a:lnTo>
                  <a:lnTo>
                    <a:pt x="9553" y="925886"/>
                  </a:lnTo>
                  <a:lnTo>
                    <a:pt x="16865" y="880095"/>
                  </a:lnTo>
                  <a:lnTo>
                    <a:pt x="26164" y="834966"/>
                  </a:lnTo>
                  <a:lnTo>
                    <a:pt x="37407" y="790543"/>
                  </a:lnTo>
                  <a:lnTo>
                    <a:pt x="50548" y="746868"/>
                  </a:lnTo>
                  <a:lnTo>
                    <a:pt x="65544" y="703986"/>
                  </a:lnTo>
                  <a:lnTo>
                    <a:pt x="82347" y="661939"/>
                  </a:lnTo>
                  <a:lnTo>
                    <a:pt x="100915" y="620772"/>
                  </a:lnTo>
                  <a:lnTo>
                    <a:pt x="121202" y="580526"/>
                  </a:lnTo>
                  <a:lnTo>
                    <a:pt x="143163" y="541247"/>
                  </a:lnTo>
                  <a:lnTo>
                    <a:pt x="166753" y="502977"/>
                  </a:lnTo>
                  <a:lnTo>
                    <a:pt x="191927" y="465759"/>
                  </a:lnTo>
                  <a:lnTo>
                    <a:pt x="218640" y="429637"/>
                  </a:lnTo>
                  <a:lnTo>
                    <a:pt x="246848" y="394655"/>
                  </a:lnTo>
                  <a:lnTo>
                    <a:pt x="276506" y="360855"/>
                  </a:lnTo>
                  <a:lnTo>
                    <a:pt x="307568" y="328281"/>
                  </a:lnTo>
                  <a:lnTo>
                    <a:pt x="339989" y="296976"/>
                  </a:lnTo>
                  <a:lnTo>
                    <a:pt x="373726" y="266984"/>
                  </a:lnTo>
                  <a:lnTo>
                    <a:pt x="408732" y="238349"/>
                  </a:lnTo>
                  <a:lnTo>
                    <a:pt x="444964" y="211113"/>
                  </a:lnTo>
                  <a:lnTo>
                    <a:pt x="482375" y="185319"/>
                  </a:lnTo>
                  <a:lnTo>
                    <a:pt x="520922" y="161012"/>
                  </a:lnTo>
                  <a:lnTo>
                    <a:pt x="560559" y="138235"/>
                  </a:lnTo>
                  <a:lnTo>
                    <a:pt x="601241" y="117030"/>
                  </a:lnTo>
                  <a:lnTo>
                    <a:pt x="642924" y="97442"/>
                  </a:lnTo>
                  <a:lnTo>
                    <a:pt x="685563" y="79513"/>
                  </a:lnTo>
                  <a:lnTo>
                    <a:pt x="729112" y="63288"/>
                  </a:lnTo>
                  <a:lnTo>
                    <a:pt x="773527" y="48809"/>
                  </a:lnTo>
                  <a:lnTo>
                    <a:pt x="818762" y="36120"/>
                  </a:lnTo>
                  <a:lnTo>
                    <a:pt x="864774" y="25264"/>
                  </a:lnTo>
                  <a:lnTo>
                    <a:pt x="911517" y="16284"/>
                  </a:lnTo>
                  <a:lnTo>
                    <a:pt x="958945" y="9225"/>
                  </a:lnTo>
                  <a:lnTo>
                    <a:pt x="1007015" y="4128"/>
                  </a:lnTo>
                  <a:lnTo>
                    <a:pt x="1055682" y="1039"/>
                  </a:lnTo>
                  <a:lnTo>
                    <a:pt x="1104900" y="0"/>
                  </a:lnTo>
                  <a:lnTo>
                    <a:pt x="1154117" y="1039"/>
                  </a:lnTo>
                  <a:lnTo>
                    <a:pt x="1202784" y="4128"/>
                  </a:lnTo>
                  <a:lnTo>
                    <a:pt x="1250854" y="9225"/>
                  </a:lnTo>
                  <a:lnTo>
                    <a:pt x="1298282" y="16284"/>
                  </a:lnTo>
                  <a:lnTo>
                    <a:pt x="1345025" y="25264"/>
                  </a:lnTo>
                  <a:lnTo>
                    <a:pt x="1391037" y="36120"/>
                  </a:lnTo>
                  <a:lnTo>
                    <a:pt x="1436272" y="48809"/>
                  </a:lnTo>
                  <a:lnTo>
                    <a:pt x="1480687" y="63288"/>
                  </a:lnTo>
                  <a:lnTo>
                    <a:pt x="1524236" y="79513"/>
                  </a:lnTo>
                  <a:lnTo>
                    <a:pt x="1566875" y="97442"/>
                  </a:lnTo>
                  <a:lnTo>
                    <a:pt x="1608558" y="117030"/>
                  </a:lnTo>
                  <a:lnTo>
                    <a:pt x="1649240" y="138235"/>
                  </a:lnTo>
                  <a:lnTo>
                    <a:pt x="1688877" y="161012"/>
                  </a:lnTo>
                  <a:lnTo>
                    <a:pt x="1727424" y="185319"/>
                  </a:lnTo>
                  <a:lnTo>
                    <a:pt x="1764835" y="211113"/>
                  </a:lnTo>
                  <a:lnTo>
                    <a:pt x="1801067" y="238349"/>
                  </a:lnTo>
                  <a:lnTo>
                    <a:pt x="1836073" y="266984"/>
                  </a:lnTo>
                  <a:lnTo>
                    <a:pt x="1869810" y="296976"/>
                  </a:lnTo>
                  <a:lnTo>
                    <a:pt x="1902231" y="328281"/>
                  </a:lnTo>
                  <a:lnTo>
                    <a:pt x="1933293" y="360855"/>
                  </a:lnTo>
                  <a:lnTo>
                    <a:pt x="1962951" y="394655"/>
                  </a:lnTo>
                  <a:lnTo>
                    <a:pt x="1991159" y="429637"/>
                  </a:lnTo>
                  <a:lnTo>
                    <a:pt x="2017872" y="465759"/>
                  </a:lnTo>
                  <a:lnTo>
                    <a:pt x="2043046" y="502977"/>
                  </a:lnTo>
                  <a:lnTo>
                    <a:pt x="2066636" y="541247"/>
                  </a:lnTo>
                  <a:lnTo>
                    <a:pt x="2088597" y="580526"/>
                  </a:lnTo>
                  <a:lnTo>
                    <a:pt x="2108884" y="620772"/>
                  </a:lnTo>
                  <a:lnTo>
                    <a:pt x="2127452" y="661939"/>
                  </a:lnTo>
                  <a:lnTo>
                    <a:pt x="2144255" y="703986"/>
                  </a:lnTo>
                  <a:lnTo>
                    <a:pt x="2159251" y="746868"/>
                  </a:lnTo>
                  <a:lnTo>
                    <a:pt x="2172392" y="790543"/>
                  </a:lnTo>
                  <a:lnTo>
                    <a:pt x="2183635" y="834966"/>
                  </a:lnTo>
                  <a:lnTo>
                    <a:pt x="2192934" y="880095"/>
                  </a:lnTo>
                  <a:lnTo>
                    <a:pt x="2200246" y="925886"/>
                  </a:lnTo>
                  <a:lnTo>
                    <a:pt x="2205523" y="972296"/>
                  </a:lnTo>
                  <a:lnTo>
                    <a:pt x="2208723" y="1019282"/>
                  </a:lnTo>
                  <a:lnTo>
                    <a:pt x="2209800" y="1066800"/>
                  </a:lnTo>
                  <a:lnTo>
                    <a:pt x="2208723" y="1114317"/>
                  </a:lnTo>
                  <a:lnTo>
                    <a:pt x="2205523" y="1161303"/>
                  </a:lnTo>
                  <a:lnTo>
                    <a:pt x="2200246" y="1207713"/>
                  </a:lnTo>
                  <a:lnTo>
                    <a:pt x="2192934" y="1253504"/>
                  </a:lnTo>
                  <a:lnTo>
                    <a:pt x="2183635" y="1298633"/>
                  </a:lnTo>
                  <a:lnTo>
                    <a:pt x="2172392" y="1343056"/>
                  </a:lnTo>
                  <a:lnTo>
                    <a:pt x="2159251" y="1386731"/>
                  </a:lnTo>
                  <a:lnTo>
                    <a:pt x="2144255" y="1429613"/>
                  </a:lnTo>
                  <a:lnTo>
                    <a:pt x="2127452" y="1471660"/>
                  </a:lnTo>
                  <a:lnTo>
                    <a:pt x="2108884" y="1512827"/>
                  </a:lnTo>
                  <a:lnTo>
                    <a:pt x="2088597" y="1553073"/>
                  </a:lnTo>
                  <a:lnTo>
                    <a:pt x="2066636" y="1592352"/>
                  </a:lnTo>
                  <a:lnTo>
                    <a:pt x="2043046" y="1630622"/>
                  </a:lnTo>
                  <a:lnTo>
                    <a:pt x="2017872" y="1667840"/>
                  </a:lnTo>
                  <a:lnTo>
                    <a:pt x="1991159" y="1703962"/>
                  </a:lnTo>
                  <a:lnTo>
                    <a:pt x="1962951" y="1738944"/>
                  </a:lnTo>
                  <a:lnTo>
                    <a:pt x="1933293" y="1772744"/>
                  </a:lnTo>
                  <a:lnTo>
                    <a:pt x="1902231" y="1805318"/>
                  </a:lnTo>
                  <a:lnTo>
                    <a:pt x="1869810" y="1836623"/>
                  </a:lnTo>
                  <a:lnTo>
                    <a:pt x="1836073" y="1866615"/>
                  </a:lnTo>
                  <a:lnTo>
                    <a:pt x="1801067" y="1895250"/>
                  </a:lnTo>
                  <a:lnTo>
                    <a:pt x="1764835" y="1922486"/>
                  </a:lnTo>
                  <a:lnTo>
                    <a:pt x="1727424" y="1948280"/>
                  </a:lnTo>
                  <a:lnTo>
                    <a:pt x="1688877" y="1972587"/>
                  </a:lnTo>
                  <a:lnTo>
                    <a:pt x="1649240" y="1995364"/>
                  </a:lnTo>
                  <a:lnTo>
                    <a:pt x="1608558" y="2016569"/>
                  </a:lnTo>
                  <a:lnTo>
                    <a:pt x="1566875" y="2036157"/>
                  </a:lnTo>
                  <a:lnTo>
                    <a:pt x="1524236" y="2054086"/>
                  </a:lnTo>
                  <a:lnTo>
                    <a:pt x="1480687" y="2070311"/>
                  </a:lnTo>
                  <a:lnTo>
                    <a:pt x="1436272" y="2084790"/>
                  </a:lnTo>
                  <a:lnTo>
                    <a:pt x="1391037" y="2097479"/>
                  </a:lnTo>
                  <a:lnTo>
                    <a:pt x="1345025" y="2108335"/>
                  </a:lnTo>
                  <a:lnTo>
                    <a:pt x="1298282" y="2117315"/>
                  </a:lnTo>
                  <a:lnTo>
                    <a:pt x="1250854" y="2124374"/>
                  </a:lnTo>
                  <a:lnTo>
                    <a:pt x="1202784" y="2129471"/>
                  </a:lnTo>
                  <a:lnTo>
                    <a:pt x="1154117" y="2132560"/>
                  </a:lnTo>
                  <a:lnTo>
                    <a:pt x="1104900" y="2133600"/>
                  </a:lnTo>
                  <a:lnTo>
                    <a:pt x="1055682" y="2132560"/>
                  </a:lnTo>
                  <a:lnTo>
                    <a:pt x="1007015" y="2129471"/>
                  </a:lnTo>
                  <a:lnTo>
                    <a:pt x="958945" y="2124374"/>
                  </a:lnTo>
                  <a:lnTo>
                    <a:pt x="911517" y="2117315"/>
                  </a:lnTo>
                  <a:lnTo>
                    <a:pt x="864774" y="2108335"/>
                  </a:lnTo>
                  <a:lnTo>
                    <a:pt x="818762" y="2097479"/>
                  </a:lnTo>
                  <a:lnTo>
                    <a:pt x="773527" y="2084790"/>
                  </a:lnTo>
                  <a:lnTo>
                    <a:pt x="729112" y="2070311"/>
                  </a:lnTo>
                  <a:lnTo>
                    <a:pt x="685563" y="2054086"/>
                  </a:lnTo>
                  <a:lnTo>
                    <a:pt x="642924" y="2036157"/>
                  </a:lnTo>
                  <a:lnTo>
                    <a:pt x="601241" y="2016569"/>
                  </a:lnTo>
                  <a:lnTo>
                    <a:pt x="560559" y="1995364"/>
                  </a:lnTo>
                  <a:lnTo>
                    <a:pt x="520922" y="1972587"/>
                  </a:lnTo>
                  <a:lnTo>
                    <a:pt x="482375" y="1948280"/>
                  </a:lnTo>
                  <a:lnTo>
                    <a:pt x="444964" y="1922486"/>
                  </a:lnTo>
                  <a:lnTo>
                    <a:pt x="408732" y="1895250"/>
                  </a:lnTo>
                  <a:lnTo>
                    <a:pt x="373726" y="1866615"/>
                  </a:lnTo>
                  <a:lnTo>
                    <a:pt x="339989" y="1836623"/>
                  </a:lnTo>
                  <a:lnTo>
                    <a:pt x="307568" y="1805318"/>
                  </a:lnTo>
                  <a:lnTo>
                    <a:pt x="276506" y="1772744"/>
                  </a:lnTo>
                  <a:lnTo>
                    <a:pt x="246848" y="1738944"/>
                  </a:lnTo>
                  <a:lnTo>
                    <a:pt x="218640" y="1703962"/>
                  </a:lnTo>
                  <a:lnTo>
                    <a:pt x="191927" y="1667840"/>
                  </a:lnTo>
                  <a:lnTo>
                    <a:pt x="166753" y="1630622"/>
                  </a:lnTo>
                  <a:lnTo>
                    <a:pt x="143163" y="1592352"/>
                  </a:lnTo>
                  <a:lnTo>
                    <a:pt x="121202" y="1553073"/>
                  </a:lnTo>
                  <a:lnTo>
                    <a:pt x="100915" y="1512827"/>
                  </a:lnTo>
                  <a:lnTo>
                    <a:pt x="82347" y="1471660"/>
                  </a:lnTo>
                  <a:lnTo>
                    <a:pt x="65544" y="1429613"/>
                  </a:lnTo>
                  <a:lnTo>
                    <a:pt x="50548" y="1386731"/>
                  </a:lnTo>
                  <a:lnTo>
                    <a:pt x="37407" y="1343056"/>
                  </a:lnTo>
                  <a:lnTo>
                    <a:pt x="26164" y="1298633"/>
                  </a:lnTo>
                  <a:lnTo>
                    <a:pt x="16865" y="1253504"/>
                  </a:lnTo>
                  <a:lnTo>
                    <a:pt x="9553" y="1207713"/>
                  </a:lnTo>
                  <a:lnTo>
                    <a:pt x="4276" y="1161303"/>
                  </a:lnTo>
                  <a:lnTo>
                    <a:pt x="1076" y="1114317"/>
                  </a:lnTo>
                  <a:lnTo>
                    <a:pt x="0" y="10668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724400" y="35814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152400" y="0"/>
                  </a:moveTo>
                  <a:lnTo>
                    <a:pt x="93065" y="5994"/>
                  </a:lnTo>
                  <a:lnTo>
                    <a:pt x="44624" y="22336"/>
                  </a:lnTo>
                  <a:lnTo>
                    <a:pt x="11971" y="46559"/>
                  </a:lnTo>
                  <a:lnTo>
                    <a:pt x="0" y="76200"/>
                  </a:lnTo>
                  <a:lnTo>
                    <a:pt x="11971" y="105840"/>
                  </a:lnTo>
                  <a:lnTo>
                    <a:pt x="44624" y="130063"/>
                  </a:lnTo>
                  <a:lnTo>
                    <a:pt x="93065" y="146405"/>
                  </a:lnTo>
                  <a:lnTo>
                    <a:pt x="152400" y="152400"/>
                  </a:lnTo>
                  <a:lnTo>
                    <a:pt x="211734" y="146405"/>
                  </a:lnTo>
                  <a:lnTo>
                    <a:pt x="260175" y="130063"/>
                  </a:lnTo>
                  <a:lnTo>
                    <a:pt x="292828" y="105840"/>
                  </a:lnTo>
                  <a:lnTo>
                    <a:pt x="304800" y="76200"/>
                  </a:lnTo>
                  <a:lnTo>
                    <a:pt x="292828" y="46559"/>
                  </a:lnTo>
                  <a:lnTo>
                    <a:pt x="260175" y="22336"/>
                  </a:lnTo>
                  <a:lnTo>
                    <a:pt x="211734" y="5994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724400" y="35814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0" y="76200"/>
                  </a:moveTo>
                  <a:lnTo>
                    <a:pt x="11971" y="46559"/>
                  </a:lnTo>
                  <a:lnTo>
                    <a:pt x="44624" y="22336"/>
                  </a:lnTo>
                  <a:lnTo>
                    <a:pt x="93065" y="5994"/>
                  </a:lnTo>
                  <a:lnTo>
                    <a:pt x="152400" y="0"/>
                  </a:lnTo>
                  <a:lnTo>
                    <a:pt x="211734" y="5994"/>
                  </a:lnTo>
                  <a:lnTo>
                    <a:pt x="260175" y="22336"/>
                  </a:lnTo>
                  <a:lnTo>
                    <a:pt x="292828" y="46559"/>
                  </a:lnTo>
                  <a:lnTo>
                    <a:pt x="304800" y="76200"/>
                  </a:lnTo>
                  <a:lnTo>
                    <a:pt x="292828" y="105840"/>
                  </a:lnTo>
                  <a:lnTo>
                    <a:pt x="260175" y="130063"/>
                  </a:lnTo>
                  <a:lnTo>
                    <a:pt x="211734" y="146405"/>
                  </a:lnTo>
                  <a:lnTo>
                    <a:pt x="152400" y="152400"/>
                  </a:lnTo>
                  <a:lnTo>
                    <a:pt x="93065" y="146405"/>
                  </a:lnTo>
                  <a:lnTo>
                    <a:pt x="44624" y="130063"/>
                  </a:lnTo>
                  <a:lnTo>
                    <a:pt x="11971" y="105840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39028" y="3957827"/>
              <a:ext cx="237744" cy="16154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72228" y="2967227"/>
              <a:ext cx="237744" cy="23774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3657600" y="46482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152400" y="0"/>
                  </a:moveTo>
                  <a:lnTo>
                    <a:pt x="93065" y="5994"/>
                  </a:lnTo>
                  <a:lnTo>
                    <a:pt x="44624" y="22336"/>
                  </a:lnTo>
                  <a:lnTo>
                    <a:pt x="11971" y="46559"/>
                  </a:lnTo>
                  <a:lnTo>
                    <a:pt x="0" y="76200"/>
                  </a:lnTo>
                  <a:lnTo>
                    <a:pt x="11971" y="105840"/>
                  </a:lnTo>
                  <a:lnTo>
                    <a:pt x="44624" y="130063"/>
                  </a:lnTo>
                  <a:lnTo>
                    <a:pt x="93065" y="146405"/>
                  </a:lnTo>
                  <a:lnTo>
                    <a:pt x="152400" y="152400"/>
                  </a:lnTo>
                  <a:lnTo>
                    <a:pt x="211734" y="146405"/>
                  </a:lnTo>
                  <a:lnTo>
                    <a:pt x="260175" y="130063"/>
                  </a:lnTo>
                  <a:lnTo>
                    <a:pt x="292828" y="105840"/>
                  </a:lnTo>
                  <a:lnTo>
                    <a:pt x="304800" y="76200"/>
                  </a:lnTo>
                  <a:lnTo>
                    <a:pt x="292828" y="46559"/>
                  </a:lnTo>
                  <a:lnTo>
                    <a:pt x="260175" y="22336"/>
                  </a:lnTo>
                  <a:lnTo>
                    <a:pt x="211734" y="5994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657600" y="46482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0" y="76200"/>
                  </a:moveTo>
                  <a:lnTo>
                    <a:pt x="11971" y="46559"/>
                  </a:lnTo>
                  <a:lnTo>
                    <a:pt x="44624" y="22336"/>
                  </a:lnTo>
                  <a:lnTo>
                    <a:pt x="93065" y="5994"/>
                  </a:lnTo>
                  <a:lnTo>
                    <a:pt x="152400" y="0"/>
                  </a:lnTo>
                  <a:lnTo>
                    <a:pt x="211734" y="5994"/>
                  </a:lnTo>
                  <a:lnTo>
                    <a:pt x="260175" y="22336"/>
                  </a:lnTo>
                  <a:lnTo>
                    <a:pt x="292828" y="46559"/>
                  </a:lnTo>
                  <a:lnTo>
                    <a:pt x="304800" y="76200"/>
                  </a:lnTo>
                  <a:lnTo>
                    <a:pt x="292828" y="105840"/>
                  </a:lnTo>
                  <a:lnTo>
                    <a:pt x="260175" y="130063"/>
                  </a:lnTo>
                  <a:lnTo>
                    <a:pt x="211734" y="146405"/>
                  </a:lnTo>
                  <a:lnTo>
                    <a:pt x="152400" y="152400"/>
                  </a:lnTo>
                  <a:lnTo>
                    <a:pt x="93065" y="146405"/>
                  </a:lnTo>
                  <a:lnTo>
                    <a:pt x="44624" y="130063"/>
                  </a:lnTo>
                  <a:lnTo>
                    <a:pt x="11971" y="105840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4038600" y="38862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152400" y="0"/>
                  </a:moveTo>
                  <a:lnTo>
                    <a:pt x="93065" y="5994"/>
                  </a:lnTo>
                  <a:lnTo>
                    <a:pt x="44624" y="22336"/>
                  </a:lnTo>
                  <a:lnTo>
                    <a:pt x="11971" y="46559"/>
                  </a:lnTo>
                  <a:lnTo>
                    <a:pt x="0" y="76200"/>
                  </a:lnTo>
                  <a:lnTo>
                    <a:pt x="11971" y="105840"/>
                  </a:lnTo>
                  <a:lnTo>
                    <a:pt x="44624" y="130063"/>
                  </a:lnTo>
                  <a:lnTo>
                    <a:pt x="93065" y="146405"/>
                  </a:lnTo>
                  <a:lnTo>
                    <a:pt x="152400" y="152400"/>
                  </a:lnTo>
                  <a:lnTo>
                    <a:pt x="211734" y="146405"/>
                  </a:lnTo>
                  <a:lnTo>
                    <a:pt x="260175" y="130063"/>
                  </a:lnTo>
                  <a:lnTo>
                    <a:pt x="292828" y="105840"/>
                  </a:lnTo>
                  <a:lnTo>
                    <a:pt x="304800" y="76200"/>
                  </a:lnTo>
                  <a:lnTo>
                    <a:pt x="292828" y="46559"/>
                  </a:lnTo>
                  <a:lnTo>
                    <a:pt x="260175" y="22336"/>
                  </a:lnTo>
                  <a:lnTo>
                    <a:pt x="211734" y="5994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4038600" y="38862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0" y="76200"/>
                  </a:moveTo>
                  <a:lnTo>
                    <a:pt x="11971" y="46559"/>
                  </a:lnTo>
                  <a:lnTo>
                    <a:pt x="44624" y="22336"/>
                  </a:lnTo>
                  <a:lnTo>
                    <a:pt x="93065" y="5994"/>
                  </a:lnTo>
                  <a:lnTo>
                    <a:pt x="152400" y="0"/>
                  </a:lnTo>
                  <a:lnTo>
                    <a:pt x="211734" y="5994"/>
                  </a:lnTo>
                  <a:lnTo>
                    <a:pt x="260175" y="22336"/>
                  </a:lnTo>
                  <a:lnTo>
                    <a:pt x="292828" y="46559"/>
                  </a:lnTo>
                  <a:lnTo>
                    <a:pt x="304800" y="76200"/>
                  </a:lnTo>
                  <a:lnTo>
                    <a:pt x="292828" y="105840"/>
                  </a:lnTo>
                  <a:lnTo>
                    <a:pt x="260175" y="130063"/>
                  </a:lnTo>
                  <a:lnTo>
                    <a:pt x="211734" y="146405"/>
                  </a:lnTo>
                  <a:lnTo>
                    <a:pt x="152400" y="152400"/>
                  </a:lnTo>
                  <a:lnTo>
                    <a:pt x="93065" y="146405"/>
                  </a:lnTo>
                  <a:lnTo>
                    <a:pt x="44624" y="130063"/>
                  </a:lnTo>
                  <a:lnTo>
                    <a:pt x="11971" y="105840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0263" rIns="0" bIns="0" rtlCol="0" vert="horz">
            <a:spAutoFit/>
          </a:bodyPr>
          <a:lstStyle/>
          <a:p>
            <a:pPr marL="233045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3-Nearest</a:t>
            </a:r>
            <a:r>
              <a:rPr dirty="0" sz="3200" spc="-6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Neighbor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19627" y="3576828"/>
            <a:ext cx="237744" cy="161544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00628" y="2738627"/>
            <a:ext cx="237744" cy="161544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9027" y="4491228"/>
            <a:ext cx="237744" cy="161544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48428" y="5024628"/>
            <a:ext cx="237744" cy="161544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9741" y="583438"/>
            <a:ext cx="331279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Classification</a:t>
            </a:r>
            <a:r>
              <a:rPr dirty="0" sz="3200" spc="-7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Steps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02742" y="1625854"/>
            <a:ext cx="8609965" cy="48914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63550" indent="-343535">
              <a:lnSpc>
                <a:spcPct val="100000"/>
              </a:lnSpc>
              <a:spcBef>
                <a:spcPts val="95"/>
              </a:spcBef>
              <a:buClr>
                <a:srgbClr val="3333CC"/>
              </a:buClr>
              <a:buSzPct val="59090"/>
              <a:buFont typeface="Wingdings"/>
              <a:buChar char=""/>
              <a:tabLst>
                <a:tab pos="463550" algn="l"/>
              </a:tabLst>
            </a:pPr>
            <a:r>
              <a:rPr dirty="0" sz="2200" b="1">
                <a:solidFill>
                  <a:srgbClr val="0000FF"/>
                </a:solidFill>
                <a:latin typeface="Arial"/>
                <a:cs typeface="Arial"/>
              </a:rPr>
              <a:t>Training</a:t>
            </a:r>
            <a:r>
              <a:rPr dirty="0" sz="2200" spc="-4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0000FF"/>
                </a:solidFill>
                <a:latin typeface="Arial"/>
                <a:cs typeface="Arial"/>
              </a:rPr>
              <a:t>phase:</a:t>
            </a:r>
            <a:r>
              <a:rPr dirty="0" sz="2200" spc="-2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</a:t>
            </a:r>
            <a:r>
              <a:rPr dirty="0" sz="2200" spc="-6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model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is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constructed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from</a:t>
            </a:r>
            <a:r>
              <a:rPr dirty="0" sz="2200" spc="-4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the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training</a:t>
            </a:r>
            <a:endParaRPr sz="2200">
              <a:latin typeface="Arial"/>
              <a:cs typeface="Arial"/>
            </a:endParaRPr>
          </a:p>
          <a:p>
            <a:pPr marL="463550">
              <a:lnSpc>
                <a:spcPct val="100000"/>
              </a:lnSpc>
            </a:pPr>
            <a:r>
              <a:rPr dirty="0" sz="2200" spc="-10">
                <a:latin typeface="Arial"/>
                <a:cs typeface="Arial"/>
              </a:rPr>
              <a:t>instances.</a:t>
            </a:r>
            <a:endParaRPr sz="2200">
              <a:latin typeface="Arial"/>
              <a:cs typeface="Arial"/>
            </a:endParaRPr>
          </a:p>
          <a:p>
            <a:pPr lvl="1" marL="1035050" marR="5080" indent="-513715">
              <a:lnSpc>
                <a:spcPct val="100000"/>
              </a:lnSpc>
              <a:spcBef>
                <a:spcPts val="530"/>
              </a:spcBef>
              <a:buClr>
                <a:srgbClr val="FF0000"/>
              </a:buClr>
              <a:buSzPct val="54545"/>
              <a:buFont typeface="Wingdings"/>
              <a:buChar char=""/>
              <a:tabLst>
                <a:tab pos="1035050" algn="l"/>
              </a:tabLst>
            </a:pPr>
            <a:r>
              <a:rPr dirty="0" sz="2200">
                <a:latin typeface="Arial"/>
                <a:cs typeface="Arial"/>
              </a:rPr>
              <a:t>classification</a:t>
            </a:r>
            <a:r>
              <a:rPr dirty="0" sz="2200" spc="-12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algorithm</a:t>
            </a:r>
            <a:r>
              <a:rPr dirty="0" sz="2200" spc="-10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finds</a:t>
            </a:r>
            <a:r>
              <a:rPr dirty="0" sz="2200" spc="-11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relationships</a:t>
            </a:r>
            <a:r>
              <a:rPr dirty="0" sz="2200" spc="-10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between</a:t>
            </a:r>
            <a:r>
              <a:rPr dirty="0" sz="2200" spc="-100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predictors </a:t>
            </a:r>
            <a:r>
              <a:rPr dirty="0" sz="2200">
                <a:latin typeface="Arial"/>
                <a:cs typeface="Arial"/>
              </a:rPr>
              <a:t>and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targets</a:t>
            </a:r>
            <a:endParaRPr sz="2200">
              <a:latin typeface="Arial"/>
              <a:cs typeface="Arial"/>
            </a:endParaRPr>
          </a:p>
          <a:p>
            <a:pPr lvl="1" marL="1035050" indent="-513715">
              <a:lnSpc>
                <a:spcPct val="100000"/>
              </a:lnSpc>
              <a:spcBef>
                <a:spcPts val="530"/>
              </a:spcBef>
              <a:buClr>
                <a:srgbClr val="FF0000"/>
              </a:buClr>
              <a:buSzPct val="54545"/>
              <a:buFont typeface="Wingdings"/>
              <a:buChar char=""/>
              <a:tabLst>
                <a:tab pos="1035050" algn="l"/>
              </a:tabLst>
            </a:pPr>
            <a:r>
              <a:rPr dirty="0" sz="2200">
                <a:latin typeface="Arial"/>
                <a:cs typeface="Arial"/>
              </a:rPr>
              <a:t>relationships</a:t>
            </a:r>
            <a:r>
              <a:rPr dirty="0" sz="2200" spc="-8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are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summarised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in</a:t>
            </a:r>
            <a:r>
              <a:rPr dirty="0" sz="2200" spc="-7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</a:t>
            </a:r>
            <a:r>
              <a:rPr dirty="0" sz="2200" spc="-30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model</a:t>
            </a:r>
            <a:endParaRPr sz="22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880"/>
              </a:spcBef>
              <a:buClr>
                <a:srgbClr val="FF0000"/>
              </a:buClr>
              <a:buFont typeface="Wingdings"/>
              <a:buChar char=""/>
            </a:pPr>
            <a:endParaRPr sz="2200">
              <a:latin typeface="Arial"/>
              <a:cs typeface="Arial"/>
            </a:endParaRPr>
          </a:p>
          <a:p>
            <a:pPr marL="463550" marR="597535" indent="-343535">
              <a:lnSpc>
                <a:spcPct val="100000"/>
              </a:lnSpc>
              <a:buClr>
                <a:srgbClr val="3333CC"/>
              </a:buClr>
              <a:buSzPct val="59090"/>
              <a:buFont typeface="Wingdings"/>
              <a:buChar char=""/>
              <a:tabLst>
                <a:tab pos="463550" algn="l"/>
              </a:tabLst>
            </a:pPr>
            <a:r>
              <a:rPr dirty="0" sz="2200" b="1">
                <a:solidFill>
                  <a:srgbClr val="0000FF"/>
                </a:solidFill>
                <a:latin typeface="Arial"/>
                <a:cs typeface="Arial"/>
              </a:rPr>
              <a:t>Testing</a:t>
            </a:r>
            <a:r>
              <a:rPr dirty="0" sz="2200" spc="-3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0000FF"/>
                </a:solidFill>
                <a:latin typeface="Arial"/>
                <a:cs typeface="Arial"/>
              </a:rPr>
              <a:t>phase:</a:t>
            </a:r>
            <a:r>
              <a:rPr dirty="0" sz="22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test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the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model</a:t>
            </a:r>
            <a:r>
              <a:rPr dirty="0" sz="2200" spc="-4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on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test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sample</a:t>
            </a:r>
            <a:r>
              <a:rPr dirty="0" sz="2200" spc="-3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whose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class </a:t>
            </a:r>
            <a:r>
              <a:rPr dirty="0" sz="2200">
                <a:latin typeface="Arial"/>
                <a:cs typeface="Arial"/>
              </a:rPr>
              <a:t>labels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are</a:t>
            </a:r>
            <a:r>
              <a:rPr dirty="0" sz="2200" spc="-4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known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but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not</a:t>
            </a:r>
            <a:r>
              <a:rPr dirty="0" sz="2200" spc="-3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used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for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training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the</a:t>
            </a:r>
            <a:r>
              <a:rPr dirty="0" sz="2200" spc="5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model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75"/>
              </a:spcBef>
              <a:buClr>
                <a:srgbClr val="3333CC"/>
              </a:buClr>
              <a:buFont typeface="Wingdings"/>
              <a:buChar char=""/>
            </a:pPr>
            <a:endParaRPr sz="2200">
              <a:latin typeface="Arial"/>
              <a:cs typeface="Arial"/>
            </a:endParaRPr>
          </a:p>
          <a:p>
            <a:pPr marL="463550" indent="-343535">
              <a:lnSpc>
                <a:spcPct val="100000"/>
              </a:lnSpc>
              <a:buClr>
                <a:srgbClr val="3333CC"/>
              </a:buClr>
              <a:buSzPct val="59090"/>
              <a:buFont typeface="Wingdings"/>
              <a:buChar char=""/>
              <a:tabLst>
                <a:tab pos="463550" algn="l"/>
              </a:tabLst>
            </a:pPr>
            <a:r>
              <a:rPr dirty="0" sz="2200" b="1">
                <a:solidFill>
                  <a:srgbClr val="0000FF"/>
                </a:solidFill>
                <a:latin typeface="Arial"/>
                <a:cs typeface="Arial"/>
              </a:rPr>
              <a:t>Usage</a:t>
            </a:r>
            <a:r>
              <a:rPr dirty="0" sz="2200" spc="-5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0000FF"/>
                </a:solidFill>
                <a:latin typeface="Arial"/>
                <a:cs typeface="Arial"/>
              </a:rPr>
              <a:t>phase:</a:t>
            </a:r>
            <a:r>
              <a:rPr dirty="0" sz="2200" spc="-2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use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the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model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for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classification</a:t>
            </a:r>
            <a:r>
              <a:rPr dirty="0" sz="2200" spc="-8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on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new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 spc="-20">
                <a:latin typeface="Arial"/>
                <a:cs typeface="Arial"/>
              </a:rPr>
              <a:t>data</a:t>
            </a:r>
            <a:endParaRPr sz="2200">
              <a:latin typeface="Arial"/>
              <a:cs typeface="Arial"/>
            </a:endParaRPr>
          </a:p>
          <a:p>
            <a:pPr marL="463550">
              <a:lnSpc>
                <a:spcPct val="100000"/>
              </a:lnSpc>
              <a:spcBef>
                <a:spcPts val="5"/>
              </a:spcBef>
            </a:pPr>
            <a:r>
              <a:rPr dirty="0" sz="2200">
                <a:latin typeface="Arial"/>
                <a:cs typeface="Arial"/>
              </a:rPr>
              <a:t>whose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class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labels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are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unknown</a:t>
            </a:r>
            <a:endParaRPr sz="2200">
              <a:latin typeface="Arial"/>
              <a:cs typeface="Arial"/>
            </a:endParaRPr>
          </a:p>
          <a:p>
            <a:pPr marL="12700" marR="144780">
              <a:lnSpc>
                <a:spcPct val="100000"/>
              </a:lnSpc>
              <a:spcBef>
                <a:spcPts val="2360"/>
              </a:spcBef>
            </a:pPr>
            <a:r>
              <a:rPr dirty="0" sz="1800" spc="-10">
                <a:latin typeface="Times New Roman"/>
                <a:cs typeface="Times New Roman"/>
              </a:rPr>
              <a:t>https://</a:t>
            </a:r>
            <a:r>
              <a:rPr dirty="0" sz="1800" spc="-10">
                <a:latin typeface="Times New Roman"/>
                <a:cs typeface="Times New Roman"/>
                <a:hlinkClick r:id="rId2"/>
              </a:rPr>
              <a:t>www.tutorialspoint.com/machine_learning_with_python/machine_learning_with_pyt</a:t>
            </a:r>
            <a:r>
              <a:rPr dirty="0" sz="1800" spc="-10">
                <a:latin typeface="Times New Roman"/>
                <a:cs typeface="Times New Roman"/>
              </a:rPr>
              <a:t> hon_knn_algorithm_finding_nearest_neighbors.htm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5857" y="584962"/>
            <a:ext cx="271399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KNN </a:t>
            </a:r>
            <a:r>
              <a:rPr dirty="0" sz="3200" spc="-10"/>
              <a:t>Features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359460" y="1450594"/>
            <a:ext cx="8387080" cy="5017770"/>
          </a:xfrm>
          <a:prstGeom prst="rect">
            <a:avLst/>
          </a:prstGeom>
        </p:spPr>
        <p:txBody>
          <a:bodyPr wrap="square" lIns="0" tIns="57785" rIns="0" bIns="0" rtlCol="0" vert="horz">
            <a:spAutoFit/>
          </a:bodyPr>
          <a:lstStyle/>
          <a:p>
            <a:pPr marL="464820" marR="5080" indent="-342900">
              <a:lnSpc>
                <a:spcPts val="2810"/>
              </a:lnSpc>
              <a:spcBef>
                <a:spcPts val="455"/>
              </a:spcBef>
              <a:buClr>
                <a:srgbClr val="3333CC"/>
              </a:buClr>
              <a:buSzPct val="59615"/>
              <a:buFont typeface="Wingdings"/>
              <a:buChar char=""/>
              <a:tabLst>
                <a:tab pos="464820" algn="l"/>
              </a:tabLst>
            </a:pPr>
            <a:r>
              <a:rPr dirty="0" sz="2600">
                <a:latin typeface="Arial"/>
                <a:cs typeface="Arial"/>
              </a:rPr>
              <a:t>All</a:t>
            </a:r>
            <a:r>
              <a:rPr dirty="0" sz="2600" spc="-3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instances</a:t>
            </a:r>
            <a:r>
              <a:rPr dirty="0" sz="2600" spc="-5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correspond</a:t>
            </a:r>
            <a:r>
              <a:rPr dirty="0" sz="2600" spc="-5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to</a:t>
            </a:r>
            <a:r>
              <a:rPr dirty="0" sz="2600" spc="-2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points</a:t>
            </a:r>
            <a:r>
              <a:rPr dirty="0" sz="2600" spc="-4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in</a:t>
            </a:r>
            <a:r>
              <a:rPr dirty="0" sz="2600" spc="-3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an</a:t>
            </a:r>
            <a:r>
              <a:rPr dirty="0" sz="2600" spc="-3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n-</a:t>
            </a:r>
            <a:r>
              <a:rPr dirty="0" sz="2600" spc="-10">
                <a:latin typeface="Arial"/>
                <a:cs typeface="Arial"/>
              </a:rPr>
              <a:t>dimensional </a:t>
            </a:r>
            <a:r>
              <a:rPr dirty="0" sz="2600">
                <a:latin typeface="Arial"/>
                <a:cs typeface="Arial"/>
              </a:rPr>
              <a:t>Euclidean</a:t>
            </a:r>
            <a:r>
              <a:rPr dirty="0" sz="2600" spc="-85">
                <a:latin typeface="Arial"/>
                <a:cs typeface="Arial"/>
              </a:rPr>
              <a:t> </a:t>
            </a:r>
            <a:r>
              <a:rPr dirty="0" sz="2600" spc="-20">
                <a:latin typeface="Arial"/>
                <a:cs typeface="Arial"/>
              </a:rPr>
              <a:t>space</a:t>
            </a:r>
            <a:endParaRPr sz="2600">
              <a:latin typeface="Arial"/>
              <a:cs typeface="Arial"/>
            </a:endParaRPr>
          </a:p>
          <a:p>
            <a:pPr marL="464820" indent="-342900">
              <a:lnSpc>
                <a:spcPct val="100000"/>
              </a:lnSpc>
              <a:spcBef>
                <a:spcPts val="1445"/>
              </a:spcBef>
              <a:buClr>
                <a:srgbClr val="3333CC"/>
              </a:buClr>
              <a:buSzPct val="59615"/>
              <a:buFont typeface="Wingdings"/>
              <a:buChar char=""/>
              <a:tabLst>
                <a:tab pos="464820" algn="l"/>
              </a:tabLst>
            </a:pPr>
            <a:r>
              <a:rPr dirty="0" sz="2600">
                <a:latin typeface="Arial"/>
                <a:cs typeface="Arial"/>
              </a:rPr>
              <a:t>Classification</a:t>
            </a:r>
            <a:r>
              <a:rPr dirty="0" sz="2600" spc="-6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is</a:t>
            </a:r>
            <a:r>
              <a:rPr dirty="0" sz="2600" spc="-5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delayed</a:t>
            </a:r>
            <a:r>
              <a:rPr dirty="0" sz="2600" spc="-4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till</a:t>
            </a:r>
            <a:r>
              <a:rPr dirty="0" sz="2600" spc="-3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a</a:t>
            </a:r>
            <a:r>
              <a:rPr dirty="0" sz="2600" spc="-3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new</a:t>
            </a:r>
            <a:r>
              <a:rPr dirty="0" sz="2600" spc="-4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instance</a:t>
            </a:r>
            <a:r>
              <a:rPr dirty="0" sz="2600" spc="-45">
                <a:latin typeface="Arial"/>
                <a:cs typeface="Arial"/>
              </a:rPr>
              <a:t> </a:t>
            </a:r>
            <a:r>
              <a:rPr dirty="0" sz="2600" spc="-10">
                <a:latin typeface="Arial"/>
                <a:cs typeface="Arial"/>
              </a:rPr>
              <a:t>arrives</a:t>
            </a:r>
            <a:endParaRPr sz="2600">
              <a:latin typeface="Arial"/>
              <a:cs typeface="Arial"/>
            </a:endParaRPr>
          </a:p>
          <a:p>
            <a:pPr marL="464820" marR="417195" indent="-342900">
              <a:lnSpc>
                <a:spcPts val="2810"/>
              </a:lnSpc>
              <a:spcBef>
                <a:spcPts val="1839"/>
              </a:spcBef>
              <a:buClr>
                <a:srgbClr val="3333CC"/>
              </a:buClr>
              <a:buSzPct val="59615"/>
              <a:buFont typeface="Wingdings"/>
              <a:buChar char=""/>
              <a:tabLst>
                <a:tab pos="464820" algn="l"/>
              </a:tabLst>
            </a:pPr>
            <a:r>
              <a:rPr dirty="0" sz="2600">
                <a:latin typeface="Arial"/>
                <a:cs typeface="Arial"/>
              </a:rPr>
              <a:t>Classification</a:t>
            </a:r>
            <a:r>
              <a:rPr dirty="0" sz="2600" spc="-7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done</a:t>
            </a:r>
            <a:r>
              <a:rPr dirty="0" sz="2600" spc="-5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by</a:t>
            </a:r>
            <a:r>
              <a:rPr dirty="0" sz="2600" spc="-4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comparing</a:t>
            </a:r>
            <a:r>
              <a:rPr dirty="0" sz="2600" spc="-7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feature</a:t>
            </a:r>
            <a:r>
              <a:rPr dirty="0" sz="2600" spc="-5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vectors</a:t>
            </a:r>
            <a:r>
              <a:rPr dirty="0" sz="2600" spc="-65">
                <a:latin typeface="Arial"/>
                <a:cs typeface="Arial"/>
              </a:rPr>
              <a:t> </a:t>
            </a:r>
            <a:r>
              <a:rPr dirty="0" sz="2600" spc="-25">
                <a:latin typeface="Arial"/>
                <a:cs typeface="Arial"/>
              </a:rPr>
              <a:t>of </a:t>
            </a:r>
            <a:r>
              <a:rPr dirty="0" sz="2600">
                <a:latin typeface="Arial"/>
                <a:cs typeface="Arial"/>
              </a:rPr>
              <a:t>the</a:t>
            </a:r>
            <a:r>
              <a:rPr dirty="0" sz="2600" spc="-7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different</a:t>
            </a:r>
            <a:r>
              <a:rPr dirty="0" sz="2600" spc="-70">
                <a:latin typeface="Arial"/>
                <a:cs typeface="Arial"/>
              </a:rPr>
              <a:t> </a:t>
            </a:r>
            <a:r>
              <a:rPr dirty="0" sz="2600" spc="-10">
                <a:latin typeface="Arial"/>
                <a:cs typeface="Arial"/>
              </a:rPr>
              <a:t>points</a:t>
            </a:r>
            <a:endParaRPr sz="2600">
              <a:latin typeface="Arial"/>
              <a:cs typeface="Arial"/>
            </a:endParaRPr>
          </a:p>
          <a:p>
            <a:pPr marL="464820" indent="-342900">
              <a:lnSpc>
                <a:spcPct val="100000"/>
              </a:lnSpc>
              <a:spcBef>
                <a:spcPts val="1445"/>
              </a:spcBef>
              <a:buClr>
                <a:srgbClr val="3333CC"/>
              </a:buClr>
              <a:buSzPct val="59615"/>
              <a:buFont typeface="Wingdings"/>
              <a:buChar char=""/>
              <a:tabLst>
                <a:tab pos="464820" algn="l"/>
              </a:tabLst>
            </a:pPr>
            <a:r>
              <a:rPr dirty="0" sz="2600">
                <a:latin typeface="Arial"/>
                <a:cs typeface="Arial"/>
              </a:rPr>
              <a:t>Target</a:t>
            </a:r>
            <a:r>
              <a:rPr dirty="0" sz="2600" spc="-5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function</a:t>
            </a:r>
            <a:r>
              <a:rPr dirty="0" sz="2600" spc="-4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may</a:t>
            </a:r>
            <a:r>
              <a:rPr dirty="0" sz="2600" spc="-5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be</a:t>
            </a:r>
            <a:r>
              <a:rPr dirty="0" sz="2600" spc="-3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discrete</a:t>
            </a:r>
            <a:r>
              <a:rPr dirty="0" sz="2600" spc="-5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or</a:t>
            </a:r>
            <a:r>
              <a:rPr dirty="0" sz="2600" spc="-3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real-</a:t>
            </a:r>
            <a:r>
              <a:rPr dirty="0" sz="2600" spc="-10">
                <a:latin typeface="Arial"/>
                <a:cs typeface="Arial"/>
              </a:rPr>
              <a:t>valued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230"/>
              </a:spcBef>
            </a:pPr>
            <a:endParaRPr sz="26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buFont typeface="Wingdings"/>
              <a:buChar char=""/>
              <a:tabLst>
                <a:tab pos="298450" algn="l"/>
              </a:tabLst>
            </a:pPr>
            <a:r>
              <a:rPr dirty="0" sz="2400">
                <a:latin typeface="Arial"/>
                <a:cs typeface="Arial"/>
              </a:rPr>
              <a:t>It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uses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local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neighborhood</a:t>
            </a:r>
            <a:r>
              <a:rPr dirty="0" sz="2400">
                <a:latin typeface="Arial"/>
                <a:cs typeface="Arial"/>
              </a:rPr>
              <a:t> to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obtain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prediction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Font typeface="Wingdings"/>
              <a:buChar char=""/>
            </a:pPr>
            <a:endParaRPr sz="2400">
              <a:latin typeface="Arial"/>
              <a:cs typeface="Arial"/>
            </a:endParaRPr>
          </a:p>
          <a:p>
            <a:pPr marL="297815" marR="15240" indent="-285750">
              <a:lnSpc>
                <a:spcPct val="100000"/>
              </a:lnSpc>
              <a:buFont typeface="Wingdings"/>
              <a:buChar char=""/>
              <a:tabLst>
                <a:tab pos="299085" algn="l"/>
              </a:tabLst>
            </a:pP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K</a:t>
            </a:r>
            <a:r>
              <a:rPr dirty="0" sz="2400" spc="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memorized</a:t>
            </a:r>
            <a:r>
              <a:rPr dirty="0" sz="2400" spc="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examples</a:t>
            </a:r>
            <a:r>
              <a:rPr dirty="0" sz="2400" spc="9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more</a:t>
            </a:r>
            <a:r>
              <a:rPr dirty="0" sz="2400" spc="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similar</a:t>
            </a:r>
            <a:r>
              <a:rPr dirty="0" sz="2400" spc="10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one</a:t>
            </a:r>
            <a:r>
              <a:rPr dirty="0" sz="2400" spc="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that</a:t>
            </a:r>
            <a:r>
              <a:rPr dirty="0" sz="2400" spc="90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is </a:t>
            </a:r>
            <a:r>
              <a:rPr dirty="0" sz="2400" spc="-25">
                <a:latin typeface="Arial"/>
                <a:cs typeface="Arial"/>
              </a:rPr>
              <a:t>	</a:t>
            </a:r>
            <a:r>
              <a:rPr dirty="0" sz="2400">
                <a:latin typeface="Arial"/>
                <a:cs typeface="Arial"/>
              </a:rPr>
              <a:t>being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classified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are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retrieved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09091" y="1495171"/>
            <a:ext cx="7217409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</a:tabLst>
            </a:pPr>
            <a:r>
              <a:rPr dirty="0" sz="2200">
                <a:latin typeface="Arial"/>
                <a:cs typeface="Arial"/>
              </a:rPr>
              <a:t>A</a:t>
            </a:r>
            <a:r>
              <a:rPr dirty="0" sz="2200" spc="-1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distance</a:t>
            </a:r>
            <a:r>
              <a:rPr dirty="0" sz="2200" spc="-8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function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is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needed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to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compare</a:t>
            </a:r>
            <a:r>
              <a:rPr dirty="0" sz="2200" spc="-3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the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examples similarity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609091" y="4513326"/>
            <a:ext cx="8150225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</a:tabLst>
            </a:pPr>
            <a:r>
              <a:rPr dirty="0" sz="2200">
                <a:latin typeface="Arial"/>
                <a:cs typeface="Arial"/>
              </a:rPr>
              <a:t>This</a:t>
            </a:r>
            <a:r>
              <a:rPr dirty="0" sz="2200" spc="-6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means</a:t>
            </a:r>
            <a:r>
              <a:rPr dirty="0" sz="2200" spc="-4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that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if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we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change</a:t>
            </a:r>
            <a:r>
              <a:rPr dirty="0" sz="2200" spc="-4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the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distance</a:t>
            </a:r>
            <a:r>
              <a:rPr dirty="0" sz="2200" spc="-6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function,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we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change </a:t>
            </a:r>
            <a:r>
              <a:rPr dirty="0" sz="2200">
                <a:latin typeface="Arial"/>
                <a:cs typeface="Arial"/>
              </a:rPr>
              <a:t>how</a:t>
            </a:r>
            <a:r>
              <a:rPr dirty="0" sz="2200" spc="-7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examples</a:t>
            </a:r>
            <a:r>
              <a:rPr dirty="0" sz="2200" spc="-4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are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classified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3448" y="2089404"/>
            <a:ext cx="2663952" cy="230276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7071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KNN</a:t>
            </a:r>
            <a:r>
              <a:rPr dirty="0" sz="3200" spc="-15"/>
              <a:t> </a:t>
            </a:r>
            <a:r>
              <a:rPr dirty="0" sz="3200" spc="-10"/>
              <a:t>Features</a:t>
            </a:r>
            <a:endParaRPr sz="3200"/>
          </a:p>
        </p:txBody>
      </p:sp>
      <p:sp>
        <p:nvSpPr>
          <p:cNvPr id="6" name="object 6" descr=""/>
          <p:cNvSpPr txBox="1"/>
          <p:nvPr/>
        </p:nvSpPr>
        <p:spPr>
          <a:xfrm>
            <a:off x="128015" y="5791200"/>
            <a:ext cx="8816340" cy="425450"/>
          </a:xfrm>
          <a:prstGeom prst="rect">
            <a:avLst/>
          </a:prstGeom>
          <a:solidFill>
            <a:srgbClr val="FDDF58"/>
          </a:solidFill>
        </p:spPr>
        <p:txBody>
          <a:bodyPr wrap="square" lIns="0" tIns="2540" rIns="0" bIns="0" rtlCol="0" vert="horz">
            <a:spAutoFit/>
          </a:bodyPr>
          <a:lstStyle/>
          <a:p>
            <a:pPr marL="391795">
              <a:lnSpc>
                <a:spcPct val="100000"/>
              </a:lnSpc>
              <a:spcBef>
                <a:spcPts val="20"/>
              </a:spcBef>
            </a:pP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Learning</a:t>
            </a:r>
            <a:r>
              <a:rPr dirty="0" sz="2400" spc="-6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2400" spc="-8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very</a:t>
            </a:r>
            <a:r>
              <a:rPr dirty="0" sz="2400" spc="-6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simple</a:t>
            </a:r>
            <a:r>
              <a:rPr dirty="0" sz="2400" spc="-7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but</a:t>
            </a:r>
            <a:r>
              <a:rPr dirty="0" sz="2400" spc="-8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Classification</a:t>
            </a:r>
            <a:r>
              <a:rPr dirty="0" sz="24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2400" spc="-8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time</a:t>
            </a:r>
            <a:r>
              <a:rPr dirty="0" sz="2400" spc="-7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consuming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5844" y="453897"/>
            <a:ext cx="585406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KNN</a:t>
            </a:r>
            <a:r>
              <a:rPr dirty="0" sz="3200" spc="-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Classifier</a:t>
            </a:r>
            <a:r>
              <a:rPr dirty="0" sz="3200" spc="-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:</a:t>
            </a:r>
            <a:r>
              <a:rPr dirty="0" sz="3200" spc="-1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Effect</a:t>
            </a:r>
            <a:r>
              <a:rPr dirty="0" sz="3200" spc="-2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of</a:t>
            </a:r>
            <a:r>
              <a:rPr dirty="0" sz="3200" spc="-1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K</a:t>
            </a:r>
            <a:r>
              <a:rPr dirty="0" sz="3200" spc="-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Value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15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17447"/>
            <a:ext cx="5698236" cy="2618231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651503"/>
            <a:ext cx="5708904" cy="2601468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5870828" y="1432940"/>
            <a:ext cx="3160395" cy="2220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800" spc="-5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boundary</a:t>
            </a:r>
            <a:r>
              <a:rPr dirty="0" sz="1800" spc="-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212121"/>
                </a:solidFill>
                <a:latin typeface="Arial"/>
                <a:cs typeface="Arial"/>
              </a:rPr>
              <a:t>becomes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smoother</a:t>
            </a:r>
            <a:r>
              <a:rPr dirty="0" sz="1800" spc="-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with</a:t>
            </a:r>
            <a:r>
              <a:rPr dirty="0" sz="1800" spc="-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increasing</a:t>
            </a:r>
            <a:r>
              <a:rPr dirty="0" sz="1800" spc="-3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212121"/>
                </a:solidFill>
                <a:latin typeface="Arial"/>
                <a:cs typeface="Arial"/>
              </a:rPr>
              <a:t>value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of </a:t>
            </a:r>
            <a:r>
              <a:rPr dirty="0" sz="1800" spc="-25">
                <a:solidFill>
                  <a:srgbClr val="212121"/>
                </a:solidFill>
                <a:latin typeface="Arial"/>
                <a:cs typeface="Arial"/>
              </a:rPr>
              <a:t>K.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800">
              <a:latin typeface="Arial"/>
              <a:cs typeface="Arial"/>
            </a:endParaRPr>
          </a:p>
          <a:p>
            <a:pPr marL="12700" marR="213360">
              <a:lnSpc>
                <a:spcPct val="100000"/>
              </a:lnSpc>
            </a:pP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With</a:t>
            </a:r>
            <a:r>
              <a:rPr dirty="0" sz="1800" spc="-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K</a:t>
            </a:r>
            <a:r>
              <a:rPr dirty="0" sz="18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increasing to</a:t>
            </a:r>
            <a:r>
              <a:rPr dirty="0" sz="18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infinity</a:t>
            </a:r>
            <a:r>
              <a:rPr dirty="0" sz="1800" spc="-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212121"/>
                </a:solidFill>
                <a:latin typeface="Arial"/>
                <a:cs typeface="Arial"/>
              </a:rPr>
              <a:t>it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finally</a:t>
            </a:r>
            <a:r>
              <a:rPr dirty="0" sz="18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becomes</a:t>
            </a:r>
            <a:r>
              <a:rPr dirty="0" sz="1800" spc="-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all</a:t>
            </a:r>
            <a:r>
              <a:rPr dirty="0" sz="1800" spc="-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blue</a:t>
            </a:r>
            <a:r>
              <a:rPr dirty="0" sz="18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or</a:t>
            </a:r>
            <a:r>
              <a:rPr dirty="0" sz="1800" spc="-25">
                <a:solidFill>
                  <a:srgbClr val="212121"/>
                </a:solidFill>
                <a:latin typeface="Arial"/>
                <a:cs typeface="Arial"/>
              </a:rPr>
              <a:t> all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red</a:t>
            </a:r>
            <a:r>
              <a:rPr dirty="0" sz="1800" spc="-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depending</a:t>
            </a:r>
            <a:r>
              <a:rPr dirty="0" sz="1800" spc="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on</a:t>
            </a:r>
            <a:r>
              <a:rPr dirty="0" sz="1800" spc="-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800" spc="-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212121"/>
                </a:solidFill>
                <a:latin typeface="Arial"/>
                <a:cs typeface="Arial"/>
              </a:rPr>
              <a:t>total </a:t>
            </a:r>
            <a:r>
              <a:rPr dirty="0" sz="1800" spc="-10">
                <a:solidFill>
                  <a:srgbClr val="212121"/>
                </a:solidFill>
                <a:latin typeface="Arial"/>
                <a:cs typeface="Arial"/>
              </a:rPr>
              <a:t>majority.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3253" y="6278981"/>
            <a:ext cx="78771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Times New Roman"/>
                <a:cs typeface="Times New Roman"/>
              </a:rPr>
              <a:t>https://</a:t>
            </a:r>
            <a:r>
              <a:rPr dirty="0" sz="1800" spc="-10">
                <a:latin typeface="Times New Roman"/>
                <a:cs typeface="Times New Roman"/>
                <a:hlinkClick r:id="rId4"/>
              </a:rPr>
              <a:t>www.analyticsvidhya.com/blog/2018/03/introduction-k-neighbours-algorithm-</a:t>
            </a:r>
            <a:r>
              <a:rPr dirty="0" sz="1800" spc="-10">
                <a:latin typeface="Times New Roman"/>
                <a:cs typeface="Times New Roman"/>
              </a:rPr>
              <a:t> clustering/#h-what-is-knn-k-nearest-</a:t>
            </a:r>
            <a:r>
              <a:rPr dirty="0" sz="1800" spc="-20">
                <a:latin typeface="Times New Roman"/>
                <a:cs typeface="Times New Roman"/>
              </a:rPr>
              <a:t>neighbor-</a:t>
            </a:r>
            <a:r>
              <a:rPr dirty="0" sz="1800" spc="-10">
                <a:latin typeface="Times New Roman"/>
                <a:cs typeface="Times New Roman"/>
              </a:rPr>
              <a:t>algorithm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8353" y="224789"/>
            <a:ext cx="6567170" cy="10013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63220" marR="5080" indent="-350520">
              <a:lnSpc>
                <a:spcPct val="100000"/>
              </a:lnSpc>
              <a:spcBef>
                <a:spcPts val="100"/>
              </a:spcBef>
            </a:pPr>
            <a:r>
              <a:rPr dirty="0" sz="3200"/>
              <a:t>PG</a:t>
            </a:r>
            <a:r>
              <a:rPr dirty="0" sz="3200" spc="-45"/>
              <a:t> </a:t>
            </a:r>
            <a:r>
              <a:rPr dirty="0" sz="3200"/>
              <a:t>Course:</a:t>
            </a:r>
            <a:r>
              <a:rPr dirty="0" sz="3200" spc="-45"/>
              <a:t> </a:t>
            </a:r>
            <a:r>
              <a:rPr dirty="0" sz="3200"/>
              <a:t>Instructor</a:t>
            </a:r>
            <a:r>
              <a:rPr dirty="0" sz="3200" spc="-75"/>
              <a:t> </a:t>
            </a:r>
            <a:r>
              <a:rPr dirty="0" sz="3200"/>
              <a:t>vs.</a:t>
            </a:r>
            <a:r>
              <a:rPr dirty="0" sz="3200" spc="-25"/>
              <a:t> </a:t>
            </a:r>
            <a:r>
              <a:rPr dirty="0" sz="3200" spc="-10"/>
              <a:t>Student </a:t>
            </a:r>
            <a:r>
              <a:rPr dirty="0" sz="3200"/>
              <a:t>Qualification</a:t>
            </a:r>
            <a:r>
              <a:rPr dirty="0" sz="3200" spc="-65"/>
              <a:t> </a:t>
            </a:r>
            <a:r>
              <a:rPr dirty="0" sz="3200"/>
              <a:t>and</a:t>
            </a:r>
            <a:r>
              <a:rPr dirty="0" sz="3200" spc="-15"/>
              <a:t> </a:t>
            </a:r>
            <a:r>
              <a:rPr dirty="0" sz="3200" spc="-10"/>
              <a:t>Contribution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1136903" y="1950719"/>
            <a:ext cx="3520440" cy="3403600"/>
            <a:chOff x="1136903" y="1950719"/>
            <a:chExt cx="3520440" cy="340360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5795" y="1950719"/>
              <a:ext cx="106616" cy="3403092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471421" y="1972817"/>
              <a:ext cx="0" cy="3310254"/>
            </a:xfrm>
            <a:custGeom>
              <a:avLst/>
              <a:gdLst/>
              <a:ahLst/>
              <a:cxnLst/>
              <a:rect l="l" t="t" r="r" b="b"/>
              <a:pathLst>
                <a:path w="0" h="3310254">
                  <a:moveTo>
                    <a:pt x="0" y="0"/>
                  </a:moveTo>
                  <a:lnTo>
                    <a:pt x="0" y="3309747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6903" y="4635944"/>
              <a:ext cx="3520440" cy="106616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192529" y="4671822"/>
              <a:ext cx="3427095" cy="0"/>
            </a:xfrm>
            <a:custGeom>
              <a:avLst/>
              <a:gdLst/>
              <a:ahLst/>
              <a:cxnLst/>
              <a:rect l="l" t="t" r="r" b="b"/>
              <a:pathLst>
                <a:path w="3427095" h="0">
                  <a:moveTo>
                    <a:pt x="3426841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267205" y="2724149"/>
              <a:ext cx="970280" cy="2337435"/>
            </a:xfrm>
            <a:custGeom>
              <a:avLst/>
              <a:gdLst/>
              <a:ahLst/>
              <a:cxnLst/>
              <a:rect l="l" t="t" r="r" b="b"/>
              <a:pathLst>
                <a:path w="970280" h="2337435">
                  <a:moveTo>
                    <a:pt x="0" y="0"/>
                  </a:moveTo>
                  <a:lnTo>
                    <a:pt x="970280" y="2337308"/>
                  </a:lnTo>
                </a:path>
              </a:pathLst>
            </a:custGeom>
            <a:ln w="38100">
              <a:solidFill>
                <a:srgbClr val="00E3A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 descr=""/>
          <p:cNvGrpSpPr/>
          <p:nvPr/>
        </p:nvGrpSpPr>
        <p:grpSpPr>
          <a:xfrm>
            <a:off x="5649467" y="1927860"/>
            <a:ext cx="3101340" cy="3403600"/>
            <a:chOff x="5649467" y="1927860"/>
            <a:chExt cx="3101340" cy="3403600"/>
          </a:xfrm>
        </p:grpSpPr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49467" y="4613084"/>
              <a:ext cx="3101340" cy="106616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5705093" y="4648961"/>
              <a:ext cx="3008630" cy="0"/>
            </a:xfrm>
            <a:custGeom>
              <a:avLst/>
              <a:gdLst/>
              <a:ahLst/>
              <a:cxnLst/>
              <a:rect l="l" t="t" r="r" b="b"/>
              <a:pathLst>
                <a:path w="3008629" h="0">
                  <a:moveTo>
                    <a:pt x="3008249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29883" y="1927860"/>
              <a:ext cx="106616" cy="3403091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5985509" y="1949958"/>
              <a:ext cx="0" cy="3310254"/>
            </a:xfrm>
            <a:custGeom>
              <a:avLst/>
              <a:gdLst/>
              <a:ahLst/>
              <a:cxnLst/>
              <a:rect l="l" t="t" r="r" b="b"/>
              <a:pathLst>
                <a:path w="0" h="3310254">
                  <a:moveTo>
                    <a:pt x="0" y="0"/>
                  </a:moveTo>
                  <a:lnTo>
                    <a:pt x="0" y="3309747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2751835" y="5165216"/>
            <a:ext cx="57404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10">
                <a:latin typeface="Calibri"/>
                <a:cs typeface="Calibri"/>
              </a:rPr>
              <a:t>Student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71373" y="3179191"/>
            <a:ext cx="71183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10">
                <a:latin typeface="Calibri"/>
                <a:cs typeface="Calibri"/>
              </a:rPr>
              <a:t>Instructor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831328" y="4914391"/>
            <a:ext cx="57404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10">
                <a:latin typeface="Calibri"/>
                <a:cs typeface="Calibri"/>
              </a:rPr>
              <a:t>Student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4999482" y="2786888"/>
            <a:ext cx="71183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10">
                <a:latin typeface="Calibri"/>
                <a:cs typeface="Calibri"/>
              </a:rPr>
              <a:t>Instructor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745360" y="4748529"/>
            <a:ext cx="142303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76580" algn="l"/>
                <a:tab pos="1132205" algn="l"/>
              </a:tabLst>
            </a:pPr>
            <a:r>
              <a:rPr dirty="0" sz="1350" spc="-25">
                <a:latin typeface="Calibri"/>
                <a:cs typeface="Calibri"/>
              </a:rPr>
              <a:t>PSC</a:t>
            </a:r>
            <a:r>
              <a:rPr dirty="0" sz="1350">
                <a:latin typeface="Calibri"/>
                <a:cs typeface="Calibri"/>
              </a:rPr>
              <a:t>	</a:t>
            </a:r>
            <a:r>
              <a:rPr dirty="0" sz="1350" spc="-25">
                <a:latin typeface="Calibri"/>
                <a:cs typeface="Calibri"/>
              </a:rPr>
              <a:t>SSC</a:t>
            </a:r>
            <a:r>
              <a:rPr dirty="0" sz="1350">
                <a:latin typeface="Calibri"/>
                <a:cs typeface="Calibri"/>
              </a:rPr>
              <a:t>	</a:t>
            </a:r>
            <a:r>
              <a:rPr dirty="0" sz="1350" spc="-25">
                <a:latin typeface="Calibri"/>
                <a:cs typeface="Calibri"/>
              </a:rPr>
              <a:t>HSC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560316" y="4748529"/>
            <a:ext cx="84709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34035" algn="l"/>
              </a:tabLst>
            </a:pPr>
            <a:r>
              <a:rPr dirty="0" sz="1350" spc="-25">
                <a:latin typeface="Calibri"/>
                <a:cs typeface="Calibri"/>
              </a:rPr>
              <a:t>UG</a:t>
            </a:r>
            <a:r>
              <a:rPr dirty="0" sz="1350">
                <a:latin typeface="Calibri"/>
                <a:cs typeface="Calibri"/>
              </a:rPr>
              <a:t>	</a:t>
            </a:r>
            <a:r>
              <a:rPr dirty="0" sz="1350" spc="-25">
                <a:latin typeface="Calibri"/>
                <a:cs typeface="Calibri"/>
              </a:rPr>
              <a:t>MSc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110792" y="2046554"/>
            <a:ext cx="325120" cy="6445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25">
                <a:latin typeface="Calibri"/>
                <a:cs typeface="Calibri"/>
              </a:rPr>
              <a:t>PhD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625"/>
              </a:spcBef>
            </a:pPr>
            <a:r>
              <a:rPr dirty="0" sz="1350" spc="-25">
                <a:latin typeface="Calibri"/>
                <a:cs typeface="Calibri"/>
              </a:rPr>
              <a:t>MSc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110792" y="2870072"/>
            <a:ext cx="246379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25">
                <a:latin typeface="Calibri"/>
                <a:cs typeface="Calibri"/>
              </a:rPr>
              <a:t>UG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110792" y="3281553"/>
            <a:ext cx="30289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25">
                <a:latin typeface="Calibri"/>
                <a:cs typeface="Calibri"/>
              </a:rPr>
              <a:t>HSC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110792" y="3693414"/>
            <a:ext cx="285115" cy="849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25">
                <a:latin typeface="Calibri"/>
                <a:cs typeface="Calibri"/>
              </a:rPr>
              <a:t>SSC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90"/>
              </a:spcBef>
            </a:pPr>
            <a:endParaRPr sz="1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350" spc="-25">
                <a:latin typeface="Calibri"/>
                <a:cs typeface="Calibri"/>
              </a:rPr>
              <a:t>PSC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1309116" y="1810511"/>
            <a:ext cx="3455035" cy="3256279"/>
            <a:chOff x="1309116" y="1810511"/>
            <a:chExt cx="3455035" cy="3256279"/>
          </a:xfrm>
        </p:grpSpPr>
        <p:sp>
          <p:nvSpPr>
            <p:cNvPr id="26" name="object 26" descr=""/>
            <p:cNvSpPr/>
            <p:nvPr/>
          </p:nvSpPr>
          <p:spPr>
            <a:xfrm>
              <a:off x="1328166" y="2766822"/>
              <a:ext cx="1405255" cy="2127250"/>
            </a:xfrm>
            <a:custGeom>
              <a:avLst/>
              <a:gdLst/>
              <a:ahLst/>
              <a:cxnLst/>
              <a:rect l="l" t="t" r="r" b="b"/>
              <a:pathLst>
                <a:path w="1405255" h="2127250">
                  <a:moveTo>
                    <a:pt x="0" y="0"/>
                  </a:moveTo>
                  <a:lnTo>
                    <a:pt x="1405128" y="2126996"/>
                  </a:lnTo>
                </a:path>
              </a:pathLst>
            </a:custGeom>
            <a:ln w="38100">
              <a:solidFill>
                <a:srgbClr val="00E3A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328166" y="2324861"/>
              <a:ext cx="2097405" cy="2610485"/>
            </a:xfrm>
            <a:custGeom>
              <a:avLst/>
              <a:gdLst/>
              <a:ahLst/>
              <a:cxnLst/>
              <a:rect l="l" t="t" r="r" b="b"/>
              <a:pathLst>
                <a:path w="2097404" h="2610485">
                  <a:moveTo>
                    <a:pt x="0" y="0"/>
                  </a:moveTo>
                  <a:lnTo>
                    <a:pt x="2097405" y="2610358"/>
                  </a:lnTo>
                </a:path>
              </a:pathLst>
            </a:custGeom>
            <a:ln w="3810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349502" y="2324861"/>
              <a:ext cx="2742565" cy="2706370"/>
            </a:xfrm>
            <a:custGeom>
              <a:avLst/>
              <a:gdLst/>
              <a:ahLst/>
              <a:cxnLst/>
              <a:rect l="l" t="t" r="r" b="b"/>
              <a:pathLst>
                <a:path w="2742565" h="2706370">
                  <a:moveTo>
                    <a:pt x="0" y="0"/>
                  </a:moveTo>
                  <a:lnTo>
                    <a:pt x="2742565" y="2706370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328166" y="1829561"/>
              <a:ext cx="3416935" cy="3218180"/>
            </a:xfrm>
            <a:custGeom>
              <a:avLst/>
              <a:gdLst/>
              <a:ahLst/>
              <a:cxnLst/>
              <a:rect l="l" t="t" r="r" b="b"/>
              <a:pathLst>
                <a:path w="3416935" h="3218179">
                  <a:moveTo>
                    <a:pt x="0" y="0"/>
                  </a:moveTo>
                  <a:lnTo>
                    <a:pt x="3416935" y="3217672"/>
                  </a:lnTo>
                </a:path>
              </a:pathLst>
            </a:custGeom>
            <a:ln w="3810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 txBox="1"/>
          <p:nvPr/>
        </p:nvSpPr>
        <p:spPr>
          <a:xfrm>
            <a:off x="2109342" y="5552947"/>
            <a:ext cx="106743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10" b="1">
                <a:solidFill>
                  <a:srgbClr val="FF0000"/>
                </a:solidFill>
                <a:latin typeface="Arial"/>
                <a:cs typeface="Arial"/>
              </a:rPr>
              <a:t>Qualification</a:t>
            </a:r>
            <a:endParaRPr sz="135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7118095" y="5439257"/>
            <a:ext cx="12338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Calibri"/>
                <a:cs typeface="Calibri"/>
              </a:rPr>
              <a:t>Contribution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5660135" y="2506979"/>
            <a:ext cx="2237740" cy="2517140"/>
            <a:chOff x="5660135" y="2506979"/>
            <a:chExt cx="2237740" cy="2517140"/>
          </a:xfrm>
        </p:grpSpPr>
        <p:sp>
          <p:nvSpPr>
            <p:cNvPr id="33" name="object 33" descr=""/>
            <p:cNvSpPr/>
            <p:nvPr/>
          </p:nvSpPr>
          <p:spPr>
            <a:xfrm>
              <a:off x="5679185" y="2693669"/>
              <a:ext cx="967740" cy="2172970"/>
            </a:xfrm>
            <a:custGeom>
              <a:avLst/>
              <a:gdLst/>
              <a:ahLst/>
              <a:cxnLst/>
              <a:rect l="l" t="t" r="r" b="b"/>
              <a:pathLst>
                <a:path w="967740" h="2172970">
                  <a:moveTo>
                    <a:pt x="0" y="0"/>
                  </a:moveTo>
                  <a:lnTo>
                    <a:pt x="967359" y="2172842"/>
                  </a:lnTo>
                </a:path>
              </a:pathLst>
            </a:custGeom>
            <a:ln w="3810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5775197" y="2526029"/>
              <a:ext cx="2103755" cy="2479040"/>
            </a:xfrm>
            <a:custGeom>
              <a:avLst/>
              <a:gdLst/>
              <a:ahLst/>
              <a:cxnLst/>
              <a:rect l="l" t="t" r="r" b="b"/>
              <a:pathLst>
                <a:path w="2103754" h="2479040">
                  <a:moveTo>
                    <a:pt x="0" y="0"/>
                  </a:moveTo>
                  <a:lnTo>
                    <a:pt x="2103628" y="2478659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64005" y="509777"/>
            <a:ext cx="5485765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333399"/>
                </a:solidFill>
                <a:latin typeface="Arial"/>
                <a:cs typeface="Arial"/>
              </a:rPr>
              <a:t>PR</a:t>
            </a:r>
            <a:r>
              <a:rPr dirty="0" sz="3200" spc="-2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333399"/>
                </a:solidFill>
                <a:latin typeface="Arial"/>
                <a:cs typeface="Arial"/>
              </a:rPr>
              <a:t>Illustration</a:t>
            </a:r>
            <a:r>
              <a:rPr dirty="0" sz="3200" spc="-4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333399"/>
                </a:solidFill>
                <a:latin typeface="Arial"/>
                <a:cs typeface="Arial"/>
              </a:rPr>
              <a:t>with</a:t>
            </a:r>
            <a:r>
              <a:rPr dirty="0" sz="3200" spc="-3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3200" spc="-10" b="1">
                <a:solidFill>
                  <a:srgbClr val="333399"/>
                </a:solidFill>
                <a:latin typeface="Arial"/>
                <a:cs typeface="Arial"/>
              </a:rPr>
              <a:t>Example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731389" y="1321053"/>
            <a:ext cx="36836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1F5F"/>
                </a:solidFill>
                <a:latin typeface="Arial"/>
                <a:cs typeface="Arial"/>
              </a:rPr>
              <a:t>Pattern</a:t>
            </a:r>
            <a:r>
              <a:rPr dirty="0" sz="2400" spc="-7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1F5F"/>
                </a:solidFill>
                <a:latin typeface="Arial"/>
                <a:cs typeface="Arial"/>
              </a:rPr>
              <a:t>Recognition</a:t>
            </a:r>
            <a:r>
              <a:rPr dirty="0" sz="2400" spc="-2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1F5F"/>
                </a:solidFill>
                <a:latin typeface="Arial"/>
                <a:cs typeface="Arial"/>
              </a:rPr>
              <a:t>of</a:t>
            </a:r>
            <a:r>
              <a:rPr dirty="0" sz="2400" spc="-11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001F5F"/>
                </a:solidFill>
                <a:latin typeface="Arial"/>
                <a:cs typeface="Arial"/>
              </a:rPr>
              <a:t>Text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7300" y="1757172"/>
            <a:ext cx="6896100" cy="4878324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5844" y="606297"/>
            <a:ext cx="490855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KNN</a:t>
            </a:r>
            <a:r>
              <a:rPr dirty="0" sz="3200" spc="-1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Classifier: </a:t>
            </a:r>
            <a:r>
              <a:rPr dirty="0" sz="3200" spc="-10" i="1">
                <a:latin typeface="Times New Roman"/>
                <a:cs typeface="Times New Roman"/>
              </a:rPr>
              <a:t>Conclusions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16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31140" y="1322578"/>
            <a:ext cx="8681720" cy="54070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Pros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of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spc="-25" b="1">
                <a:latin typeface="Arial"/>
                <a:cs typeface="Arial"/>
              </a:rPr>
              <a:t>KNN</a:t>
            </a:r>
            <a:endParaRPr sz="1800">
              <a:latin typeface="Arial"/>
              <a:cs typeface="Arial"/>
            </a:endParaRPr>
          </a:p>
          <a:p>
            <a:pPr marL="91440" indent="-88900">
              <a:lnSpc>
                <a:spcPct val="100000"/>
              </a:lnSpc>
              <a:buSzPct val="94444"/>
              <a:buChar char="•"/>
              <a:tabLst>
                <a:tab pos="91440" algn="l"/>
              </a:tabLst>
            </a:pPr>
            <a:r>
              <a:rPr dirty="0" sz="1800">
                <a:latin typeface="Arial"/>
                <a:cs typeface="Arial"/>
              </a:rPr>
              <a:t>Very</a:t>
            </a:r>
            <a:r>
              <a:rPr dirty="0" sz="1800" spc="-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simple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algorithm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understand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interpret.</a:t>
            </a:r>
            <a:endParaRPr sz="1800">
              <a:latin typeface="Arial"/>
              <a:cs typeface="Arial"/>
            </a:endParaRPr>
          </a:p>
          <a:p>
            <a:pPr marL="91440" indent="-88900">
              <a:lnSpc>
                <a:spcPct val="100000"/>
              </a:lnSpc>
              <a:spcBef>
                <a:spcPts val="300"/>
              </a:spcBef>
              <a:buSzPct val="94444"/>
              <a:buChar char="•"/>
              <a:tabLst>
                <a:tab pos="91440" algn="l"/>
              </a:tabLst>
            </a:pPr>
            <a:r>
              <a:rPr dirty="0" sz="1800">
                <a:latin typeface="Arial"/>
                <a:cs typeface="Arial"/>
              </a:rPr>
              <a:t>Very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useful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nonlinear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data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because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there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no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assumption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about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data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KNN.</a:t>
            </a:r>
            <a:endParaRPr sz="1800">
              <a:latin typeface="Arial"/>
              <a:cs typeface="Arial"/>
            </a:endParaRPr>
          </a:p>
          <a:p>
            <a:pPr marL="91440" indent="-88900">
              <a:lnSpc>
                <a:spcPct val="100000"/>
              </a:lnSpc>
              <a:spcBef>
                <a:spcPts val="300"/>
              </a:spcBef>
              <a:buSzPct val="94444"/>
              <a:buChar char="•"/>
              <a:tabLst>
                <a:tab pos="91440" algn="l"/>
              </a:tabLst>
            </a:pPr>
            <a:r>
              <a:rPr dirty="0" sz="1800" spc="-10">
                <a:latin typeface="Arial"/>
                <a:cs typeface="Arial"/>
              </a:rPr>
              <a:t>Versatile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algorithm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classification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well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regression.</a:t>
            </a:r>
            <a:endParaRPr sz="1800">
              <a:latin typeface="Arial"/>
              <a:cs typeface="Arial"/>
            </a:endParaRPr>
          </a:p>
          <a:p>
            <a:pPr marL="91440" indent="-88900">
              <a:lnSpc>
                <a:spcPct val="100000"/>
              </a:lnSpc>
              <a:spcBef>
                <a:spcPts val="300"/>
              </a:spcBef>
              <a:buSzPct val="94444"/>
              <a:buChar char="•"/>
              <a:tabLst>
                <a:tab pos="91440" algn="l"/>
              </a:tabLst>
            </a:pPr>
            <a:r>
              <a:rPr dirty="0" sz="1800">
                <a:latin typeface="Arial"/>
                <a:cs typeface="Arial"/>
              </a:rPr>
              <a:t>High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accuracy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there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much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better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supervised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learning models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KNN.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90"/>
              </a:spcBef>
              <a:buFont typeface="Arial"/>
              <a:buChar char="•"/>
            </a:pP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Arial"/>
                <a:cs typeface="Arial"/>
              </a:rPr>
              <a:t>Cons</a:t>
            </a:r>
            <a:r>
              <a:rPr dirty="0" sz="1800" spc="-1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of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spc="-25" b="1">
                <a:latin typeface="Arial"/>
                <a:cs typeface="Arial"/>
              </a:rPr>
              <a:t>KNN</a:t>
            </a:r>
            <a:endParaRPr sz="1800">
              <a:latin typeface="Arial"/>
              <a:cs typeface="Arial"/>
            </a:endParaRPr>
          </a:p>
          <a:p>
            <a:pPr marL="91440" indent="-88900">
              <a:lnSpc>
                <a:spcPct val="100000"/>
              </a:lnSpc>
              <a:spcBef>
                <a:spcPts val="300"/>
              </a:spcBef>
              <a:buSzPct val="94444"/>
              <a:buChar char="•"/>
              <a:tabLst>
                <a:tab pos="91440" algn="l"/>
              </a:tabLst>
            </a:pPr>
            <a:r>
              <a:rPr dirty="0" sz="1800">
                <a:latin typeface="Arial"/>
                <a:cs typeface="Arial"/>
              </a:rPr>
              <a:t>Computationally a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bit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expensive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algorithm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because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stores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all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training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data.</a:t>
            </a:r>
            <a:endParaRPr sz="1800">
              <a:latin typeface="Arial"/>
              <a:cs typeface="Arial"/>
            </a:endParaRPr>
          </a:p>
          <a:p>
            <a:pPr marL="91440" indent="-88900">
              <a:lnSpc>
                <a:spcPct val="100000"/>
              </a:lnSpc>
              <a:spcBef>
                <a:spcPts val="305"/>
              </a:spcBef>
              <a:buSzPct val="94444"/>
              <a:buChar char="•"/>
              <a:tabLst>
                <a:tab pos="91440" algn="l"/>
              </a:tabLst>
            </a:pPr>
            <a:r>
              <a:rPr dirty="0" sz="1800">
                <a:latin typeface="Arial"/>
                <a:cs typeface="Arial"/>
              </a:rPr>
              <a:t>High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memory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storage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required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compared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other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supervised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learning</a:t>
            </a:r>
            <a:r>
              <a:rPr dirty="0" sz="1800" spc="-10">
                <a:latin typeface="Arial"/>
                <a:cs typeface="Arial"/>
              </a:rPr>
              <a:t> algorithms.</a:t>
            </a:r>
            <a:endParaRPr sz="1800">
              <a:latin typeface="Arial"/>
              <a:cs typeface="Arial"/>
            </a:endParaRPr>
          </a:p>
          <a:p>
            <a:pPr marL="91440" indent="-88900">
              <a:lnSpc>
                <a:spcPct val="100000"/>
              </a:lnSpc>
              <a:spcBef>
                <a:spcPts val="300"/>
              </a:spcBef>
              <a:buSzPct val="94444"/>
              <a:buChar char="•"/>
              <a:tabLst>
                <a:tab pos="91440" algn="l"/>
              </a:tabLst>
            </a:pPr>
            <a:r>
              <a:rPr dirty="0" sz="1800">
                <a:latin typeface="Arial"/>
                <a:cs typeface="Arial"/>
              </a:rPr>
              <a:t>Prediction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slow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case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big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N.</a:t>
            </a:r>
            <a:endParaRPr sz="1800">
              <a:latin typeface="Arial"/>
              <a:cs typeface="Arial"/>
            </a:endParaRPr>
          </a:p>
          <a:p>
            <a:pPr marL="91440" indent="-88900">
              <a:lnSpc>
                <a:spcPct val="100000"/>
              </a:lnSpc>
              <a:spcBef>
                <a:spcPts val="300"/>
              </a:spcBef>
              <a:buSzPct val="94444"/>
              <a:buChar char="•"/>
              <a:tabLst>
                <a:tab pos="91440" algn="l"/>
              </a:tabLst>
            </a:pPr>
            <a:r>
              <a:rPr dirty="0" sz="1800">
                <a:latin typeface="Arial"/>
                <a:cs typeface="Arial"/>
              </a:rPr>
              <a:t>Very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sensitive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scale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data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well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irrelevant</a:t>
            </a:r>
            <a:r>
              <a:rPr dirty="0" sz="1800" spc="-10">
                <a:latin typeface="Arial"/>
                <a:cs typeface="Arial"/>
              </a:rPr>
              <a:t> features.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95"/>
              </a:spcBef>
            </a:pP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00" b="1">
                <a:latin typeface="Arial"/>
                <a:cs typeface="Arial"/>
              </a:rPr>
              <a:t>Applications</a:t>
            </a:r>
            <a:r>
              <a:rPr dirty="0" sz="1600" spc="-1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of</a:t>
            </a:r>
            <a:r>
              <a:rPr dirty="0" sz="1600" spc="-45" b="1">
                <a:latin typeface="Arial"/>
                <a:cs typeface="Arial"/>
              </a:rPr>
              <a:t> </a:t>
            </a:r>
            <a:r>
              <a:rPr dirty="0" sz="1600" spc="-25" b="1">
                <a:latin typeface="Arial"/>
                <a:cs typeface="Arial"/>
              </a:rPr>
              <a:t>KNN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sz="1600" b="1">
                <a:latin typeface="Arial"/>
                <a:cs typeface="Arial"/>
              </a:rPr>
              <a:t>Banking</a:t>
            </a:r>
            <a:r>
              <a:rPr dirty="0" sz="1600" spc="10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System:</a:t>
            </a:r>
            <a:r>
              <a:rPr dirty="0" sz="1600" spc="100" b="1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10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predict</a:t>
            </a:r>
            <a:r>
              <a:rPr dirty="0" sz="1600" spc="10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weather</a:t>
            </a:r>
            <a:r>
              <a:rPr dirty="0" sz="1600" spc="10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</a:t>
            </a:r>
            <a:r>
              <a:rPr dirty="0" sz="1600" spc="10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individual</a:t>
            </a:r>
            <a:r>
              <a:rPr dirty="0" sz="1600" spc="10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10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fit</a:t>
            </a:r>
            <a:r>
              <a:rPr dirty="0" sz="1600" spc="9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10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loan</a:t>
            </a:r>
            <a:r>
              <a:rPr dirty="0" sz="1600" spc="10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approval?</a:t>
            </a:r>
            <a:r>
              <a:rPr dirty="0" sz="1600" spc="9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Does</a:t>
            </a:r>
            <a:r>
              <a:rPr dirty="0" sz="1600" spc="1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that</a:t>
            </a:r>
            <a:r>
              <a:rPr dirty="0" sz="1600" spc="10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individual </a:t>
            </a:r>
            <a:r>
              <a:rPr dirty="0" sz="1600">
                <a:latin typeface="Arial"/>
                <a:cs typeface="Arial"/>
              </a:rPr>
              <a:t>have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characteristics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similar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defaulters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one?</a:t>
            </a:r>
            <a:endParaRPr sz="1600">
              <a:latin typeface="Arial"/>
              <a:cs typeface="Arial"/>
            </a:endParaRPr>
          </a:p>
          <a:p>
            <a:pPr marL="12700" marR="6350">
              <a:lnSpc>
                <a:spcPct val="100000"/>
              </a:lnSpc>
            </a:pPr>
            <a:r>
              <a:rPr dirty="0" sz="1600" b="1">
                <a:latin typeface="Arial"/>
                <a:cs typeface="Arial"/>
              </a:rPr>
              <a:t>Calculating</a:t>
            </a:r>
            <a:r>
              <a:rPr dirty="0" sz="1600" spc="3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Credit</a:t>
            </a:r>
            <a:r>
              <a:rPr dirty="0" sz="1600" spc="3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Ratings:</a:t>
            </a:r>
            <a:r>
              <a:rPr dirty="0" sz="1600" spc="35" b="1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can</a:t>
            </a:r>
            <a:r>
              <a:rPr dirty="0" sz="1600" spc="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be</a:t>
            </a:r>
            <a:r>
              <a:rPr dirty="0" sz="1600" spc="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used</a:t>
            </a:r>
            <a:r>
              <a:rPr dirty="0" sz="1600" spc="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find</a:t>
            </a:r>
            <a:r>
              <a:rPr dirty="0" sz="1600" spc="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</a:t>
            </a:r>
            <a:r>
              <a:rPr dirty="0" sz="1600" spc="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individual’s</a:t>
            </a:r>
            <a:r>
              <a:rPr dirty="0" sz="1600" spc="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credit</a:t>
            </a:r>
            <a:r>
              <a:rPr dirty="0" sz="1600" spc="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rating</a:t>
            </a:r>
            <a:r>
              <a:rPr dirty="0" sz="1600" spc="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by</a:t>
            </a:r>
            <a:r>
              <a:rPr dirty="0" sz="1600" spc="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comparing</a:t>
            </a:r>
            <a:r>
              <a:rPr dirty="0" sz="1600" spc="55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with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persons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having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similar</a:t>
            </a:r>
            <a:r>
              <a:rPr dirty="0" sz="1600" spc="-6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traits.</a:t>
            </a:r>
            <a:endParaRPr sz="1600">
              <a:latin typeface="Arial"/>
              <a:cs typeface="Arial"/>
            </a:endParaRPr>
          </a:p>
          <a:p>
            <a:pPr marL="12700" marR="5715">
              <a:lnSpc>
                <a:spcPct val="100000"/>
              </a:lnSpc>
            </a:pPr>
            <a:r>
              <a:rPr dirty="0" sz="1600" b="1">
                <a:latin typeface="Arial"/>
                <a:cs typeface="Arial"/>
              </a:rPr>
              <a:t>Other</a:t>
            </a:r>
            <a:r>
              <a:rPr dirty="0" sz="1600" spc="9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areas:</a:t>
            </a:r>
            <a:r>
              <a:rPr dirty="0" sz="1600" spc="90" b="1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can</a:t>
            </a:r>
            <a:r>
              <a:rPr dirty="0" sz="1600" spc="8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be</a:t>
            </a:r>
            <a:r>
              <a:rPr dirty="0" sz="1600" spc="8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used</a:t>
            </a:r>
            <a:r>
              <a:rPr dirty="0" sz="1600" spc="8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are</a:t>
            </a:r>
            <a:r>
              <a:rPr dirty="0" sz="1600" spc="8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Speech</a:t>
            </a:r>
            <a:r>
              <a:rPr dirty="0" sz="1600" spc="8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Recognition,</a:t>
            </a:r>
            <a:r>
              <a:rPr dirty="0" sz="1600" spc="9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Handwriting</a:t>
            </a:r>
            <a:r>
              <a:rPr dirty="0" sz="1600" spc="8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Detection,</a:t>
            </a:r>
            <a:r>
              <a:rPr dirty="0" sz="1600" spc="9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Image</a:t>
            </a:r>
            <a:r>
              <a:rPr dirty="0" sz="1600" spc="10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Recognition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Video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Recognition.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17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0739" y="2761615"/>
            <a:ext cx="53219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i="1">
                <a:solidFill>
                  <a:srgbClr val="0000FF"/>
                </a:solidFill>
                <a:latin typeface="Times New Roman"/>
                <a:cs typeface="Times New Roman"/>
              </a:rPr>
              <a:t>Naïve</a:t>
            </a:r>
            <a:r>
              <a:rPr dirty="0" sz="3600" spc="-75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600" i="1">
                <a:solidFill>
                  <a:srgbClr val="0000FF"/>
                </a:solidFill>
                <a:latin typeface="Times New Roman"/>
                <a:cs typeface="Times New Roman"/>
              </a:rPr>
              <a:t>Bayes</a:t>
            </a:r>
            <a:r>
              <a:rPr dirty="0" sz="3600" spc="-85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600" i="1">
                <a:solidFill>
                  <a:srgbClr val="0000FF"/>
                </a:solidFill>
                <a:latin typeface="Times New Roman"/>
                <a:cs typeface="Times New Roman"/>
              </a:rPr>
              <a:t>(NB)</a:t>
            </a:r>
            <a:r>
              <a:rPr dirty="0" sz="3600" spc="-80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600" spc="-10" i="1">
                <a:solidFill>
                  <a:srgbClr val="0000FF"/>
                </a:solidFill>
                <a:latin typeface="Times New Roman"/>
                <a:cs typeface="Times New Roman"/>
              </a:rPr>
              <a:t>Classifier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Probability</a:t>
            </a:r>
            <a:r>
              <a:rPr dirty="0" sz="3200" spc="-4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Distributions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18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191260" y="1326896"/>
            <a:ext cx="49066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latin typeface="Times New Roman"/>
                <a:cs typeface="Times New Roman"/>
              </a:rPr>
              <a:t>Associate</a:t>
            </a:r>
            <a:r>
              <a:rPr dirty="0" sz="2400" spc="-20" b="1" i="1">
                <a:latin typeface="Times New Roman"/>
                <a:cs typeface="Times New Roman"/>
              </a:rPr>
              <a:t> </a:t>
            </a:r>
            <a:r>
              <a:rPr dirty="0" sz="2400" b="1" i="1">
                <a:latin typeface="Times New Roman"/>
                <a:cs typeface="Times New Roman"/>
              </a:rPr>
              <a:t>a probability</a:t>
            </a:r>
            <a:r>
              <a:rPr dirty="0" sz="2400" spc="-30" b="1" i="1">
                <a:latin typeface="Times New Roman"/>
                <a:cs typeface="Times New Roman"/>
              </a:rPr>
              <a:t> </a:t>
            </a:r>
            <a:r>
              <a:rPr dirty="0" sz="2400" b="1" i="1">
                <a:latin typeface="Times New Roman"/>
                <a:cs typeface="Times New Roman"/>
              </a:rPr>
              <a:t>with</a:t>
            </a:r>
            <a:r>
              <a:rPr dirty="0" sz="2400" spc="-10" b="1" i="1">
                <a:latin typeface="Times New Roman"/>
                <a:cs typeface="Times New Roman"/>
              </a:rPr>
              <a:t> </a:t>
            </a:r>
            <a:r>
              <a:rPr dirty="0" sz="2400" b="1" i="1">
                <a:latin typeface="Times New Roman"/>
                <a:cs typeface="Times New Roman"/>
              </a:rPr>
              <a:t>each</a:t>
            </a:r>
            <a:r>
              <a:rPr dirty="0" sz="2400" spc="10" b="1" i="1">
                <a:latin typeface="Times New Roman"/>
                <a:cs typeface="Times New Roman"/>
              </a:rPr>
              <a:t> </a:t>
            </a:r>
            <a:r>
              <a:rPr dirty="0" sz="2400" spc="-10" b="1" i="1">
                <a:latin typeface="Times New Roman"/>
                <a:cs typeface="Times New Roman"/>
              </a:rPr>
              <a:t>value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40155" y="2120900"/>
            <a:ext cx="146685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 b="1" i="1">
                <a:latin typeface="Times New Roman"/>
                <a:cs typeface="Times New Roman"/>
              </a:rPr>
              <a:t>Temperature:</a:t>
            </a:r>
            <a:endParaRPr sz="2000">
              <a:latin typeface="Times New Roman"/>
              <a:cs typeface="Times New Roman"/>
            </a:endParaRPr>
          </a:p>
        </p:txBody>
      </p:sp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2350579" y="3335337"/>
          <a:ext cx="1533525" cy="1114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7250"/>
                <a:gridCol w="571500"/>
              </a:tblGrid>
              <a:tr h="3714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50">
                          <a:latin typeface="Calibri"/>
                          <a:cs typeface="Calibri"/>
                        </a:rPr>
                        <a:t>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50">
                          <a:latin typeface="Calibri"/>
                          <a:cs typeface="Calibri"/>
                        </a:rPr>
                        <a:t>P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hot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0.5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20">
                          <a:latin typeface="Calibri"/>
                          <a:cs typeface="Calibri"/>
                        </a:rPr>
                        <a:t>cold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0.5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9295" y="2971800"/>
            <a:ext cx="731519" cy="298703"/>
          </a:xfrm>
          <a:prstGeom prst="rect">
            <a:avLst/>
          </a:prstGeom>
        </p:spPr>
      </p:pic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7219378" y="2876359"/>
          <a:ext cx="2000885" cy="18573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795"/>
                <a:gridCol w="756919"/>
              </a:tblGrid>
              <a:tr h="371475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dirty="0" sz="1800" spc="-50">
                          <a:latin typeface="Calibri"/>
                          <a:cs typeface="Calibri"/>
                        </a:rPr>
                        <a:t>W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4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dirty="0" sz="1800" spc="-50">
                          <a:latin typeface="Calibri"/>
                          <a:cs typeface="Calibri"/>
                        </a:rPr>
                        <a:t>P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4">
                    <a:lnL w="1270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sun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0.6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20">
                          <a:latin typeface="Calibri"/>
                          <a:cs typeface="Calibri"/>
                        </a:rPr>
                        <a:t>rain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fog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meteor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0.0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31835" y="2444495"/>
            <a:ext cx="851916" cy="298703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2561844"/>
            <a:ext cx="2359152" cy="2382011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72128" y="2657855"/>
            <a:ext cx="3212592" cy="2141220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6548755" y="2137029"/>
            <a:ext cx="982344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 b="1" i="1">
                <a:latin typeface="Times New Roman"/>
                <a:cs typeface="Times New Roman"/>
              </a:rPr>
              <a:t>Weather: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Probabilistic</a:t>
            </a:r>
            <a:r>
              <a:rPr dirty="0" sz="3200" spc="-7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Models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19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45440" y="1575307"/>
            <a:ext cx="6198235" cy="574675"/>
          </a:xfrm>
          <a:prstGeom prst="rect">
            <a:avLst/>
          </a:prstGeom>
        </p:spPr>
        <p:txBody>
          <a:bodyPr wrap="square" lIns="0" tIns="71755" rIns="0" bIns="0" rtlCol="0" vert="horz">
            <a:spAutoFit/>
          </a:bodyPr>
          <a:lstStyle/>
          <a:p>
            <a:pPr marL="355600" marR="5080" indent="-342900">
              <a:lnSpc>
                <a:spcPts val="1920"/>
              </a:lnSpc>
              <a:spcBef>
                <a:spcPts val="565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 sz="2000">
                <a:solidFill>
                  <a:srgbClr val="333399"/>
                </a:solidFill>
                <a:latin typeface="Arial"/>
                <a:cs typeface="Arial"/>
              </a:rPr>
              <a:t>A</a:t>
            </a:r>
            <a:r>
              <a:rPr dirty="0" sz="2000" spc="-3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33399"/>
                </a:solidFill>
                <a:latin typeface="Arial"/>
                <a:cs typeface="Arial"/>
              </a:rPr>
              <a:t>probabilistic</a:t>
            </a:r>
            <a:r>
              <a:rPr dirty="0" sz="2000" spc="-45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33399"/>
                </a:solidFill>
                <a:latin typeface="Arial"/>
                <a:cs typeface="Arial"/>
              </a:rPr>
              <a:t>model</a:t>
            </a:r>
            <a:r>
              <a:rPr dirty="0" sz="2000" spc="-35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33399"/>
                </a:solidFill>
                <a:latin typeface="Arial"/>
                <a:cs typeface="Arial"/>
              </a:rPr>
              <a:t>is</a:t>
            </a:r>
            <a:r>
              <a:rPr dirty="0" sz="2000" spc="-2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33399"/>
                </a:solidFill>
                <a:latin typeface="Arial"/>
                <a:cs typeface="Arial"/>
              </a:rPr>
              <a:t>a</a:t>
            </a:r>
            <a:r>
              <a:rPr dirty="0" sz="2000" spc="-15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33399"/>
                </a:solidFill>
                <a:latin typeface="Arial"/>
                <a:cs typeface="Arial"/>
              </a:rPr>
              <a:t>joint</a:t>
            </a:r>
            <a:r>
              <a:rPr dirty="0" sz="2000" spc="-25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33399"/>
                </a:solidFill>
                <a:latin typeface="Arial"/>
                <a:cs typeface="Arial"/>
              </a:rPr>
              <a:t>distribution</a:t>
            </a:r>
            <a:r>
              <a:rPr dirty="0" sz="2000" spc="-45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33399"/>
                </a:solidFill>
                <a:latin typeface="Arial"/>
                <a:cs typeface="Arial"/>
              </a:rPr>
              <a:t>over</a:t>
            </a:r>
            <a:r>
              <a:rPr dirty="0" sz="2000" spc="-35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33399"/>
                </a:solidFill>
                <a:latin typeface="Arial"/>
                <a:cs typeface="Arial"/>
              </a:rPr>
              <a:t>a</a:t>
            </a:r>
            <a:r>
              <a:rPr dirty="0" sz="2000" spc="-35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333399"/>
                </a:solidFill>
                <a:latin typeface="Arial"/>
                <a:cs typeface="Arial"/>
              </a:rPr>
              <a:t>set </a:t>
            </a:r>
            <a:r>
              <a:rPr dirty="0" sz="2000">
                <a:solidFill>
                  <a:srgbClr val="333399"/>
                </a:solidFill>
                <a:latin typeface="Arial"/>
                <a:cs typeface="Arial"/>
              </a:rPr>
              <a:t>of</a:t>
            </a:r>
            <a:r>
              <a:rPr dirty="0" sz="2000" spc="-25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33399"/>
                </a:solidFill>
                <a:latin typeface="Arial"/>
                <a:cs typeface="Arial"/>
              </a:rPr>
              <a:t>random</a:t>
            </a:r>
            <a:r>
              <a:rPr dirty="0" sz="2000" spc="-25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333399"/>
                </a:solidFill>
                <a:latin typeface="Arial"/>
                <a:cs typeface="Arial"/>
              </a:rPr>
              <a:t>variables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45440" y="2587498"/>
            <a:ext cx="270192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000">
                <a:solidFill>
                  <a:srgbClr val="333399"/>
                </a:solidFill>
                <a:latin typeface="Arial"/>
                <a:cs typeface="Arial"/>
              </a:rPr>
              <a:t>Probabilistic</a:t>
            </a:r>
            <a:r>
              <a:rPr dirty="0" sz="2000" spc="-8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333399"/>
                </a:solidFill>
                <a:latin typeface="Arial"/>
                <a:cs typeface="Arial"/>
              </a:rPr>
              <a:t>models: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02640" y="2893822"/>
            <a:ext cx="4843145" cy="2105025"/>
          </a:xfrm>
          <a:prstGeom prst="rect">
            <a:avLst/>
          </a:prstGeom>
        </p:spPr>
        <p:txBody>
          <a:bodyPr wrap="square" lIns="0" tIns="109855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865"/>
              </a:spcBef>
              <a:buFont typeface="Wingdings"/>
              <a:buChar char=""/>
              <a:tabLst>
                <a:tab pos="299085" algn="l"/>
              </a:tabLst>
            </a:pPr>
            <a:r>
              <a:rPr dirty="0" sz="1800">
                <a:latin typeface="Arial"/>
                <a:cs typeface="Arial"/>
              </a:rPr>
              <a:t>(Random)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variables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domains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770"/>
              </a:spcBef>
              <a:buFont typeface="Wingdings"/>
              <a:buChar char=""/>
              <a:tabLst>
                <a:tab pos="299085" algn="l"/>
              </a:tabLst>
            </a:pPr>
            <a:r>
              <a:rPr dirty="0" sz="1800">
                <a:latin typeface="Arial"/>
                <a:cs typeface="Arial"/>
              </a:rPr>
              <a:t>Assignments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called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10" i="1">
                <a:latin typeface="Arial"/>
                <a:cs typeface="Arial"/>
              </a:rPr>
              <a:t>outcomes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ts val="1945"/>
              </a:lnSpc>
              <a:spcBef>
                <a:spcPts val="765"/>
              </a:spcBef>
              <a:buFont typeface="Wingdings"/>
              <a:buChar char=""/>
              <a:tabLst>
                <a:tab pos="299085" algn="l"/>
              </a:tabLst>
            </a:pPr>
            <a:r>
              <a:rPr dirty="0" sz="1800">
                <a:latin typeface="Arial"/>
                <a:cs typeface="Arial"/>
              </a:rPr>
              <a:t>Joint</a:t>
            </a:r>
            <a:r>
              <a:rPr dirty="0" sz="1800" spc="-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distributions: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say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whether</a:t>
            </a:r>
            <a:r>
              <a:rPr dirty="0" sz="1800" spc="-10">
                <a:latin typeface="Arial"/>
                <a:cs typeface="Arial"/>
              </a:rPr>
              <a:t> assignments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ts val="1945"/>
              </a:lnSpc>
            </a:pPr>
            <a:r>
              <a:rPr dirty="0" sz="1800">
                <a:latin typeface="Arial"/>
                <a:cs typeface="Arial"/>
              </a:rPr>
              <a:t>(outcomes)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likely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770"/>
              </a:spcBef>
              <a:buFont typeface="Wingdings"/>
              <a:buChar char=""/>
              <a:tabLst>
                <a:tab pos="299085" algn="l"/>
              </a:tabLst>
            </a:pPr>
            <a:r>
              <a:rPr dirty="0" sz="1800" i="1">
                <a:latin typeface="Arial"/>
                <a:cs typeface="Arial"/>
              </a:rPr>
              <a:t>Normalized:</a:t>
            </a:r>
            <a:r>
              <a:rPr dirty="0" sz="1800" spc="20" i="1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sum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1.0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770"/>
              </a:spcBef>
              <a:buFont typeface="Wingdings"/>
              <a:buChar char=""/>
              <a:tabLst>
                <a:tab pos="299085" algn="l"/>
              </a:tabLst>
            </a:pPr>
            <a:r>
              <a:rPr dirty="0" sz="1800">
                <a:latin typeface="Arial"/>
                <a:cs typeface="Arial"/>
              </a:rPr>
              <a:t>Ideally: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only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certain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variables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directly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interact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6162992" y="2982912"/>
          <a:ext cx="2847975" cy="19792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/>
                <a:gridCol w="914400"/>
                <a:gridCol w="914400"/>
              </a:tblGrid>
              <a:tr h="395605"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50">
                          <a:latin typeface="Calibri"/>
                          <a:cs typeface="Calibri"/>
                        </a:rPr>
                        <a:t>T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50">
                          <a:latin typeface="Calibri"/>
                          <a:cs typeface="Calibri"/>
                        </a:rPr>
                        <a:t>W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50">
                          <a:latin typeface="Calibri"/>
                          <a:cs typeface="Calibri"/>
                        </a:rPr>
                        <a:t>P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r" marR="27241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hot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sun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0.4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algn="r" marR="27241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hot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20">
                          <a:latin typeface="Calibri"/>
                          <a:cs typeface="Calibri"/>
                        </a:rPr>
                        <a:t>rain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0.1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r" marR="23304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20">
                          <a:latin typeface="Calibri"/>
                          <a:cs typeface="Calibri"/>
                        </a:rPr>
                        <a:t>cold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sun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0.2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algn="r" marR="23241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20">
                          <a:latin typeface="Calibri"/>
                          <a:cs typeface="Calibri"/>
                        </a:rPr>
                        <a:t>cold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20">
                          <a:latin typeface="Calibri"/>
                          <a:cs typeface="Calibri"/>
                        </a:rPr>
                        <a:t>rain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0.3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object 8" descr=""/>
          <p:cNvSpPr txBox="1"/>
          <p:nvPr/>
        </p:nvSpPr>
        <p:spPr>
          <a:xfrm>
            <a:off x="6473190" y="2533015"/>
            <a:ext cx="204406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Distribution</a:t>
            </a:r>
            <a:r>
              <a:rPr dirty="0" sz="1800" spc="-7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over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 spc="-90">
                <a:latin typeface="Calibri"/>
                <a:cs typeface="Calibri"/>
              </a:rPr>
              <a:t>T,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-50">
                <a:latin typeface="Calibri"/>
                <a:cs typeface="Calibri"/>
              </a:rPr>
              <a:t>W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Marginal</a:t>
            </a:r>
            <a:r>
              <a:rPr dirty="0" sz="3200" spc="-2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Distributions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20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31444" y="1429735"/>
            <a:ext cx="7850505" cy="756920"/>
          </a:xfrm>
          <a:prstGeom prst="rect">
            <a:avLst/>
          </a:prstGeom>
        </p:spPr>
        <p:txBody>
          <a:bodyPr wrap="square" lIns="0" tIns="7302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7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Marginal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distributions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sub-tables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which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eliminate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variables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Marginalization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(summing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out):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Combine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collapsed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rows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by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adding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329260" y="2959036"/>
          <a:ext cx="2847975" cy="19792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/>
                <a:gridCol w="914400"/>
                <a:gridCol w="914400"/>
              </a:tblGrid>
              <a:tr h="395605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50">
                          <a:latin typeface="Calibri"/>
                          <a:cs typeface="Calibri"/>
                        </a:rPr>
                        <a:t>T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50">
                          <a:latin typeface="Calibri"/>
                          <a:cs typeface="Calibri"/>
                        </a:rPr>
                        <a:t>W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50">
                          <a:latin typeface="Calibri"/>
                          <a:cs typeface="Calibri"/>
                        </a:rPr>
                        <a:t>P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hot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sun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0.4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hot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0">
                          <a:latin typeface="Calibri"/>
                          <a:cs typeface="Calibri"/>
                        </a:rPr>
                        <a:t>rain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0.1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0">
                          <a:latin typeface="Calibri"/>
                          <a:cs typeface="Calibri"/>
                        </a:rPr>
                        <a:t>cold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sun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0.2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20">
                          <a:latin typeface="Calibri"/>
                          <a:cs typeface="Calibri"/>
                        </a:rPr>
                        <a:t>cold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20">
                          <a:latin typeface="Calibri"/>
                          <a:cs typeface="Calibri"/>
                        </a:rPr>
                        <a:t>rain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0.3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6996112" y="2524061"/>
          <a:ext cx="1933575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/>
                <a:gridCol w="914400"/>
              </a:tblGrid>
              <a:tr h="396240"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50">
                          <a:latin typeface="Calibri"/>
                          <a:cs typeface="Calibri"/>
                        </a:rPr>
                        <a:t>T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50">
                          <a:latin typeface="Calibri"/>
                          <a:cs typeface="Calibri"/>
                        </a:rPr>
                        <a:t>P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hot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0.5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20">
                          <a:latin typeface="Calibri"/>
                          <a:cs typeface="Calibri"/>
                        </a:rPr>
                        <a:t>cold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0.5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7058469" y="4359211"/>
          <a:ext cx="1933575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/>
                <a:gridCol w="914400"/>
              </a:tblGrid>
              <a:tr h="396240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50">
                          <a:latin typeface="Calibri"/>
                          <a:cs typeface="Calibri"/>
                        </a:rPr>
                        <a:t>W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50">
                          <a:latin typeface="Calibri"/>
                          <a:cs typeface="Calibri"/>
                        </a:rPr>
                        <a:t>P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sun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0.6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0">
                          <a:latin typeface="Calibri"/>
                          <a:cs typeface="Calibri"/>
                        </a:rPr>
                        <a:t>rain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0.4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object 8" descr=""/>
          <p:cNvSpPr/>
          <p:nvPr/>
        </p:nvSpPr>
        <p:spPr>
          <a:xfrm>
            <a:off x="3700271" y="2898648"/>
            <a:ext cx="2743200" cy="228600"/>
          </a:xfrm>
          <a:custGeom>
            <a:avLst/>
            <a:gdLst/>
            <a:ahLst/>
            <a:cxnLst/>
            <a:rect l="l" t="t" r="r" b="b"/>
            <a:pathLst>
              <a:path w="2743200" h="228600">
                <a:moveTo>
                  <a:pt x="2514600" y="0"/>
                </a:moveTo>
                <a:lnTo>
                  <a:pt x="2514600" y="228600"/>
                </a:lnTo>
                <a:lnTo>
                  <a:pt x="2667000" y="152400"/>
                </a:lnTo>
                <a:lnTo>
                  <a:pt x="2552700" y="152400"/>
                </a:lnTo>
                <a:lnTo>
                  <a:pt x="2552700" y="76200"/>
                </a:lnTo>
                <a:lnTo>
                  <a:pt x="2667000" y="76200"/>
                </a:lnTo>
                <a:lnTo>
                  <a:pt x="2514600" y="0"/>
                </a:lnTo>
                <a:close/>
              </a:path>
              <a:path w="2743200" h="228600">
                <a:moveTo>
                  <a:pt x="2514600" y="76200"/>
                </a:moveTo>
                <a:lnTo>
                  <a:pt x="0" y="76200"/>
                </a:lnTo>
                <a:lnTo>
                  <a:pt x="0" y="152400"/>
                </a:lnTo>
                <a:lnTo>
                  <a:pt x="2514600" y="152400"/>
                </a:lnTo>
                <a:lnTo>
                  <a:pt x="2514600" y="76200"/>
                </a:lnTo>
                <a:close/>
              </a:path>
              <a:path w="2743200" h="228600">
                <a:moveTo>
                  <a:pt x="2667000" y="76200"/>
                </a:moveTo>
                <a:lnTo>
                  <a:pt x="2552700" y="76200"/>
                </a:lnTo>
                <a:lnTo>
                  <a:pt x="2552700" y="152400"/>
                </a:lnTo>
                <a:lnTo>
                  <a:pt x="2667000" y="152400"/>
                </a:lnTo>
                <a:lnTo>
                  <a:pt x="2743200" y="114300"/>
                </a:lnTo>
                <a:lnTo>
                  <a:pt x="26670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3700271" y="4468367"/>
            <a:ext cx="2743200" cy="228600"/>
          </a:xfrm>
          <a:custGeom>
            <a:avLst/>
            <a:gdLst/>
            <a:ahLst/>
            <a:cxnLst/>
            <a:rect l="l" t="t" r="r" b="b"/>
            <a:pathLst>
              <a:path w="2743200" h="228600">
                <a:moveTo>
                  <a:pt x="2514600" y="0"/>
                </a:moveTo>
                <a:lnTo>
                  <a:pt x="2514600" y="228599"/>
                </a:lnTo>
                <a:lnTo>
                  <a:pt x="2667000" y="152399"/>
                </a:lnTo>
                <a:lnTo>
                  <a:pt x="2552700" y="152399"/>
                </a:lnTo>
                <a:lnTo>
                  <a:pt x="2552700" y="76199"/>
                </a:lnTo>
                <a:lnTo>
                  <a:pt x="2667000" y="76199"/>
                </a:lnTo>
                <a:lnTo>
                  <a:pt x="2514600" y="0"/>
                </a:lnTo>
                <a:close/>
              </a:path>
              <a:path w="2743200" h="228600">
                <a:moveTo>
                  <a:pt x="2514600" y="76199"/>
                </a:moveTo>
                <a:lnTo>
                  <a:pt x="0" y="76199"/>
                </a:lnTo>
                <a:lnTo>
                  <a:pt x="0" y="152399"/>
                </a:lnTo>
                <a:lnTo>
                  <a:pt x="2514600" y="152399"/>
                </a:lnTo>
                <a:lnTo>
                  <a:pt x="2514600" y="76199"/>
                </a:lnTo>
                <a:close/>
              </a:path>
              <a:path w="2743200" h="228600">
                <a:moveTo>
                  <a:pt x="2667000" y="76199"/>
                </a:moveTo>
                <a:lnTo>
                  <a:pt x="2552700" y="76199"/>
                </a:lnTo>
                <a:lnTo>
                  <a:pt x="2552700" y="152399"/>
                </a:lnTo>
                <a:lnTo>
                  <a:pt x="2667000" y="152399"/>
                </a:lnTo>
                <a:lnTo>
                  <a:pt x="2743200" y="114299"/>
                </a:lnTo>
                <a:lnTo>
                  <a:pt x="2667000" y="76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2144" y="2590800"/>
            <a:ext cx="1178052" cy="298703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33800" y="3261359"/>
            <a:ext cx="2433828" cy="566927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87995" y="2133600"/>
            <a:ext cx="731520" cy="298703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26179" y="4812791"/>
            <a:ext cx="2462783" cy="597407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548371" y="3968496"/>
            <a:ext cx="851916" cy="298704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76400" y="5847588"/>
            <a:ext cx="5716524" cy="611124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Conditional</a:t>
            </a:r>
            <a:r>
              <a:rPr dirty="0" sz="3200" spc="-4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Probabilities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21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2606039"/>
            <a:ext cx="2372868" cy="731520"/>
          </a:xfrm>
          <a:prstGeom prst="rect">
            <a:avLst/>
          </a:prstGeom>
        </p:spPr>
      </p:pic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0" y="4029011"/>
          <a:ext cx="2834005" cy="19799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/>
                <a:gridCol w="914400"/>
                <a:gridCol w="914400"/>
              </a:tblGrid>
              <a:tr h="396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50">
                          <a:latin typeface="Calibri"/>
                          <a:cs typeface="Calibri"/>
                        </a:rPr>
                        <a:t>T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50">
                          <a:latin typeface="Calibri"/>
                          <a:cs typeface="Calibri"/>
                        </a:rPr>
                        <a:t>W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50">
                          <a:latin typeface="Calibri"/>
                          <a:cs typeface="Calibri"/>
                        </a:rPr>
                        <a:t>P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hot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sun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0.4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hot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0">
                          <a:latin typeface="Calibri"/>
                          <a:cs typeface="Calibri"/>
                        </a:rPr>
                        <a:t>rain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0.1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0">
                          <a:latin typeface="Calibri"/>
                          <a:cs typeface="Calibri"/>
                        </a:rPr>
                        <a:t>cold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sun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0.2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0">
                          <a:latin typeface="Calibri"/>
                          <a:cs typeface="Calibri"/>
                        </a:rPr>
                        <a:t>cold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0">
                          <a:latin typeface="Calibri"/>
                          <a:cs typeface="Calibri"/>
                        </a:rPr>
                        <a:t>rain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0.3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5800" y="3657600"/>
            <a:ext cx="1179576" cy="298704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819400" y="2252408"/>
            <a:ext cx="4119879" cy="2527300"/>
            <a:chOff x="2819400" y="2252408"/>
            <a:chExt cx="4119879" cy="2527300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19400" y="4466844"/>
              <a:ext cx="3268979" cy="312419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4506467" y="2564891"/>
              <a:ext cx="1388745" cy="1272540"/>
            </a:xfrm>
            <a:custGeom>
              <a:avLst/>
              <a:gdLst/>
              <a:ahLst/>
              <a:cxnLst/>
              <a:rect l="l" t="t" r="r" b="b"/>
              <a:pathLst>
                <a:path w="1388745" h="1272539">
                  <a:moveTo>
                    <a:pt x="694182" y="0"/>
                  </a:moveTo>
                  <a:lnTo>
                    <a:pt x="644603" y="1597"/>
                  </a:lnTo>
                  <a:lnTo>
                    <a:pt x="595965" y="6318"/>
                  </a:lnTo>
                  <a:lnTo>
                    <a:pt x="548386" y="14054"/>
                  </a:lnTo>
                  <a:lnTo>
                    <a:pt x="501984" y="24699"/>
                  </a:lnTo>
                  <a:lnTo>
                    <a:pt x="456875" y="38143"/>
                  </a:lnTo>
                  <a:lnTo>
                    <a:pt x="413177" y="54281"/>
                  </a:lnTo>
                  <a:lnTo>
                    <a:pt x="371008" y="73003"/>
                  </a:lnTo>
                  <a:lnTo>
                    <a:pt x="330485" y="94203"/>
                  </a:lnTo>
                  <a:lnTo>
                    <a:pt x="291725" y="117772"/>
                  </a:lnTo>
                  <a:lnTo>
                    <a:pt x="254846" y="143603"/>
                  </a:lnTo>
                  <a:lnTo>
                    <a:pt x="219965" y="171589"/>
                  </a:lnTo>
                  <a:lnTo>
                    <a:pt x="187200" y="201621"/>
                  </a:lnTo>
                  <a:lnTo>
                    <a:pt x="156668" y="233593"/>
                  </a:lnTo>
                  <a:lnTo>
                    <a:pt x="128486" y="267396"/>
                  </a:lnTo>
                  <a:lnTo>
                    <a:pt x="102772" y="302922"/>
                  </a:lnTo>
                  <a:lnTo>
                    <a:pt x="79644" y="340065"/>
                  </a:lnTo>
                  <a:lnTo>
                    <a:pt x="59218" y="378716"/>
                  </a:lnTo>
                  <a:lnTo>
                    <a:pt x="41613" y="418768"/>
                  </a:lnTo>
                  <a:lnTo>
                    <a:pt x="26945" y="460112"/>
                  </a:lnTo>
                  <a:lnTo>
                    <a:pt x="15333" y="502643"/>
                  </a:lnTo>
                  <a:lnTo>
                    <a:pt x="6893" y="546251"/>
                  </a:lnTo>
                  <a:lnTo>
                    <a:pt x="1742" y="590829"/>
                  </a:lnTo>
                  <a:lnTo>
                    <a:pt x="0" y="636270"/>
                  </a:lnTo>
                  <a:lnTo>
                    <a:pt x="1742" y="681710"/>
                  </a:lnTo>
                  <a:lnTo>
                    <a:pt x="6893" y="726288"/>
                  </a:lnTo>
                  <a:lnTo>
                    <a:pt x="15333" y="769896"/>
                  </a:lnTo>
                  <a:lnTo>
                    <a:pt x="26945" y="812427"/>
                  </a:lnTo>
                  <a:lnTo>
                    <a:pt x="41613" y="853771"/>
                  </a:lnTo>
                  <a:lnTo>
                    <a:pt x="59218" y="893823"/>
                  </a:lnTo>
                  <a:lnTo>
                    <a:pt x="79644" y="932474"/>
                  </a:lnTo>
                  <a:lnTo>
                    <a:pt x="102772" y="969617"/>
                  </a:lnTo>
                  <a:lnTo>
                    <a:pt x="128486" y="1005143"/>
                  </a:lnTo>
                  <a:lnTo>
                    <a:pt x="156668" y="1038946"/>
                  </a:lnTo>
                  <a:lnTo>
                    <a:pt x="187200" y="1070918"/>
                  </a:lnTo>
                  <a:lnTo>
                    <a:pt x="219965" y="1100950"/>
                  </a:lnTo>
                  <a:lnTo>
                    <a:pt x="254846" y="1128936"/>
                  </a:lnTo>
                  <a:lnTo>
                    <a:pt x="291725" y="1154767"/>
                  </a:lnTo>
                  <a:lnTo>
                    <a:pt x="330485" y="1178336"/>
                  </a:lnTo>
                  <a:lnTo>
                    <a:pt x="371008" y="1199536"/>
                  </a:lnTo>
                  <a:lnTo>
                    <a:pt x="413177" y="1218258"/>
                  </a:lnTo>
                  <a:lnTo>
                    <a:pt x="456875" y="1234396"/>
                  </a:lnTo>
                  <a:lnTo>
                    <a:pt x="501984" y="1247840"/>
                  </a:lnTo>
                  <a:lnTo>
                    <a:pt x="548386" y="1258485"/>
                  </a:lnTo>
                  <a:lnTo>
                    <a:pt x="595965" y="1266221"/>
                  </a:lnTo>
                  <a:lnTo>
                    <a:pt x="644603" y="1270942"/>
                  </a:lnTo>
                  <a:lnTo>
                    <a:pt x="694182" y="1272540"/>
                  </a:lnTo>
                  <a:lnTo>
                    <a:pt x="743760" y="1270942"/>
                  </a:lnTo>
                  <a:lnTo>
                    <a:pt x="792398" y="1266221"/>
                  </a:lnTo>
                  <a:lnTo>
                    <a:pt x="839977" y="1258485"/>
                  </a:lnTo>
                  <a:lnTo>
                    <a:pt x="886379" y="1247840"/>
                  </a:lnTo>
                  <a:lnTo>
                    <a:pt x="931488" y="1234396"/>
                  </a:lnTo>
                  <a:lnTo>
                    <a:pt x="975186" y="1218258"/>
                  </a:lnTo>
                  <a:lnTo>
                    <a:pt x="1017355" y="1199536"/>
                  </a:lnTo>
                  <a:lnTo>
                    <a:pt x="1057878" y="1178336"/>
                  </a:lnTo>
                  <a:lnTo>
                    <a:pt x="1096638" y="1154767"/>
                  </a:lnTo>
                  <a:lnTo>
                    <a:pt x="1133517" y="1128936"/>
                  </a:lnTo>
                  <a:lnTo>
                    <a:pt x="1168398" y="1100950"/>
                  </a:lnTo>
                  <a:lnTo>
                    <a:pt x="1201163" y="1070918"/>
                  </a:lnTo>
                  <a:lnTo>
                    <a:pt x="1231695" y="1038946"/>
                  </a:lnTo>
                  <a:lnTo>
                    <a:pt x="1259877" y="1005143"/>
                  </a:lnTo>
                  <a:lnTo>
                    <a:pt x="1285591" y="969617"/>
                  </a:lnTo>
                  <a:lnTo>
                    <a:pt x="1308719" y="932474"/>
                  </a:lnTo>
                  <a:lnTo>
                    <a:pt x="1329145" y="893823"/>
                  </a:lnTo>
                  <a:lnTo>
                    <a:pt x="1346750" y="853771"/>
                  </a:lnTo>
                  <a:lnTo>
                    <a:pt x="1361418" y="812427"/>
                  </a:lnTo>
                  <a:lnTo>
                    <a:pt x="1373030" y="769896"/>
                  </a:lnTo>
                  <a:lnTo>
                    <a:pt x="1381470" y="726288"/>
                  </a:lnTo>
                  <a:lnTo>
                    <a:pt x="1386621" y="681710"/>
                  </a:lnTo>
                  <a:lnTo>
                    <a:pt x="1388364" y="636270"/>
                  </a:lnTo>
                  <a:lnTo>
                    <a:pt x="1386621" y="590829"/>
                  </a:lnTo>
                  <a:lnTo>
                    <a:pt x="1381470" y="546251"/>
                  </a:lnTo>
                  <a:lnTo>
                    <a:pt x="1373030" y="502643"/>
                  </a:lnTo>
                  <a:lnTo>
                    <a:pt x="1361418" y="460112"/>
                  </a:lnTo>
                  <a:lnTo>
                    <a:pt x="1346750" y="418768"/>
                  </a:lnTo>
                  <a:lnTo>
                    <a:pt x="1329145" y="378716"/>
                  </a:lnTo>
                  <a:lnTo>
                    <a:pt x="1308719" y="340065"/>
                  </a:lnTo>
                  <a:lnTo>
                    <a:pt x="1285591" y="302922"/>
                  </a:lnTo>
                  <a:lnTo>
                    <a:pt x="1259877" y="267396"/>
                  </a:lnTo>
                  <a:lnTo>
                    <a:pt x="1231695" y="233593"/>
                  </a:lnTo>
                  <a:lnTo>
                    <a:pt x="1201163" y="201621"/>
                  </a:lnTo>
                  <a:lnTo>
                    <a:pt x="1168398" y="171589"/>
                  </a:lnTo>
                  <a:lnTo>
                    <a:pt x="1133517" y="143603"/>
                  </a:lnTo>
                  <a:lnTo>
                    <a:pt x="1096638" y="117772"/>
                  </a:lnTo>
                  <a:lnTo>
                    <a:pt x="1057878" y="94203"/>
                  </a:lnTo>
                  <a:lnTo>
                    <a:pt x="1017355" y="73003"/>
                  </a:lnTo>
                  <a:lnTo>
                    <a:pt x="975186" y="54281"/>
                  </a:lnTo>
                  <a:lnTo>
                    <a:pt x="931488" y="38143"/>
                  </a:lnTo>
                  <a:lnTo>
                    <a:pt x="886379" y="24699"/>
                  </a:lnTo>
                  <a:lnTo>
                    <a:pt x="839977" y="14054"/>
                  </a:lnTo>
                  <a:lnTo>
                    <a:pt x="792398" y="6318"/>
                  </a:lnTo>
                  <a:lnTo>
                    <a:pt x="743760" y="1597"/>
                  </a:lnTo>
                  <a:lnTo>
                    <a:pt x="694182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506467" y="2564891"/>
              <a:ext cx="1388745" cy="1272540"/>
            </a:xfrm>
            <a:custGeom>
              <a:avLst/>
              <a:gdLst/>
              <a:ahLst/>
              <a:cxnLst/>
              <a:rect l="l" t="t" r="r" b="b"/>
              <a:pathLst>
                <a:path w="1388745" h="1272539">
                  <a:moveTo>
                    <a:pt x="0" y="636270"/>
                  </a:moveTo>
                  <a:lnTo>
                    <a:pt x="1742" y="590829"/>
                  </a:lnTo>
                  <a:lnTo>
                    <a:pt x="6893" y="546251"/>
                  </a:lnTo>
                  <a:lnTo>
                    <a:pt x="15333" y="502643"/>
                  </a:lnTo>
                  <a:lnTo>
                    <a:pt x="26945" y="460112"/>
                  </a:lnTo>
                  <a:lnTo>
                    <a:pt x="41613" y="418768"/>
                  </a:lnTo>
                  <a:lnTo>
                    <a:pt x="59218" y="378716"/>
                  </a:lnTo>
                  <a:lnTo>
                    <a:pt x="79644" y="340065"/>
                  </a:lnTo>
                  <a:lnTo>
                    <a:pt x="102772" y="302922"/>
                  </a:lnTo>
                  <a:lnTo>
                    <a:pt x="128486" y="267396"/>
                  </a:lnTo>
                  <a:lnTo>
                    <a:pt x="156668" y="233593"/>
                  </a:lnTo>
                  <a:lnTo>
                    <a:pt x="187200" y="201621"/>
                  </a:lnTo>
                  <a:lnTo>
                    <a:pt x="219965" y="171589"/>
                  </a:lnTo>
                  <a:lnTo>
                    <a:pt x="254846" y="143603"/>
                  </a:lnTo>
                  <a:lnTo>
                    <a:pt x="291725" y="117772"/>
                  </a:lnTo>
                  <a:lnTo>
                    <a:pt x="330485" y="94203"/>
                  </a:lnTo>
                  <a:lnTo>
                    <a:pt x="371008" y="73003"/>
                  </a:lnTo>
                  <a:lnTo>
                    <a:pt x="413177" y="54281"/>
                  </a:lnTo>
                  <a:lnTo>
                    <a:pt x="456875" y="38143"/>
                  </a:lnTo>
                  <a:lnTo>
                    <a:pt x="501984" y="24699"/>
                  </a:lnTo>
                  <a:lnTo>
                    <a:pt x="548386" y="14054"/>
                  </a:lnTo>
                  <a:lnTo>
                    <a:pt x="595965" y="6318"/>
                  </a:lnTo>
                  <a:lnTo>
                    <a:pt x="644603" y="1597"/>
                  </a:lnTo>
                  <a:lnTo>
                    <a:pt x="694182" y="0"/>
                  </a:lnTo>
                  <a:lnTo>
                    <a:pt x="743760" y="1597"/>
                  </a:lnTo>
                  <a:lnTo>
                    <a:pt x="792398" y="6318"/>
                  </a:lnTo>
                  <a:lnTo>
                    <a:pt x="839977" y="14054"/>
                  </a:lnTo>
                  <a:lnTo>
                    <a:pt x="886379" y="24699"/>
                  </a:lnTo>
                  <a:lnTo>
                    <a:pt x="931488" y="38143"/>
                  </a:lnTo>
                  <a:lnTo>
                    <a:pt x="975186" y="54281"/>
                  </a:lnTo>
                  <a:lnTo>
                    <a:pt x="1017355" y="73003"/>
                  </a:lnTo>
                  <a:lnTo>
                    <a:pt x="1057878" y="94203"/>
                  </a:lnTo>
                  <a:lnTo>
                    <a:pt x="1096638" y="117772"/>
                  </a:lnTo>
                  <a:lnTo>
                    <a:pt x="1133517" y="143603"/>
                  </a:lnTo>
                  <a:lnTo>
                    <a:pt x="1168398" y="171589"/>
                  </a:lnTo>
                  <a:lnTo>
                    <a:pt x="1201163" y="201621"/>
                  </a:lnTo>
                  <a:lnTo>
                    <a:pt x="1231695" y="233593"/>
                  </a:lnTo>
                  <a:lnTo>
                    <a:pt x="1259877" y="267396"/>
                  </a:lnTo>
                  <a:lnTo>
                    <a:pt x="1285591" y="302922"/>
                  </a:lnTo>
                  <a:lnTo>
                    <a:pt x="1308719" y="340065"/>
                  </a:lnTo>
                  <a:lnTo>
                    <a:pt x="1329145" y="378716"/>
                  </a:lnTo>
                  <a:lnTo>
                    <a:pt x="1346750" y="418768"/>
                  </a:lnTo>
                  <a:lnTo>
                    <a:pt x="1361418" y="460112"/>
                  </a:lnTo>
                  <a:lnTo>
                    <a:pt x="1373030" y="502643"/>
                  </a:lnTo>
                  <a:lnTo>
                    <a:pt x="1381470" y="546251"/>
                  </a:lnTo>
                  <a:lnTo>
                    <a:pt x="1386621" y="590829"/>
                  </a:lnTo>
                  <a:lnTo>
                    <a:pt x="1388364" y="636270"/>
                  </a:lnTo>
                  <a:lnTo>
                    <a:pt x="1386621" y="681710"/>
                  </a:lnTo>
                  <a:lnTo>
                    <a:pt x="1381470" y="726288"/>
                  </a:lnTo>
                  <a:lnTo>
                    <a:pt x="1373030" y="769896"/>
                  </a:lnTo>
                  <a:lnTo>
                    <a:pt x="1361418" y="812427"/>
                  </a:lnTo>
                  <a:lnTo>
                    <a:pt x="1346750" y="853771"/>
                  </a:lnTo>
                  <a:lnTo>
                    <a:pt x="1329145" y="893823"/>
                  </a:lnTo>
                  <a:lnTo>
                    <a:pt x="1308719" y="932474"/>
                  </a:lnTo>
                  <a:lnTo>
                    <a:pt x="1285591" y="969617"/>
                  </a:lnTo>
                  <a:lnTo>
                    <a:pt x="1259877" y="1005143"/>
                  </a:lnTo>
                  <a:lnTo>
                    <a:pt x="1231695" y="1038946"/>
                  </a:lnTo>
                  <a:lnTo>
                    <a:pt x="1201163" y="1070918"/>
                  </a:lnTo>
                  <a:lnTo>
                    <a:pt x="1168398" y="1100950"/>
                  </a:lnTo>
                  <a:lnTo>
                    <a:pt x="1133517" y="1128936"/>
                  </a:lnTo>
                  <a:lnTo>
                    <a:pt x="1096638" y="1154767"/>
                  </a:lnTo>
                  <a:lnTo>
                    <a:pt x="1057878" y="1178336"/>
                  </a:lnTo>
                  <a:lnTo>
                    <a:pt x="1017355" y="1199536"/>
                  </a:lnTo>
                  <a:lnTo>
                    <a:pt x="975186" y="1218258"/>
                  </a:lnTo>
                  <a:lnTo>
                    <a:pt x="931488" y="1234396"/>
                  </a:lnTo>
                  <a:lnTo>
                    <a:pt x="886379" y="1247840"/>
                  </a:lnTo>
                  <a:lnTo>
                    <a:pt x="839977" y="1258485"/>
                  </a:lnTo>
                  <a:lnTo>
                    <a:pt x="792398" y="1266221"/>
                  </a:lnTo>
                  <a:lnTo>
                    <a:pt x="743760" y="1270942"/>
                  </a:lnTo>
                  <a:lnTo>
                    <a:pt x="694182" y="1272540"/>
                  </a:lnTo>
                  <a:lnTo>
                    <a:pt x="644603" y="1270942"/>
                  </a:lnTo>
                  <a:lnTo>
                    <a:pt x="595965" y="1266221"/>
                  </a:lnTo>
                  <a:lnTo>
                    <a:pt x="548386" y="1258485"/>
                  </a:lnTo>
                  <a:lnTo>
                    <a:pt x="501984" y="1247840"/>
                  </a:lnTo>
                  <a:lnTo>
                    <a:pt x="456875" y="1234396"/>
                  </a:lnTo>
                  <a:lnTo>
                    <a:pt x="413177" y="1218258"/>
                  </a:lnTo>
                  <a:lnTo>
                    <a:pt x="371008" y="1199536"/>
                  </a:lnTo>
                  <a:lnTo>
                    <a:pt x="330485" y="1178336"/>
                  </a:lnTo>
                  <a:lnTo>
                    <a:pt x="291725" y="1154767"/>
                  </a:lnTo>
                  <a:lnTo>
                    <a:pt x="254846" y="1128936"/>
                  </a:lnTo>
                  <a:lnTo>
                    <a:pt x="219965" y="1100950"/>
                  </a:lnTo>
                  <a:lnTo>
                    <a:pt x="187200" y="1070918"/>
                  </a:lnTo>
                  <a:lnTo>
                    <a:pt x="156668" y="1038946"/>
                  </a:lnTo>
                  <a:lnTo>
                    <a:pt x="128486" y="1005143"/>
                  </a:lnTo>
                  <a:lnTo>
                    <a:pt x="102772" y="969617"/>
                  </a:lnTo>
                  <a:lnTo>
                    <a:pt x="79644" y="932474"/>
                  </a:lnTo>
                  <a:lnTo>
                    <a:pt x="59218" y="893823"/>
                  </a:lnTo>
                  <a:lnTo>
                    <a:pt x="41613" y="853771"/>
                  </a:lnTo>
                  <a:lnTo>
                    <a:pt x="26945" y="812427"/>
                  </a:lnTo>
                  <a:lnTo>
                    <a:pt x="15333" y="769896"/>
                  </a:lnTo>
                  <a:lnTo>
                    <a:pt x="6893" y="726288"/>
                  </a:lnTo>
                  <a:lnTo>
                    <a:pt x="1742" y="681710"/>
                  </a:lnTo>
                  <a:lnTo>
                    <a:pt x="0" y="63627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315711" y="2564891"/>
              <a:ext cx="1388745" cy="1272540"/>
            </a:xfrm>
            <a:custGeom>
              <a:avLst/>
              <a:gdLst/>
              <a:ahLst/>
              <a:cxnLst/>
              <a:rect l="l" t="t" r="r" b="b"/>
              <a:pathLst>
                <a:path w="1388745" h="1272539">
                  <a:moveTo>
                    <a:pt x="694182" y="0"/>
                  </a:moveTo>
                  <a:lnTo>
                    <a:pt x="644603" y="1597"/>
                  </a:lnTo>
                  <a:lnTo>
                    <a:pt x="595965" y="6318"/>
                  </a:lnTo>
                  <a:lnTo>
                    <a:pt x="548386" y="14054"/>
                  </a:lnTo>
                  <a:lnTo>
                    <a:pt x="501984" y="24699"/>
                  </a:lnTo>
                  <a:lnTo>
                    <a:pt x="456875" y="38143"/>
                  </a:lnTo>
                  <a:lnTo>
                    <a:pt x="413177" y="54281"/>
                  </a:lnTo>
                  <a:lnTo>
                    <a:pt x="371008" y="73003"/>
                  </a:lnTo>
                  <a:lnTo>
                    <a:pt x="330485" y="94203"/>
                  </a:lnTo>
                  <a:lnTo>
                    <a:pt x="291725" y="117772"/>
                  </a:lnTo>
                  <a:lnTo>
                    <a:pt x="254846" y="143603"/>
                  </a:lnTo>
                  <a:lnTo>
                    <a:pt x="219965" y="171589"/>
                  </a:lnTo>
                  <a:lnTo>
                    <a:pt x="187200" y="201621"/>
                  </a:lnTo>
                  <a:lnTo>
                    <a:pt x="156668" y="233593"/>
                  </a:lnTo>
                  <a:lnTo>
                    <a:pt x="128486" y="267396"/>
                  </a:lnTo>
                  <a:lnTo>
                    <a:pt x="102772" y="302922"/>
                  </a:lnTo>
                  <a:lnTo>
                    <a:pt x="79644" y="340065"/>
                  </a:lnTo>
                  <a:lnTo>
                    <a:pt x="59218" y="378716"/>
                  </a:lnTo>
                  <a:lnTo>
                    <a:pt x="41613" y="418768"/>
                  </a:lnTo>
                  <a:lnTo>
                    <a:pt x="26945" y="460112"/>
                  </a:lnTo>
                  <a:lnTo>
                    <a:pt x="15333" y="502643"/>
                  </a:lnTo>
                  <a:lnTo>
                    <a:pt x="6893" y="546251"/>
                  </a:lnTo>
                  <a:lnTo>
                    <a:pt x="1742" y="590829"/>
                  </a:lnTo>
                  <a:lnTo>
                    <a:pt x="0" y="636270"/>
                  </a:lnTo>
                  <a:lnTo>
                    <a:pt x="1742" y="681710"/>
                  </a:lnTo>
                  <a:lnTo>
                    <a:pt x="6893" y="726288"/>
                  </a:lnTo>
                  <a:lnTo>
                    <a:pt x="15333" y="769896"/>
                  </a:lnTo>
                  <a:lnTo>
                    <a:pt x="26945" y="812427"/>
                  </a:lnTo>
                  <a:lnTo>
                    <a:pt x="41613" y="853771"/>
                  </a:lnTo>
                  <a:lnTo>
                    <a:pt x="59218" y="893823"/>
                  </a:lnTo>
                  <a:lnTo>
                    <a:pt x="79644" y="932474"/>
                  </a:lnTo>
                  <a:lnTo>
                    <a:pt x="102772" y="969617"/>
                  </a:lnTo>
                  <a:lnTo>
                    <a:pt x="128486" y="1005143"/>
                  </a:lnTo>
                  <a:lnTo>
                    <a:pt x="156668" y="1038946"/>
                  </a:lnTo>
                  <a:lnTo>
                    <a:pt x="187200" y="1070918"/>
                  </a:lnTo>
                  <a:lnTo>
                    <a:pt x="219965" y="1100950"/>
                  </a:lnTo>
                  <a:lnTo>
                    <a:pt x="254846" y="1128936"/>
                  </a:lnTo>
                  <a:lnTo>
                    <a:pt x="291725" y="1154767"/>
                  </a:lnTo>
                  <a:lnTo>
                    <a:pt x="330485" y="1178336"/>
                  </a:lnTo>
                  <a:lnTo>
                    <a:pt x="371008" y="1199536"/>
                  </a:lnTo>
                  <a:lnTo>
                    <a:pt x="413177" y="1218258"/>
                  </a:lnTo>
                  <a:lnTo>
                    <a:pt x="456875" y="1234396"/>
                  </a:lnTo>
                  <a:lnTo>
                    <a:pt x="501984" y="1247840"/>
                  </a:lnTo>
                  <a:lnTo>
                    <a:pt x="548386" y="1258485"/>
                  </a:lnTo>
                  <a:lnTo>
                    <a:pt x="595965" y="1266221"/>
                  </a:lnTo>
                  <a:lnTo>
                    <a:pt x="644603" y="1270942"/>
                  </a:lnTo>
                  <a:lnTo>
                    <a:pt x="694182" y="1272540"/>
                  </a:lnTo>
                  <a:lnTo>
                    <a:pt x="743760" y="1270942"/>
                  </a:lnTo>
                  <a:lnTo>
                    <a:pt x="792398" y="1266221"/>
                  </a:lnTo>
                  <a:lnTo>
                    <a:pt x="839977" y="1258485"/>
                  </a:lnTo>
                  <a:lnTo>
                    <a:pt x="886379" y="1247840"/>
                  </a:lnTo>
                  <a:lnTo>
                    <a:pt x="931488" y="1234396"/>
                  </a:lnTo>
                  <a:lnTo>
                    <a:pt x="975186" y="1218258"/>
                  </a:lnTo>
                  <a:lnTo>
                    <a:pt x="1017355" y="1199536"/>
                  </a:lnTo>
                  <a:lnTo>
                    <a:pt x="1057878" y="1178336"/>
                  </a:lnTo>
                  <a:lnTo>
                    <a:pt x="1096638" y="1154767"/>
                  </a:lnTo>
                  <a:lnTo>
                    <a:pt x="1133517" y="1128936"/>
                  </a:lnTo>
                  <a:lnTo>
                    <a:pt x="1168398" y="1100950"/>
                  </a:lnTo>
                  <a:lnTo>
                    <a:pt x="1201163" y="1070918"/>
                  </a:lnTo>
                  <a:lnTo>
                    <a:pt x="1231695" y="1038946"/>
                  </a:lnTo>
                  <a:lnTo>
                    <a:pt x="1259877" y="1005143"/>
                  </a:lnTo>
                  <a:lnTo>
                    <a:pt x="1285591" y="969617"/>
                  </a:lnTo>
                  <a:lnTo>
                    <a:pt x="1308719" y="932474"/>
                  </a:lnTo>
                  <a:lnTo>
                    <a:pt x="1329145" y="893823"/>
                  </a:lnTo>
                  <a:lnTo>
                    <a:pt x="1346750" y="853771"/>
                  </a:lnTo>
                  <a:lnTo>
                    <a:pt x="1361418" y="812427"/>
                  </a:lnTo>
                  <a:lnTo>
                    <a:pt x="1373030" y="769896"/>
                  </a:lnTo>
                  <a:lnTo>
                    <a:pt x="1381470" y="726288"/>
                  </a:lnTo>
                  <a:lnTo>
                    <a:pt x="1386621" y="681710"/>
                  </a:lnTo>
                  <a:lnTo>
                    <a:pt x="1388364" y="636270"/>
                  </a:lnTo>
                  <a:lnTo>
                    <a:pt x="1386621" y="590829"/>
                  </a:lnTo>
                  <a:lnTo>
                    <a:pt x="1381470" y="546251"/>
                  </a:lnTo>
                  <a:lnTo>
                    <a:pt x="1373030" y="502643"/>
                  </a:lnTo>
                  <a:lnTo>
                    <a:pt x="1361418" y="460112"/>
                  </a:lnTo>
                  <a:lnTo>
                    <a:pt x="1346750" y="418768"/>
                  </a:lnTo>
                  <a:lnTo>
                    <a:pt x="1329145" y="378716"/>
                  </a:lnTo>
                  <a:lnTo>
                    <a:pt x="1308719" y="340065"/>
                  </a:lnTo>
                  <a:lnTo>
                    <a:pt x="1285591" y="302922"/>
                  </a:lnTo>
                  <a:lnTo>
                    <a:pt x="1259877" y="267396"/>
                  </a:lnTo>
                  <a:lnTo>
                    <a:pt x="1231695" y="233593"/>
                  </a:lnTo>
                  <a:lnTo>
                    <a:pt x="1201163" y="201621"/>
                  </a:lnTo>
                  <a:lnTo>
                    <a:pt x="1168398" y="171589"/>
                  </a:lnTo>
                  <a:lnTo>
                    <a:pt x="1133517" y="143603"/>
                  </a:lnTo>
                  <a:lnTo>
                    <a:pt x="1096638" y="117772"/>
                  </a:lnTo>
                  <a:lnTo>
                    <a:pt x="1057878" y="94203"/>
                  </a:lnTo>
                  <a:lnTo>
                    <a:pt x="1017355" y="73003"/>
                  </a:lnTo>
                  <a:lnTo>
                    <a:pt x="975186" y="54281"/>
                  </a:lnTo>
                  <a:lnTo>
                    <a:pt x="931488" y="38143"/>
                  </a:lnTo>
                  <a:lnTo>
                    <a:pt x="886379" y="24699"/>
                  </a:lnTo>
                  <a:lnTo>
                    <a:pt x="839977" y="14054"/>
                  </a:lnTo>
                  <a:lnTo>
                    <a:pt x="792398" y="6318"/>
                  </a:lnTo>
                  <a:lnTo>
                    <a:pt x="743760" y="1597"/>
                  </a:lnTo>
                  <a:lnTo>
                    <a:pt x="694182" y="0"/>
                  </a:lnTo>
                  <a:close/>
                </a:path>
              </a:pathLst>
            </a:custGeom>
            <a:solidFill>
              <a:srgbClr val="FF3300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315711" y="2564891"/>
              <a:ext cx="1388745" cy="1272540"/>
            </a:xfrm>
            <a:custGeom>
              <a:avLst/>
              <a:gdLst/>
              <a:ahLst/>
              <a:cxnLst/>
              <a:rect l="l" t="t" r="r" b="b"/>
              <a:pathLst>
                <a:path w="1388745" h="1272539">
                  <a:moveTo>
                    <a:pt x="0" y="636270"/>
                  </a:moveTo>
                  <a:lnTo>
                    <a:pt x="1742" y="590829"/>
                  </a:lnTo>
                  <a:lnTo>
                    <a:pt x="6893" y="546251"/>
                  </a:lnTo>
                  <a:lnTo>
                    <a:pt x="15333" y="502643"/>
                  </a:lnTo>
                  <a:lnTo>
                    <a:pt x="26945" y="460112"/>
                  </a:lnTo>
                  <a:lnTo>
                    <a:pt x="41613" y="418768"/>
                  </a:lnTo>
                  <a:lnTo>
                    <a:pt x="59218" y="378716"/>
                  </a:lnTo>
                  <a:lnTo>
                    <a:pt x="79644" y="340065"/>
                  </a:lnTo>
                  <a:lnTo>
                    <a:pt x="102772" y="302922"/>
                  </a:lnTo>
                  <a:lnTo>
                    <a:pt x="128486" y="267396"/>
                  </a:lnTo>
                  <a:lnTo>
                    <a:pt x="156668" y="233593"/>
                  </a:lnTo>
                  <a:lnTo>
                    <a:pt x="187200" y="201621"/>
                  </a:lnTo>
                  <a:lnTo>
                    <a:pt x="219965" y="171589"/>
                  </a:lnTo>
                  <a:lnTo>
                    <a:pt x="254846" y="143603"/>
                  </a:lnTo>
                  <a:lnTo>
                    <a:pt x="291725" y="117772"/>
                  </a:lnTo>
                  <a:lnTo>
                    <a:pt x="330485" y="94203"/>
                  </a:lnTo>
                  <a:lnTo>
                    <a:pt x="371008" y="73003"/>
                  </a:lnTo>
                  <a:lnTo>
                    <a:pt x="413177" y="54281"/>
                  </a:lnTo>
                  <a:lnTo>
                    <a:pt x="456875" y="38143"/>
                  </a:lnTo>
                  <a:lnTo>
                    <a:pt x="501984" y="24699"/>
                  </a:lnTo>
                  <a:lnTo>
                    <a:pt x="548386" y="14054"/>
                  </a:lnTo>
                  <a:lnTo>
                    <a:pt x="595965" y="6318"/>
                  </a:lnTo>
                  <a:lnTo>
                    <a:pt x="644603" y="1597"/>
                  </a:lnTo>
                  <a:lnTo>
                    <a:pt x="694182" y="0"/>
                  </a:lnTo>
                  <a:lnTo>
                    <a:pt x="743760" y="1597"/>
                  </a:lnTo>
                  <a:lnTo>
                    <a:pt x="792398" y="6318"/>
                  </a:lnTo>
                  <a:lnTo>
                    <a:pt x="839977" y="14054"/>
                  </a:lnTo>
                  <a:lnTo>
                    <a:pt x="886379" y="24699"/>
                  </a:lnTo>
                  <a:lnTo>
                    <a:pt x="931488" y="38143"/>
                  </a:lnTo>
                  <a:lnTo>
                    <a:pt x="975186" y="54281"/>
                  </a:lnTo>
                  <a:lnTo>
                    <a:pt x="1017355" y="73003"/>
                  </a:lnTo>
                  <a:lnTo>
                    <a:pt x="1057878" y="94203"/>
                  </a:lnTo>
                  <a:lnTo>
                    <a:pt x="1096638" y="117772"/>
                  </a:lnTo>
                  <a:lnTo>
                    <a:pt x="1133517" y="143603"/>
                  </a:lnTo>
                  <a:lnTo>
                    <a:pt x="1168398" y="171589"/>
                  </a:lnTo>
                  <a:lnTo>
                    <a:pt x="1201163" y="201621"/>
                  </a:lnTo>
                  <a:lnTo>
                    <a:pt x="1231695" y="233593"/>
                  </a:lnTo>
                  <a:lnTo>
                    <a:pt x="1259877" y="267396"/>
                  </a:lnTo>
                  <a:lnTo>
                    <a:pt x="1285591" y="302922"/>
                  </a:lnTo>
                  <a:lnTo>
                    <a:pt x="1308719" y="340065"/>
                  </a:lnTo>
                  <a:lnTo>
                    <a:pt x="1329145" y="378716"/>
                  </a:lnTo>
                  <a:lnTo>
                    <a:pt x="1346750" y="418768"/>
                  </a:lnTo>
                  <a:lnTo>
                    <a:pt x="1361418" y="460112"/>
                  </a:lnTo>
                  <a:lnTo>
                    <a:pt x="1373030" y="502643"/>
                  </a:lnTo>
                  <a:lnTo>
                    <a:pt x="1381470" y="546251"/>
                  </a:lnTo>
                  <a:lnTo>
                    <a:pt x="1386621" y="590829"/>
                  </a:lnTo>
                  <a:lnTo>
                    <a:pt x="1388364" y="636270"/>
                  </a:lnTo>
                  <a:lnTo>
                    <a:pt x="1386621" y="681710"/>
                  </a:lnTo>
                  <a:lnTo>
                    <a:pt x="1381470" y="726288"/>
                  </a:lnTo>
                  <a:lnTo>
                    <a:pt x="1373030" y="769896"/>
                  </a:lnTo>
                  <a:lnTo>
                    <a:pt x="1361418" y="812427"/>
                  </a:lnTo>
                  <a:lnTo>
                    <a:pt x="1346750" y="853771"/>
                  </a:lnTo>
                  <a:lnTo>
                    <a:pt x="1329145" y="893823"/>
                  </a:lnTo>
                  <a:lnTo>
                    <a:pt x="1308719" y="932474"/>
                  </a:lnTo>
                  <a:lnTo>
                    <a:pt x="1285591" y="969617"/>
                  </a:lnTo>
                  <a:lnTo>
                    <a:pt x="1259877" y="1005143"/>
                  </a:lnTo>
                  <a:lnTo>
                    <a:pt x="1231695" y="1038946"/>
                  </a:lnTo>
                  <a:lnTo>
                    <a:pt x="1201163" y="1070918"/>
                  </a:lnTo>
                  <a:lnTo>
                    <a:pt x="1168398" y="1100950"/>
                  </a:lnTo>
                  <a:lnTo>
                    <a:pt x="1133517" y="1128936"/>
                  </a:lnTo>
                  <a:lnTo>
                    <a:pt x="1096638" y="1154767"/>
                  </a:lnTo>
                  <a:lnTo>
                    <a:pt x="1057878" y="1178336"/>
                  </a:lnTo>
                  <a:lnTo>
                    <a:pt x="1017355" y="1199536"/>
                  </a:lnTo>
                  <a:lnTo>
                    <a:pt x="975186" y="1218258"/>
                  </a:lnTo>
                  <a:lnTo>
                    <a:pt x="931488" y="1234396"/>
                  </a:lnTo>
                  <a:lnTo>
                    <a:pt x="886379" y="1247840"/>
                  </a:lnTo>
                  <a:lnTo>
                    <a:pt x="839977" y="1258485"/>
                  </a:lnTo>
                  <a:lnTo>
                    <a:pt x="792398" y="1266221"/>
                  </a:lnTo>
                  <a:lnTo>
                    <a:pt x="743760" y="1270942"/>
                  </a:lnTo>
                  <a:lnTo>
                    <a:pt x="694182" y="1272540"/>
                  </a:lnTo>
                  <a:lnTo>
                    <a:pt x="644603" y="1270942"/>
                  </a:lnTo>
                  <a:lnTo>
                    <a:pt x="595965" y="1266221"/>
                  </a:lnTo>
                  <a:lnTo>
                    <a:pt x="548386" y="1258485"/>
                  </a:lnTo>
                  <a:lnTo>
                    <a:pt x="501984" y="1247840"/>
                  </a:lnTo>
                  <a:lnTo>
                    <a:pt x="456875" y="1234396"/>
                  </a:lnTo>
                  <a:lnTo>
                    <a:pt x="413177" y="1218258"/>
                  </a:lnTo>
                  <a:lnTo>
                    <a:pt x="371008" y="1199536"/>
                  </a:lnTo>
                  <a:lnTo>
                    <a:pt x="330485" y="1178336"/>
                  </a:lnTo>
                  <a:lnTo>
                    <a:pt x="291725" y="1154767"/>
                  </a:lnTo>
                  <a:lnTo>
                    <a:pt x="254846" y="1128936"/>
                  </a:lnTo>
                  <a:lnTo>
                    <a:pt x="219965" y="1100950"/>
                  </a:lnTo>
                  <a:lnTo>
                    <a:pt x="187200" y="1070918"/>
                  </a:lnTo>
                  <a:lnTo>
                    <a:pt x="156668" y="1038946"/>
                  </a:lnTo>
                  <a:lnTo>
                    <a:pt x="128486" y="1005143"/>
                  </a:lnTo>
                  <a:lnTo>
                    <a:pt x="102772" y="969617"/>
                  </a:lnTo>
                  <a:lnTo>
                    <a:pt x="79644" y="932474"/>
                  </a:lnTo>
                  <a:lnTo>
                    <a:pt x="59218" y="893823"/>
                  </a:lnTo>
                  <a:lnTo>
                    <a:pt x="41613" y="853771"/>
                  </a:lnTo>
                  <a:lnTo>
                    <a:pt x="26945" y="812427"/>
                  </a:lnTo>
                  <a:lnTo>
                    <a:pt x="15333" y="769896"/>
                  </a:lnTo>
                  <a:lnTo>
                    <a:pt x="6893" y="726288"/>
                  </a:lnTo>
                  <a:lnTo>
                    <a:pt x="1742" y="681710"/>
                  </a:lnTo>
                  <a:lnTo>
                    <a:pt x="0" y="63627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039361" y="2265425"/>
              <a:ext cx="2886710" cy="1958339"/>
            </a:xfrm>
            <a:custGeom>
              <a:avLst/>
              <a:gdLst/>
              <a:ahLst/>
              <a:cxnLst/>
              <a:rect l="l" t="t" r="r" b="b"/>
              <a:pathLst>
                <a:path w="2886709" h="1958339">
                  <a:moveTo>
                    <a:pt x="0" y="1958340"/>
                  </a:moveTo>
                  <a:lnTo>
                    <a:pt x="2886456" y="1958340"/>
                  </a:lnTo>
                  <a:lnTo>
                    <a:pt x="2886456" y="0"/>
                  </a:lnTo>
                  <a:lnTo>
                    <a:pt x="0" y="0"/>
                  </a:lnTo>
                  <a:lnTo>
                    <a:pt x="0" y="1958340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5800978" y="3884167"/>
            <a:ext cx="429259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000" spc="-20" i="1">
                <a:solidFill>
                  <a:srgbClr val="FF9685"/>
                </a:solidFill>
                <a:latin typeface="Calibri"/>
                <a:cs typeface="Calibri"/>
              </a:rPr>
              <a:t>P(b)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785359" y="3877817"/>
            <a:ext cx="429259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000" spc="-20" i="1">
                <a:solidFill>
                  <a:srgbClr val="333399"/>
                </a:solidFill>
                <a:latin typeface="Calibri"/>
                <a:cs typeface="Calibri"/>
              </a:rPr>
              <a:t>P(a)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96341" y="1206671"/>
            <a:ext cx="8352155" cy="1339850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80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400">
                <a:solidFill>
                  <a:srgbClr val="333399"/>
                </a:solidFill>
                <a:latin typeface="Arial"/>
                <a:cs typeface="Arial"/>
              </a:rPr>
              <a:t>A</a:t>
            </a:r>
            <a:r>
              <a:rPr dirty="0" sz="2400" spc="-9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33399"/>
                </a:solidFill>
                <a:latin typeface="Arial"/>
                <a:cs typeface="Arial"/>
              </a:rPr>
              <a:t>simple</a:t>
            </a:r>
            <a:r>
              <a:rPr dirty="0" sz="2400" spc="-85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33399"/>
                </a:solidFill>
                <a:latin typeface="Arial"/>
                <a:cs typeface="Arial"/>
              </a:rPr>
              <a:t>relation</a:t>
            </a:r>
            <a:r>
              <a:rPr dirty="0" sz="2400" spc="-85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33399"/>
                </a:solidFill>
                <a:latin typeface="Arial"/>
                <a:cs typeface="Arial"/>
              </a:rPr>
              <a:t>between</a:t>
            </a:r>
            <a:r>
              <a:rPr dirty="0" sz="2400" spc="-7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33399"/>
                </a:solidFill>
                <a:latin typeface="Arial"/>
                <a:cs typeface="Arial"/>
              </a:rPr>
              <a:t>joint</a:t>
            </a:r>
            <a:r>
              <a:rPr dirty="0" sz="2400" spc="-85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33399"/>
                </a:solidFill>
                <a:latin typeface="Arial"/>
                <a:cs typeface="Arial"/>
              </a:rPr>
              <a:t>and</a:t>
            </a:r>
            <a:r>
              <a:rPr dirty="0" sz="2400" spc="-10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33399"/>
                </a:solidFill>
                <a:latin typeface="Arial"/>
                <a:cs typeface="Arial"/>
              </a:rPr>
              <a:t>conditional</a:t>
            </a:r>
            <a:r>
              <a:rPr dirty="0" sz="2400" spc="-5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333399"/>
                </a:solidFill>
                <a:latin typeface="Arial"/>
                <a:cs typeface="Arial"/>
              </a:rPr>
              <a:t>probabilities</a:t>
            </a:r>
            <a:endParaRPr sz="24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84"/>
              </a:spcBef>
              <a:buClr>
                <a:srgbClr val="000000"/>
              </a:buClr>
              <a:buFont typeface="Wingdings"/>
              <a:buChar char=""/>
              <a:tabLst>
                <a:tab pos="756285" algn="l"/>
              </a:tabLst>
            </a:pPr>
            <a:r>
              <a:rPr dirty="0" sz="2000">
                <a:solidFill>
                  <a:srgbClr val="333399"/>
                </a:solidFill>
                <a:latin typeface="Arial"/>
                <a:cs typeface="Arial"/>
              </a:rPr>
              <a:t>In</a:t>
            </a:r>
            <a:r>
              <a:rPr dirty="0" sz="2000" spc="-35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33399"/>
                </a:solidFill>
                <a:latin typeface="Arial"/>
                <a:cs typeface="Arial"/>
              </a:rPr>
              <a:t>fact,</a:t>
            </a:r>
            <a:r>
              <a:rPr dirty="0" sz="2000" spc="-35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33399"/>
                </a:solidFill>
                <a:latin typeface="Arial"/>
                <a:cs typeface="Arial"/>
              </a:rPr>
              <a:t>this</a:t>
            </a:r>
            <a:r>
              <a:rPr dirty="0" sz="2000" spc="-25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33399"/>
                </a:solidFill>
                <a:latin typeface="Arial"/>
                <a:cs typeface="Arial"/>
              </a:rPr>
              <a:t>is</a:t>
            </a:r>
            <a:r>
              <a:rPr dirty="0" sz="2000" spc="-1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33399"/>
                </a:solidFill>
                <a:latin typeface="Arial"/>
                <a:cs typeface="Arial"/>
              </a:rPr>
              <a:t>taken</a:t>
            </a:r>
            <a:r>
              <a:rPr dirty="0" sz="2000" spc="-4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33399"/>
                </a:solidFill>
                <a:latin typeface="Arial"/>
                <a:cs typeface="Arial"/>
              </a:rPr>
              <a:t>as</a:t>
            </a:r>
            <a:r>
              <a:rPr dirty="0" sz="2000" spc="-25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33399"/>
                </a:solidFill>
                <a:latin typeface="Arial"/>
                <a:cs typeface="Arial"/>
              </a:rPr>
              <a:t>the</a:t>
            </a:r>
            <a:r>
              <a:rPr dirty="0" sz="2000" spc="-15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333399"/>
                </a:solidFill>
                <a:latin typeface="Arial"/>
                <a:cs typeface="Arial"/>
              </a:rPr>
              <a:t>definition</a:t>
            </a:r>
            <a:r>
              <a:rPr dirty="0" sz="2000" spc="-30" i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33399"/>
                </a:solidFill>
                <a:latin typeface="Arial"/>
                <a:cs typeface="Arial"/>
              </a:rPr>
              <a:t>of</a:t>
            </a:r>
            <a:r>
              <a:rPr dirty="0" sz="2000" spc="-1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33399"/>
                </a:solidFill>
                <a:latin typeface="Arial"/>
                <a:cs typeface="Arial"/>
              </a:rPr>
              <a:t>a</a:t>
            </a:r>
            <a:r>
              <a:rPr dirty="0" sz="2000" spc="-3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33399"/>
                </a:solidFill>
                <a:latin typeface="Arial"/>
                <a:cs typeface="Arial"/>
              </a:rPr>
              <a:t>conditional</a:t>
            </a:r>
            <a:r>
              <a:rPr dirty="0" sz="2000" spc="-25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333399"/>
                </a:solidFill>
                <a:latin typeface="Arial"/>
                <a:cs typeface="Arial"/>
              </a:rPr>
              <a:t>probability</a:t>
            </a:r>
            <a:endParaRPr sz="2000">
              <a:latin typeface="Arial"/>
              <a:cs typeface="Arial"/>
            </a:endParaRPr>
          </a:p>
          <a:p>
            <a:pPr algn="ctr" marL="2000250">
              <a:lnSpc>
                <a:spcPct val="100000"/>
              </a:lnSpc>
              <a:spcBef>
                <a:spcPts val="1600"/>
              </a:spcBef>
            </a:pPr>
            <a:r>
              <a:rPr dirty="0" sz="2000" spc="-10" i="1">
                <a:solidFill>
                  <a:srgbClr val="E46F70"/>
                </a:solidFill>
                <a:latin typeface="Calibri"/>
                <a:cs typeface="Calibri"/>
              </a:rPr>
              <a:t>P(a,b)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85232" y="4267200"/>
            <a:ext cx="2837688" cy="731519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31123" y="4296155"/>
            <a:ext cx="836676" cy="656844"/>
          </a:xfrm>
          <a:prstGeom prst="rect">
            <a:avLst/>
          </a:prstGeom>
        </p:spPr>
      </p:pic>
      <p:grpSp>
        <p:nvGrpSpPr>
          <p:cNvPr id="19" name="object 19" descr=""/>
          <p:cNvGrpSpPr/>
          <p:nvPr/>
        </p:nvGrpSpPr>
        <p:grpSpPr>
          <a:xfrm>
            <a:off x="3112007" y="5109971"/>
            <a:ext cx="6047740" cy="1388745"/>
            <a:chOff x="3112007" y="5109971"/>
            <a:chExt cx="6047740" cy="1388745"/>
          </a:xfrm>
        </p:grpSpPr>
        <p:pic>
          <p:nvPicPr>
            <p:cNvPr id="20" name="object 2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46363" y="5109971"/>
              <a:ext cx="821435" cy="224027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46703" y="5585459"/>
              <a:ext cx="5643372" cy="298703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26891" y="6088379"/>
              <a:ext cx="1702308" cy="254508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65419" y="6094475"/>
              <a:ext cx="806196" cy="224028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3124961" y="5169026"/>
              <a:ext cx="6021705" cy="1316355"/>
            </a:xfrm>
            <a:custGeom>
              <a:avLst/>
              <a:gdLst/>
              <a:ahLst/>
              <a:cxnLst/>
              <a:rect l="l" t="t" r="r" b="b"/>
              <a:pathLst>
                <a:path w="6021705" h="1316354">
                  <a:moveTo>
                    <a:pt x="0" y="318135"/>
                  </a:moveTo>
                  <a:lnTo>
                    <a:pt x="1003553" y="318135"/>
                  </a:lnTo>
                  <a:lnTo>
                    <a:pt x="2948304" y="0"/>
                  </a:lnTo>
                  <a:lnTo>
                    <a:pt x="2508885" y="318135"/>
                  </a:lnTo>
                  <a:lnTo>
                    <a:pt x="6021323" y="318135"/>
                  </a:lnTo>
                  <a:lnTo>
                    <a:pt x="6021323" y="484505"/>
                  </a:lnTo>
                  <a:lnTo>
                    <a:pt x="6021323" y="734060"/>
                  </a:lnTo>
                  <a:lnTo>
                    <a:pt x="6021323" y="1316355"/>
                  </a:lnTo>
                  <a:lnTo>
                    <a:pt x="2508885" y="1316355"/>
                  </a:lnTo>
                  <a:lnTo>
                    <a:pt x="1003553" y="1316355"/>
                  </a:lnTo>
                  <a:lnTo>
                    <a:pt x="0" y="1316355"/>
                  </a:lnTo>
                  <a:lnTo>
                    <a:pt x="0" y="734060"/>
                  </a:lnTo>
                  <a:lnTo>
                    <a:pt x="0" y="484505"/>
                  </a:lnTo>
                  <a:lnTo>
                    <a:pt x="0" y="31813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Normalization</a:t>
            </a:r>
            <a:r>
              <a:rPr dirty="0" sz="3200" spc="-5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Trick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22</a:t>
            </a:r>
            <a:endParaRPr sz="1600">
              <a:latin typeface="Arial"/>
              <a:cs typeface="Arial"/>
            </a:endParaRPr>
          </a:p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0" y="3087814"/>
          <a:ext cx="2224405" cy="19792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762000"/>
                <a:gridCol w="762000"/>
              </a:tblGrid>
              <a:tr h="395605">
                <a:tc>
                  <a:txBody>
                    <a:bodyPr/>
                    <a:lstStyle/>
                    <a:p>
                      <a:pPr algn="ctr" marR="6794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50">
                          <a:latin typeface="Calibri"/>
                          <a:cs typeface="Calibri"/>
                        </a:rPr>
                        <a:t>T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50">
                          <a:latin typeface="Calibri"/>
                          <a:cs typeface="Calibri"/>
                        </a:rPr>
                        <a:t>W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50">
                          <a:latin typeface="Calibri"/>
                          <a:cs typeface="Calibri"/>
                        </a:rPr>
                        <a:t>P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r" marR="15938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hot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sun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0.4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r" marR="15875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hot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20">
                          <a:latin typeface="Calibri"/>
                          <a:cs typeface="Calibri"/>
                        </a:rPr>
                        <a:t>rain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0.1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0">
                          <a:latin typeface="Calibri"/>
                          <a:cs typeface="Calibri"/>
                        </a:rPr>
                        <a:t>cold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sun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0.2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0">
                          <a:latin typeface="Calibri"/>
                          <a:cs typeface="Calibri"/>
                        </a:rPr>
                        <a:t>cold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0">
                          <a:latin typeface="Calibri"/>
                          <a:cs typeface="Calibri"/>
                        </a:rPr>
                        <a:t>rain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0.3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14215" y="5202935"/>
            <a:ext cx="3963924" cy="516635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2286000" y="4628388"/>
            <a:ext cx="3693160" cy="518159"/>
            <a:chOff x="2286000" y="4628388"/>
            <a:chExt cx="3693160" cy="518159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6000" y="4777740"/>
              <a:ext cx="1909572" cy="21793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17264" y="4628388"/>
              <a:ext cx="1961388" cy="518160"/>
            </a:xfrm>
            <a:prstGeom prst="rect">
              <a:avLst/>
            </a:prstGeom>
          </p:spPr>
        </p:pic>
      </p:grp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88308" y="5821679"/>
            <a:ext cx="1847088" cy="486155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1752" y="2677667"/>
            <a:ext cx="1267968" cy="320039"/>
          </a:xfrm>
          <a:prstGeom prst="rect">
            <a:avLst/>
          </a:prstGeom>
        </p:spPr>
      </p:pic>
      <p:grpSp>
        <p:nvGrpSpPr>
          <p:cNvPr id="11" name="object 11" descr=""/>
          <p:cNvGrpSpPr/>
          <p:nvPr/>
        </p:nvGrpSpPr>
        <p:grpSpPr>
          <a:xfrm>
            <a:off x="3185160" y="2107692"/>
            <a:ext cx="4070985" cy="1041400"/>
            <a:chOff x="3185160" y="2107692"/>
            <a:chExt cx="4070985" cy="1041400"/>
          </a:xfrm>
        </p:grpSpPr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97352" y="2107692"/>
              <a:ext cx="4058411" cy="519684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85160" y="2660904"/>
              <a:ext cx="1891284" cy="487679"/>
            </a:xfrm>
            <a:prstGeom prst="rect">
              <a:avLst/>
            </a:prstGeom>
          </p:spPr>
        </p:pic>
      </p:grpSp>
      <p:graphicFrame>
        <p:nvGraphicFramePr>
          <p:cNvPr id="14" name="object 14" descr=""/>
          <p:cNvGraphicFramePr>
            <a:graphicFrameLocks noGrp="1"/>
          </p:cNvGraphicFramePr>
          <p:nvPr/>
        </p:nvGraphicFramePr>
        <p:xfrm>
          <a:off x="7371270" y="3425888"/>
          <a:ext cx="1685925" cy="1187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7250"/>
                <a:gridCol w="723900"/>
              </a:tblGrid>
              <a:tr h="396240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50">
                          <a:latin typeface="Calibri"/>
                          <a:cs typeface="Calibri"/>
                        </a:rPr>
                        <a:t>W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50">
                          <a:latin typeface="Calibri"/>
                          <a:cs typeface="Calibri"/>
                        </a:rPr>
                        <a:t>P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sun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0.4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0">
                          <a:latin typeface="Calibri"/>
                          <a:cs typeface="Calibri"/>
                        </a:rPr>
                        <a:t>rain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0.6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15" name="object 15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321295" y="2997707"/>
            <a:ext cx="1746503" cy="313944"/>
          </a:xfrm>
          <a:prstGeom prst="rect">
            <a:avLst/>
          </a:prstGeom>
        </p:spPr>
      </p:pic>
      <p:sp>
        <p:nvSpPr>
          <p:cNvPr id="16" name="object 16" descr=""/>
          <p:cNvSpPr/>
          <p:nvPr/>
        </p:nvSpPr>
        <p:spPr>
          <a:xfrm>
            <a:off x="2316479" y="3860165"/>
            <a:ext cx="4770120" cy="228600"/>
          </a:xfrm>
          <a:custGeom>
            <a:avLst/>
            <a:gdLst/>
            <a:ahLst/>
            <a:cxnLst/>
            <a:rect l="l" t="t" r="r" b="b"/>
            <a:pathLst>
              <a:path w="4770120" h="228600">
                <a:moveTo>
                  <a:pt x="4541477" y="152375"/>
                </a:moveTo>
                <a:lnTo>
                  <a:pt x="4541393" y="228600"/>
                </a:lnTo>
                <a:lnTo>
                  <a:pt x="4694047" y="152400"/>
                </a:lnTo>
                <a:lnTo>
                  <a:pt x="4579620" y="152400"/>
                </a:lnTo>
                <a:lnTo>
                  <a:pt x="4541477" y="152375"/>
                </a:lnTo>
                <a:close/>
              </a:path>
              <a:path w="4770120" h="228600">
                <a:moveTo>
                  <a:pt x="4541562" y="76175"/>
                </a:moveTo>
                <a:lnTo>
                  <a:pt x="4541477" y="152375"/>
                </a:lnTo>
                <a:lnTo>
                  <a:pt x="4579620" y="152400"/>
                </a:lnTo>
                <a:lnTo>
                  <a:pt x="4579620" y="76200"/>
                </a:lnTo>
                <a:lnTo>
                  <a:pt x="4541562" y="76175"/>
                </a:lnTo>
                <a:close/>
              </a:path>
              <a:path w="4770120" h="228600">
                <a:moveTo>
                  <a:pt x="4541647" y="0"/>
                </a:moveTo>
                <a:lnTo>
                  <a:pt x="4541562" y="76175"/>
                </a:lnTo>
                <a:lnTo>
                  <a:pt x="4579620" y="76200"/>
                </a:lnTo>
                <a:lnTo>
                  <a:pt x="4579620" y="152400"/>
                </a:lnTo>
                <a:lnTo>
                  <a:pt x="4694047" y="152400"/>
                </a:lnTo>
                <a:lnTo>
                  <a:pt x="4770120" y="114427"/>
                </a:lnTo>
                <a:lnTo>
                  <a:pt x="4541647" y="0"/>
                </a:lnTo>
                <a:close/>
              </a:path>
              <a:path w="4770120" h="228600">
                <a:moveTo>
                  <a:pt x="0" y="73279"/>
                </a:moveTo>
                <a:lnTo>
                  <a:pt x="0" y="149479"/>
                </a:lnTo>
                <a:lnTo>
                  <a:pt x="4541477" y="152375"/>
                </a:lnTo>
                <a:lnTo>
                  <a:pt x="4541562" y="76175"/>
                </a:lnTo>
                <a:lnTo>
                  <a:pt x="0" y="732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7" name="object 17" descr=""/>
          <p:cNvGrpSpPr/>
          <p:nvPr/>
        </p:nvGrpSpPr>
        <p:grpSpPr>
          <a:xfrm>
            <a:off x="1447800" y="1507236"/>
            <a:ext cx="7391400" cy="538480"/>
            <a:chOff x="1447800" y="1507236"/>
            <a:chExt cx="7391400" cy="538480"/>
          </a:xfrm>
        </p:grpSpPr>
        <p:pic>
          <p:nvPicPr>
            <p:cNvPr id="18" name="object 1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7800" y="1677923"/>
              <a:ext cx="1955292" cy="224027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17164" y="1524000"/>
              <a:ext cx="2017776" cy="521208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49896" y="1507236"/>
              <a:ext cx="1289303" cy="3977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Bayes’</a:t>
            </a:r>
            <a:r>
              <a:rPr dirty="0" sz="3200" spc="-15" i="1">
                <a:latin typeface="Times New Roman"/>
                <a:cs typeface="Times New Roman"/>
              </a:rPr>
              <a:t> </a:t>
            </a:r>
            <a:r>
              <a:rPr dirty="0" sz="3200" spc="-20" i="1">
                <a:latin typeface="Times New Roman"/>
                <a:cs typeface="Times New Roman"/>
              </a:rPr>
              <a:t>Rule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23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3112007" y="1772411"/>
            <a:ext cx="2912745" cy="1986280"/>
            <a:chOff x="3112007" y="1772411"/>
            <a:chExt cx="2912745" cy="1986280"/>
          </a:xfrm>
        </p:grpSpPr>
        <p:sp>
          <p:nvSpPr>
            <p:cNvPr id="5" name="object 5" descr=""/>
            <p:cNvSpPr/>
            <p:nvPr/>
          </p:nvSpPr>
          <p:spPr>
            <a:xfrm>
              <a:off x="3592067" y="2086355"/>
              <a:ext cx="1388745" cy="1272540"/>
            </a:xfrm>
            <a:custGeom>
              <a:avLst/>
              <a:gdLst/>
              <a:ahLst/>
              <a:cxnLst/>
              <a:rect l="l" t="t" r="r" b="b"/>
              <a:pathLst>
                <a:path w="1388745" h="1272539">
                  <a:moveTo>
                    <a:pt x="694182" y="0"/>
                  </a:moveTo>
                  <a:lnTo>
                    <a:pt x="644603" y="1597"/>
                  </a:lnTo>
                  <a:lnTo>
                    <a:pt x="595965" y="6318"/>
                  </a:lnTo>
                  <a:lnTo>
                    <a:pt x="548386" y="14054"/>
                  </a:lnTo>
                  <a:lnTo>
                    <a:pt x="501984" y="24699"/>
                  </a:lnTo>
                  <a:lnTo>
                    <a:pt x="456875" y="38143"/>
                  </a:lnTo>
                  <a:lnTo>
                    <a:pt x="413177" y="54281"/>
                  </a:lnTo>
                  <a:lnTo>
                    <a:pt x="371008" y="73003"/>
                  </a:lnTo>
                  <a:lnTo>
                    <a:pt x="330485" y="94203"/>
                  </a:lnTo>
                  <a:lnTo>
                    <a:pt x="291725" y="117772"/>
                  </a:lnTo>
                  <a:lnTo>
                    <a:pt x="254846" y="143603"/>
                  </a:lnTo>
                  <a:lnTo>
                    <a:pt x="219965" y="171589"/>
                  </a:lnTo>
                  <a:lnTo>
                    <a:pt x="187200" y="201621"/>
                  </a:lnTo>
                  <a:lnTo>
                    <a:pt x="156668" y="233593"/>
                  </a:lnTo>
                  <a:lnTo>
                    <a:pt x="128486" y="267396"/>
                  </a:lnTo>
                  <a:lnTo>
                    <a:pt x="102772" y="302922"/>
                  </a:lnTo>
                  <a:lnTo>
                    <a:pt x="79644" y="340065"/>
                  </a:lnTo>
                  <a:lnTo>
                    <a:pt x="59218" y="378716"/>
                  </a:lnTo>
                  <a:lnTo>
                    <a:pt x="41613" y="418768"/>
                  </a:lnTo>
                  <a:lnTo>
                    <a:pt x="26945" y="460112"/>
                  </a:lnTo>
                  <a:lnTo>
                    <a:pt x="15333" y="502643"/>
                  </a:lnTo>
                  <a:lnTo>
                    <a:pt x="6893" y="546251"/>
                  </a:lnTo>
                  <a:lnTo>
                    <a:pt x="1742" y="590829"/>
                  </a:lnTo>
                  <a:lnTo>
                    <a:pt x="0" y="636270"/>
                  </a:lnTo>
                  <a:lnTo>
                    <a:pt x="1742" y="681710"/>
                  </a:lnTo>
                  <a:lnTo>
                    <a:pt x="6893" y="726288"/>
                  </a:lnTo>
                  <a:lnTo>
                    <a:pt x="15333" y="769896"/>
                  </a:lnTo>
                  <a:lnTo>
                    <a:pt x="26945" y="812427"/>
                  </a:lnTo>
                  <a:lnTo>
                    <a:pt x="41613" y="853771"/>
                  </a:lnTo>
                  <a:lnTo>
                    <a:pt x="59218" y="893823"/>
                  </a:lnTo>
                  <a:lnTo>
                    <a:pt x="79644" y="932474"/>
                  </a:lnTo>
                  <a:lnTo>
                    <a:pt x="102772" y="969617"/>
                  </a:lnTo>
                  <a:lnTo>
                    <a:pt x="128486" y="1005143"/>
                  </a:lnTo>
                  <a:lnTo>
                    <a:pt x="156668" y="1038946"/>
                  </a:lnTo>
                  <a:lnTo>
                    <a:pt x="187200" y="1070918"/>
                  </a:lnTo>
                  <a:lnTo>
                    <a:pt x="219965" y="1100950"/>
                  </a:lnTo>
                  <a:lnTo>
                    <a:pt x="254846" y="1128936"/>
                  </a:lnTo>
                  <a:lnTo>
                    <a:pt x="291725" y="1154767"/>
                  </a:lnTo>
                  <a:lnTo>
                    <a:pt x="330485" y="1178336"/>
                  </a:lnTo>
                  <a:lnTo>
                    <a:pt x="371008" y="1199536"/>
                  </a:lnTo>
                  <a:lnTo>
                    <a:pt x="413177" y="1218258"/>
                  </a:lnTo>
                  <a:lnTo>
                    <a:pt x="456875" y="1234396"/>
                  </a:lnTo>
                  <a:lnTo>
                    <a:pt x="501984" y="1247840"/>
                  </a:lnTo>
                  <a:lnTo>
                    <a:pt x="548386" y="1258485"/>
                  </a:lnTo>
                  <a:lnTo>
                    <a:pt x="595965" y="1266221"/>
                  </a:lnTo>
                  <a:lnTo>
                    <a:pt x="644603" y="1270942"/>
                  </a:lnTo>
                  <a:lnTo>
                    <a:pt x="694182" y="1272540"/>
                  </a:lnTo>
                  <a:lnTo>
                    <a:pt x="743760" y="1270942"/>
                  </a:lnTo>
                  <a:lnTo>
                    <a:pt x="792398" y="1266221"/>
                  </a:lnTo>
                  <a:lnTo>
                    <a:pt x="839977" y="1258485"/>
                  </a:lnTo>
                  <a:lnTo>
                    <a:pt x="886379" y="1247840"/>
                  </a:lnTo>
                  <a:lnTo>
                    <a:pt x="931488" y="1234396"/>
                  </a:lnTo>
                  <a:lnTo>
                    <a:pt x="975186" y="1218258"/>
                  </a:lnTo>
                  <a:lnTo>
                    <a:pt x="1017355" y="1199536"/>
                  </a:lnTo>
                  <a:lnTo>
                    <a:pt x="1057878" y="1178336"/>
                  </a:lnTo>
                  <a:lnTo>
                    <a:pt x="1096638" y="1154767"/>
                  </a:lnTo>
                  <a:lnTo>
                    <a:pt x="1133517" y="1128936"/>
                  </a:lnTo>
                  <a:lnTo>
                    <a:pt x="1168398" y="1100950"/>
                  </a:lnTo>
                  <a:lnTo>
                    <a:pt x="1201163" y="1070918"/>
                  </a:lnTo>
                  <a:lnTo>
                    <a:pt x="1231695" y="1038946"/>
                  </a:lnTo>
                  <a:lnTo>
                    <a:pt x="1259877" y="1005143"/>
                  </a:lnTo>
                  <a:lnTo>
                    <a:pt x="1285591" y="969617"/>
                  </a:lnTo>
                  <a:lnTo>
                    <a:pt x="1308719" y="932474"/>
                  </a:lnTo>
                  <a:lnTo>
                    <a:pt x="1329145" y="893823"/>
                  </a:lnTo>
                  <a:lnTo>
                    <a:pt x="1346750" y="853771"/>
                  </a:lnTo>
                  <a:lnTo>
                    <a:pt x="1361418" y="812427"/>
                  </a:lnTo>
                  <a:lnTo>
                    <a:pt x="1373030" y="769896"/>
                  </a:lnTo>
                  <a:lnTo>
                    <a:pt x="1381470" y="726288"/>
                  </a:lnTo>
                  <a:lnTo>
                    <a:pt x="1386621" y="681710"/>
                  </a:lnTo>
                  <a:lnTo>
                    <a:pt x="1388364" y="636270"/>
                  </a:lnTo>
                  <a:lnTo>
                    <a:pt x="1386621" y="590829"/>
                  </a:lnTo>
                  <a:lnTo>
                    <a:pt x="1381470" y="546251"/>
                  </a:lnTo>
                  <a:lnTo>
                    <a:pt x="1373030" y="502643"/>
                  </a:lnTo>
                  <a:lnTo>
                    <a:pt x="1361418" y="460112"/>
                  </a:lnTo>
                  <a:lnTo>
                    <a:pt x="1346750" y="418768"/>
                  </a:lnTo>
                  <a:lnTo>
                    <a:pt x="1329145" y="378716"/>
                  </a:lnTo>
                  <a:lnTo>
                    <a:pt x="1308719" y="340065"/>
                  </a:lnTo>
                  <a:lnTo>
                    <a:pt x="1285591" y="302922"/>
                  </a:lnTo>
                  <a:lnTo>
                    <a:pt x="1259877" y="267396"/>
                  </a:lnTo>
                  <a:lnTo>
                    <a:pt x="1231695" y="233593"/>
                  </a:lnTo>
                  <a:lnTo>
                    <a:pt x="1201163" y="201621"/>
                  </a:lnTo>
                  <a:lnTo>
                    <a:pt x="1168398" y="171589"/>
                  </a:lnTo>
                  <a:lnTo>
                    <a:pt x="1133517" y="143603"/>
                  </a:lnTo>
                  <a:lnTo>
                    <a:pt x="1096638" y="117772"/>
                  </a:lnTo>
                  <a:lnTo>
                    <a:pt x="1057878" y="94203"/>
                  </a:lnTo>
                  <a:lnTo>
                    <a:pt x="1017355" y="73003"/>
                  </a:lnTo>
                  <a:lnTo>
                    <a:pt x="975186" y="54281"/>
                  </a:lnTo>
                  <a:lnTo>
                    <a:pt x="931488" y="38143"/>
                  </a:lnTo>
                  <a:lnTo>
                    <a:pt x="886379" y="24699"/>
                  </a:lnTo>
                  <a:lnTo>
                    <a:pt x="839977" y="14054"/>
                  </a:lnTo>
                  <a:lnTo>
                    <a:pt x="792398" y="6318"/>
                  </a:lnTo>
                  <a:lnTo>
                    <a:pt x="743760" y="1597"/>
                  </a:lnTo>
                  <a:lnTo>
                    <a:pt x="694182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592067" y="2086355"/>
              <a:ext cx="1388745" cy="1272540"/>
            </a:xfrm>
            <a:custGeom>
              <a:avLst/>
              <a:gdLst/>
              <a:ahLst/>
              <a:cxnLst/>
              <a:rect l="l" t="t" r="r" b="b"/>
              <a:pathLst>
                <a:path w="1388745" h="1272539">
                  <a:moveTo>
                    <a:pt x="0" y="636270"/>
                  </a:moveTo>
                  <a:lnTo>
                    <a:pt x="1742" y="590829"/>
                  </a:lnTo>
                  <a:lnTo>
                    <a:pt x="6893" y="546251"/>
                  </a:lnTo>
                  <a:lnTo>
                    <a:pt x="15333" y="502643"/>
                  </a:lnTo>
                  <a:lnTo>
                    <a:pt x="26945" y="460112"/>
                  </a:lnTo>
                  <a:lnTo>
                    <a:pt x="41613" y="418768"/>
                  </a:lnTo>
                  <a:lnTo>
                    <a:pt x="59218" y="378716"/>
                  </a:lnTo>
                  <a:lnTo>
                    <a:pt x="79644" y="340065"/>
                  </a:lnTo>
                  <a:lnTo>
                    <a:pt x="102772" y="302922"/>
                  </a:lnTo>
                  <a:lnTo>
                    <a:pt x="128486" y="267396"/>
                  </a:lnTo>
                  <a:lnTo>
                    <a:pt x="156668" y="233593"/>
                  </a:lnTo>
                  <a:lnTo>
                    <a:pt x="187200" y="201621"/>
                  </a:lnTo>
                  <a:lnTo>
                    <a:pt x="219965" y="171589"/>
                  </a:lnTo>
                  <a:lnTo>
                    <a:pt x="254846" y="143603"/>
                  </a:lnTo>
                  <a:lnTo>
                    <a:pt x="291725" y="117772"/>
                  </a:lnTo>
                  <a:lnTo>
                    <a:pt x="330485" y="94203"/>
                  </a:lnTo>
                  <a:lnTo>
                    <a:pt x="371008" y="73003"/>
                  </a:lnTo>
                  <a:lnTo>
                    <a:pt x="413177" y="54281"/>
                  </a:lnTo>
                  <a:lnTo>
                    <a:pt x="456875" y="38143"/>
                  </a:lnTo>
                  <a:lnTo>
                    <a:pt x="501984" y="24699"/>
                  </a:lnTo>
                  <a:lnTo>
                    <a:pt x="548386" y="14054"/>
                  </a:lnTo>
                  <a:lnTo>
                    <a:pt x="595965" y="6318"/>
                  </a:lnTo>
                  <a:lnTo>
                    <a:pt x="644603" y="1597"/>
                  </a:lnTo>
                  <a:lnTo>
                    <a:pt x="694182" y="0"/>
                  </a:lnTo>
                  <a:lnTo>
                    <a:pt x="743760" y="1597"/>
                  </a:lnTo>
                  <a:lnTo>
                    <a:pt x="792398" y="6318"/>
                  </a:lnTo>
                  <a:lnTo>
                    <a:pt x="839977" y="14054"/>
                  </a:lnTo>
                  <a:lnTo>
                    <a:pt x="886379" y="24699"/>
                  </a:lnTo>
                  <a:lnTo>
                    <a:pt x="931488" y="38143"/>
                  </a:lnTo>
                  <a:lnTo>
                    <a:pt x="975186" y="54281"/>
                  </a:lnTo>
                  <a:lnTo>
                    <a:pt x="1017355" y="73003"/>
                  </a:lnTo>
                  <a:lnTo>
                    <a:pt x="1057878" y="94203"/>
                  </a:lnTo>
                  <a:lnTo>
                    <a:pt x="1096638" y="117772"/>
                  </a:lnTo>
                  <a:lnTo>
                    <a:pt x="1133517" y="143603"/>
                  </a:lnTo>
                  <a:lnTo>
                    <a:pt x="1168398" y="171589"/>
                  </a:lnTo>
                  <a:lnTo>
                    <a:pt x="1201163" y="201621"/>
                  </a:lnTo>
                  <a:lnTo>
                    <a:pt x="1231695" y="233593"/>
                  </a:lnTo>
                  <a:lnTo>
                    <a:pt x="1259877" y="267396"/>
                  </a:lnTo>
                  <a:lnTo>
                    <a:pt x="1285591" y="302922"/>
                  </a:lnTo>
                  <a:lnTo>
                    <a:pt x="1308719" y="340065"/>
                  </a:lnTo>
                  <a:lnTo>
                    <a:pt x="1329145" y="378716"/>
                  </a:lnTo>
                  <a:lnTo>
                    <a:pt x="1346750" y="418768"/>
                  </a:lnTo>
                  <a:lnTo>
                    <a:pt x="1361418" y="460112"/>
                  </a:lnTo>
                  <a:lnTo>
                    <a:pt x="1373030" y="502643"/>
                  </a:lnTo>
                  <a:lnTo>
                    <a:pt x="1381470" y="546251"/>
                  </a:lnTo>
                  <a:lnTo>
                    <a:pt x="1386621" y="590829"/>
                  </a:lnTo>
                  <a:lnTo>
                    <a:pt x="1388364" y="636270"/>
                  </a:lnTo>
                  <a:lnTo>
                    <a:pt x="1386621" y="681710"/>
                  </a:lnTo>
                  <a:lnTo>
                    <a:pt x="1381470" y="726288"/>
                  </a:lnTo>
                  <a:lnTo>
                    <a:pt x="1373030" y="769896"/>
                  </a:lnTo>
                  <a:lnTo>
                    <a:pt x="1361418" y="812427"/>
                  </a:lnTo>
                  <a:lnTo>
                    <a:pt x="1346750" y="853771"/>
                  </a:lnTo>
                  <a:lnTo>
                    <a:pt x="1329145" y="893823"/>
                  </a:lnTo>
                  <a:lnTo>
                    <a:pt x="1308719" y="932474"/>
                  </a:lnTo>
                  <a:lnTo>
                    <a:pt x="1285591" y="969617"/>
                  </a:lnTo>
                  <a:lnTo>
                    <a:pt x="1259877" y="1005143"/>
                  </a:lnTo>
                  <a:lnTo>
                    <a:pt x="1231695" y="1038946"/>
                  </a:lnTo>
                  <a:lnTo>
                    <a:pt x="1201163" y="1070918"/>
                  </a:lnTo>
                  <a:lnTo>
                    <a:pt x="1168398" y="1100950"/>
                  </a:lnTo>
                  <a:lnTo>
                    <a:pt x="1133517" y="1128936"/>
                  </a:lnTo>
                  <a:lnTo>
                    <a:pt x="1096638" y="1154767"/>
                  </a:lnTo>
                  <a:lnTo>
                    <a:pt x="1057878" y="1178336"/>
                  </a:lnTo>
                  <a:lnTo>
                    <a:pt x="1017355" y="1199536"/>
                  </a:lnTo>
                  <a:lnTo>
                    <a:pt x="975186" y="1218258"/>
                  </a:lnTo>
                  <a:lnTo>
                    <a:pt x="931488" y="1234396"/>
                  </a:lnTo>
                  <a:lnTo>
                    <a:pt x="886379" y="1247840"/>
                  </a:lnTo>
                  <a:lnTo>
                    <a:pt x="839977" y="1258485"/>
                  </a:lnTo>
                  <a:lnTo>
                    <a:pt x="792398" y="1266221"/>
                  </a:lnTo>
                  <a:lnTo>
                    <a:pt x="743760" y="1270942"/>
                  </a:lnTo>
                  <a:lnTo>
                    <a:pt x="694182" y="1272540"/>
                  </a:lnTo>
                  <a:lnTo>
                    <a:pt x="644603" y="1270942"/>
                  </a:lnTo>
                  <a:lnTo>
                    <a:pt x="595965" y="1266221"/>
                  </a:lnTo>
                  <a:lnTo>
                    <a:pt x="548386" y="1258485"/>
                  </a:lnTo>
                  <a:lnTo>
                    <a:pt x="501984" y="1247840"/>
                  </a:lnTo>
                  <a:lnTo>
                    <a:pt x="456875" y="1234396"/>
                  </a:lnTo>
                  <a:lnTo>
                    <a:pt x="413177" y="1218258"/>
                  </a:lnTo>
                  <a:lnTo>
                    <a:pt x="371008" y="1199536"/>
                  </a:lnTo>
                  <a:lnTo>
                    <a:pt x="330485" y="1178336"/>
                  </a:lnTo>
                  <a:lnTo>
                    <a:pt x="291725" y="1154767"/>
                  </a:lnTo>
                  <a:lnTo>
                    <a:pt x="254846" y="1128936"/>
                  </a:lnTo>
                  <a:lnTo>
                    <a:pt x="219965" y="1100950"/>
                  </a:lnTo>
                  <a:lnTo>
                    <a:pt x="187200" y="1070918"/>
                  </a:lnTo>
                  <a:lnTo>
                    <a:pt x="156668" y="1038946"/>
                  </a:lnTo>
                  <a:lnTo>
                    <a:pt x="128486" y="1005143"/>
                  </a:lnTo>
                  <a:lnTo>
                    <a:pt x="102772" y="969617"/>
                  </a:lnTo>
                  <a:lnTo>
                    <a:pt x="79644" y="932474"/>
                  </a:lnTo>
                  <a:lnTo>
                    <a:pt x="59218" y="893823"/>
                  </a:lnTo>
                  <a:lnTo>
                    <a:pt x="41613" y="853771"/>
                  </a:lnTo>
                  <a:lnTo>
                    <a:pt x="26945" y="812427"/>
                  </a:lnTo>
                  <a:lnTo>
                    <a:pt x="15333" y="769896"/>
                  </a:lnTo>
                  <a:lnTo>
                    <a:pt x="6893" y="726288"/>
                  </a:lnTo>
                  <a:lnTo>
                    <a:pt x="1742" y="681710"/>
                  </a:lnTo>
                  <a:lnTo>
                    <a:pt x="0" y="63627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401311" y="2086355"/>
              <a:ext cx="1388745" cy="1272540"/>
            </a:xfrm>
            <a:custGeom>
              <a:avLst/>
              <a:gdLst/>
              <a:ahLst/>
              <a:cxnLst/>
              <a:rect l="l" t="t" r="r" b="b"/>
              <a:pathLst>
                <a:path w="1388745" h="1272539">
                  <a:moveTo>
                    <a:pt x="694182" y="0"/>
                  </a:moveTo>
                  <a:lnTo>
                    <a:pt x="644603" y="1597"/>
                  </a:lnTo>
                  <a:lnTo>
                    <a:pt x="595965" y="6318"/>
                  </a:lnTo>
                  <a:lnTo>
                    <a:pt x="548386" y="14054"/>
                  </a:lnTo>
                  <a:lnTo>
                    <a:pt x="501984" y="24699"/>
                  </a:lnTo>
                  <a:lnTo>
                    <a:pt x="456875" y="38143"/>
                  </a:lnTo>
                  <a:lnTo>
                    <a:pt x="413177" y="54281"/>
                  </a:lnTo>
                  <a:lnTo>
                    <a:pt x="371008" y="73003"/>
                  </a:lnTo>
                  <a:lnTo>
                    <a:pt x="330485" y="94203"/>
                  </a:lnTo>
                  <a:lnTo>
                    <a:pt x="291725" y="117772"/>
                  </a:lnTo>
                  <a:lnTo>
                    <a:pt x="254846" y="143603"/>
                  </a:lnTo>
                  <a:lnTo>
                    <a:pt x="219965" y="171589"/>
                  </a:lnTo>
                  <a:lnTo>
                    <a:pt x="187200" y="201621"/>
                  </a:lnTo>
                  <a:lnTo>
                    <a:pt x="156668" y="233593"/>
                  </a:lnTo>
                  <a:lnTo>
                    <a:pt x="128486" y="267396"/>
                  </a:lnTo>
                  <a:lnTo>
                    <a:pt x="102772" y="302922"/>
                  </a:lnTo>
                  <a:lnTo>
                    <a:pt x="79644" y="340065"/>
                  </a:lnTo>
                  <a:lnTo>
                    <a:pt x="59218" y="378716"/>
                  </a:lnTo>
                  <a:lnTo>
                    <a:pt x="41613" y="418768"/>
                  </a:lnTo>
                  <a:lnTo>
                    <a:pt x="26945" y="460112"/>
                  </a:lnTo>
                  <a:lnTo>
                    <a:pt x="15333" y="502643"/>
                  </a:lnTo>
                  <a:lnTo>
                    <a:pt x="6893" y="546251"/>
                  </a:lnTo>
                  <a:lnTo>
                    <a:pt x="1742" y="590829"/>
                  </a:lnTo>
                  <a:lnTo>
                    <a:pt x="0" y="636270"/>
                  </a:lnTo>
                  <a:lnTo>
                    <a:pt x="1742" y="681710"/>
                  </a:lnTo>
                  <a:lnTo>
                    <a:pt x="6893" y="726288"/>
                  </a:lnTo>
                  <a:lnTo>
                    <a:pt x="15333" y="769896"/>
                  </a:lnTo>
                  <a:lnTo>
                    <a:pt x="26945" y="812427"/>
                  </a:lnTo>
                  <a:lnTo>
                    <a:pt x="41613" y="853771"/>
                  </a:lnTo>
                  <a:lnTo>
                    <a:pt x="59218" y="893823"/>
                  </a:lnTo>
                  <a:lnTo>
                    <a:pt x="79644" y="932474"/>
                  </a:lnTo>
                  <a:lnTo>
                    <a:pt x="102772" y="969617"/>
                  </a:lnTo>
                  <a:lnTo>
                    <a:pt x="128486" y="1005143"/>
                  </a:lnTo>
                  <a:lnTo>
                    <a:pt x="156668" y="1038946"/>
                  </a:lnTo>
                  <a:lnTo>
                    <a:pt x="187200" y="1070918"/>
                  </a:lnTo>
                  <a:lnTo>
                    <a:pt x="219965" y="1100950"/>
                  </a:lnTo>
                  <a:lnTo>
                    <a:pt x="254846" y="1128936"/>
                  </a:lnTo>
                  <a:lnTo>
                    <a:pt x="291725" y="1154767"/>
                  </a:lnTo>
                  <a:lnTo>
                    <a:pt x="330485" y="1178336"/>
                  </a:lnTo>
                  <a:lnTo>
                    <a:pt x="371008" y="1199536"/>
                  </a:lnTo>
                  <a:lnTo>
                    <a:pt x="413177" y="1218258"/>
                  </a:lnTo>
                  <a:lnTo>
                    <a:pt x="456875" y="1234396"/>
                  </a:lnTo>
                  <a:lnTo>
                    <a:pt x="501984" y="1247840"/>
                  </a:lnTo>
                  <a:lnTo>
                    <a:pt x="548386" y="1258485"/>
                  </a:lnTo>
                  <a:lnTo>
                    <a:pt x="595965" y="1266221"/>
                  </a:lnTo>
                  <a:lnTo>
                    <a:pt x="644603" y="1270942"/>
                  </a:lnTo>
                  <a:lnTo>
                    <a:pt x="694182" y="1272540"/>
                  </a:lnTo>
                  <a:lnTo>
                    <a:pt x="743760" y="1270942"/>
                  </a:lnTo>
                  <a:lnTo>
                    <a:pt x="792398" y="1266221"/>
                  </a:lnTo>
                  <a:lnTo>
                    <a:pt x="839977" y="1258485"/>
                  </a:lnTo>
                  <a:lnTo>
                    <a:pt x="886379" y="1247840"/>
                  </a:lnTo>
                  <a:lnTo>
                    <a:pt x="931488" y="1234396"/>
                  </a:lnTo>
                  <a:lnTo>
                    <a:pt x="975186" y="1218258"/>
                  </a:lnTo>
                  <a:lnTo>
                    <a:pt x="1017355" y="1199536"/>
                  </a:lnTo>
                  <a:lnTo>
                    <a:pt x="1057878" y="1178336"/>
                  </a:lnTo>
                  <a:lnTo>
                    <a:pt x="1096638" y="1154767"/>
                  </a:lnTo>
                  <a:lnTo>
                    <a:pt x="1133517" y="1128936"/>
                  </a:lnTo>
                  <a:lnTo>
                    <a:pt x="1168398" y="1100950"/>
                  </a:lnTo>
                  <a:lnTo>
                    <a:pt x="1201163" y="1070918"/>
                  </a:lnTo>
                  <a:lnTo>
                    <a:pt x="1231695" y="1038946"/>
                  </a:lnTo>
                  <a:lnTo>
                    <a:pt x="1259877" y="1005143"/>
                  </a:lnTo>
                  <a:lnTo>
                    <a:pt x="1285591" y="969617"/>
                  </a:lnTo>
                  <a:lnTo>
                    <a:pt x="1308719" y="932474"/>
                  </a:lnTo>
                  <a:lnTo>
                    <a:pt x="1329145" y="893823"/>
                  </a:lnTo>
                  <a:lnTo>
                    <a:pt x="1346750" y="853771"/>
                  </a:lnTo>
                  <a:lnTo>
                    <a:pt x="1361418" y="812427"/>
                  </a:lnTo>
                  <a:lnTo>
                    <a:pt x="1373030" y="769896"/>
                  </a:lnTo>
                  <a:lnTo>
                    <a:pt x="1381470" y="726288"/>
                  </a:lnTo>
                  <a:lnTo>
                    <a:pt x="1386621" y="681710"/>
                  </a:lnTo>
                  <a:lnTo>
                    <a:pt x="1388364" y="636270"/>
                  </a:lnTo>
                  <a:lnTo>
                    <a:pt x="1386621" y="590829"/>
                  </a:lnTo>
                  <a:lnTo>
                    <a:pt x="1381470" y="546251"/>
                  </a:lnTo>
                  <a:lnTo>
                    <a:pt x="1373030" y="502643"/>
                  </a:lnTo>
                  <a:lnTo>
                    <a:pt x="1361418" y="460112"/>
                  </a:lnTo>
                  <a:lnTo>
                    <a:pt x="1346750" y="418768"/>
                  </a:lnTo>
                  <a:lnTo>
                    <a:pt x="1329145" y="378716"/>
                  </a:lnTo>
                  <a:lnTo>
                    <a:pt x="1308719" y="340065"/>
                  </a:lnTo>
                  <a:lnTo>
                    <a:pt x="1285591" y="302922"/>
                  </a:lnTo>
                  <a:lnTo>
                    <a:pt x="1259877" y="267396"/>
                  </a:lnTo>
                  <a:lnTo>
                    <a:pt x="1231695" y="233593"/>
                  </a:lnTo>
                  <a:lnTo>
                    <a:pt x="1201163" y="201621"/>
                  </a:lnTo>
                  <a:lnTo>
                    <a:pt x="1168398" y="171589"/>
                  </a:lnTo>
                  <a:lnTo>
                    <a:pt x="1133517" y="143603"/>
                  </a:lnTo>
                  <a:lnTo>
                    <a:pt x="1096638" y="117772"/>
                  </a:lnTo>
                  <a:lnTo>
                    <a:pt x="1057878" y="94203"/>
                  </a:lnTo>
                  <a:lnTo>
                    <a:pt x="1017355" y="73003"/>
                  </a:lnTo>
                  <a:lnTo>
                    <a:pt x="975186" y="54281"/>
                  </a:lnTo>
                  <a:lnTo>
                    <a:pt x="931488" y="38143"/>
                  </a:lnTo>
                  <a:lnTo>
                    <a:pt x="886379" y="24699"/>
                  </a:lnTo>
                  <a:lnTo>
                    <a:pt x="839977" y="14054"/>
                  </a:lnTo>
                  <a:lnTo>
                    <a:pt x="792398" y="6318"/>
                  </a:lnTo>
                  <a:lnTo>
                    <a:pt x="743760" y="1597"/>
                  </a:lnTo>
                  <a:lnTo>
                    <a:pt x="694182" y="0"/>
                  </a:lnTo>
                  <a:close/>
                </a:path>
              </a:pathLst>
            </a:custGeom>
            <a:solidFill>
              <a:srgbClr val="FF3300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4401311" y="2086355"/>
              <a:ext cx="1388745" cy="1272540"/>
            </a:xfrm>
            <a:custGeom>
              <a:avLst/>
              <a:gdLst/>
              <a:ahLst/>
              <a:cxnLst/>
              <a:rect l="l" t="t" r="r" b="b"/>
              <a:pathLst>
                <a:path w="1388745" h="1272539">
                  <a:moveTo>
                    <a:pt x="0" y="636270"/>
                  </a:moveTo>
                  <a:lnTo>
                    <a:pt x="1742" y="590829"/>
                  </a:lnTo>
                  <a:lnTo>
                    <a:pt x="6893" y="546251"/>
                  </a:lnTo>
                  <a:lnTo>
                    <a:pt x="15333" y="502643"/>
                  </a:lnTo>
                  <a:lnTo>
                    <a:pt x="26945" y="460112"/>
                  </a:lnTo>
                  <a:lnTo>
                    <a:pt x="41613" y="418768"/>
                  </a:lnTo>
                  <a:lnTo>
                    <a:pt x="59218" y="378716"/>
                  </a:lnTo>
                  <a:lnTo>
                    <a:pt x="79644" y="340065"/>
                  </a:lnTo>
                  <a:lnTo>
                    <a:pt x="102772" y="302922"/>
                  </a:lnTo>
                  <a:lnTo>
                    <a:pt x="128486" y="267396"/>
                  </a:lnTo>
                  <a:lnTo>
                    <a:pt x="156668" y="233593"/>
                  </a:lnTo>
                  <a:lnTo>
                    <a:pt x="187200" y="201621"/>
                  </a:lnTo>
                  <a:lnTo>
                    <a:pt x="219965" y="171589"/>
                  </a:lnTo>
                  <a:lnTo>
                    <a:pt x="254846" y="143603"/>
                  </a:lnTo>
                  <a:lnTo>
                    <a:pt x="291725" y="117772"/>
                  </a:lnTo>
                  <a:lnTo>
                    <a:pt x="330485" y="94203"/>
                  </a:lnTo>
                  <a:lnTo>
                    <a:pt x="371008" y="73003"/>
                  </a:lnTo>
                  <a:lnTo>
                    <a:pt x="413177" y="54281"/>
                  </a:lnTo>
                  <a:lnTo>
                    <a:pt x="456875" y="38143"/>
                  </a:lnTo>
                  <a:lnTo>
                    <a:pt x="501984" y="24699"/>
                  </a:lnTo>
                  <a:lnTo>
                    <a:pt x="548386" y="14054"/>
                  </a:lnTo>
                  <a:lnTo>
                    <a:pt x="595965" y="6318"/>
                  </a:lnTo>
                  <a:lnTo>
                    <a:pt x="644603" y="1597"/>
                  </a:lnTo>
                  <a:lnTo>
                    <a:pt x="694182" y="0"/>
                  </a:lnTo>
                  <a:lnTo>
                    <a:pt x="743760" y="1597"/>
                  </a:lnTo>
                  <a:lnTo>
                    <a:pt x="792398" y="6318"/>
                  </a:lnTo>
                  <a:lnTo>
                    <a:pt x="839977" y="14054"/>
                  </a:lnTo>
                  <a:lnTo>
                    <a:pt x="886379" y="24699"/>
                  </a:lnTo>
                  <a:lnTo>
                    <a:pt x="931488" y="38143"/>
                  </a:lnTo>
                  <a:lnTo>
                    <a:pt x="975186" y="54281"/>
                  </a:lnTo>
                  <a:lnTo>
                    <a:pt x="1017355" y="73003"/>
                  </a:lnTo>
                  <a:lnTo>
                    <a:pt x="1057878" y="94203"/>
                  </a:lnTo>
                  <a:lnTo>
                    <a:pt x="1096638" y="117772"/>
                  </a:lnTo>
                  <a:lnTo>
                    <a:pt x="1133517" y="143603"/>
                  </a:lnTo>
                  <a:lnTo>
                    <a:pt x="1168398" y="171589"/>
                  </a:lnTo>
                  <a:lnTo>
                    <a:pt x="1201163" y="201621"/>
                  </a:lnTo>
                  <a:lnTo>
                    <a:pt x="1231695" y="233593"/>
                  </a:lnTo>
                  <a:lnTo>
                    <a:pt x="1259877" y="267396"/>
                  </a:lnTo>
                  <a:lnTo>
                    <a:pt x="1285591" y="302922"/>
                  </a:lnTo>
                  <a:lnTo>
                    <a:pt x="1308719" y="340065"/>
                  </a:lnTo>
                  <a:lnTo>
                    <a:pt x="1329145" y="378716"/>
                  </a:lnTo>
                  <a:lnTo>
                    <a:pt x="1346750" y="418768"/>
                  </a:lnTo>
                  <a:lnTo>
                    <a:pt x="1361418" y="460112"/>
                  </a:lnTo>
                  <a:lnTo>
                    <a:pt x="1373030" y="502643"/>
                  </a:lnTo>
                  <a:lnTo>
                    <a:pt x="1381470" y="546251"/>
                  </a:lnTo>
                  <a:lnTo>
                    <a:pt x="1386621" y="590829"/>
                  </a:lnTo>
                  <a:lnTo>
                    <a:pt x="1388364" y="636270"/>
                  </a:lnTo>
                  <a:lnTo>
                    <a:pt x="1386621" y="681710"/>
                  </a:lnTo>
                  <a:lnTo>
                    <a:pt x="1381470" y="726288"/>
                  </a:lnTo>
                  <a:lnTo>
                    <a:pt x="1373030" y="769896"/>
                  </a:lnTo>
                  <a:lnTo>
                    <a:pt x="1361418" y="812427"/>
                  </a:lnTo>
                  <a:lnTo>
                    <a:pt x="1346750" y="853771"/>
                  </a:lnTo>
                  <a:lnTo>
                    <a:pt x="1329145" y="893823"/>
                  </a:lnTo>
                  <a:lnTo>
                    <a:pt x="1308719" y="932474"/>
                  </a:lnTo>
                  <a:lnTo>
                    <a:pt x="1285591" y="969617"/>
                  </a:lnTo>
                  <a:lnTo>
                    <a:pt x="1259877" y="1005143"/>
                  </a:lnTo>
                  <a:lnTo>
                    <a:pt x="1231695" y="1038946"/>
                  </a:lnTo>
                  <a:lnTo>
                    <a:pt x="1201163" y="1070918"/>
                  </a:lnTo>
                  <a:lnTo>
                    <a:pt x="1168398" y="1100950"/>
                  </a:lnTo>
                  <a:lnTo>
                    <a:pt x="1133517" y="1128936"/>
                  </a:lnTo>
                  <a:lnTo>
                    <a:pt x="1096638" y="1154767"/>
                  </a:lnTo>
                  <a:lnTo>
                    <a:pt x="1057878" y="1178336"/>
                  </a:lnTo>
                  <a:lnTo>
                    <a:pt x="1017355" y="1199536"/>
                  </a:lnTo>
                  <a:lnTo>
                    <a:pt x="975186" y="1218258"/>
                  </a:lnTo>
                  <a:lnTo>
                    <a:pt x="931488" y="1234396"/>
                  </a:lnTo>
                  <a:lnTo>
                    <a:pt x="886379" y="1247840"/>
                  </a:lnTo>
                  <a:lnTo>
                    <a:pt x="839977" y="1258485"/>
                  </a:lnTo>
                  <a:lnTo>
                    <a:pt x="792398" y="1266221"/>
                  </a:lnTo>
                  <a:lnTo>
                    <a:pt x="743760" y="1270942"/>
                  </a:lnTo>
                  <a:lnTo>
                    <a:pt x="694182" y="1272540"/>
                  </a:lnTo>
                  <a:lnTo>
                    <a:pt x="644603" y="1270942"/>
                  </a:lnTo>
                  <a:lnTo>
                    <a:pt x="595965" y="1266221"/>
                  </a:lnTo>
                  <a:lnTo>
                    <a:pt x="548386" y="1258485"/>
                  </a:lnTo>
                  <a:lnTo>
                    <a:pt x="501984" y="1247840"/>
                  </a:lnTo>
                  <a:lnTo>
                    <a:pt x="456875" y="1234396"/>
                  </a:lnTo>
                  <a:lnTo>
                    <a:pt x="413177" y="1218258"/>
                  </a:lnTo>
                  <a:lnTo>
                    <a:pt x="371008" y="1199536"/>
                  </a:lnTo>
                  <a:lnTo>
                    <a:pt x="330485" y="1178336"/>
                  </a:lnTo>
                  <a:lnTo>
                    <a:pt x="291725" y="1154767"/>
                  </a:lnTo>
                  <a:lnTo>
                    <a:pt x="254846" y="1128936"/>
                  </a:lnTo>
                  <a:lnTo>
                    <a:pt x="219965" y="1100950"/>
                  </a:lnTo>
                  <a:lnTo>
                    <a:pt x="187200" y="1070918"/>
                  </a:lnTo>
                  <a:lnTo>
                    <a:pt x="156668" y="1038946"/>
                  </a:lnTo>
                  <a:lnTo>
                    <a:pt x="128486" y="1005143"/>
                  </a:lnTo>
                  <a:lnTo>
                    <a:pt x="102772" y="969617"/>
                  </a:lnTo>
                  <a:lnTo>
                    <a:pt x="79644" y="932474"/>
                  </a:lnTo>
                  <a:lnTo>
                    <a:pt x="59218" y="893823"/>
                  </a:lnTo>
                  <a:lnTo>
                    <a:pt x="41613" y="853771"/>
                  </a:lnTo>
                  <a:lnTo>
                    <a:pt x="26945" y="812427"/>
                  </a:lnTo>
                  <a:lnTo>
                    <a:pt x="15333" y="769896"/>
                  </a:lnTo>
                  <a:lnTo>
                    <a:pt x="6893" y="726288"/>
                  </a:lnTo>
                  <a:lnTo>
                    <a:pt x="1742" y="681710"/>
                  </a:lnTo>
                  <a:lnTo>
                    <a:pt x="0" y="63627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3124961" y="1785365"/>
              <a:ext cx="2886710" cy="1960245"/>
            </a:xfrm>
            <a:custGeom>
              <a:avLst/>
              <a:gdLst/>
              <a:ahLst/>
              <a:cxnLst/>
              <a:rect l="l" t="t" r="r" b="b"/>
              <a:pathLst>
                <a:path w="2886710" h="1960245">
                  <a:moveTo>
                    <a:pt x="0" y="1959863"/>
                  </a:moveTo>
                  <a:lnTo>
                    <a:pt x="2886456" y="1959863"/>
                  </a:lnTo>
                  <a:lnTo>
                    <a:pt x="2886456" y="0"/>
                  </a:lnTo>
                  <a:lnTo>
                    <a:pt x="0" y="0"/>
                  </a:lnTo>
                  <a:lnTo>
                    <a:pt x="0" y="1959863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4886197" y="3405377"/>
            <a:ext cx="41275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2000" spc="-20" i="1">
                <a:solidFill>
                  <a:srgbClr val="FF9685"/>
                </a:solidFill>
                <a:latin typeface="Calibri"/>
                <a:cs typeface="Calibri"/>
              </a:rPr>
              <a:t>P(y)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870705" y="3398901"/>
            <a:ext cx="40894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2000" spc="-20" i="1">
                <a:solidFill>
                  <a:srgbClr val="333399"/>
                </a:solidFill>
                <a:latin typeface="Calibri"/>
                <a:cs typeface="Calibri"/>
              </a:rPr>
              <a:t>P(x)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351909" y="1736598"/>
            <a:ext cx="58674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2000" spc="-10" i="1">
                <a:solidFill>
                  <a:srgbClr val="E46F70"/>
                </a:solidFill>
                <a:latin typeface="Calibri"/>
                <a:cs typeface="Calibri"/>
              </a:rPr>
              <a:t>P(x,y)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200" y="4191000"/>
            <a:ext cx="3102864" cy="312419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67071" y="4191000"/>
            <a:ext cx="2014727" cy="312419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61176" y="365759"/>
            <a:ext cx="2372868" cy="733044"/>
          </a:xfrm>
          <a:prstGeom prst="rect">
            <a:avLst/>
          </a:prstGeom>
        </p:spPr>
      </p:pic>
      <p:grpSp>
        <p:nvGrpSpPr>
          <p:cNvPr id="16" name="object 16" descr=""/>
          <p:cNvGrpSpPr/>
          <p:nvPr/>
        </p:nvGrpSpPr>
        <p:grpSpPr>
          <a:xfrm>
            <a:off x="100584" y="2121407"/>
            <a:ext cx="2441575" cy="730250"/>
            <a:chOff x="100584" y="2121407"/>
            <a:chExt cx="2441575" cy="730250"/>
          </a:xfrm>
        </p:grpSpPr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584" y="2121407"/>
              <a:ext cx="2414016" cy="729996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4000" y="2133587"/>
              <a:ext cx="1018032" cy="313194"/>
            </a:xfrm>
            <a:prstGeom prst="rect">
              <a:avLst/>
            </a:prstGeom>
          </p:spPr>
        </p:pic>
      </p:grpSp>
      <p:grpSp>
        <p:nvGrpSpPr>
          <p:cNvPr id="19" name="object 19" descr=""/>
          <p:cNvGrpSpPr/>
          <p:nvPr/>
        </p:nvGrpSpPr>
        <p:grpSpPr>
          <a:xfrm>
            <a:off x="6248400" y="2273807"/>
            <a:ext cx="2449195" cy="730250"/>
            <a:chOff x="6248400" y="2273807"/>
            <a:chExt cx="2449195" cy="730250"/>
          </a:xfrm>
        </p:grpSpPr>
        <p:pic>
          <p:nvPicPr>
            <p:cNvPr id="20" name="object 2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48400" y="2273807"/>
              <a:ext cx="2414016" cy="729996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79436" y="2290559"/>
              <a:ext cx="1018031" cy="313194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48400" y="2495791"/>
              <a:ext cx="914400" cy="312940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45552" y="2713951"/>
              <a:ext cx="639521" cy="279184"/>
            </a:xfrm>
            <a:prstGeom prst="rect">
              <a:avLst/>
            </a:prstGeom>
          </p:spPr>
        </p:pic>
      </p:grpSp>
      <p:pic>
        <p:nvPicPr>
          <p:cNvPr id="24" name="object 24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779776" y="4832603"/>
            <a:ext cx="3087624" cy="729995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179181" y="792392"/>
            <a:ext cx="2148840" cy="363855"/>
          </a:xfrm>
          <a:custGeom>
            <a:avLst/>
            <a:gdLst/>
            <a:ahLst/>
            <a:cxnLst/>
            <a:rect l="l" t="t" r="r" b="b"/>
            <a:pathLst>
              <a:path w="2148840" h="363855">
                <a:moveTo>
                  <a:pt x="2084904" y="-3"/>
                </a:moveTo>
                <a:lnTo>
                  <a:pt x="63487" y="-3"/>
                </a:lnTo>
                <a:lnTo>
                  <a:pt x="38092" y="32219"/>
                </a:lnTo>
                <a:lnTo>
                  <a:pt x="19046" y="70577"/>
                </a:lnTo>
                <a:lnTo>
                  <a:pt x="6348" y="113318"/>
                </a:lnTo>
                <a:lnTo>
                  <a:pt x="0" y="158689"/>
                </a:lnTo>
                <a:lnTo>
                  <a:pt x="0" y="204937"/>
                </a:lnTo>
                <a:lnTo>
                  <a:pt x="6348" y="250308"/>
                </a:lnTo>
                <a:lnTo>
                  <a:pt x="19046" y="293049"/>
                </a:lnTo>
                <a:lnTo>
                  <a:pt x="38092" y="331408"/>
                </a:lnTo>
                <a:lnTo>
                  <a:pt x="63487" y="363631"/>
                </a:lnTo>
                <a:lnTo>
                  <a:pt x="2084904" y="363631"/>
                </a:lnTo>
                <a:lnTo>
                  <a:pt x="2110299" y="331408"/>
                </a:lnTo>
                <a:lnTo>
                  <a:pt x="2129345" y="293049"/>
                </a:lnTo>
                <a:lnTo>
                  <a:pt x="2142043" y="250308"/>
                </a:lnTo>
                <a:lnTo>
                  <a:pt x="2148392" y="204937"/>
                </a:lnTo>
                <a:lnTo>
                  <a:pt x="2148392" y="158689"/>
                </a:lnTo>
                <a:lnTo>
                  <a:pt x="2142043" y="113318"/>
                </a:lnTo>
                <a:lnTo>
                  <a:pt x="2129345" y="70577"/>
                </a:lnTo>
                <a:lnTo>
                  <a:pt x="2110299" y="32219"/>
                </a:lnTo>
                <a:lnTo>
                  <a:pt x="2084904" y="-3"/>
                </a:lnTo>
                <a:close/>
              </a:path>
            </a:pathLst>
          </a:custGeom>
          <a:solidFill>
            <a:srgbClr val="FFD100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126492" y="490727"/>
            <a:ext cx="8543925" cy="1053465"/>
            <a:chOff x="126492" y="490727"/>
            <a:chExt cx="8543925" cy="1053465"/>
          </a:xfrm>
        </p:grpSpPr>
        <p:sp>
          <p:nvSpPr>
            <p:cNvPr id="5" name="object 5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541019" y="967740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1" y="967740"/>
              <a:ext cx="368808" cy="47548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229969" y="648157"/>
            <a:ext cx="2047239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Bayes’</a:t>
            </a:r>
            <a:r>
              <a:rPr dirty="0" sz="3200" spc="-15" i="1">
                <a:latin typeface="Times New Roman"/>
                <a:cs typeface="Times New Roman"/>
              </a:rPr>
              <a:t> </a:t>
            </a:r>
            <a:r>
              <a:rPr dirty="0" sz="3200" spc="-20" i="1">
                <a:latin typeface="Times New Roman"/>
                <a:cs typeface="Times New Roman"/>
              </a:rPr>
              <a:t>Rule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24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10400" y="1175003"/>
            <a:ext cx="1781555" cy="1911096"/>
          </a:xfrm>
          <a:prstGeom prst="rect">
            <a:avLst/>
          </a:prstGeom>
        </p:spPr>
      </p:pic>
      <p:sp>
        <p:nvSpPr>
          <p:cNvPr id="15" name="object 15" descr=""/>
          <p:cNvSpPr/>
          <p:nvPr/>
        </p:nvSpPr>
        <p:spPr>
          <a:xfrm>
            <a:off x="533400" y="5346191"/>
            <a:ext cx="3615054" cy="1054735"/>
          </a:xfrm>
          <a:custGeom>
            <a:avLst/>
            <a:gdLst/>
            <a:ahLst/>
            <a:cxnLst/>
            <a:rect l="l" t="t" r="r" b="b"/>
            <a:pathLst>
              <a:path w="3615054" h="1054735">
                <a:moveTo>
                  <a:pt x="3614928" y="0"/>
                </a:moveTo>
                <a:lnTo>
                  <a:pt x="0" y="0"/>
                </a:lnTo>
                <a:lnTo>
                  <a:pt x="0" y="1054608"/>
                </a:lnTo>
                <a:lnTo>
                  <a:pt x="3614928" y="1054608"/>
                </a:lnTo>
                <a:lnTo>
                  <a:pt x="3614928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2153203" y="5269708"/>
            <a:ext cx="1894205" cy="10452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76580" marR="5080" indent="-577215">
              <a:lnSpc>
                <a:spcPct val="119500"/>
              </a:lnSpc>
              <a:spcBef>
                <a:spcPts val="95"/>
              </a:spcBef>
            </a:pPr>
            <a:r>
              <a:rPr dirty="0" u="sng" sz="2800" spc="45" i="1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P</a:t>
            </a:r>
            <a:r>
              <a:rPr dirty="0" u="sng" sz="2800" spc="45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(</a:t>
            </a:r>
            <a:r>
              <a:rPr dirty="0" u="sng" sz="2800" spc="45" b="1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X</a:t>
            </a:r>
            <a:r>
              <a:rPr dirty="0" u="sng" sz="2800" spc="45" i="1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|C</a:t>
            </a:r>
            <a:r>
              <a:rPr dirty="0" u="sng" sz="2800" spc="45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)</a:t>
            </a:r>
            <a:r>
              <a:rPr dirty="0" u="sng" sz="2800" spc="45" i="1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P</a:t>
            </a:r>
            <a:r>
              <a:rPr dirty="0" u="sng" sz="2800" spc="45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(</a:t>
            </a:r>
            <a:r>
              <a:rPr dirty="0" u="sng" sz="2800" spc="45" i="1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C</a:t>
            </a:r>
            <a:r>
              <a:rPr dirty="0" u="sng" sz="2800" spc="45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)</a:t>
            </a:r>
            <a:r>
              <a:rPr dirty="0" sz="2800" spc="45">
                <a:latin typeface="Palatino Linotype"/>
                <a:cs typeface="Palatino Linotype"/>
              </a:rPr>
              <a:t> </a:t>
            </a:r>
            <a:r>
              <a:rPr dirty="0" sz="2800" spc="40" i="1">
                <a:latin typeface="Palatino Linotype"/>
                <a:cs typeface="Palatino Linotype"/>
              </a:rPr>
              <a:t>P</a:t>
            </a:r>
            <a:r>
              <a:rPr dirty="0" sz="2800" spc="40">
                <a:latin typeface="Palatino Linotype"/>
                <a:cs typeface="Palatino Linotype"/>
              </a:rPr>
              <a:t>(</a:t>
            </a:r>
            <a:r>
              <a:rPr dirty="0" sz="2800" spc="40" b="1">
                <a:latin typeface="Palatino Linotype"/>
                <a:cs typeface="Palatino Linotype"/>
              </a:rPr>
              <a:t>X</a:t>
            </a:r>
            <a:r>
              <a:rPr dirty="0" sz="2800" spc="40">
                <a:latin typeface="Palatino Linotype"/>
                <a:cs typeface="Palatino Linotype"/>
              </a:rPr>
              <a:t>)</a:t>
            </a:r>
            <a:endParaRPr sz="2800">
              <a:latin typeface="Palatino Linotype"/>
              <a:cs typeface="Palatino Linotype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09021" y="5577048"/>
            <a:ext cx="1435100" cy="4559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dirty="0" sz="2800" spc="60" i="1">
                <a:latin typeface="Palatino Linotype"/>
                <a:cs typeface="Palatino Linotype"/>
              </a:rPr>
              <a:t>P</a:t>
            </a:r>
            <a:r>
              <a:rPr dirty="0" sz="2800" spc="60">
                <a:latin typeface="Palatino Linotype"/>
                <a:cs typeface="Palatino Linotype"/>
              </a:rPr>
              <a:t>(</a:t>
            </a:r>
            <a:r>
              <a:rPr dirty="0" sz="2800" spc="60" i="1">
                <a:latin typeface="Palatino Linotype"/>
                <a:cs typeface="Palatino Linotype"/>
              </a:rPr>
              <a:t>C|</a:t>
            </a:r>
            <a:r>
              <a:rPr dirty="0" sz="2800" spc="60" b="1">
                <a:latin typeface="Palatino Linotype"/>
                <a:cs typeface="Palatino Linotype"/>
              </a:rPr>
              <a:t>X</a:t>
            </a:r>
            <a:r>
              <a:rPr dirty="0" sz="2800" spc="60">
                <a:latin typeface="Palatino Linotype"/>
                <a:cs typeface="Palatino Linotype"/>
              </a:rPr>
              <a:t>)</a:t>
            </a:r>
            <a:r>
              <a:rPr dirty="0" sz="2800" spc="-195">
                <a:latin typeface="Palatino Linotype"/>
                <a:cs typeface="Palatino Linotype"/>
              </a:rPr>
              <a:t> </a:t>
            </a:r>
            <a:r>
              <a:rPr dirty="0" sz="2800" spc="-50">
                <a:latin typeface="Symbol"/>
                <a:cs typeface="Symbol"/>
              </a:rPr>
              <a:t></a:t>
            </a:r>
            <a:endParaRPr sz="2800">
              <a:latin typeface="Symbol"/>
              <a:cs typeface="Symbol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4168140" y="5346191"/>
            <a:ext cx="4848225" cy="1027430"/>
          </a:xfrm>
          <a:custGeom>
            <a:avLst/>
            <a:gdLst/>
            <a:ahLst/>
            <a:cxnLst/>
            <a:rect l="l" t="t" r="r" b="b"/>
            <a:pathLst>
              <a:path w="4848225" h="1027429">
                <a:moveTo>
                  <a:pt x="4847844" y="0"/>
                </a:moveTo>
                <a:lnTo>
                  <a:pt x="0" y="0"/>
                </a:lnTo>
                <a:lnTo>
                  <a:pt x="0" y="1027175"/>
                </a:lnTo>
                <a:lnTo>
                  <a:pt x="4847844" y="1027175"/>
                </a:lnTo>
                <a:lnTo>
                  <a:pt x="4847844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6130953" y="5220835"/>
            <a:ext cx="2760980" cy="11499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68655" marR="5080" indent="-669290">
              <a:lnSpc>
                <a:spcPct val="119000"/>
              </a:lnSpc>
              <a:spcBef>
                <a:spcPts val="95"/>
              </a:spcBef>
            </a:pPr>
            <a:r>
              <a:rPr dirty="0" u="sng" sz="3100" i="1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Likelihood</a:t>
            </a:r>
            <a:r>
              <a:rPr dirty="0" u="sng" sz="310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</a:t>
            </a:r>
            <a:r>
              <a:rPr dirty="0" u="sng" sz="3100" spc="-12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3100" spc="-20" i="1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Prior</a:t>
            </a:r>
            <a:r>
              <a:rPr dirty="0" sz="3100" spc="-20" i="1">
                <a:latin typeface="Palatino Linotype"/>
                <a:cs typeface="Palatino Linotype"/>
              </a:rPr>
              <a:t> </a:t>
            </a:r>
            <a:r>
              <a:rPr dirty="0" sz="3100" spc="-10" i="1">
                <a:latin typeface="Palatino Linotype"/>
                <a:cs typeface="Palatino Linotype"/>
              </a:rPr>
              <a:t>Evidence</a:t>
            </a:r>
            <a:endParaRPr sz="3100">
              <a:latin typeface="Palatino Linotype"/>
              <a:cs typeface="Palatino Linotype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4250773" y="5560174"/>
            <a:ext cx="1761489" cy="4997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dirty="0" sz="3100" spc="-20" i="1">
                <a:latin typeface="Palatino Linotype"/>
                <a:cs typeface="Palatino Linotype"/>
              </a:rPr>
              <a:t>Posterior</a:t>
            </a:r>
            <a:r>
              <a:rPr dirty="0" sz="3100" spc="-40" i="1">
                <a:latin typeface="Palatino Linotype"/>
                <a:cs typeface="Palatino Linotype"/>
              </a:rPr>
              <a:t> </a:t>
            </a:r>
            <a:r>
              <a:rPr dirty="0" sz="3100" spc="-60">
                <a:latin typeface="Symbol"/>
                <a:cs typeface="Symbol"/>
              </a:rPr>
              <a:t></a:t>
            </a:r>
            <a:endParaRPr sz="3100">
              <a:latin typeface="Symbol"/>
              <a:cs typeface="Symbo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-35458" y="1212378"/>
            <a:ext cx="9204960" cy="4023360"/>
          </a:xfrm>
          <a:prstGeom prst="rect">
            <a:avLst/>
          </a:prstGeom>
        </p:spPr>
        <p:txBody>
          <a:bodyPr wrap="square" lIns="0" tIns="179705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1415"/>
              </a:spcBef>
            </a:pPr>
            <a:r>
              <a:rPr dirty="0" sz="2800" spc="-50">
                <a:latin typeface="Tahoma"/>
                <a:cs typeface="Tahoma"/>
              </a:rPr>
              <a:t>Prior,</a:t>
            </a:r>
            <a:r>
              <a:rPr dirty="0" sz="2800" spc="-95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conditional</a:t>
            </a:r>
            <a:r>
              <a:rPr dirty="0" sz="2800" spc="-75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and</a:t>
            </a:r>
            <a:r>
              <a:rPr dirty="0" sz="2800" spc="-90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joint</a:t>
            </a:r>
            <a:r>
              <a:rPr dirty="0" sz="2800" spc="-90">
                <a:latin typeface="Tahoma"/>
                <a:cs typeface="Tahoma"/>
              </a:rPr>
              <a:t> </a:t>
            </a:r>
            <a:r>
              <a:rPr dirty="0" sz="2800" spc="-10">
                <a:latin typeface="Tahoma"/>
                <a:cs typeface="Tahoma"/>
              </a:rPr>
              <a:t>probability</a:t>
            </a:r>
            <a:endParaRPr sz="2800">
              <a:latin typeface="Tahoma"/>
              <a:cs typeface="Tahoma"/>
            </a:endParaRPr>
          </a:p>
          <a:p>
            <a:pPr marL="596900" indent="-533400">
              <a:lnSpc>
                <a:spcPct val="100000"/>
              </a:lnSpc>
              <a:spcBef>
                <a:spcPts val="1130"/>
              </a:spcBef>
              <a:buChar char="–"/>
              <a:tabLst>
                <a:tab pos="596900" algn="l"/>
              </a:tabLst>
            </a:pPr>
            <a:r>
              <a:rPr dirty="0" sz="2400">
                <a:latin typeface="Tahoma"/>
                <a:cs typeface="Tahoma"/>
              </a:rPr>
              <a:t>Prior</a:t>
            </a:r>
            <a:r>
              <a:rPr dirty="0" sz="2400" spc="-2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probability:</a:t>
            </a:r>
            <a:r>
              <a:rPr dirty="0" baseline="-4830" sz="3450" spc="-15" i="1">
                <a:latin typeface="Palatino Linotype"/>
                <a:cs typeface="Palatino Linotype"/>
              </a:rPr>
              <a:t>P</a:t>
            </a:r>
            <a:r>
              <a:rPr dirty="0" baseline="-4830" sz="3450" spc="-15">
                <a:latin typeface="Palatino Linotype"/>
                <a:cs typeface="Palatino Linotype"/>
              </a:rPr>
              <a:t>(</a:t>
            </a:r>
            <a:r>
              <a:rPr dirty="0" baseline="-4830" sz="3450" spc="-15" i="1">
                <a:latin typeface="Palatino Linotype"/>
                <a:cs typeface="Palatino Linotype"/>
              </a:rPr>
              <a:t>X</a:t>
            </a:r>
            <a:r>
              <a:rPr dirty="0" baseline="-4830" sz="3450" spc="-15">
                <a:latin typeface="Palatino Linotype"/>
                <a:cs typeface="Palatino Linotype"/>
              </a:rPr>
              <a:t>)</a:t>
            </a:r>
            <a:endParaRPr baseline="-4830" sz="3450">
              <a:latin typeface="Palatino Linotype"/>
              <a:cs typeface="Palatino Linotype"/>
            </a:endParaRPr>
          </a:p>
          <a:p>
            <a:pPr marL="596900" indent="-533400">
              <a:lnSpc>
                <a:spcPct val="100000"/>
              </a:lnSpc>
              <a:spcBef>
                <a:spcPts val="1155"/>
              </a:spcBef>
              <a:buChar char="–"/>
              <a:tabLst>
                <a:tab pos="596900" algn="l"/>
              </a:tabLst>
            </a:pPr>
            <a:r>
              <a:rPr dirty="0" sz="2400">
                <a:latin typeface="Tahoma"/>
                <a:cs typeface="Tahoma"/>
              </a:rPr>
              <a:t>Conditional</a:t>
            </a:r>
            <a:r>
              <a:rPr dirty="0" sz="2400" spc="-8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probability:</a:t>
            </a:r>
            <a:r>
              <a:rPr dirty="0" sz="2400" spc="260">
                <a:latin typeface="Tahoma"/>
                <a:cs typeface="Tahoma"/>
              </a:rPr>
              <a:t> </a:t>
            </a:r>
            <a:r>
              <a:rPr dirty="0" baseline="5050" sz="3300" spc="-30" i="1">
                <a:latin typeface="Palatino Linotype"/>
                <a:cs typeface="Palatino Linotype"/>
              </a:rPr>
              <a:t>P</a:t>
            </a:r>
            <a:r>
              <a:rPr dirty="0" baseline="5050" sz="3300" spc="-30">
                <a:latin typeface="Palatino Linotype"/>
                <a:cs typeface="Palatino Linotype"/>
              </a:rPr>
              <a:t>(</a:t>
            </a:r>
            <a:r>
              <a:rPr dirty="0" baseline="5050" sz="3300" spc="-30" i="1">
                <a:latin typeface="Palatino Linotype"/>
                <a:cs typeface="Palatino Linotype"/>
              </a:rPr>
              <a:t>X</a:t>
            </a:r>
            <a:r>
              <a:rPr dirty="0" baseline="-13888" sz="2100" spc="-30">
                <a:latin typeface="Palatino Linotype"/>
                <a:cs typeface="Palatino Linotype"/>
              </a:rPr>
              <a:t>1</a:t>
            </a:r>
            <a:r>
              <a:rPr dirty="0" baseline="-13888" sz="2100" spc="-315">
                <a:latin typeface="Palatino Linotype"/>
                <a:cs typeface="Palatino Linotype"/>
              </a:rPr>
              <a:t> </a:t>
            </a:r>
            <a:r>
              <a:rPr dirty="0" baseline="5050" sz="3300" i="1">
                <a:latin typeface="Palatino Linotype"/>
                <a:cs typeface="Palatino Linotype"/>
              </a:rPr>
              <a:t>|X</a:t>
            </a:r>
            <a:r>
              <a:rPr dirty="0" baseline="-13888" sz="2100">
                <a:latin typeface="Palatino Linotype"/>
                <a:cs typeface="Palatino Linotype"/>
              </a:rPr>
              <a:t>2</a:t>
            </a:r>
            <a:r>
              <a:rPr dirty="0" baseline="-13888" sz="2100" spc="-225">
                <a:latin typeface="Palatino Linotype"/>
                <a:cs typeface="Palatino Linotype"/>
              </a:rPr>
              <a:t> </a:t>
            </a:r>
            <a:r>
              <a:rPr dirty="0" baseline="5050" sz="3300">
                <a:latin typeface="Palatino Linotype"/>
                <a:cs typeface="Palatino Linotype"/>
              </a:rPr>
              <a:t>),</a:t>
            </a:r>
            <a:r>
              <a:rPr dirty="0" baseline="5050" sz="3300" spc="-254">
                <a:latin typeface="Palatino Linotype"/>
                <a:cs typeface="Palatino Linotype"/>
              </a:rPr>
              <a:t> </a:t>
            </a:r>
            <a:r>
              <a:rPr dirty="0" baseline="5050" sz="3300" spc="-37" i="1">
                <a:latin typeface="Palatino Linotype"/>
                <a:cs typeface="Palatino Linotype"/>
              </a:rPr>
              <a:t>P(X</a:t>
            </a:r>
            <a:r>
              <a:rPr dirty="0" baseline="-13888" sz="2100" spc="-37" i="1">
                <a:latin typeface="Palatino Linotype"/>
                <a:cs typeface="Palatino Linotype"/>
              </a:rPr>
              <a:t>2</a:t>
            </a:r>
            <a:r>
              <a:rPr dirty="0" baseline="-13888" sz="2100" spc="-284" i="1">
                <a:latin typeface="Palatino Linotype"/>
                <a:cs typeface="Palatino Linotype"/>
              </a:rPr>
              <a:t> </a:t>
            </a:r>
            <a:r>
              <a:rPr dirty="0" baseline="5050" sz="3300" spc="-30">
                <a:latin typeface="Palatino Linotype"/>
                <a:cs typeface="Palatino Linotype"/>
              </a:rPr>
              <a:t>|</a:t>
            </a:r>
            <a:r>
              <a:rPr dirty="0" baseline="5050" sz="3300" spc="-30" i="1">
                <a:latin typeface="Palatino Linotype"/>
                <a:cs typeface="Palatino Linotype"/>
              </a:rPr>
              <a:t>X</a:t>
            </a:r>
            <a:r>
              <a:rPr dirty="0" baseline="-13888" sz="2100" spc="-30">
                <a:latin typeface="Palatino Linotype"/>
                <a:cs typeface="Palatino Linotype"/>
              </a:rPr>
              <a:t>1</a:t>
            </a:r>
            <a:r>
              <a:rPr dirty="0" baseline="5050" sz="3300" spc="-30">
                <a:latin typeface="Palatino Linotype"/>
                <a:cs typeface="Palatino Linotype"/>
              </a:rPr>
              <a:t>)</a:t>
            </a:r>
            <a:endParaRPr baseline="5050" sz="3300">
              <a:latin typeface="Palatino Linotype"/>
              <a:cs typeface="Palatino Linotype"/>
            </a:endParaRPr>
          </a:p>
          <a:p>
            <a:pPr marL="596900" indent="-533400">
              <a:lnSpc>
                <a:spcPct val="100000"/>
              </a:lnSpc>
              <a:spcBef>
                <a:spcPts val="715"/>
              </a:spcBef>
              <a:buChar char="–"/>
              <a:tabLst>
                <a:tab pos="596900" algn="l"/>
              </a:tabLst>
            </a:pPr>
            <a:r>
              <a:rPr dirty="0" baseline="-4629" sz="3600">
                <a:latin typeface="Tahoma"/>
                <a:cs typeface="Tahoma"/>
              </a:rPr>
              <a:t>Joint</a:t>
            </a:r>
            <a:r>
              <a:rPr dirty="0" baseline="-4629" sz="3600" spc="-15">
                <a:latin typeface="Tahoma"/>
                <a:cs typeface="Tahoma"/>
              </a:rPr>
              <a:t> probability:</a:t>
            </a:r>
            <a:r>
              <a:rPr dirty="0" baseline="-4629" sz="3600" spc="-247">
                <a:latin typeface="Tahoma"/>
                <a:cs typeface="Tahoma"/>
              </a:rPr>
              <a:t> </a:t>
            </a:r>
            <a:r>
              <a:rPr dirty="0" sz="2200" b="1">
                <a:latin typeface="Palatino Linotype"/>
                <a:cs typeface="Palatino Linotype"/>
              </a:rPr>
              <a:t>X</a:t>
            </a:r>
            <a:r>
              <a:rPr dirty="0" sz="2200" spc="-70" b="1">
                <a:latin typeface="Palatino Linotype"/>
                <a:cs typeface="Palatino Linotype"/>
              </a:rPr>
              <a:t> </a:t>
            </a:r>
            <a:r>
              <a:rPr dirty="0" sz="2200">
                <a:latin typeface="Symbol"/>
                <a:cs typeface="Symbol"/>
              </a:rPr>
              <a:t></a:t>
            </a:r>
            <a:r>
              <a:rPr dirty="0" sz="2200" spc="-204">
                <a:latin typeface="Times New Roman"/>
                <a:cs typeface="Times New Roman"/>
              </a:rPr>
              <a:t> </a:t>
            </a:r>
            <a:r>
              <a:rPr dirty="0" sz="2200" spc="-10">
                <a:latin typeface="Palatino Linotype"/>
                <a:cs typeface="Palatino Linotype"/>
              </a:rPr>
              <a:t>(</a:t>
            </a:r>
            <a:r>
              <a:rPr dirty="0" sz="2200" spc="-10" i="1">
                <a:latin typeface="Palatino Linotype"/>
                <a:cs typeface="Palatino Linotype"/>
              </a:rPr>
              <a:t>X</a:t>
            </a:r>
            <a:r>
              <a:rPr dirty="0" baseline="-21825" sz="2100" spc="-15" i="1">
                <a:latin typeface="Palatino Linotype"/>
                <a:cs typeface="Palatino Linotype"/>
              </a:rPr>
              <a:t>1</a:t>
            </a:r>
            <a:r>
              <a:rPr dirty="0" baseline="-21825" sz="2100" spc="-284" i="1">
                <a:latin typeface="Palatino Linotype"/>
                <a:cs typeface="Palatino Linotype"/>
              </a:rPr>
              <a:t> </a:t>
            </a:r>
            <a:r>
              <a:rPr dirty="0" sz="2200" spc="50">
                <a:latin typeface="Palatino Linotype"/>
                <a:cs typeface="Palatino Linotype"/>
              </a:rPr>
              <a:t>,</a:t>
            </a:r>
            <a:r>
              <a:rPr dirty="0" sz="2200" spc="50" i="1">
                <a:latin typeface="Palatino Linotype"/>
                <a:cs typeface="Palatino Linotype"/>
              </a:rPr>
              <a:t>X</a:t>
            </a:r>
            <a:r>
              <a:rPr dirty="0" baseline="-21825" sz="2100" spc="75">
                <a:latin typeface="Palatino Linotype"/>
                <a:cs typeface="Palatino Linotype"/>
              </a:rPr>
              <a:t>2</a:t>
            </a:r>
            <a:r>
              <a:rPr dirty="0" baseline="-21825" sz="2100" spc="-217">
                <a:latin typeface="Palatino Linotype"/>
                <a:cs typeface="Palatino Linotype"/>
              </a:rPr>
              <a:t> </a:t>
            </a:r>
            <a:r>
              <a:rPr dirty="0" sz="2200">
                <a:latin typeface="Palatino Linotype"/>
                <a:cs typeface="Palatino Linotype"/>
              </a:rPr>
              <a:t>),</a:t>
            </a:r>
            <a:r>
              <a:rPr dirty="0" sz="2200" spc="-215">
                <a:latin typeface="Palatino Linotype"/>
                <a:cs typeface="Palatino Linotype"/>
              </a:rPr>
              <a:t> </a:t>
            </a:r>
            <a:r>
              <a:rPr dirty="0" sz="2200" i="1">
                <a:latin typeface="Palatino Linotype"/>
                <a:cs typeface="Palatino Linotype"/>
              </a:rPr>
              <a:t>P</a:t>
            </a:r>
            <a:r>
              <a:rPr dirty="0" sz="2200">
                <a:latin typeface="Palatino Linotype"/>
                <a:cs typeface="Palatino Linotype"/>
              </a:rPr>
              <a:t>(</a:t>
            </a:r>
            <a:r>
              <a:rPr dirty="0" sz="2200" b="1">
                <a:latin typeface="Palatino Linotype"/>
                <a:cs typeface="Palatino Linotype"/>
              </a:rPr>
              <a:t>X</a:t>
            </a:r>
            <a:r>
              <a:rPr dirty="0" sz="2200">
                <a:latin typeface="Palatino Linotype"/>
                <a:cs typeface="Palatino Linotype"/>
              </a:rPr>
              <a:t>)</a:t>
            </a:r>
            <a:r>
              <a:rPr dirty="0" sz="2200" spc="-180">
                <a:latin typeface="Palatino Linotype"/>
                <a:cs typeface="Palatino Linotype"/>
              </a:rPr>
              <a:t> </a:t>
            </a:r>
            <a:r>
              <a:rPr dirty="0" sz="2200">
                <a:latin typeface="Symbol"/>
                <a:cs typeface="Symbol"/>
              </a:rPr>
              <a:t></a:t>
            </a:r>
            <a:r>
              <a:rPr dirty="0" sz="2200" spc="-80">
                <a:latin typeface="Times New Roman"/>
                <a:cs typeface="Times New Roman"/>
              </a:rPr>
              <a:t> </a:t>
            </a:r>
            <a:r>
              <a:rPr dirty="0" sz="2200" i="1">
                <a:latin typeface="Palatino Linotype"/>
                <a:cs typeface="Palatino Linotype"/>
              </a:rPr>
              <a:t>P(X</a:t>
            </a:r>
            <a:r>
              <a:rPr dirty="0" baseline="-21825" sz="2100" i="1">
                <a:latin typeface="Palatino Linotype"/>
                <a:cs typeface="Palatino Linotype"/>
              </a:rPr>
              <a:t>1</a:t>
            </a:r>
            <a:r>
              <a:rPr dirty="0" baseline="-21825" sz="2100" spc="315" i="1">
                <a:latin typeface="Palatino Linotype"/>
                <a:cs typeface="Palatino Linotype"/>
              </a:rPr>
              <a:t> </a:t>
            </a:r>
            <a:r>
              <a:rPr dirty="0" sz="2200" spc="-10" i="1">
                <a:latin typeface="Palatino Linotype"/>
                <a:cs typeface="Palatino Linotype"/>
              </a:rPr>
              <a:t>,X</a:t>
            </a:r>
            <a:r>
              <a:rPr dirty="0" baseline="-21825" sz="2100" spc="-15">
                <a:latin typeface="Palatino Linotype"/>
                <a:cs typeface="Palatino Linotype"/>
              </a:rPr>
              <a:t>2</a:t>
            </a:r>
            <a:r>
              <a:rPr dirty="0" baseline="-21825" sz="2100" spc="-209">
                <a:latin typeface="Palatino Linotype"/>
                <a:cs typeface="Palatino Linotype"/>
              </a:rPr>
              <a:t> </a:t>
            </a:r>
            <a:r>
              <a:rPr dirty="0" sz="2200" spc="-50">
                <a:latin typeface="Palatino Linotype"/>
                <a:cs typeface="Palatino Linotype"/>
              </a:rPr>
              <a:t>)</a:t>
            </a:r>
            <a:endParaRPr sz="2200">
              <a:latin typeface="Palatino Linotype"/>
              <a:cs typeface="Palatino Linotype"/>
            </a:endParaRPr>
          </a:p>
          <a:p>
            <a:pPr marL="596900" indent="-533400">
              <a:lnSpc>
                <a:spcPct val="100000"/>
              </a:lnSpc>
              <a:spcBef>
                <a:spcPts val="720"/>
              </a:spcBef>
              <a:buChar char="–"/>
              <a:tabLst>
                <a:tab pos="596900" algn="l"/>
              </a:tabLst>
            </a:pPr>
            <a:r>
              <a:rPr dirty="0" baseline="-8101" sz="3600" spc="-15">
                <a:latin typeface="Tahoma"/>
                <a:cs typeface="Tahoma"/>
              </a:rPr>
              <a:t>Relationship:</a:t>
            </a:r>
            <a:r>
              <a:rPr dirty="0" baseline="-8101" sz="3600" spc="-525">
                <a:latin typeface="Tahoma"/>
                <a:cs typeface="Tahoma"/>
              </a:rPr>
              <a:t> </a:t>
            </a:r>
            <a:r>
              <a:rPr dirty="0" sz="2200" i="1">
                <a:latin typeface="Palatino Linotype"/>
                <a:cs typeface="Palatino Linotype"/>
              </a:rPr>
              <a:t>P(X</a:t>
            </a:r>
            <a:r>
              <a:rPr dirty="0" baseline="-21825" sz="2100" i="1">
                <a:latin typeface="Palatino Linotype"/>
                <a:cs typeface="Palatino Linotype"/>
              </a:rPr>
              <a:t>1</a:t>
            </a:r>
            <a:r>
              <a:rPr dirty="0" baseline="-21825" sz="2100" spc="382" i="1">
                <a:latin typeface="Palatino Linotype"/>
                <a:cs typeface="Palatino Linotype"/>
              </a:rPr>
              <a:t> </a:t>
            </a:r>
            <a:r>
              <a:rPr dirty="0" sz="2200" spc="-10" i="1">
                <a:latin typeface="Palatino Linotype"/>
                <a:cs typeface="Palatino Linotype"/>
              </a:rPr>
              <a:t>,X</a:t>
            </a:r>
            <a:r>
              <a:rPr dirty="0" baseline="-21825" sz="2100" spc="-15">
                <a:latin typeface="Palatino Linotype"/>
                <a:cs typeface="Palatino Linotype"/>
              </a:rPr>
              <a:t>2</a:t>
            </a:r>
            <a:r>
              <a:rPr dirty="0" baseline="-21825" sz="2100" spc="-195">
                <a:latin typeface="Palatino Linotype"/>
                <a:cs typeface="Palatino Linotype"/>
              </a:rPr>
              <a:t> </a:t>
            </a:r>
            <a:r>
              <a:rPr dirty="0" sz="2200">
                <a:latin typeface="Palatino Linotype"/>
                <a:cs typeface="Palatino Linotype"/>
              </a:rPr>
              <a:t>)</a:t>
            </a:r>
            <a:r>
              <a:rPr dirty="0" sz="2200" spc="-100">
                <a:latin typeface="Palatino Linotype"/>
                <a:cs typeface="Palatino Linotype"/>
              </a:rPr>
              <a:t> </a:t>
            </a:r>
            <a:r>
              <a:rPr dirty="0" sz="2200">
                <a:latin typeface="Symbol"/>
                <a:cs typeface="Symbol"/>
              </a:rPr>
              <a:t></a:t>
            </a:r>
            <a:r>
              <a:rPr dirty="0" sz="2200" spc="-40">
                <a:latin typeface="Times New Roman"/>
                <a:cs typeface="Times New Roman"/>
              </a:rPr>
              <a:t> </a:t>
            </a:r>
            <a:r>
              <a:rPr dirty="0" sz="2200" i="1">
                <a:latin typeface="Palatino Linotype"/>
                <a:cs typeface="Palatino Linotype"/>
              </a:rPr>
              <a:t>P</a:t>
            </a:r>
            <a:r>
              <a:rPr dirty="0" sz="2200">
                <a:latin typeface="Palatino Linotype"/>
                <a:cs typeface="Palatino Linotype"/>
              </a:rPr>
              <a:t>(</a:t>
            </a:r>
            <a:r>
              <a:rPr dirty="0" sz="2200" i="1">
                <a:latin typeface="Palatino Linotype"/>
                <a:cs typeface="Palatino Linotype"/>
              </a:rPr>
              <a:t>X</a:t>
            </a:r>
            <a:r>
              <a:rPr dirty="0" baseline="-21825" sz="2100">
                <a:latin typeface="Palatino Linotype"/>
                <a:cs typeface="Palatino Linotype"/>
              </a:rPr>
              <a:t>2</a:t>
            </a:r>
            <a:r>
              <a:rPr dirty="0" baseline="-21825" sz="2100" spc="-157">
                <a:latin typeface="Palatino Linotype"/>
                <a:cs typeface="Palatino Linotype"/>
              </a:rPr>
              <a:t> </a:t>
            </a:r>
            <a:r>
              <a:rPr dirty="0" sz="2200">
                <a:latin typeface="Palatino Linotype"/>
                <a:cs typeface="Palatino Linotype"/>
              </a:rPr>
              <a:t>|</a:t>
            </a:r>
            <a:r>
              <a:rPr dirty="0" sz="2200" i="1">
                <a:latin typeface="Palatino Linotype"/>
                <a:cs typeface="Palatino Linotype"/>
              </a:rPr>
              <a:t>X</a:t>
            </a:r>
            <a:r>
              <a:rPr dirty="0" baseline="-21825" sz="2100">
                <a:latin typeface="Palatino Linotype"/>
                <a:cs typeface="Palatino Linotype"/>
              </a:rPr>
              <a:t>1</a:t>
            </a:r>
            <a:r>
              <a:rPr dirty="0" sz="2200">
                <a:latin typeface="Palatino Linotype"/>
                <a:cs typeface="Palatino Linotype"/>
              </a:rPr>
              <a:t>)</a:t>
            </a:r>
            <a:r>
              <a:rPr dirty="0" sz="2200" i="1">
                <a:latin typeface="Palatino Linotype"/>
                <a:cs typeface="Palatino Linotype"/>
              </a:rPr>
              <a:t>P</a:t>
            </a:r>
            <a:r>
              <a:rPr dirty="0" sz="2200">
                <a:latin typeface="Palatino Linotype"/>
                <a:cs typeface="Palatino Linotype"/>
              </a:rPr>
              <a:t>(</a:t>
            </a:r>
            <a:r>
              <a:rPr dirty="0" sz="2200" i="1">
                <a:latin typeface="Palatino Linotype"/>
                <a:cs typeface="Palatino Linotype"/>
              </a:rPr>
              <a:t>X</a:t>
            </a:r>
            <a:r>
              <a:rPr dirty="0" baseline="-21825" sz="2100">
                <a:latin typeface="Palatino Linotype"/>
                <a:cs typeface="Palatino Linotype"/>
              </a:rPr>
              <a:t>1</a:t>
            </a:r>
            <a:r>
              <a:rPr dirty="0" sz="2200">
                <a:latin typeface="Palatino Linotype"/>
                <a:cs typeface="Palatino Linotype"/>
              </a:rPr>
              <a:t>)</a:t>
            </a:r>
            <a:r>
              <a:rPr dirty="0" sz="2200" spc="-90">
                <a:latin typeface="Palatino Linotype"/>
                <a:cs typeface="Palatino Linotype"/>
              </a:rPr>
              <a:t> </a:t>
            </a:r>
            <a:r>
              <a:rPr dirty="0" sz="2200">
                <a:latin typeface="Symbol"/>
                <a:cs typeface="Symbol"/>
              </a:rPr>
              <a:t></a:t>
            </a:r>
            <a:r>
              <a:rPr dirty="0" sz="2200" spc="-45">
                <a:latin typeface="Times New Roman"/>
                <a:cs typeface="Times New Roman"/>
              </a:rPr>
              <a:t> </a:t>
            </a:r>
            <a:r>
              <a:rPr dirty="0" sz="2200" spc="-20" i="1">
                <a:latin typeface="Palatino Linotype"/>
                <a:cs typeface="Palatino Linotype"/>
              </a:rPr>
              <a:t>P</a:t>
            </a:r>
            <a:r>
              <a:rPr dirty="0" sz="2200" spc="-20">
                <a:latin typeface="Palatino Linotype"/>
                <a:cs typeface="Palatino Linotype"/>
              </a:rPr>
              <a:t>(</a:t>
            </a:r>
            <a:r>
              <a:rPr dirty="0" sz="2200" spc="-20" i="1">
                <a:latin typeface="Palatino Linotype"/>
                <a:cs typeface="Palatino Linotype"/>
              </a:rPr>
              <a:t>X</a:t>
            </a:r>
            <a:r>
              <a:rPr dirty="0" baseline="-21825" sz="2100" spc="-30">
                <a:latin typeface="Palatino Linotype"/>
                <a:cs typeface="Palatino Linotype"/>
              </a:rPr>
              <a:t>1</a:t>
            </a:r>
            <a:r>
              <a:rPr dirty="0" baseline="-21825" sz="2100" spc="-300">
                <a:latin typeface="Palatino Linotype"/>
                <a:cs typeface="Palatino Linotype"/>
              </a:rPr>
              <a:t> </a:t>
            </a:r>
            <a:r>
              <a:rPr dirty="0" sz="2200">
                <a:latin typeface="Palatino Linotype"/>
                <a:cs typeface="Palatino Linotype"/>
              </a:rPr>
              <a:t>|</a:t>
            </a:r>
            <a:r>
              <a:rPr dirty="0" sz="2200" i="1">
                <a:latin typeface="Palatino Linotype"/>
                <a:cs typeface="Palatino Linotype"/>
              </a:rPr>
              <a:t>X</a:t>
            </a:r>
            <a:r>
              <a:rPr dirty="0" baseline="-21825" sz="2100">
                <a:latin typeface="Palatino Linotype"/>
                <a:cs typeface="Palatino Linotype"/>
              </a:rPr>
              <a:t>2</a:t>
            </a:r>
            <a:r>
              <a:rPr dirty="0" baseline="-21825" sz="2100" spc="-195">
                <a:latin typeface="Palatino Linotype"/>
                <a:cs typeface="Palatino Linotype"/>
              </a:rPr>
              <a:t> </a:t>
            </a:r>
            <a:r>
              <a:rPr dirty="0" sz="2200">
                <a:latin typeface="Palatino Linotype"/>
                <a:cs typeface="Palatino Linotype"/>
              </a:rPr>
              <a:t>)</a:t>
            </a:r>
            <a:r>
              <a:rPr dirty="0" sz="2200" i="1">
                <a:latin typeface="Palatino Linotype"/>
                <a:cs typeface="Palatino Linotype"/>
              </a:rPr>
              <a:t>P</a:t>
            </a:r>
            <a:r>
              <a:rPr dirty="0" sz="2200">
                <a:latin typeface="Palatino Linotype"/>
                <a:cs typeface="Palatino Linotype"/>
              </a:rPr>
              <a:t>(</a:t>
            </a:r>
            <a:r>
              <a:rPr dirty="0" sz="2200" i="1">
                <a:latin typeface="Palatino Linotype"/>
                <a:cs typeface="Palatino Linotype"/>
              </a:rPr>
              <a:t>X</a:t>
            </a:r>
            <a:r>
              <a:rPr dirty="0" baseline="-21825" sz="2100">
                <a:latin typeface="Palatino Linotype"/>
                <a:cs typeface="Palatino Linotype"/>
              </a:rPr>
              <a:t>2</a:t>
            </a:r>
            <a:r>
              <a:rPr dirty="0" baseline="-21825" sz="2100" spc="-187">
                <a:latin typeface="Palatino Linotype"/>
                <a:cs typeface="Palatino Linotype"/>
              </a:rPr>
              <a:t> </a:t>
            </a:r>
            <a:r>
              <a:rPr dirty="0" sz="2200" spc="-50">
                <a:latin typeface="Palatino Linotype"/>
                <a:cs typeface="Palatino Linotype"/>
              </a:rPr>
              <a:t>)</a:t>
            </a:r>
            <a:endParaRPr sz="2200">
              <a:latin typeface="Palatino Linotype"/>
              <a:cs typeface="Palatino Linotype"/>
            </a:endParaRPr>
          </a:p>
          <a:p>
            <a:pPr marL="596900" indent="-533400">
              <a:lnSpc>
                <a:spcPct val="100000"/>
              </a:lnSpc>
              <a:spcBef>
                <a:spcPts val="1095"/>
              </a:spcBef>
              <a:buChar char="–"/>
              <a:tabLst>
                <a:tab pos="596900" algn="l"/>
              </a:tabLst>
            </a:pPr>
            <a:r>
              <a:rPr dirty="0" baseline="-3472" sz="3600" spc="-15">
                <a:latin typeface="Tahoma"/>
                <a:cs typeface="Tahoma"/>
              </a:rPr>
              <a:t>Independence:</a:t>
            </a:r>
            <a:r>
              <a:rPr dirty="0" baseline="-3472" sz="3600" spc="-330">
                <a:latin typeface="Tahoma"/>
                <a:cs typeface="Tahoma"/>
              </a:rPr>
              <a:t> </a:t>
            </a:r>
            <a:r>
              <a:rPr dirty="0" sz="2000" i="1">
                <a:latin typeface="Palatino Linotype"/>
                <a:cs typeface="Palatino Linotype"/>
              </a:rPr>
              <a:t>P</a:t>
            </a:r>
            <a:r>
              <a:rPr dirty="0" sz="2000">
                <a:latin typeface="Palatino Linotype"/>
                <a:cs typeface="Palatino Linotype"/>
              </a:rPr>
              <a:t>(</a:t>
            </a:r>
            <a:r>
              <a:rPr dirty="0" sz="2000" i="1">
                <a:latin typeface="Palatino Linotype"/>
                <a:cs typeface="Palatino Linotype"/>
              </a:rPr>
              <a:t>X</a:t>
            </a:r>
            <a:r>
              <a:rPr dirty="0" baseline="-22222" sz="1875">
                <a:latin typeface="Palatino Linotype"/>
                <a:cs typeface="Palatino Linotype"/>
              </a:rPr>
              <a:t>2</a:t>
            </a:r>
            <a:r>
              <a:rPr dirty="0" baseline="-22222" sz="1875" spc="-112">
                <a:latin typeface="Palatino Linotype"/>
                <a:cs typeface="Palatino Linotype"/>
              </a:rPr>
              <a:t> </a:t>
            </a:r>
            <a:r>
              <a:rPr dirty="0" sz="2000">
                <a:latin typeface="Palatino Linotype"/>
                <a:cs typeface="Palatino Linotype"/>
              </a:rPr>
              <a:t>|</a:t>
            </a:r>
            <a:r>
              <a:rPr dirty="0" sz="2000" i="1">
                <a:latin typeface="Palatino Linotype"/>
                <a:cs typeface="Palatino Linotype"/>
              </a:rPr>
              <a:t>X</a:t>
            </a:r>
            <a:r>
              <a:rPr dirty="0" baseline="-22222" sz="1875">
                <a:latin typeface="Palatino Linotype"/>
                <a:cs typeface="Palatino Linotype"/>
              </a:rPr>
              <a:t>1</a:t>
            </a:r>
            <a:r>
              <a:rPr dirty="0" sz="2000">
                <a:latin typeface="Palatino Linotype"/>
                <a:cs typeface="Palatino Linotype"/>
              </a:rPr>
              <a:t>)</a:t>
            </a:r>
            <a:r>
              <a:rPr dirty="0" sz="2000" spc="-60">
                <a:latin typeface="Palatino Linotype"/>
                <a:cs typeface="Palatino Linotype"/>
              </a:rPr>
              <a:t> </a:t>
            </a:r>
            <a:r>
              <a:rPr dirty="0" sz="2000">
                <a:latin typeface="Symbol"/>
                <a:cs typeface="Symbol"/>
              </a:rPr>
              <a:t>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i="1">
                <a:latin typeface="Palatino Linotype"/>
                <a:cs typeface="Palatino Linotype"/>
              </a:rPr>
              <a:t>P</a:t>
            </a:r>
            <a:r>
              <a:rPr dirty="0" sz="2000">
                <a:latin typeface="Palatino Linotype"/>
                <a:cs typeface="Palatino Linotype"/>
              </a:rPr>
              <a:t>(</a:t>
            </a:r>
            <a:r>
              <a:rPr dirty="0" sz="2000" i="1">
                <a:latin typeface="Palatino Linotype"/>
                <a:cs typeface="Palatino Linotype"/>
              </a:rPr>
              <a:t>X</a:t>
            </a:r>
            <a:r>
              <a:rPr dirty="0" baseline="-22222" sz="1875">
                <a:latin typeface="Palatino Linotype"/>
                <a:cs typeface="Palatino Linotype"/>
              </a:rPr>
              <a:t>2</a:t>
            </a:r>
            <a:r>
              <a:rPr dirty="0" baseline="-22222" sz="1875" spc="-150">
                <a:latin typeface="Palatino Linotype"/>
                <a:cs typeface="Palatino Linotype"/>
              </a:rPr>
              <a:t> </a:t>
            </a:r>
            <a:r>
              <a:rPr dirty="0" sz="2000">
                <a:latin typeface="Palatino Linotype"/>
                <a:cs typeface="Palatino Linotype"/>
              </a:rPr>
              <a:t>),</a:t>
            </a:r>
            <a:r>
              <a:rPr dirty="0" sz="2000" spc="-160">
                <a:latin typeface="Palatino Linotype"/>
                <a:cs typeface="Palatino Linotype"/>
              </a:rPr>
              <a:t> </a:t>
            </a:r>
            <a:r>
              <a:rPr dirty="0" sz="2000" spc="-10" i="1">
                <a:latin typeface="Palatino Linotype"/>
                <a:cs typeface="Palatino Linotype"/>
              </a:rPr>
              <a:t>P</a:t>
            </a:r>
            <a:r>
              <a:rPr dirty="0" sz="2000" spc="-10">
                <a:latin typeface="Palatino Linotype"/>
                <a:cs typeface="Palatino Linotype"/>
              </a:rPr>
              <a:t>(</a:t>
            </a:r>
            <a:r>
              <a:rPr dirty="0" sz="2000" spc="-10" i="1">
                <a:latin typeface="Palatino Linotype"/>
                <a:cs typeface="Palatino Linotype"/>
              </a:rPr>
              <a:t>X</a:t>
            </a:r>
            <a:r>
              <a:rPr dirty="0" baseline="-22222" sz="1875" spc="-15">
                <a:latin typeface="Palatino Linotype"/>
                <a:cs typeface="Palatino Linotype"/>
              </a:rPr>
              <a:t>1</a:t>
            </a:r>
            <a:r>
              <a:rPr dirty="0" baseline="-22222" sz="1875" spc="-240">
                <a:latin typeface="Palatino Linotype"/>
                <a:cs typeface="Palatino Linotype"/>
              </a:rPr>
              <a:t> </a:t>
            </a:r>
            <a:r>
              <a:rPr dirty="0" sz="2000">
                <a:latin typeface="Palatino Linotype"/>
                <a:cs typeface="Palatino Linotype"/>
              </a:rPr>
              <a:t>|</a:t>
            </a:r>
            <a:r>
              <a:rPr dirty="0" sz="2000" i="1">
                <a:latin typeface="Palatino Linotype"/>
                <a:cs typeface="Palatino Linotype"/>
              </a:rPr>
              <a:t>X</a:t>
            </a:r>
            <a:r>
              <a:rPr dirty="0" baseline="-22222" sz="1875">
                <a:latin typeface="Palatino Linotype"/>
                <a:cs typeface="Palatino Linotype"/>
              </a:rPr>
              <a:t>2</a:t>
            </a:r>
            <a:r>
              <a:rPr dirty="0" baseline="-22222" sz="1875" spc="-150">
                <a:latin typeface="Palatino Linotype"/>
                <a:cs typeface="Palatino Linotype"/>
              </a:rPr>
              <a:t> </a:t>
            </a:r>
            <a:r>
              <a:rPr dirty="0" sz="2000">
                <a:latin typeface="Palatino Linotype"/>
                <a:cs typeface="Palatino Linotype"/>
              </a:rPr>
              <a:t>)</a:t>
            </a:r>
            <a:r>
              <a:rPr dirty="0" sz="2000" spc="-65">
                <a:latin typeface="Palatino Linotype"/>
                <a:cs typeface="Palatino Linotype"/>
              </a:rPr>
              <a:t> </a:t>
            </a:r>
            <a:r>
              <a:rPr dirty="0" sz="2000">
                <a:latin typeface="Symbol"/>
                <a:cs typeface="Symbol"/>
              </a:rPr>
              <a:t>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i="1">
                <a:latin typeface="Palatino Linotype"/>
                <a:cs typeface="Palatino Linotype"/>
              </a:rPr>
              <a:t>P</a:t>
            </a:r>
            <a:r>
              <a:rPr dirty="0" sz="2000">
                <a:latin typeface="Palatino Linotype"/>
                <a:cs typeface="Palatino Linotype"/>
              </a:rPr>
              <a:t>(</a:t>
            </a:r>
            <a:r>
              <a:rPr dirty="0" sz="2000" i="1">
                <a:latin typeface="Palatino Linotype"/>
                <a:cs typeface="Palatino Linotype"/>
              </a:rPr>
              <a:t>X</a:t>
            </a:r>
            <a:r>
              <a:rPr dirty="0" baseline="-22222" sz="1875">
                <a:latin typeface="Palatino Linotype"/>
                <a:cs typeface="Palatino Linotype"/>
              </a:rPr>
              <a:t>1</a:t>
            </a:r>
            <a:r>
              <a:rPr dirty="0" sz="2000">
                <a:latin typeface="Palatino Linotype"/>
                <a:cs typeface="Palatino Linotype"/>
              </a:rPr>
              <a:t>),</a:t>
            </a:r>
            <a:r>
              <a:rPr dirty="0" sz="2000" spc="-150">
                <a:latin typeface="Palatino Linotype"/>
                <a:cs typeface="Palatino Linotype"/>
              </a:rPr>
              <a:t> </a:t>
            </a:r>
            <a:r>
              <a:rPr dirty="0" sz="2000" i="1">
                <a:latin typeface="Palatino Linotype"/>
                <a:cs typeface="Palatino Linotype"/>
              </a:rPr>
              <a:t>P(X</a:t>
            </a:r>
            <a:r>
              <a:rPr dirty="0" baseline="-22222" sz="1875" i="1">
                <a:latin typeface="Palatino Linotype"/>
                <a:cs typeface="Palatino Linotype"/>
              </a:rPr>
              <a:t>1</a:t>
            </a:r>
            <a:r>
              <a:rPr dirty="0" baseline="-22222" sz="1875" spc="382" i="1">
                <a:latin typeface="Palatino Linotype"/>
                <a:cs typeface="Palatino Linotype"/>
              </a:rPr>
              <a:t> </a:t>
            </a:r>
            <a:r>
              <a:rPr dirty="0" sz="2000" i="1">
                <a:latin typeface="Palatino Linotype"/>
                <a:cs typeface="Palatino Linotype"/>
              </a:rPr>
              <a:t>,X</a:t>
            </a:r>
            <a:r>
              <a:rPr dirty="0" baseline="-22222" sz="1875">
                <a:latin typeface="Palatino Linotype"/>
                <a:cs typeface="Palatino Linotype"/>
              </a:rPr>
              <a:t>2</a:t>
            </a:r>
            <a:r>
              <a:rPr dirty="0" baseline="-22222" sz="1875" spc="-157">
                <a:latin typeface="Palatino Linotype"/>
                <a:cs typeface="Palatino Linotype"/>
              </a:rPr>
              <a:t> </a:t>
            </a:r>
            <a:r>
              <a:rPr dirty="0" sz="2000">
                <a:latin typeface="Palatino Linotype"/>
                <a:cs typeface="Palatino Linotype"/>
              </a:rPr>
              <a:t>)</a:t>
            </a:r>
            <a:r>
              <a:rPr dirty="0" sz="2000" spc="-60">
                <a:latin typeface="Palatino Linotype"/>
                <a:cs typeface="Palatino Linotype"/>
              </a:rPr>
              <a:t> </a:t>
            </a:r>
            <a:r>
              <a:rPr dirty="0" sz="2000">
                <a:latin typeface="Symbol"/>
                <a:cs typeface="Symbol"/>
              </a:rPr>
              <a:t>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i="1">
                <a:latin typeface="Palatino Linotype"/>
                <a:cs typeface="Palatino Linotype"/>
              </a:rPr>
              <a:t>P</a:t>
            </a:r>
            <a:r>
              <a:rPr dirty="0" sz="2000">
                <a:latin typeface="Palatino Linotype"/>
                <a:cs typeface="Palatino Linotype"/>
              </a:rPr>
              <a:t>(</a:t>
            </a:r>
            <a:r>
              <a:rPr dirty="0" sz="2000" i="1">
                <a:latin typeface="Palatino Linotype"/>
                <a:cs typeface="Palatino Linotype"/>
              </a:rPr>
              <a:t>X</a:t>
            </a:r>
            <a:r>
              <a:rPr dirty="0" baseline="-22222" sz="1875">
                <a:latin typeface="Palatino Linotype"/>
                <a:cs typeface="Palatino Linotype"/>
              </a:rPr>
              <a:t>1</a:t>
            </a:r>
            <a:r>
              <a:rPr dirty="0" sz="2000">
                <a:latin typeface="Palatino Linotype"/>
                <a:cs typeface="Palatino Linotype"/>
              </a:rPr>
              <a:t>)</a:t>
            </a:r>
            <a:r>
              <a:rPr dirty="0" sz="2000" i="1">
                <a:latin typeface="Palatino Linotype"/>
                <a:cs typeface="Palatino Linotype"/>
              </a:rPr>
              <a:t>P</a:t>
            </a:r>
            <a:r>
              <a:rPr dirty="0" sz="2000">
                <a:latin typeface="Palatino Linotype"/>
                <a:cs typeface="Palatino Linotype"/>
              </a:rPr>
              <a:t>(</a:t>
            </a:r>
            <a:r>
              <a:rPr dirty="0" sz="2000" i="1">
                <a:latin typeface="Palatino Linotype"/>
                <a:cs typeface="Palatino Linotype"/>
              </a:rPr>
              <a:t>X</a:t>
            </a:r>
            <a:r>
              <a:rPr dirty="0" baseline="-22222" sz="1875">
                <a:latin typeface="Palatino Linotype"/>
                <a:cs typeface="Palatino Linotype"/>
              </a:rPr>
              <a:t>2</a:t>
            </a:r>
            <a:r>
              <a:rPr dirty="0" baseline="-22222" sz="1875" spc="-142">
                <a:latin typeface="Palatino Linotype"/>
                <a:cs typeface="Palatino Linotype"/>
              </a:rPr>
              <a:t> </a:t>
            </a:r>
            <a:r>
              <a:rPr dirty="0" sz="2000" spc="-50">
                <a:latin typeface="Palatino Linotype"/>
                <a:cs typeface="Palatino Linotype"/>
              </a:rPr>
              <a:t>)</a:t>
            </a:r>
            <a:endParaRPr sz="20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2005"/>
              </a:spcBef>
            </a:pPr>
            <a:endParaRPr sz="2000">
              <a:latin typeface="Palatino Linotype"/>
              <a:cs typeface="Palatino Linotype"/>
            </a:endParaRPr>
          </a:p>
          <a:p>
            <a:pPr marL="126364">
              <a:lnSpc>
                <a:spcPct val="100000"/>
              </a:lnSpc>
              <a:spcBef>
                <a:spcPts val="5"/>
              </a:spcBef>
            </a:pPr>
            <a:r>
              <a:rPr dirty="0" sz="2400" b="1">
                <a:latin typeface="Arial"/>
                <a:cs typeface="Arial"/>
              </a:rPr>
              <a:t>Bayesian</a:t>
            </a:r>
            <a:r>
              <a:rPr dirty="0" sz="2400" spc="-125" b="1">
                <a:latin typeface="Arial"/>
                <a:cs typeface="Arial"/>
              </a:rPr>
              <a:t> </a:t>
            </a:r>
            <a:r>
              <a:rPr dirty="0" sz="2400" spc="-20" b="1">
                <a:latin typeface="Arial"/>
                <a:cs typeface="Arial"/>
              </a:rPr>
              <a:t>Rule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6553200" y="792391"/>
            <a:ext cx="2590800" cy="14478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508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400"/>
              </a:spcBef>
            </a:pPr>
            <a:r>
              <a:rPr dirty="0" sz="800" spc="-25" b="1" i="1">
                <a:latin typeface="Arial"/>
                <a:cs typeface="Arial"/>
              </a:rPr>
              <a:t>HP</a:t>
            </a:r>
            <a:endParaRPr sz="8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40"/>
              </a:spcBef>
            </a:pPr>
            <a:r>
              <a:rPr dirty="0" sz="800" spc="-10" i="1">
                <a:latin typeface="Arial"/>
                <a:cs typeface="Arial"/>
              </a:rPr>
              <a:t>2023-10-</a:t>
            </a:r>
            <a:r>
              <a:rPr dirty="0" sz="800" i="1">
                <a:latin typeface="Arial"/>
                <a:cs typeface="Arial"/>
              </a:rPr>
              <a:t>04</a:t>
            </a:r>
            <a:r>
              <a:rPr dirty="0" sz="800" spc="3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11:26:32</a:t>
            </a:r>
            <a:endParaRPr sz="8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40"/>
              </a:spcBef>
            </a:pPr>
            <a:r>
              <a:rPr dirty="0" sz="1000" spc="-10">
                <a:latin typeface="Arial"/>
                <a:cs typeface="Arial"/>
              </a:rPr>
              <a:t>-------------------------------------------</a:t>
            </a:r>
            <a:r>
              <a:rPr dirty="0" sz="1000" spc="-50">
                <a:latin typeface="Arial"/>
                <a:cs typeface="Arial"/>
              </a:rPr>
              <a:t>-</a:t>
            </a:r>
            <a:endParaRPr sz="1000">
              <a:latin typeface="Arial"/>
              <a:cs typeface="Arial"/>
            </a:endParaRPr>
          </a:p>
          <a:p>
            <a:pPr marL="25400" marR="17780">
              <a:lnSpc>
                <a:spcPct val="100000"/>
              </a:lnSpc>
            </a:pPr>
            <a:r>
              <a:rPr dirty="0" sz="1000" spc="-35">
                <a:latin typeface="Arial"/>
                <a:cs typeface="Arial"/>
              </a:rPr>
              <a:t>https://docs.google.com/document/d/1mMflnvla-</a:t>
            </a:r>
            <a:r>
              <a:rPr dirty="0" sz="1000" spc="-165">
                <a:latin typeface="Arial"/>
                <a:cs typeface="Arial"/>
              </a:rPr>
              <a:t>s_ZvzOU9R3S4B7tAJYe6L8UfY90O_CQiMA/edit?usp=sharing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solidFill>
                  <a:srgbClr val="0000FF"/>
                </a:solidFill>
                <a:latin typeface="Times New Roman"/>
                <a:cs typeface="Times New Roman"/>
              </a:rPr>
              <a:t>Naïve</a:t>
            </a:r>
            <a:r>
              <a:rPr dirty="0" sz="3200" spc="-25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200" i="1">
                <a:solidFill>
                  <a:srgbClr val="0000FF"/>
                </a:solidFill>
                <a:latin typeface="Times New Roman"/>
                <a:cs typeface="Times New Roman"/>
              </a:rPr>
              <a:t>Bayes</a:t>
            </a:r>
            <a:r>
              <a:rPr dirty="0" sz="3200" spc="-5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200" i="1">
                <a:solidFill>
                  <a:srgbClr val="0000FF"/>
                </a:solidFill>
                <a:latin typeface="Times New Roman"/>
                <a:cs typeface="Times New Roman"/>
              </a:rPr>
              <a:t>(NB)</a:t>
            </a:r>
            <a:r>
              <a:rPr dirty="0" sz="3200" spc="-5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200" spc="-10" i="1">
                <a:solidFill>
                  <a:srgbClr val="0000FF"/>
                </a:solidFill>
                <a:latin typeface="Times New Roman"/>
                <a:cs typeface="Times New Roman"/>
              </a:rPr>
              <a:t>Classifier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25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61594" y="1456181"/>
            <a:ext cx="837819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45465" indent="-532765">
              <a:lnSpc>
                <a:spcPct val="100000"/>
              </a:lnSpc>
              <a:spcBef>
                <a:spcPts val="95"/>
              </a:spcBef>
              <a:buChar char="•"/>
              <a:tabLst>
                <a:tab pos="545465" algn="l"/>
              </a:tabLst>
            </a:pPr>
            <a:r>
              <a:rPr dirty="0" sz="2800">
                <a:latin typeface="Tahoma"/>
                <a:cs typeface="Tahoma"/>
              </a:rPr>
              <a:t>Establishing</a:t>
            </a:r>
            <a:r>
              <a:rPr dirty="0" sz="2800" spc="-70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a</a:t>
            </a:r>
            <a:r>
              <a:rPr dirty="0" sz="2800" spc="-80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probabilistic</a:t>
            </a:r>
            <a:r>
              <a:rPr dirty="0" sz="2800" spc="-65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model</a:t>
            </a:r>
            <a:r>
              <a:rPr dirty="0" sz="2800" spc="-90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for</a:t>
            </a:r>
            <a:r>
              <a:rPr dirty="0" sz="2800" spc="-95">
                <a:latin typeface="Tahoma"/>
                <a:cs typeface="Tahoma"/>
              </a:rPr>
              <a:t> </a:t>
            </a:r>
            <a:r>
              <a:rPr dirty="0" sz="2800" spc="-10">
                <a:latin typeface="Tahoma"/>
                <a:cs typeface="Tahoma"/>
              </a:rPr>
              <a:t>classification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84326" y="1998726"/>
            <a:ext cx="32702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dirty="0" sz="2400" spc="-50">
                <a:latin typeface="Tahoma"/>
                <a:cs typeface="Tahoma"/>
              </a:rPr>
              <a:t>–</a:t>
            </a:r>
            <a:r>
              <a:rPr dirty="0" sz="2400">
                <a:latin typeface="Tahoma"/>
                <a:cs typeface="Tahoma"/>
              </a:rPr>
              <a:t>	Discriminative</a:t>
            </a:r>
            <a:r>
              <a:rPr dirty="0" sz="2400" spc="-15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model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61594" y="2587858"/>
            <a:ext cx="4645660" cy="1546225"/>
          </a:xfrm>
          <a:prstGeom prst="rect">
            <a:avLst/>
          </a:prstGeom>
        </p:spPr>
        <p:txBody>
          <a:bodyPr wrap="square" lIns="0" tIns="148590" rIns="0" bIns="0" rtlCol="0" vert="horz">
            <a:spAutoFit/>
          </a:bodyPr>
          <a:lstStyle/>
          <a:p>
            <a:pPr marL="545465" indent="-532765">
              <a:lnSpc>
                <a:spcPct val="100000"/>
              </a:lnSpc>
              <a:spcBef>
                <a:spcPts val="1170"/>
              </a:spcBef>
              <a:buChar char="•"/>
              <a:tabLst>
                <a:tab pos="545465" algn="l"/>
              </a:tabLst>
            </a:pPr>
            <a:r>
              <a:rPr dirty="0" sz="2800">
                <a:latin typeface="Tahoma"/>
                <a:cs typeface="Tahoma"/>
              </a:rPr>
              <a:t>MAP</a:t>
            </a:r>
            <a:r>
              <a:rPr dirty="0" sz="2800" spc="-30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classification</a:t>
            </a:r>
            <a:r>
              <a:rPr dirty="0" sz="2800" spc="-10">
                <a:latin typeface="Tahoma"/>
                <a:cs typeface="Tahoma"/>
              </a:rPr>
              <a:t> </a:t>
            </a:r>
            <a:r>
              <a:rPr dirty="0" sz="2800" spc="-20">
                <a:latin typeface="Tahoma"/>
                <a:cs typeface="Tahoma"/>
              </a:rPr>
              <a:t>rule</a:t>
            </a:r>
            <a:endParaRPr sz="2800">
              <a:latin typeface="Tahoma"/>
              <a:cs typeface="Tahoma"/>
            </a:endParaRPr>
          </a:p>
          <a:p>
            <a:pPr lvl="1" marL="992505" indent="-457200">
              <a:lnSpc>
                <a:spcPct val="100000"/>
              </a:lnSpc>
              <a:spcBef>
                <a:spcPts val="915"/>
              </a:spcBef>
              <a:buChar char="–"/>
              <a:tabLst>
                <a:tab pos="992505" algn="l"/>
              </a:tabLst>
            </a:pPr>
            <a:r>
              <a:rPr dirty="0" sz="2400">
                <a:solidFill>
                  <a:srgbClr val="FF0000"/>
                </a:solidFill>
                <a:latin typeface="Tahoma"/>
                <a:cs typeface="Tahoma"/>
              </a:rPr>
              <a:t>MAP</a:t>
            </a:r>
            <a:r>
              <a:rPr dirty="0" sz="2400">
                <a:latin typeface="Tahoma"/>
                <a:cs typeface="Tahoma"/>
              </a:rPr>
              <a:t>: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dirty="0" sz="2400">
                <a:latin typeface="Tahoma"/>
                <a:cs typeface="Tahoma"/>
              </a:rPr>
              <a:t>aximum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dirty="0" sz="2400" spc="-25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2400" spc="-1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dirty="0" sz="2400" spc="-10">
                <a:latin typeface="Tahoma"/>
                <a:cs typeface="Tahoma"/>
              </a:rPr>
              <a:t>osterior</a:t>
            </a:r>
            <a:endParaRPr sz="2400">
              <a:latin typeface="Tahoma"/>
              <a:cs typeface="Tahoma"/>
            </a:endParaRPr>
          </a:p>
          <a:p>
            <a:pPr lvl="1" marL="992505" indent="-457200">
              <a:lnSpc>
                <a:spcPct val="100000"/>
              </a:lnSpc>
              <a:spcBef>
                <a:spcPts val="865"/>
              </a:spcBef>
              <a:buChar char="–"/>
              <a:tabLst>
                <a:tab pos="992505" algn="l"/>
              </a:tabLst>
            </a:pPr>
            <a:r>
              <a:rPr dirty="0" sz="2400">
                <a:latin typeface="Tahoma"/>
                <a:cs typeface="Tahoma"/>
              </a:rPr>
              <a:t>Assign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 b="1" i="1">
                <a:latin typeface="Palatino Linotype"/>
                <a:cs typeface="Palatino Linotype"/>
              </a:rPr>
              <a:t>x</a:t>
            </a:r>
            <a:r>
              <a:rPr dirty="0" sz="2400" spc="130" b="1" i="1">
                <a:latin typeface="Palatino Linotype"/>
                <a:cs typeface="Palatino Linotype"/>
              </a:rPr>
              <a:t> </a:t>
            </a:r>
            <a:r>
              <a:rPr dirty="0" sz="2400">
                <a:latin typeface="Tahoma"/>
                <a:cs typeface="Tahoma"/>
              </a:rPr>
              <a:t>to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 i="1">
                <a:latin typeface="Palatino Linotype"/>
                <a:cs typeface="Palatino Linotype"/>
              </a:rPr>
              <a:t>c*</a:t>
            </a:r>
            <a:r>
              <a:rPr dirty="0" sz="2400" spc="-10" i="1">
                <a:latin typeface="Palatino Linotype"/>
                <a:cs typeface="Palatino Linotype"/>
              </a:rPr>
              <a:t> </a:t>
            </a:r>
            <a:r>
              <a:rPr dirty="0" sz="2400" spc="-25">
                <a:latin typeface="Tahoma"/>
                <a:cs typeface="Tahoma"/>
              </a:rPr>
              <a:t>if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4218432" y="2057400"/>
            <a:ext cx="4925695" cy="464820"/>
          </a:xfrm>
          <a:custGeom>
            <a:avLst/>
            <a:gdLst/>
            <a:ahLst/>
            <a:cxnLst/>
            <a:rect l="l" t="t" r="r" b="b"/>
            <a:pathLst>
              <a:path w="4925695" h="464819">
                <a:moveTo>
                  <a:pt x="0" y="464820"/>
                </a:moveTo>
                <a:lnTo>
                  <a:pt x="4925567" y="464820"/>
                </a:lnTo>
                <a:lnTo>
                  <a:pt x="4925567" y="0"/>
                </a:lnTo>
                <a:lnTo>
                  <a:pt x="0" y="0"/>
                </a:lnTo>
                <a:lnTo>
                  <a:pt x="0" y="46482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4193032" y="2026949"/>
            <a:ext cx="4976495" cy="41275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140"/>
              </a:spcBef>
              <a:tabLst>
                <a:tab pos="1311910" algn="l"/>
              </a:tabLst>
            </a:pPr>
            <a:r>
              <a:rPr dirty="0" sz="2500" spc="-10" i="1">
                <a:latin typeface="Palatino Linotype"/>
                <a:cs typeface="Palatino Linotype"/>
              </a:rPr>
              <a:t>P</a:t>
            </a:r>
            <a:r>
              <a:rPr dirty="0" sz="2500" spc="-10">
                <a:latin typeface="Palatino Linotype"/>
                <a:cs typeface="Palatino Linotype"/>
              </a:rPr>
              <a:t>(</a:t>
            </a:r>
            <a:r>
              <a:rPr dirty="0" sz="2500" spc="-10" i="1">
                <a:latin typeface="Palatino Linotype"/>
                <a:cs typeface="Palatino Linotype"/>
              </a:rPr>
              <a:t>C|</a:t>
            </a:r>
            <a:r>
              <a:rPr dirty="0" sz="2500" spc="-10" b="1">
                <a:latin typeface="Palatino Linotype"/>
                <a:cs typeface="Palatino Linotype"/>
              </a:rPr>
              <a:t>X</a:t>
            </a:r>
            <a:r>
              <a:rPr dirty="0" sz="2500" spc="-10">
                <a:latin typeface="Palatino Linotype"/>
                <a:cs typeface="Palatino Linotype"/>
              </a:rPr>
              <a:t>)</a:t>
            </a:r>
            <a:r>
              <a:rPr dirty="0" sz="2500">
                <a:latin typeface="Palatino Linotype"/>
                <a:cs typeface="Palatino Linotype"/>
              </a:rPr>
              <a:t>	</a:t>
            </a:r>
            <a:r>
              <a:rPr dirty="0" sz="2500" i="1">
                <a:latin typeface="Palatino Linotype"/>
                <a:cs typeface="Palatino Linotype"/>
              </a:rPr>
              <a:t>C</a:t>
            </a:r>
            <a:r>
              <a:rPr dirty="0" sz="2500" spc="20" i="1">
                <a:latin typeface="Palatino Linotype"/>
                <a:cs typeface="Palatino Linotype"/>
              </a:rPr>
              <a:t> </a:t>
            </a:r>
            <a:r>
              <a:rPr dirty="0" sz="2500">
                <a:latin typeface="Symbol"/>
                <a:cs typeface="Symbol"/>
              </a:rPr>
              <a:t></a:t>
            </a:r>
            <a:r>
              <a:rPr dirty="0" sz="2500" spc="-114">
                <a:latin typeface="Times New Roman"/>
                <a:cs typeface="Times New Roman"/>
              </a:rPr>
              <a:t> </a:t>
            </a:r>
            <a:r>
              <a:rPr dirty="0" sz="2500" spc="-20" i="1">
                <a:latin typeface="Palatino Linotype"/>
                <a:cs typeface="Palatino Linotype"/>
              </a:rPr>
              <a:t>c</a:t>
            </a:r>
            <a:r>
              <a:rPr dirty="0" baseline="-22569" sz="2400" spc="-30">
                <a:latin typeface="Palatino Linotype"/>
                <a:cs typeface="Palatino Linotype"/>
              </a:rPr>
              <a:t>1</a:t>
            </a:r>
            <a:r>
              <a:rPr dirty="0" baseline="-22569" sz="2400" spc="-195">
                <a:latin typeface="Palatino Linotype"/>
                <a:cs typeface="Palatino Linotype"/>
              </a:rPr>
              <a:t> </a:t>
            </a:r>
            <a:r>
              <a:rPr dirty="0" sz="2500" spc="75" i="1">
                <a:latin typeface="Palatino Linotype"/>
                <a:cs typeface="Palatino Linotype"/>
              </a:rPr>
              <a:t>,</a:t>
            </a:r>
            <a:r>
              <a:rPr dirty="0" sz="2500" spc="75">
                <a:latin typeface="Symbol"/>
                <a:cs typeface="Symbol"/>
              </a:rPr>
              <a:t></a:t>
            </a:r>
            <a:r>
              <a:rPr dirty="0" sz="2500" spc="75" i="1">
                <a:latin typeface="Palatino Linotype"/>
                <a:cs typeface="Palatino Linotype"/>
              </a:rPr>
              <a:t>,c</a:t>
            </a:r>
            <a:r>
              <a:rPr dirty="0" baseline="-22569" sz="2400" spc="112" i="1">
                <a:latin typeface="Palatino Linotype"/>
                <a:cs typeface="Palatino Linotype"/>
              </a:rPr>
              <a:t>L</a:t>
            </a:r>
            <a:r>
              <a:rPr dirty="0" baseline="-22569" sz="2400" spc="-127" i="1">
                <a:latin typeface="Palatino Linotype"/>
                <a:cs typeface="Palatino Linotype"/>
              </a:rPr>
              <a:t> </a:t>
            </a:r>
            <a:r>
              <a:rPr dirty="0" sz="2500">
                <a:latin typeface="Palatino Linotype"/>
                <a:cs typeface="Palatino Linotype"/>
              </a:rPr>
              <a:t>,</a:t>
            </a:r>
            <a:r>
              <a:rPr dirty="0" sz="2500" spc="-180">
                <a:latin typeface="Palatino Linotype"/>
                <a:cs typeface="Palatino Linotype"/>
              </a:rPr>
              <a:t> </a:t>
            </a:r>
            <a:r>
              <a:rPr dirty="0" sz="2500" b="1">
                <a:latin typeface="Palatino Linotype"/>
                <a:cs typeface="Palatino Linotype"/>
              </a:rPr>
              <a:t>X</a:t>
            </a:r>
            <a:r>
              <a:rPr dirty="0" sz="2500" spc="-90" b="1">
                <a:latin typeface="Palatino Linotype"/>
                <a:cs typeface="Palatino Linotype"/>
              </a:rPr>
              <a:t> </a:t>
            </a:r>
            <a:r>
              <a:rPr dirty="0" sz="2500">
                <a:latin typeface="Symbol"/>
                <a:cs typeface="Symbol"/>
              </a:rPr>
              <a:t></a:t>
            </a:r>
            <a:r>
              <a:rPr dirty="0" sz="2500" spc="-204">
                <a:latin typeface="Times New Roman"/>
                <a:cs typeface="Times New Roman"/>
              </a:rPr>
              <a:t> </a:t>
            </a:r>
            <a:r>
              <a:rPr dirty="0" sz="2500" spc="-35" i="1">
                <a:latin typeface="Palatino Linotype"/>
                <a:cs typeface="Palatino Linotype"/>
              </a:rPr>
              <a:t>(X</a:t>
            </a:r>
            <a:r>
              <a:rPr dirty="0" baseline="-22569" sz="2400" spc="-52" i="1">
                <a:latin typeface="Palatino Linotype"/>
                <a:cs typeface="Palatino Linotype"/>
              </a:rPr>
              <a:t>1</a:t>
            </a:r>
            <a:r>
              <a:rPr dirty="0" baseline="-22569" sz="2400" spc="-292" i="1">
                <a:latin typeface="Palatino Linotype"/>
                <a:cs typeface="Palatino Linotype"/>
              </a:rPr>
              <a:t> </a:t>
            </a:r>
            <a:r>
              <a:rPr dirty="0" sz="2500" spc="75">
                <a:latin typeface="Palatino Linotype"/>
                <a:cs typeface="Palatino Linotype"/>
              </a:rPr>
              <a:t>,</a:t>
            </a:r>
            <a:r>
              <a:rPr dirty="0" sz="2500" spc="75">
                <a:latin typeface="Symbol"/>
                <a:cs typeface="Symbol"/>
              </a:rPr>
              <a:t></a:t>
            </a:r>
            <a:r>
              <a:rPr dirty="0" sz="2500" spc="75">
                <a:latin typeface="Palatino Linotype"/>
                <a:cs typeface="Palatino Linotype"/>
              </a:rPr>
              <a:t>,</a:t>
            </a:r>
            <a:r>
              <a:rPr dirty="0" sz="2500" spc="75" i="1">
                <a:latin typeface="Palatino Linotype"/>
                <a:cs typeface="Palatino Linotype"/>
              </a:rPr>
              <a:t>X</a:t>
            </a:r>
            <a:r>
              <a:rPr dirty="0" baseline="-22569" sz="2400" spc="112" i="1">
                <a:latin typeface="Palatino Linotype"/>
                <a:cs typeface="Palatino Linotype"/>
              </a:rPr>
              <a:t>n</a:t>
            </a:r>
            <a:r>
              <a:rPr dirty="0" baseline="-22569" sz="2400" spc="-277" i="1">
                <a:latin typeface="Palatino Linotype"/>
                <a:cs typeface="Palatino Linotype"/>
              </a:rPr>
              <a:t> </a:t>
            </a:r>
            <a:r>
              <a:rPr dirty="0" sz="2500" spc="-50">
                <a:latin typeface="Palatino Linotype"/>
                <a:cs typeface="Palatino Linotype"/>
              </a:rPr>
              <a:t>)</a:t>
            </a:r>
            <a:endParaRPr sz="2500">
              <a:latin typeface="Palatino Linotype"/>
              <a:cs typeface="Palatino Linotype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4213859" y="2052827"/>
            <a:ext cx="4930140" cy="474345"/>
          </a:xfrm>
          <a:custGeom>
            <a:avLst/>
            <a:gdLst/>
            <a:ahLst/>
            <a:cxnLst/>
            <a:rect l="l" t="t" r="r" b="b"/>
            <a:pathLst>
              <a:path w="4930140" h="474344">
                <a:moveTo>
                  <a:pt x="0" y="473963"/>
                </a:moveTo>
                <a:lnTo>
                  <a:pt x="4930139" y="473963"/>
                </a:lnTo>
              </a:path>
              <a:path w="4930140" h="474344">
                <a:moveTo>
                  <a:pt x="4930139" y="0"/>
                </a:moveTo>
                <a:lnTo>
                  <a:pt x="0" y="0"/>
                </a:lnTo>
                <a:lnTo>
                  <a:pt x="0" y="473963"/>
                </a:lnTo>
              </a:path>
            </a:pathLst>
          </a:custGeom>
          <a:ln w="9144">
            <a:solidFill>
              <a:srgbClr val="00E3A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8873940" y="4689489"/>
            <a:ext cx="153670" cy="2952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750" spc="-50" i="1">
                <a:latin typeface="Palatino Linotype"/>
                <a:cs typeface="Palatino Linotype"/>
              </a:rPr>
              <a:t>L</a:t>
            </a:r>
            <a:endParaRPr sz="1750">
              <a:latin typeface="Palatino Linotype"/>
              <a:cs typeface="Palatino Linotype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264734" y="4469396"/>
            <a:ext cx="62357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800" spc="135">
                <a:latin typeface="Symbol"/>
                <a:cs typeface="Symbol"/>
              </a:rPr>
              <a:t></a:t>
            </a:r>
            <a:r>
              <a:rPr dirty="0" sz="2800" spc="135" i="1">
                <a:latin typeface="Palatino Linotype"/>
                <a:cs typeface="Palatino Linotype"/>
              </a:rPr>
              <a:t>,c</a:t>
            </a:r>
            <a:endParaRPr sz="2800">
              <a:latin typeface="Palatino Linotype"/>
              <a:cs typeface="Palatino Linotype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8044398" y="4689489"/>
            <a:ext cx="140970" cy="2952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750" spc="-50">
                <a:latin typeface="Palatino Linotype"/>
                <a:cs typeface="Palatino Linotype"/>
              </a:rPr>
              <a:t>1</a:t>
            </a:r>
            <a:endParaRPr sz="1750">
              <a:latin typeface="Palatino Linotype"/>
              <a:cs typeface="Palatino Linotype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7017418" y="4442316"/>
            <a:ext cx="115570" cy="2952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750" spc="-50">
                <a:latin typeface="Palatino Linotype"/>
                <a:cs typeface="Palatino Linotype"/>
              </a:rPr>
              <a:t>*</a:t>
            </a:r>
            <a:endParaRPr sz="1750">
              <a:latin typeface="Palatino Linotype"/>
              <a:cs typeface="Palatino Linotype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346652" y="4469396"/>
            <a:ext cx="19558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27405" algn="l"/>
                <a:tab pos="1062355" algn="l"/>
                <a:tab pos="1863725" algn="l"/>
              </a:tabLst>
            </a:pPr>
            <a:r>
              <a:rPr dirty="0" sz="2800" i="1">
                <a:latin typeface="Palatino Linotype"/>
                <a:cs typeface="Palatino Linotype"/>
              </a:rPr>
              <a:t>c</a:t>
            </a:r>
            <a:r>
              <a:rPr dirty="0" sz="2800" spc="-20" i="1">
                <a:latin typeface="Palatino Linotype"/>
                <a:cs typeface="Palatino Linotype"/>
              </a:rPr>
              <a:t> </a:t>
            </a:r>
            <a:r>
              <a:rPr dirty="0" sz="2800">
                <a:latin typeface="Symbol"/>
                <a:cs typeface="Symbol"/>
              </a:rPr>
              <a:t></a:t>
            </a:r>
            <a:r>
              <a:rPr dirty="0" sz="2800" spc="-65">
                <a:latin typeface="Times New Roman"/>
                <a:cs typeface="Times New Roman"/>
              </a:rPr>
              <a:t> </a:t>
            </a:r>
            <a:r>
              <a:rPr dirty="0" sz="2800" spc="-50" i="1">
                <a:latin typeface="Palatino Linotype"/>
                <a:cs typeface="Palatino Linotype"/>
              </a:rPr>
              <a:t>c</a:t>
            </a:r>
            <a:r>
              <a:rPr dirty="0" sz="2800" i="1">
                <a:latin typeface="Palatino Linotype"/>
                <a:cs typeface="Palatino Linotype"/>
              </a:rPr>
              <a:t>	</a:t>
            </a:r>
            <a:r>
              <a:rPr dirty="0" sz="2800" spc="-50">
                <a:latin typeface="Palatino Linotype"/>
                <a:cs typeface="Palatino Linotype"/>
              </a:rPr>
              <a:t>,</a:t>
            </a:r>
            <a:r>
              <a:rPr dirty="0" sz="2800">
                <a:latin typeface="Palatino Linotype"/>
                <a:cs typeface="Palatino Linotype"/>
              </a:rPr>
              <a:t>	</a:t>
            </a:r>
            <a:r>
              <a:rPr dirty="0" sz="2800" i="1">
                <a:latin typeface="Palatino Linotype"/>
                <a:cs typeface="Palatino Linotype"/>
              </a:rPr>
              <a:t>c</a:t>
            </a:r>
            <a:r>
              <a:rPr dirty="0" sz="2800" spc="-10" i="1">
                <a:latin typeface="Palatino Linotype"/>
                <a:cs typeface="Palatino Linotype"/>
              </a:rPr>
              <a:t> </a:t>
            </a:r>
            <a:r>
              <a:rPr dirty="0" sz="2800">
                <a:latin typeface="Symbol"/>
                <a:cs typeface="Symbol"/>
              </a:rPr>
              <a:t></a:t>
            </a:r>
            <a:r>
              <a:rPr dirty="0" sz="2800" spc="-114">
                <a:latin typeface="Times New Roman"/>
                <a:cs typeface="Times New Roman"/>
              </a:rPr>
              <a:t> </a:t>
            </a:r>
            <a:r>
              <a:rPr dirty="0" sz="2800" spc="-60" i="1">
                <a:latin typeface="Palatino Linotype"/>
                <a:cs typeface="Palatino Linotype"/>
              </a:rPr>
              <a:t>c</a:t>
            </a:r>
            <a:r>
              <a:rPr dirty="0" sz="2800" i="1">
                <a:latin typeface="Palatino Linotype"/>
                <a:cs typeface="Palatino Linotype"/>
              </a:rPr>
              <a:t>	</a:t>
            </a:r>
            <a:r>
              <a:rPr dirty="0" sz="2800" spc="-50" i="1">
                <a:latin typeface="Palatino Linotype"/>
                <a:cs typeface="Palatino Linotype"/>
              </a:rPr>
              <a:t>,</a:t>
            </a:r>
            <a:endParaRPr sz="2800">
              <a:latin typeface="Palatino Linotype"/>
              <a:cs typeface="Palatino Linotype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103662" y="4469396"/>
            <a:ext cx="4967605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2800" i="1">
                <a:latin typeface="Palatino Linotype"/>
                <a:cs typeface="Palatino Linotype"/>
              </a:rPr>
              <a:t>P</a:t>
            </a:r>
            <a:r>
              <a:rPr dirty="0" sz="2800">
                <a:latin typeface="Palatino Linotype"/>
                <a:cs typeface="Palatino Linotype"/>
              </a:rPr>
              <a:t>(</a:t>
            </a:r>
            <a:r>
              <a:rPr dirty="0" sz="2800" i="1">
                <a:latin typeface="Palatino Linotype"/>
                <a:cs typeface="Palatino Linotype"/>
              </a:rPr>
              <a:t>C</a:t>
            </a:r>
            <a:r>
              <a:rPr dirty="0" sz="2800" spc="40" i="1">
                <a:latin typeface="Palatino Linotype"/>
                <a:cs typeface="Palatino Linotype"/>
              </a:rPr>
              <a:t> </a:t>
            </a:r>
            <a:r>
              <a:rPr dirty="0" sz="2800">
                <a:latin typeface="Symbol"/>
                <a:cs typeface="Symbol"/>
              </a:rPr>
              <a:t></a:t>
            </a:r>
            <a:r>
              <a:rPr dirty="0" sz="2800" spc="-120">
                <a:latin typeface="Times New Roman"/>
                <a:cs typeface="Times New Roman"/>
              </a:rPr>
              <a:t> </a:t>
            </a:r>
            <a:r>
              <a:rPr dirty="0" sz="2800" spc="65" i="1">
                <a:latin typeface="Palatino Linotype"/>
                <a:cs typeface="Palatino Linotype"/>
              </a:rPr>
              <a:t>c</a:t>
            </a:r>
            <a:r>
              <a:rPr dirty="0" baseline="39682" sz="2625" spc="97">
                <a:latin typeface="Palatino Linotype"/>
                <a:cs typeface="Palatino Linotype"/>
              </a:rPr>
              <a:t>*</a:t>
            </a:r>
            <a:r>
              <a:rPr dirty="0" baseline="39682" sz="2625" spc="-67">
                <a:latin typeface="Palatino Linotype"/>
                <a:cs typeface="Palatino Linotype"/>
              </a:rPr>
              <a:t> </a:t>
            </a:r>
            <a:r>
              <a:rPr dirty="0" sz="2800" spc="60" i="1">
                <a:latin typeface="Palatino Linotype"/>
                <a:cs typeface="Palatino Linotype"/>
              </a:rPr>
              <a:t>|</a:t>
            </a:r>
            <a:r>
              <a:rPr dirty="0" sz="2800" spc="60" b="1">
                <a:latin typeface="Palatino Linotype"/>
                <a:cs typeface="Palatino Linotype"/>
              </a:rPr>
              <a:t>X</a:t>
            </a:r>
            <a:r>
              <a:rPr dirty="0" sz="2800" spc="-10" b="1">
                <a:latin typeface="Palatino Linotype"/>
                <a:cs typeface="Palatino Linotype"/>
              </a:rPr>
              <a:t> </a:t>
            </a:r>
            <a:r>
              <a:rPr dirty="0" sz="2800">
                <a:latin typeface="Symbol"/>
                <a:cs typeface="Symbol"/>
              </a:rPr>
              <a:t></a:t>
            </a:r>
            <a:r>
              <a:rPr dirty="0" sz="2800" spc="-75">
                <a:latin typeface="Times New Roman"/>
                <a:cs typeface="Times New Roman"/>
              </a:rPr>
              <a:t> </a:t>
            </a:r>
            <a:r>
              <a:rPr dirty="0" sz="2800" spc="55" b="1">
                <a:latin typeface="Palatino Linotype"/>
                <a:cs typeface="Palatino Linotype"/>
              </a:rPr>
              <a:t>x</a:t>
            </a:r>
            <a:r>
              <a:rPr dirty="0" sz="2800" spc="55">
                <a:latin typeface="Palatino Linotype"/>
                <a:cs typeface="Palatino Linotype"/>
              </a:rPr>
              <a:t>)</a:t>
            </a:r>
            <a:r>
              <a:rPr dirty="0" sz="2800" spc="-185">
                <a:latin typeface="Palatino Linotype"/>
                <a:cs typeface="Palatino Linotype"/>
              </a:rPr>
              <a:t> </a:t>
            </a:r>
            <a:r>
              <a:rPr dirty="0" sz="2800">
                <a:latin typeface="Symbol"/>
                <a:cs typeface="Symbol"/>
              </a:rPr>
              <a:t></a:t>
            </a:r>
            <a:r>
              <a:rPr dirty="0" sz="2800" spc="-114">
                <a:latin typeface="Times New Roman"/>
                <a:cs typeface="Times New Roman"/>
              </a:rPr>
              <a:t> </a:t>
            </a:r>
            <a:r>
              <a:rPr dirty="0" sz="2800" i="1">
                <a:latin typeface="Palatino Linotype"/>
                <a:cs typeface="Palatino Linotype"/>
              </a:rPr>
              <a:t>P</a:t>
            </a:r>
            <a:r>
              <a:rPr dirty="0" sz="2800">
                <a:latin typeface="Palatino Linotype"/>
                <a:cs typeface="Palatino Linotype"/>
              </a:rPr>
              <a:t>(</a:t>
            </a:r>
            <a:r>
              <a:rPr dirty="0" sz="2800" i="1">
                <a:latin typeface="Palatino Linotype"/>
                <a:cs typeface="Palatino Linotype"/>
              </a:rPr>
              <a:t>C</a:t>
            </a:r>
            <a:r>
              <a:rPr dirty="0" sz="2800" spc="35" i="1">
                <a:latin typeface="Palatino Linotype"/>
                <a:cs typeface="Palatino Linotype"/>
              </a:rPr>
              <a:t> </a:t>
            </a:r>
            <a:r>
              <a:rPr dirty="0" sz="2800">
                <a:latin typeface="Symbol"/>
                <a:cs typeface="Symbol"/>
              </a:rPr>
              <a:t></a:t>
            </a:r>
            <a:r>
              <a:rPr dirty="0" sz="2800" spc="-120">
                <a:latin typeface="Times New Roman"/>
                <a:cs typeface="Times New Roman"/>
              </a:rPr>
              <a:t> </a:t>
            </a:r>
            <a:r>
              <a:rPr dirty="0" sz="2800" spc="75" i="1">
                <a:latin typeface="Palatino Linotype"/>
                <a:cs typeface="Palatino Linotype"/>
              </a:rPr>
              <a:t>c|</a:t>
            </a:r>
            <a:r>
              <a:rPr dirty="0" sz="2800" spc="75" b="1">
                <a:latin typeface="Palatino Linotype"/>
                <a:cs typeface="Palatino Linotype"/>
              </a:rPr>
              <a:t>X</a:t>
            </a:r>
            <a:r>
              <a:rPr dirty="0" sz="2800" spc="-15" b="1">
                <a:latin typeface="Palatino Linotype"/>
                <a:cs typeface="Palatino Linotype"/>
              </a:rPr>
              <a:t> </a:t>
            </a:r>
            <a:r>
              <a:rPr dirty="0" sz="2800">
                <a:latin typeface="Symbol"/>
                <a:cs typeface="Symbol"/>
              </a:rPr>
              <a:t></a:t>
            </a:r>
            <a:r>
              <a:rPr dirty="0" sz="2800" spc="-70">
                <a:latin typeface="Times New Roman"/>
                <a:cs typeface="Times New Roman"/>
              </a:rPr>
              <a:t> </a:t>
            </a:r>
            <a:r>
              <a:rPr dirty="0" sz="2800" spc="25" b="1">
                <a:latin typeface="Palatino Linotype"/>
                <a:cs typeface="Palatino Linotype"/>
              </a:rPr>
              <a:t>x</a:t>
            </a:r>
            <a:r>
              <a:rPr dirty="0" sz="2800" spc="25">
                <a:latin typeface="Palatino Linotype"/>
                <a:cs typeface="Palatino Linotype"/>
              </a:rPr>
              <a:t>)</a:t>
            </a:r>
            <a:endParaRPr sz="28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4671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PR</a:t>
            </a:r>
            <a:r>
              <a:rPr dirty="0" sz="3200" spc="-20"/>
              <a:t> </a:t>
            </a:r>
            <a:r>
              <a:rPr dirty="0" sz="3200"/>
              <a:t>Illustration</a:t>
            </a:r>
            <a:r>
              <a:rPr dirty="0" sz="3200" spc="-45"/>
              <a:t> </a:t>
            </a:r>
            <a:r>
              <a:rPr dirty="0" sz="3200"/>
              <a:t>with</a:t>
            </a:r>
            <a:r>
              <a:rPr dirty="0" sz="3200" spc="-30"/>
              <a:t> </a:t>
            </a:r>
            <a:r>
              <a:rPr dirty="0" sz="3200" spc="-10"/>
              <a:t>Example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6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423541" y="1321053"/>
            <a:ext cx="42951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Pattern</a:t>
            </a:r>
            <a:r>
              <a:rPr dirty="0" sz="2400" spc="-9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Recognition</a:t>
            </a:r>
            <a:r>
              <a:rPr dirty="0" sz="2400" spc="-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2400" spc="-10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dirty="0" sz="2400" spc="-7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FF0000"/>
                </a:solidFill>
                <a:latin typeface="Arial"/>
                <a:cs typeface="Arial"/>
              </a:rPr>
              <a:t>Mind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1876044"/>
            <a:ext cx="8807196" cy="99060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434136" y="3036570"/>
            <a:ext cx="8478520" cy="29356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It</a:t>
            </a:r>
            <a:r>
              <a:rPr dirty="0" sz="2400" spc="-3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deons’t</a:t>
            </a:r>
            <a:r>
              <a:rPr dirty="0" sz="2400" spc="-2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mettar</a:t>
            </a:r>
            <a:r>
              <a:rPr dirty="0" sz="2400" spc="-3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in</a:t>
            </a:r>
            <a:r>
              <a:rPr dirty="0" sz="2400" spc="-2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waht</a:t>
            </a:r>
            <a:r>
              <a:rPr dirty="0" sz="2400" spc="-2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oerdr</a:t>
            </a:r>
            <a:r>
              <a:rPr dirty="0" sz="2400" spc="-2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the</a:t>
            </a:r>
            <a:r>
              <a:rPr dirty="0" sz="2400" spc="-2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lrttees</a:t>
            </a:r>
            <a:r>
              <a:rPr dirty="0" sz="2400" spc="-4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in</a:t>
            </a:r>
            <a:r>
              <a:rPr dirty="0" sz="2400" spc="-3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a</a:t>
            </a:r>
            <a:r>
              <a:rPr dirty="0" sz="2400" spc="-1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wrod</a:t>
            </a:r>
            <a:r>
              <a:rPr dirty="0" sz="2400" spc="-2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are,</a:t>
            </a:r>
            <a:r>
              <a:rPr dirty="0" sz="2400" spc="-3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as</a:t>
            </a:r>
            <a:r>
              <a:rPr dirty="0" sz="2400" spc="-1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lnog</a:t>
            </a:r>
            <a:r>
              <a:rPr dirty="0" sz="2400" spc="-2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as</a:t>
            </a:r>
            <a:r>
              <a:rPr dirty="0" sz="2400" spc="-1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 spc="-25">
                <a:solidFill>
                  <a:srgbClr val="231F20"/>
                </a:solidFill>
                <a:latin typeface="Times New Roman"/>
                <a:cs typeface="Times New Roman"/>
              </a:rPr>
              <a:t>the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frist</a:t>
            </a:r>
            <a:r>
              <a:rPr dirty="0" sz="2400" spc="-1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and</a:t>
            </a:r>
            <a:r>
              <a:rPr dirty="0" sz="2400" spc="-1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lsat</a:t>
            </a:r>
            <a:r>
              <a:rPr dirty="0" sz="2400" spc="-1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ltteres</a:t>
            </a:r>
            <a:r>
              <a:rPr dirty="0" sz="2400" spc="-4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rmeain</a:t>
            </a:r>
            <a:r>
              <a:rPr dirty="0" sz="2400" spc="-1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in</a:t>
            </a:r>
            <a:r>
              <a:rPr dirty="0" sz="2400" spc="-1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the</a:t>
            </a:r>
            <a:r>
              <a:rPr dirty="0" sz="2400" spc="-1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rgiht</a:t>
            </a:r>
            <a:r>
              <a:rPr dirty="0" sz="2400" spc="-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 spc="-10">
                <a:solidFill>
                  <a:srgbClr val="231F20"/>
                </a:solidFill>
                <a:latin typeface="Times New Roman"/>
                <a:cs typeface="Times New Roman"/>
              </a:rPr>
              <a:t>pacle.</a:t>
            </a:r>
            <a:endParaRPr sz="2400">
              <a:latin typeface="Times New Roman"/>
              <a:cs typeface="Times New Roman"/>
            </a:endParaRPr>
          </a:p>
          <a:p>
            <a:pPr marL="355600" marR="107950" indent="-342900">
              <a:lnSpc>
                <a:spcPct val="100000"/>
              </a:lnSpc>
              <a:spcBef>
                <a:spcPts val="2750"/>
              </a:spcBef>
              <a:buFont typeface="Wingdings"/>
              <a:buChar char=""/>
              <a:tabLst>
                <a:tab pos="355600" algn="l"/>
              </a:tabLst>
            </a:pP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The</a:t>
            </a:r>
            <a:r>
              <a:rPr dirty="0" sz="2400" spc="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retina</a:t>
            </a:r>
            <a:r>
              <a:rPr dirty="0" sz="2400" spc="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in</a:t>
            </a:r>
            <a:r>
              <a:rPr dirty="0" sz="2400" spc="7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the</a:t>
            </a:r>
            <a:r>
              <a:rPr dirty="0" sz="2400" spc="8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eye</a:t>
            </a:r>
            <a:r>
              <a:rPr dirty="0" sz="2400" spc="8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is</a:t>
            </a:r>
            <a:r>
              <a:rPr dirty="0" sz="2400" spc="8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densely</a:t>
            </a:r>
            <a:r>
              <a:rPr dirty="0" sz="2400" spc="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packed</a:t>
            </a:r>
            <a:r>
              <a:rPr dirty="0" sz="2400" spc="8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with</a:t>
            </a:r>
            <a:r>
              <a:rPr dirty="0" sz="2400" spc="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231F20"/>
                </a:solidFill>
                <a:latin typeface="Arial"/>
                <a:cs typeface="Arial"/>
              </a:rPr>
              <a:t>light-sensitive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cells,</a:t>
            </a:r>
            <a:r>
              <a:rPr dirty="0" sz="24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so</a:t>
            </a:r>
            <a:r>
              <a:rPr dirty="0" sz="24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that</a:t>
            </a:r>
            <a:r>
              <a:rPr dirty="0" sz="24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it</a:t>
            </a:r>
            <a:r>
              <a:rPr dirty="0" sz="24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may</a:t>
            </a:r>
            <a:r>
              <a:rPr dirty="0" sz="2400" spc="-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be</a:t>
            </a:r>
            <a:r>
              <a:rPr dirty="0" sz="24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tempting</a:t>
            </a:r>
            <a:r>
              <a:rPr dirty="0" sz="24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to</a:t>
            </a:r>
            <a:r>
              <a:rPr dirty="0" sz="2400" spc="-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231F20"/>
                </a:solidFill>
                <a:latin typeface="Arial"/>
                <a:cs typeface="Arial"/>
              </a:rPr>
              <a:t>think</a:t>
            </a:r>
            <a:endParaRPr sz="2400">
              <a:latin typeface="Arial"/>
              <a:cs typeface="Arial"/>
            </a:endParaRPr>
          </a:p>
          <a:p>
            <a:pPr marL="355600" marR="106045" indent="-342900">
              <a:lnSpc>
                <a:spcPct val="100000"/>
              </a:lnSpc>
              <a:buFont typeface="Wingdings"/>
              <a:buChar char=""/>
              <a:tabLst>
                <a:tab pos="355600" algn="l"/>
                <a:tab pos="1017269" algn="l"/>
                <a:tab pos="1845945" algn="l"/>
                <a:tab pos="3347720" algn="l"/>
                <a:tab pos="4142740" algn="l"/>
                <a:tab pos="4805045" algn="l"/>
                <a:tab pos="6261735" algn="l"/>
                <a:tab pos="6838315" algn="l"/>
                <a:tab pos="7719059" algn="l"/>
                <a:tab pos="8194675" algn="l"/>
              </a:tabLst>
            </a:pPr>
            <a:r>
              <a:rPr dirty="0" sz="2400" spc="-25">
                <a:solidFill>
                  <a:srgbClr val="231F20"/>
                </a:solidFill>
                <a:latin typeface="Arial"/>
                <a:cs typeface="Arial"/>
              </a:rPr>
              <a:t>Our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231F20"/>
                </a:solidFill>
                <a:latin typeface="Arial"/>
                <a:cs typeface="Arial"/>
              </a:rPr>
              <a:t>brain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231F20"/>
                </a:solidFill>
                <a:latin typeface="Arial"/>
                <a:cs typeface="Arial"/>
              </a:rPr>
              <a:t>effectively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	</a:t>
            </a:r>
            <a:r>
              <a:rPr dirty="0" sz="2400" spc="-20">
                <a:solidFill>
                  <a:srgbClr val="231F20"/>
                </a:solidFill>
                <a:latin typeface="Arial"/>
                <a:cs typeface="Arial"/>
              </a:rPr>
              <a:t>sees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	</a:t>
            </a:r>
            <a:r>
              <a:rPr dirty="0" sz="2400" spc="-25">
                <a:solidFill>
                  <a:srgbClr val="231F20"/>
                </a:solidFill>
                <a:latin typeface="Arial"/>
                <a:cs typeface="Arial"/>
              </a:rPr>
              <a:t>and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231F20"/>
                </a:solidFill>
                <a:latin typeface="Arial"/>
                <a:cs typeface="Arial"/>
              </a:rPr>
              <a:t>perceives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	</a:t>
            </a:r>
            <a:r>
              <a:rPr dirty="0" sz="2400" spc="-25">
                <a:solidFill>
                  <a:srgbClr val="231F20"/>
                </a:solidFill>
                <a:latin typeface="Arial"/>
                <a:cs typeface="Arial"/>
              </a:rPr>
              <a:t>the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231F20"/>
                </a:solidFill>
                <a:latin typeface="Arial"/>
                <a:cs typeface="Arial"/>
              </a:rPr>
              <a:t>world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	</a:t>
            </a:r>
            <a:r>
              <a:rPr dirty="0" sz="2400" spc="-25">
                <a:solidFill>
                  <a:srgbClr val="231F20"/>
                </a:solidFill>
                <a:latin typeface="Arial"/>
                <a:cs typeface="Arial"/>
              </a:rPr>
              <a:t>as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	</a:t>
            </a:r>
            <a:r>
              <a:rPr dirty="0" sz="2400" spc="-50">
                <a:solidFill>
                  <a:srgbClr val="231F20"/>
                </a:solidFill>
                <a:latin typeface="Arial"/>
                <a:cs typeface="Arial"/>
              </a:rPr>
              <a:t>a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great</a:t>
            </a:r>
            <a:r>
              <a:rPr dirty="0" sz="2400" spc="-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many</a:t>
            </a:r>
            <a:r>
              <a:rPr dirty="0" sz="24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231F20"/>
                </a:solidFill>
                <a:latin typeface="Arial"/>
                <a:cs typeface="Arial"/>
              </a:rPr>
              <a:t>pixels.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354965" algn="l"/>
              </a:tabLst>
            </a:pP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There</a:t>
            </a:r>
            <a:r>
              <a:rPr dirty="0" sz="2400" spc="-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are</a:t>
            </a:r>
            <a:r>
              <a:rPr dirty="0" sz="2400" spc="-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many</a:t>
            </a:r>
            <a:r>
              <a:rPr dirty="0" sz="2400" spc="-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simple</a:t>
            </a:r>
            <a:r>
              <a:rPr dirty="0" sz="2400" spc="-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mind</a:t>
            </a:r>
            <a:r>
              <a:rPr dirty="0" sz="2400" spc="-5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tricks</a:t>
            </a:r>
            <a:r>
              <a:rPr dirty="0" sz="2400" spc="-7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or</a:t>
            </a:r>
            <a:r>
              <a:rPr dirty="0" sz="2400" spc="-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optical</a:t>
            </a:r>
            <a:r>
              <a:rPr dirty="0" sz="2400" spc="-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231F20"/>
                </a:solidFill>
                <a:latin typeface="Arial"/>
                <a:cs typeface="Arial"/>
              </a:rPr>
              <a:t>illusions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solidFill>
                  <a:srgbClr val="0000FF"/>
                </a:solidFill>
                <a:latin typeface="Times New Roman"/>
                <a:cs typeface="Times New Roman"/>
              </a:rPr>
              <a:t>Naïve</a:t>
            </a:r>
            <a:r>
              <a:rPr dirty="0" sz="3200" spc="-25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200" i="1">
                <a:solidFill>
                  <a:srgbClr val="0000FF"/>
                </a:solidFill>
                <a:latin typeface="Times New Roman"/>
                <a:cs typeface="Times New Roman"/>
              </a:rPr>
              <a:t>Bayes</a:t>
            </a:r>
            <a:r>
              <a:rPr dirty="0" sz="3200" spc="-5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200" i="1">
                <a:solidFill>
                  <a:srgbClr val="0000FF"/>
                </a:solidFill>
                <a:latin typeface="Times New Roman"/>
                <a:cs typeface="Times New Roman"/>
              </a:rPr>
              <a:t>(NB)</a:t>
            </a:r>
            <a:r>
              <a:rPr dirty="0" sz="3200" spc="-5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200" spc="-10" i="1">
                <a:solidFill>
                  <a:srgbClr val="0000FF"/>
                </a:solidFill>
                <a:latin typeface="Times New Roman"/>
                <a:cs typeface="Times New Roman"/>
              </a:rPr>
              <a:t>Classifier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26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98221" y="1183779"/>
            <a:ext cx="8191500" cy="1152525"/>
          </a:xfrm>
          <a:prstGeom prst="rect">
            <a:avLst/>
          </a:prstGeom>
        </p:spPr>
        <p:txBody>
          <a:bodyPr wrap="square" lIns="0" tIns="192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dirty="0" sz="2800">
                <a:latin typeface="Tahoma"/>
                <a:cs typeface="Tahoma"/>
              </a:rPr>
              <a:t>Naïve</a:t>
            </a:r>
            <a:r>
              <a:rPr dirty="0" sz="2800" spc="-90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Bayes</a:t>
            </a:r>
            <a:r>
              <a:rPr dirty="0" sz="2800" spc="-75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Algorithm</a:t>
            </a:r>
            <a:r>
              <a:rPr dirty="0" sz="2800" spc="-90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(for</a:t>
            </a:r>
            <a:r>
              <a:rPr dirty="0" sz="2800" spc="-114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discrete</a:t>
            </a:r>
            <a:r>
              <a:rPr dirty="0" sz="2800" spc="-110">
                <a:latin typeface="Tahoma"/>
                <a:cs typeface="Tahoma"/>
              </a:rPr>
              <a:t> </a:t>
            </a:r>
            <a:r>
              <a:rPr dirty="0" sz="2800">
                <a:latin typeface="Tahoma"/>
                <a:cs typeface="Tahoma"/>
              </a:rPr>
              <a:t>input</a:t>
            </a:r>
            <a:r>
              <a:rPr dirty="0" sz="2800" spc="-95">
                <a:latin typeface="Tahoma"/>
                <a:cs typeface="Tahoma"/>
              </a:rPr>
              <a:t> </a:t>
            </a:r>
            <a:r>
              <a:rPr dirty="0" sz="2800" spc="-10">
                <a:latin typeface="Tahoma"/>
                <a:cs typeface="Tahoma"/>
              </a:rPr>
              <a:t>attributes)</a:t>
            </a:r>
            <a:endParaRPr sz="2800">
              <a:latin typeface="Tahoma"/>
              <a:cs typeface="Tahoma"/>
            </a:endParaRPr>
          </a:p>
          <a:p>
            <a:pPr marL="535305">
              <a:lnSpc>
                <a:spcPct val="100000"/>
              </a:lnSpc>
              <a:spcBef>
                <a:spcPts val="1215"/>
              </a:spcBef>
              <a:tabLst>
                <a:tab pos="992505" algn="l"/>
              </a:tabLst>
            </a:pPr>
            <a:r>
              <a:rPr dirty="0" sz="2400" spc="-50">
                <a:solidFill>
                  <a:srgbClr val="333399"/>
                </a:solidFill>
                <a:latin typeface="Tahoma"/>
                <a:cs typeface="Tahoma"/>
              </a:rPr>
              <a:t>–</a:t>
            </a:r>
            <a:r>
              <a:rPr dirty="0" sz="2400">
                <a:solidFill>
                  <a:srgbClr val="333399"/>
                </a:solidFill>
                <a:latin typeface="Tahoma"/>
                <a:cs typeface="Tahoma"/>
              </a:rPr>
              <a:t>	Learning</a:t>
            </a:r>
            <a:r>
              <a:rPr dirty="0" sz="2400" spc="-65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333399"/>
                </a:solidFill>
                <a:latin typeface="Tahoma"/>
                <a:cs typeface="Tahoma"/>
              </a:rPr>
              <a:t>Phase</a:t>
            </a:r>
            <a:r>
              <a:rPr dirty="0" sz="2400">
                <a:latin typeface="Tahoma"/>
                <a:cs typeface="Tahoma"/>
              </a:rPr>
              <a:t>: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Given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a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training</a:t>
            </a:r>
            <a:r>
              <a:rPr dirty="0" sz="2400" spc="-8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set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 spc="-25" b="1">
                <a:latin typeface="Palatino Linotype"/>
                <a:cs typeface="Palatino Linotype"/>
              </a:rPr>
              <a:t>S</a:t>
            </a:r>
            <a:r>
              <a:rPr dirty="0" sz="2400" spc="-25">
                <a:latin typeface="Tahoma"/>
                <a:cs typeface="Tahoma"/>
              </a:rPr>
              <a:t>,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75716" y="2362200"/>
            <a:ext cx="7759065" cy="1752600"/>
          </a:xfrm>
          <a:prstGeom prst="rect">
            <a:avLst/>
          </a:prstGeom>
          <a:solidFill>
            <a:srgbClr val="CCFFFF"/>
          </a:solidFill>
        </p:spPr>
        <p:txBody>
          <a:bodyPr wrap="square" lIns="0" tIns="3810" rIns="0" bIns="0" rtlCol="0" vert="horz">
            <a:spAutoFit/>
          </a:bodyPr>
          <a:lstStyle/>
          <a:p>
            <a:pPr marL="44450">
              <a:lnSpc>
                <a:spcPct val="100000"/>
              </a:lnSpc>
              <a:spcBef>
                <a:spcPts val="30"/>
              </a:spcBef>
            </a:pPr>
            <a:r>
              <a:rPr dirty="0" sz="1950" spc="-20">
                <a:latin typeface="Palatino Linotype"/>
                <a:cs typeface="Palatino Linotype"/>
              </a:rPr>
              <a:t>For</a:t>
            </a:r>
            <a:r>
              <a:rPr dirty="0" sz="1950" spc="5">
                <a:latin typeface="Palatino Linotype"/>
                <a:cs typeface="Palatino Linotype"/>
              </a:rPr>
              <a:t> </a:t>
            </a:r>
            <a:r>
              <a:rPr dirty="0" sz="1950">
                <a:latin typeface="Palatino Linotype"/>
                <a:cs typeface="Palatino Linotype"/>
              </a:rPr>
              <a:t>each</a:t>
            </a:r>
            <a:r>
              <a:rPr dirty="0" sz="1950" spc="-105">
                <a:latin typeface="Palatino Linotype"/>
                <a:cs typeface="Palatino Linotype"/>
              </a:rPr>
              <a:t> </a:t>
            </a:r>
            <a:r>
              <a:rPr dirty="0" sz="1950" spc="-10">
                <a:latin typeface="Palatino Linotype"/>
                <a:cs typeface="Palatino Linotype"/>
              </a:rPr>
              <a:t>target</a:t>
            </a:r>
            <a:r>
              <a:rPr dirty="0" sz="1950" spc="-65">
                <a:latin typeface="Palatino Linotype"/>
                <a:cs typeface="Palatino Linotype"/>
              </a:rPr>
              <a:t> </a:t>
            </a:r>
            <a:r>
              <a:rPr dirty="0" sz="1950" spc="-20">
                <a:latin typeface="Palatino Linotype"/>
                <a:cs typeface="Palatino Linotype"/>
              </a:rPr>
              <a:t>value</a:t>
            </a:r>
            <a:r>
              <a:rPr dirty="0" sz="1950" spc="-15">
                <a:latin typeface="Palatino Linotype"/>
                <a:cs typeface="Palatino Linotype"/>
              </a:rPr>
              <a:t> </a:t>
            </a:r>
            <a:r>
              <a:rPr dirty="0" sz="1950">
                <a:latin typeface="Palatino Linotype"/>
                <a:cs typeface="Palatino Linotype"/>
              </a:rPr>
              <a:t>of</a:t>
            </a:r>
            <a:r>
              <a:rPr dirty="0" sz="1950" spc="-10">
                <a:latin typeface="Palatino Linotype"/>
                <a:cs typeface="Palatino Linotype"/>
              </a:rPr>
              <a:t> </a:t>
            </a:r>
            <a:r>
              <a:rPr dirty="0" sz="1950" i="1">
                <a:latin typeface="Palatino Linotype"/>
                <a:cs typeface="Palatino Linotype"/>
              </a:rPr>
              <a:t>c</a:t>
            </a:r>
            <a:r>
              <a:rPr dirty="0" baseline="-23148" sz="1800" i="1">
                <a:latin typeface="Palatino Linotype"/>
                <a:cs typeface="Palatino Linotype"/>
              </a:rPr>
              <a:t>i</a:t>
            </a:r>
            <a:r>
              <a:rPr dirty="0" baseline="-23148" sz="1800" spc="292" i="1">
                <a:latin typeface="Palatino Linotype"/>
                <a:cs typeface="Palatino Linotype"/>
              </a:rPr>
              <a:t> </a:t>
            </a:r>
            <a:r>
              <a:rPr dirty="0" sz="1950" i="1">
                <a:latin typeface="Palatino Linotype"/>
                <a:cs typeface="Palatino Linotype"/>
              </a:rPr>
              <a:t>(c</a:t>
            </a:r>
            <a:r>
              <a:rPr dirty="0" baseline="-23148" sz="1800" i="1">
                <a:latin typeface="Palatino Linotype"/>
                <a:cs typeface="Palatino Linotype"/>
              </a:rPr>
              <a:t>i</a:t>
            </a:r>
            <a:r>
              <a:rPr dirty="0" baseline="-23148" sz="1800" spc="494" i="1">
                <a:latin typeface="Palatino Linotype"/>
                <a:cs typeface="Palatino Linotype"/>
              </a:rPr>
              <a:t> </a:t>
            </a:r>
            <a:r>
              <a:rPr dirty="0" sz="1950">
                <a:latin typeface="Symbol"/>
                <a:cs typeface="Symbol"/>
              </a:rPr>
              <a:t></a:t>
            </a:r>
            <a:r>
              <a:rPr dirty="0" sz="1950" spc="-90">
                <a:latin typeface="Times New Roman"/>
                <a:cs typeface="Times New Roman"/>
              </a:rPr>
              <a:t> </a:t>
            </a:r>
            <a:r>
              <a:rPr dirty="0" sz="1950" spc="-10" i="1">
                <a:latin typeface="Palatino Linotype"/>
                <a:cs typeface="Palatino Linotype"/>
              </a:rPr>
              <a:t>c</a:t>
            </a:r>
            <a:r>
              <a:rPr dirty="0" baseline="-23148" sz="1800" spc="-15">
                <a:latin typeface="Palatino Linotype"/>
                <a:cs typeface="Palatino Linotype"/>
              </a:rPr>
              <a:t>1</a:t>
            </a:r>
            <a:r>
              <a:rPr dirty="0" baseline="-23148" sz="1800" spc="-135">
                <a:latin typeface="Palatino Linotype"/>
                <a:cs typeface="Palatino Linotype"/>
              </a:rPr>
              <a:t> </a:t>
            </a:r>
            <a:r>
              <a:rPr dirty="0" sz="1950" spc="-75" i="1">
                <a:latin typeface="Palatino Linotype"/>
                <a:cs typeface="Palatino Linotype"/>
              </a:rPr>
              <a:t>,</a:t>
            </a:r>
            <a:r>
              <a:rPr dirty="0" sz="1950" spc="-75">
                <a:latin typeface="Symbol"/>
                <a:cs typeface="Symbol"/>
              </a:rPr>
              <a:t></a:t>
            </a:r>
            <a:r>
              <a:rPr dirty="0" sz="1950" spc="-305">
                <a:latin typeface="Times New Roman"/>
                <a:cs typeface="Times New Roman"/>
              </a:rPr>
              <a:t> </a:t>
            </a:r>
            <a:r>
              <a:rPr dirty="0" sz="1950" spc="-10">
                <a:latin typeface="Symbol"/>
                <a:cs typeface="Symbol"/>
              </a:rPr>
              <a:t></a:t>
            </a:r>
            <a:r>
              <a:rPr dirty="0" sz="1950" spc="-305">
                <a:latin typeface="Times New Roman"/>
                <a:cs typeface="Times New Roman"/>
              </a:rPr>
              <a:t> </a:t>
            </a:r>
            <a:r>
              <a:rPr dirty="0" sz="1950">
                <a:latin typeface="Symbol"/>
                <a:cs typeface="Symbol"/>
              </a:rPr>
              <a:t></a:t>
            </a:r>
            <a:r>
              <a:rPr dirty="0" sz="1950" i="1">
                <a:latin typeface="Palatino Linotype"/>
                <a:cs typeface="Palatino Linotype"/>
              </a:rPr>
              <a:t>,c</a:t>
            </a:r>
            <a:r>
              <a:rPr dirty="0" baseline="-23148" sz="1800" i="1">
                <a:latin typeface="Palatino Linotype"/>
                <a:cs typeface="Palatino Linotype"/>
              </a:rPr>
              <a:t>L</a:t>
            </a:r>
            <a:r>
              <a:rPr dirty="0" baseline="-23148" sz="1800" spc="-82" i="1">
                <a:latin typeface="Palatino Linotype"/>
                <a:cs typeface="Palatino Linotype"/>
              </a:rPr>
              <a:t> </a:t>
            </a:r>
            <a:r>
              <a:rPr dirty="0" sz="1950" spc="-50" i="1">
                <a:latin typeface="Palatino Linotype"/>
                <a:cs typeface="Palatino Linotype"/>
              </a:rPr>
              <a:t>)</a:t>
            </a:r>
            <a:endParaRPr sz="1950">
              <a:latin typeface="Palatino Linotype"/>
              <a:cs typeface="Palatino Linotype"/>
            </a:endParaRPr>
          </a:p>
          <a:p>
            <a:pPr marL="297180">
              <a:lnSpc>
                <a:spcPct val="100000"/>
              </a:lnSpc>
              <a:spcBef>
                <a:spcPts val="1245"/>
              </a:spcBef>
            </a:pPr>
            <a:r>
              <a:rPr dirty="0" sz="1950" spc="-850" i="1">
                <a:latin typeface="Palatino Linotype"/>
                <a:cs typeface="Palatino Linotype"/>
              </a:rPr>
              <a:t>P</a:t>
            </a:r>
            <a:r>
              <a:rPr dirty="0" baseline="17094" sz="2925" spc="254">
                <a:latin typeface="Palatino Linotype"/>
                <a:cs typeface="Palatino Linotype"/>
              </a:rPr>
              <a:t>ˆ</a:t>
            </a:r>
            <a:r>
              <a:rPr dirty="0" sz="1950" spc="-30">
                <a:latin typeface="Palatino Linotype"/>
                <a:cs typeface="Palatino Linotype"/>
              </a:rPr>
              <a:t>(</a:t>
            </a:r>
            <a:r>
              <a:rPr dirty="0" sz="1950" spc="-10" i="1">
                <a:latin typeface="Palatino Linotype"/>
                <a:cs typeface="Palatino Linotype"/>
              </a:rPr>
              <a:t>C</a:t>
            </a:r>
            <a:r>
              <a:rPr dirty="0" sz="1950" spc="20" i="1">
                <a:latin typeface="Palatino Linotype"/>
                <a:cs typeface="Palatino Linotype"/>
              </a:rPr>
              <a:t> </a:t>
            </a:r>
            <a:r>
              <a:rPr dirty="0" sz="1950">
                <a:latin typeface="Symbol"/>
                <a:cs typeface="Symbol"/>
              </a:rPr>
              <a:t></a:t>
            </a:r>
            <a:r>
              <a:rPr dirty="0" sz="1950" spc="-125">
                <a:latin typeface="Times New Roman"/>
                <a:cs typeface="Times New Roman"/>
              </a:rPr>
              <a:t> </a:t>
            </a:r>
            <a:r>
              <a:rPr dirty="0" sz="1950" i="1">
                <a:latin typeface="Palatino Linotype"/>
                <a:cs typeface="Palatino Linotype"/>
              </a:rPr>
              <a:t>c</a:t>
            </a:r>
            <a:r>
              <a:rPr dirty="0" baseline="-23148" sz="1800" i="1">
                <a:latin typeface="Palatino Linotype"/>
                <a:cs typeface="Palatino Linotype"/>
              </a:rPr>
              <a:t>i</a:t>
            </a:r>
            <a:r>
              <a:rPr dirty="0" baseline="-23148" sz="1800" spc="-112" i="1">
                <a:latin typeface="Palatino Linotype"/>
                <a:cs typeface="Palatino Linotype"/>
              </a:rPr>
              <a:t> </a:t>
            </a:r>
            <a:r>
              <a:rPr dirty="0" sz="1950">
                <a:latin typeface="Palatino Linotype"/>
                <a:cs typeface="Palatino Linotype"/>
              </a:rPr>
              <a:t>)</a:t>
            </a:r>
            <a:r>
              <a:rPr dirty="0" sz="1950" spc="-120">
                <a:latin typeface="Palatino Linotype"/>
                <a:cs typeface="Palatino Linotype"/>
              </a:rPr>
              <a:t> </a:t>
            </a:r>
            <a:r>
              <a:rPr dirty="0" sz="1950" spc="-25">
                <a:latin typeface="Symbol"/>
                <a:cs typeface="Symbol"/>
              </a:rPr>
              <a:t></a:t>
            </a:r>
            <a:r>
              <a:rPr dirty="0" sz="1950" spc="-120">
                <a:latin typeface="Times New Roman"/>
                <a:cs typeface="Times New Roman"/>
              </a:rPr>
              <a:t> </a:t>
            </a:r>
            <a:r>
              <a:rPr dirty="0" sz="1950">
                <a:latin typeface="Palatino Linotype"/>
                <a:cs typeface="Palatino Linotype"/>
              </a:rPr>
              <a:t>estimate</a:t>
            </a:r>
            <a:r>
              <a:rPr dirty="0" sz="1950" spc="-170">
                <a:latin typeface="Palatino Linotype"/>
                <a:cs typeface="Palatino Linotype"/>
              </a:rPr>
              <a:t> </a:t>
            </a:r>
            <a:r>
              <a:rPr dirty="0" sz="1950" i="1">
                <a:latin typeface="Palatino Linotype"/>
                <a:cs typeface="Palatino Linotype"/>
              </a:rPr>
              <a:t>P</a:t>
            </a:r>
            <a:r>
              <a:rPr dirty="0" sz="1950">
                <a:latin typeface="Palatino Linotype"/>
                <a:cs typeface="Palatino Linotype"/>
              </a:rPr>
              <a:t>(</a:t>
            </a:r>
            <a:r>
              <a:rPr dirty="0" sz="1950" i="1">
                <a:latin typeface="Palatino Linotype"/>
                <a:cs typeface="Palatino Linotype"/>
              </a:rPr>
              <a:t>C</a:t>
            </a:r>
            <a:r>
              <a:rPr dirty="0" sz="1950" spc="-125" i="1">
                <a:latin typeface="Palatino Linotype"/>
                <a:cs typeface="Palatino Linotype"/>
              </a:rPr>
              <a:t> </a:t>
            </a:r>
            <a:r>
              <a:rPr dirty="0" sz="1950">
                <a:latin typeface="Symbol"/>
                <a:cs typeface="Symbol"/>
              </a:rPr>
              <a:t></a:t>
            </a:r>
            <a:r>
              <a:rPr dirty="0" sz="1950" spc="-105">
                <a:latin typeface="Times New Roman"/>
                <a:cs typeface="Times New Roman"/>
              </a:rPr>
              <a:t> </a:t>
            </a:r>
            <a:r>
              <a:rPr dirty="0" sz="1950" i="1">
                <a:latin typeface="Palatino Linotype"/>
                <a:cs typeface="Palatino Linotype"/>
              </a:rPr>
              <a:t>c</a:t>
            </a:r>
            <a:r>
              <a:rPr dirty="0" baseline="-23148" sz="1800" i="1">
                <a:latin typeface="Palatino Linotype"/>
                <a:cs typeface="Palatino Linotype"/>
              </a:rPr>
              <a:t>i</a:t>
            </a:r>
            <a:r>
              <a:rPr dirty="0" baseline="-23148" sz="1800" spc="-112" i="1">
                <a:latin typeface="Palatino Linotype"/>
                <a:cs typeface="Palatino Linotype"/>
              </a:rPr>
              <a:t> </a:t>
            </a:r>
            <a:r>
              <a:rPr dirty="0" sz="1950" spc="-10">
                <a:latin typeface="Palatino Linotype"/>
                <a:cs typeface="Palatino Linotype"/>
              </a:rPr>
              <a:t>)</a:t>
            </a:r>
            <a:r>
              <a:rPr dirty="0" sz="1950" spc="-150">
                <a:latin typeface="Palatino Linotype"/>
                <a:cs typeface="Palatino Linotype"/>
              </a:rPr>
              <a:t> </a:t>
            </a:r>
            <a:r>
              <a:rPr dirty="0" sz="1950" spc="-10">
                <a:latin typeface="Palatino Linotype"/>
                <a:cs typeface="Palatino Linotype"/>
              </a:rPr>
              <a:t>with</a:t>
            </a:r>
            <a:r>
              <a:rPr dirty="0" sz="1950" spc="15">
                <a:latin typeface="Palatino Linotype"/>
                <a:cs typeface="Palatino Linotype"/>
              </a:rPr>
              <a:t> </a:t>
            </a:r>
            <a:r>
              <a:rPr dirty="0" sz="1950" spc="-25">
                <a:latin typeface="Palatino Linotype"/>
                <a:cs typeface="Palatino Linotype"/>
              </a:rPr>
              <a:t>examples</a:t>
            </a:r>
            <a:r>
              <a:rPr dirty="0" sz="1950" spc="45">
                <a:latin typeface="Palatino Linotype"/>
                <a:cs typeface="Palatino Linotype"/>
              </a:rPr>
              <a:t> </a:t>
            </a:r>
            <a:r>
              <a:rPr dirty="0" sz="1950" spc="-20">
                <a:latin typeface="Palatino Linotype"/>
                <a:cs typeface="Palatino Linotype"/>
              </a:rPr>
              <a:t>in</a:t>
            </a:r>
            <a:r>
              <a:rPr dirty="0" sz="1950" spc="-160">
                <a:latin typeface="Palatino Linotype"/>
                <a:cs typeface="Palatino Linotype"/>
              </a:rPr>
              <a:t> </a:t>
            </a:r>
            <a:r>
              <a:rPr dirty="0" sz="1950" spc="-25" b="1">
                <a:latin typeface="Palatino Linotype"/>
                <a:cs typeface="Palatino Linotype"/>
              </a:rPr>
              <a:t>S</a:t>
            </a:r>
            <a:r>
              <a:rPr dirty="0" sz="1950" spc="-25">
                <a:latin typeface="Palatino Linotype"/>
                <a:cs typeface="Palatino Linotype"/>
              </a:rPr>
              <a:t>;</a:t>
            </a:r>
            <a:endParaRPr sz="1950">
              <a:latin typeface="Palatino Linotype"/>
              <a:cs typeface="Palatino Linotype"/>
            </a:endParaRPr>
          </a:p>
          <a:p>
            <a:pPr marL="289560">
              <a:lnSpc>
                <a:spcPct val="100000"/>
              </a:lnSpc>
              <a:spcBef>
                <a:spcPts val="620"/>
              </a:spcBef>
            </a:pPr>
            <a:r>
              <a:rPr dirty="0" sz="1950" spc="-20">
                <a:latin typeface="Palatino Linotype"/>
                <a:cs typeface="Palatino Linotype"/>
              </a:rPr>
              <a:t>For</a:t>
            </a:r>
            <a:r>
              <a:rPr dirty="0" sz="1950" spc="45">
                <a:latin typeface="Palatino Linotype"/>
                <a:cs typeface="Palatino Linotype"/>
              </a:rPr>
              <a:t> </a:t>
            </a:r>
            <a:r>
              <a:rPr dirty="0" sz="1950" spc="-30">
                <a:latin typeface="Palatino Linotype"/>
                <a:cs typeface="Palatino Linotype"/>
              </a:rPr>
              <a:t>every</a:t>
            </a:r>
            <a:r>
              <a:rPr dirty="0" sz="1950" spc="-5">
                <a:latin typeface="Palatino Linotype"/>
                <a:cs typeface="Palatino Linotype"/>
              </a:rPr>
              <a:t> </a:t>
            </a:r>
            <a:r>
              <a:rPr dirty="0" sz="1950">
                <a:latin typeface="Palatino Linotype"/>
                <a:cs typeface="Palatino Linotype"/>
              </a:rPr>
              <a:t>attributevalue</a:t>
            </a:r>
            <a:r>
              <a:rPr dirty="0" sz="1950" spc="45">
                <a:latin typeface="Palatino Linotype"/>
                <a:cs typeface="Palatino Linotype"/>
              </a:rPr>
              <a:t> </a:t>
            </a:r>
            <a:r>
              <a:rPr dirty="0" sz="1950" i="1">
                <a:latin typeface="Palatino Linotype"/>
                <a:cs typeface="Palatino Linotype"/>
              </a:rPr>
              <a:t>a</a:t>
            </a:r>
            <a:r>
              <a:rPr dirty="0" baseline="-23148" sz="1800" i="1">
                <a:latin typeface="Palatino Linotype"/>
                <a:cs typeface="Palatino Linotype"/>
              </a:rPr>
              <a:t>jk</a:t>
            </a:r>
            <a:r>
              <a:rPr dirty="0" baseline="-23148" sz="1800" spc="442" i="1">
                <a:latin typeface="Palatino Linotype"/>
                <a:cs typeface="Palatino Linotype"/>
              </a:rPr>
              <a:t> </a:t>
            </a:r>
            <a:r>
              <a:rPr dirty="0" sz="1950">
                <a:latin typeface="Palatino Linotype"/>
                <a:cs typeface="Palatino Linotype"/>
              </a:rPr>
              <a:t>of</a:t>
            </a:r>
            <a:r>
              <a:rPr dirty="0" sz="1950" spc="20">
                <a:latin typeface="Palatino Linotype"/>
                <a:cs typeface="Palatino Linotype"/>
              </a:rPr>
              <a:t> </a:t>
            </a:r>
            <a:r>
              <a:rPr dirty="0" sz="1950" spc="-10">
                <a:latin typeface="Palatino Linotype"/>
                <a:cs typeface="Palatino Linotype"/>
              </a:rPr>
              <a:t>each</a:t>
            </a:r>
            <a:r>
              <a:rPr dirty="0" sz="1950" spc="-145">
                <a:latin typeface="Palatino Linotype"/>
                <a:cs typeface="Palatino Linotype"/>
              </a:rPr>
              <a:t> </a:t>
            </a:r>
            <a:r>
              <a:rPr dirty="0" sz="1950">
                <a:latin typeface="Palatino Linotype"/>
                <a:cs typeface="Palatino Linotype"/>
              </a:rPr>
              <a:t>attribute</a:t>
            </a:r>
            <a:r>
              <a:rPr dirty="0" sz="1950" spc="-240">
                <a:latin typeface="Palatino Linotype"/>
                <a:cs typeface="Palatino Linotype"/>
              </a:rPr>
              <a:t> </a:t>
            </a:r>
            <a:r>
              <a:rPr dirty="0" sz="1950" i="1">
                <a:latin typeface="Palatino Linotype"/>
                <a:cs typeface="Palatino Linotype"/>
              </a:rPr>
              <a:t>x</a:t>
            </a:r>
            <a:r>
              <a:rPr dirty="0" baseline="-23148" sz="1800" i="1">
                <a:latin typeface="Palatino Linotype"/>
                <a:cs typeface="Palatino Linotype"/>
              </a:rPr>
              <a:t>j</a:t>
            </a:r>
            <a:r>
              <a:rPr dirty="0" baseline="-23148" sz="1800" spc="330" i="1">
                <a:latin typeface="Palatino Linotype"/>
                <a:cs typeface="Palatino Linotype"/>
              </a:rPr>
              <a:t> </a:t>
            </a:r>
            <a:r>
              <a:rPr dirty="0" sz="1950" spc="-10">
                <a:latin typeface="Palatino Linotype"/>
                <a:cs typeface="Palatino Linotype"/>
              </a:rPr>
              <a:t>(</a:t>
            </a:r>
            <a:r>
              <a:rPr dirty="0" sz="1950" spc="-250">
                <a:latin typeface="Palatino Linotype"/>
                <a:cs typeface="Palatino Linotype"/>
              </a:rPr>
              <a:t> </a:t>
            </a:r>
            <a:r>
              <a:rPr dirty="0" sz="1950" i="1">
                <a:latin typeface="Palatino Linotype"/>
                <a:cs typeface="Palatino Linotype"/>
              </a:rPr>
              <a:t>j</a:t>
            </a:r>
            <a:r>
              <a:rPr dirty="0" sz="1950" spc="5" i="1">
                <a:latin typeface="Palatino Linotype"/>
                <a:cs typeface="Palatino Linotype"/>
              </a:rPr>
              <a:t> </a:t>
            </a:r>
            <a:r>
              <a:rPr dirty="0" sz="1950" spc="-20">
                <a:latin typeface="Symbol"/>
                <a:cs typeface="Symbol"/>
              </a:rPr>
              <a:t></a:t>
            </a:r>
            <a:r>
              <a:rPr dirty="0" sz="1950" spc="-135">
                <a:latin typeface="Times New Roman"/>
                <a:cs typeface="Times New Roman"/>
              </a:rPr>
              <a:t> </a:t>
            </a:r>
            <a:r>
              <a:rPr dirty="0" sz="1950" spc="-55">
                <a:latin typeface="Palatino Linotype"/>
                <a:cs typeface="Palatino Linotype"/>
              </a:rPr>
              <a:t>1,</a:t>
            </a:r>
            <a:r>
              <a:rPr dirty="0" sz="1950" spc="-55">
                <a:latin typeface="Symbol"/>
                <a:cs typeface="Symbol"/>
              </a:rPr>
              <a:t></a:t>
            </a:r>
            <a:r>
              <a:rPr dirty="0" sz="1950" spc="-305">
                <a:latin typeface="Times New Roman"/>
                <a:cs typeface="Times New Roman"/>
              </a:rPr>
              <a:t> </a:t>
            </a:r>
            <a:r>
              <a:rPr dirty="0" sz="1950" spc="-10">
                <a:latin typeface="Symbol"/>
                <a:cs typeface="Symbol"/>
              </a:rPr>
              <a:t></a:t>
            </a:r>
            <a:r>
              <a:rPr dirty="0" sz="1950" spc="-295">
                <a:latin typeface="Times New Roman"/>
                <a:cs typeface="Times New Roman"/>
              </a:rPr>
              <a:t> </a:t>
            </a:r>
            <a:r>
              <a:rPr dirty="0" sz="1950">
                <a:latin typeface="Symbol"/>
                <a:cs typeface="Symbol"/>
              </a:rPr>
              <a:t></a:t>
            </a:r>
            <a:r>
              <a:rPr dirty="0" sz="1950">
                <a:latin typeface="Palatino Linotype"/>
                <a:cs typeface="Palatino Linotype"/>
              </a:rPr>
              <a:t>,</a:t>
            </a:r>
            <a:r>
              <a:rPr dirty="0" sz="1950" i="1">
                <a:latin typeface="Palatino Linotype"/>
                <a:cs typeface="Palatino Linotype"/>
              </a:rPr>
              <a:t>n</a:t>
            </a:r>
            <a:r>
              <a:rPr dirty="0" sz="1950">
                <a:latin typeface="Palatino Linotype"/>
                <a:cs typeface="Palatino Linotype"/>
              </a:rPr>
              <a:t>;</a:t>
            </a:r>
            <a:r>
              <a:rPr dirty="0" sz="1950" spc="-60">
                <a:latin typeface="Palatino Linotype"/>
                <a:cs typeface="Palatino Linotype"/>
              </a:rPr>
              <a:t> </a:t>
            </a:r>
            <a:r>
              <a:rPr dirty="0" sz="1950" i="1">
                <a:latin typeface="Palatino Linotype"/>
                <a:cs typeface="Palatino Linotype"/>
              </a:rPr>
              <a:t>k</a:t>
            </a:r>
            <a:r>
              <a:rPr dirty="0" sz="1950" spc="25" i="1">
                <a:latin typeface="Palatino Linotype"/>
                <a:cs typeface="Palatino Linotype"/>
              </a:rPr>
              <a:t> </a:t>
            </a:r>
            <a:r>
              <a:rPr dirty="0" sz="1950" spc="-20">
                <a:latin typeface="Symbol"/>
                <a:cs typeface="Symbol"/>
              </a:rPr>
              <a:t></a:t>
            </a:r>
            <a:r>
              <a:rPr dirty="0" sz="1950" spc="-135">
                <a:latin typeface="Times New Roman"/>
                <a:cs typeface="Times New Roman"/>
              </a:rPr>
              <a:t> </a:t>
            </a:r>
            <a:r>
              <a:rPr dirty="0" sz="1950" spc="-60">
                <a:latin typeface="Palatino Linotype"/>
                <a:cs typeface="Palatino Linotype"/>
              </a:rPr>
              <a:t>1,</a:t>
            </a:r>
            <a:r>
              <a:rPr dirty="0" sz="1950" spc="-60">
                <a:latin typeface="Symbol"/>
                <a:cs typeface="Symbol"/>
              </a:rPr>
              <a:t></a:t>
            </a:r>
            <a:r>
              <a:rPr dirty="0" sz="1950" spc="-300">
                <a:latin typeface="Times New Roman"/>
                <a:cs typeface="Times New Roman"/>
              </a:rPr>
              <a:t> </a:t>
            </a:r>
            <a:r>
              <a:rPr dirty="0" sz="1950" spc="-10">
                <a:latin typeface="Symbol"/>
                <a:cs typeface="Symbol"/>
              </a:rPr>
              <a:t></a:t>
            </a:r>
            <a:r>
              <a:rPr dirty="0" sz="1950" spc="-295">
                <a:latin typeface="Times New Roman"/>
                <a:cs typeface="Times New Roman"/>
              </a:rPr>
              <a:t> </a:t>
            </a:r>
            <a:r>
              <a:rPr dirty="0" sz="1950" spc="75">
                <a:latin typeface="Symbol"/>
                <a:cs typeface="Symbol"/>
              </a:rPr>
              <a:t></a:t>
            </a:r>
            <a:r>
              <a:rPr dirty="0" sz="1950" spc="75" i="1">
                <a:latin typeface="Palatino Linotype"/>
                <a:cs typeface="Palatino Linotype"/>
              </a:rPr>
              <a:t>,N</a:t>
            </a:r>
            <a:r>
              <a:rPr dirty="0" baseline="-23148" sz="1800" spc="112" i="1">
                <a:latin typeface="Palatino Linotype"/>
                <a:cs typeface="Palatino Linotype"/>
              </a:rPr>
              <a:t>j</a:t>
            </a:r>
            <a:r>
              <a:rPr dirty="0" baseline="-23148" sz="1800" spc="-89" i="1">
                <a:latin typeface="Palatino Linotype"/>
                <a:cs typeface="Palatino Linotype"/>
              </a:rPr>
              <a:t> </a:t>
            </a:r>
            <a:r>
              <a:rPr dirty="0" sz="1950" spc="-50">
                <a:latin typeface="Palatino Linotype"/>
                <a:cs typeface="Palatino Linotype"/>
              </a:rPr>
              <a:t>)</a:t>
            </a:r>
            <a:endParaRPr sz="1950">
              <a:latin typeface="Palatino Linotype"/>
              <a:cs typeface="Palatino Linotype"/>
            </a:endParaRPr>
          </a:p>
          <a:p>
            <a:pPr marL="542290">
              <a:lnSpc>
                <a:spcPct val="100000"/>
              </a:lnSpc>
              <a:spcBef>
                <a:spcPts val="1520"/>
              </a:spcBef>
            </a:pPr>
            <a:r>
              <a:rPr dirty="0" sz="1950" spc="-800" i="1">
                <a:latin typeface="Palatino Linotype"/>
                <a:cs typeface="Palatino Linotype"/>
              </a:rPr>
              <a:t>P</a:t>
            </a:r>
            <a:r>
              <a:rPr dirty="0" baseline="17094" sz="2925" spc="330">
                <a:latin typeface="Palatino Linotype"/>
                <a:cs typeface="Palatino Linotype"/>
              </a:rPr>
              <a:t>ˆ</a:t>
            </a:r>
            <a:r>
              <a:rPr dirty="0" sz="1950" spc="120">
                <a:latin typeface="Palatino Linotype"/>
                <a:cs typeface="Palatino Linotype"/>
              </a:rPr>
              <a:t>(</a:t>
            </a:r>
            <a:r>
              <a:rPr dirty="0" sz="1950" spc="165" i="1">
                <a:latin typeface="Palatino Linotype"/>
                <a:cs typeface="Palatino Linotype"/>
              </a:rPr>
              <a:t>X</a:t>
            </a:r>
            <a:r>
              <a:rPr dirty="0" baseline="-23148" sz="1800" spc="60" i="1">
                <a:latin typeface="Palatino Linotype"/>
                <a:cs typeface="Palatino Linotype"/>
              </a:rPr>
              <a:t>j</a:t>
            </a:r>
            <a:r>
              <a:rPr dirty="0" baseline="-23148" sz="1800" spc="405" i="1">
                <a:latin typeface="Palatino Linotype"/>
                <a:cs typeface="Palatino Linotype"/>
              </a:rPr>
              <a:t> </a:t>
            </a:r>
            <a:r>
              <a:rPr dirty="0" sz="1950">
                <a:latin typeface="Symbol"/>
                <a:cs typeface="Symbol"/>
              </a:rPr>
              <a:t></a:t>
            </a:r>
            <a:r>
              <a:rPr dirty="0" sz="1950" spc="-70">
                <a:latin typeface="Times New Roman"/>
                <a:cs typeface="Times New Roman"/>
              </a:rPr>
              <a:t> </a:t>
            </a:r>
            <a:r>
              <a:rPr dirty="0" sz="1950" i="1">
                <a:latin typeface="Palatino Linotype"/>
                <a:cs typeface="Palatino Linotype"/>
              </a:rPr>
              <a:t>a</a:t>
            </a:r>
            <a:r>
              <a:rPr dirty="0" baseline="-23148" sz="1800" i="1">
                <a:latin typeface="Palatino Linotype"/>
                <a:cs typeface="Palatino Linotype"/>
              </a:rPr>
              <a:t>jk</a:t>
            </a:r>
            <a:r>
              <a:rPr dirty="0" baseline="-23148" sz="1800" spc="-75" i="1">
                <a:latin typeface="Palatino Linotype"/>
                <a:cs typeface="Palatino Linotype"/>
              </a:rPr>
              <a:t> </a:t>
            </a:r>
            <a:r>
              <a:rPr dirty="0" sz="1950">
                <a:latin typeface="Palatino Linotype"/>
                <a:cs typeface="Palatino Linotype"/>
              </a:rPr>
              <a:t>|</a:t>
            </a:r>
            <a:r>
              <a:rPr dirty="0" sz="1950" i="1">
                <a:latin typeface="Palatino Linotype"/>
                <a:cs typeface="Palatino Linotype"/>
              </a:rPr>
              <a:t>C</a:t>
            </a:r>
            <a:r>
              <a:rPr dirty="0" sz="1950" spc="5" i="1">
                <a:latin typeface="Palatino Linotype"/>
                <a:cs typeface="Palatino Linotype"/>
              </a:rPr>
              <a:t> </a:t>
            </a:r>
            <a:r>
              <a:rPr dirty="0" sz="1950">
                <a:latin typeface="Symbol"/>
                <a:cs typeface="Symbol"/>
              </a:rPr>
              <a:t></a:t>
            </a:r>
            <a:r>
              <a:rPr dirty="0" sz="1950" spc="-100">
                <a:latin typeface="Times New Roman"/>
                <a:cs typeface="Times New Roman"/>
              </a:rPr>
              <a:t> </a:t>
            </a:r>
            <a:r>
              <a:rPr dirty="0" sz="1950" i="1">
                <a:latin typeface="Palatino Linotype"/>
                <a:cs typeface="Palatino Linotype"/>
              </a:rPr>
              <a:t>c</a:t>
            </a:r>
            <a:r>
              <a:rPr dirty="0" baseline="-23148" sz="1800" i="1">
                <a:latin typeface="Palatino Linotype"/>
                <a:cs typeface="Palatino Linotype"/>
              </a:rPr>
              <a:t>i</a:t>
            </a:r>
            <a:r>
              <a:rPr dirty="0" baseline="-23148" sz="1800" spc="-112" i="1">
                <a:latin typeface="Palatino Linotype"/>
                <a:cs typeface="Palatino Linotype"/>
              </a:rPr>
              <a:t> </a:t>
            </a:r>
            <a:r>
              <a:rPr dirty="0" sz="1950">
                <a:latin typeface="Palatino Linotype"/>
                <a:cs typeface="Palatino Linotype"/>
              </a:rPr>
              <a:t>)</a:t>
            </a:r>
            <a:r>
              <a:rPr dirty="0" sz="1950" spc="-120">
                <a:latin typeface="Palatino Linotype"/>
                <a:cs typeface="Palatino Linotype"/>
              </a:rPr>
              <a:t> </a:t>
            </a:r>
            <a:r>
              <a:rPr dirty="0" sz="1950" spc="-25">
                <a:latin typeface="Symbol"/>
                <a:cs typeface="Symbol"/>
              </a:rPr>
              <a:t></a:t>
            </a:r>
            <a:r>
              <a:rPr dirty="0" sz="1950" spc="-120">
                <a:latin typeface="Times New Roman"/>
                <a:cs typeface="Times New Roman"/>
              </a:rPr>
              <a:t> </a:t>
            </a:r>
            <a:r>
              <a:rPr dirty="0" sz="1950">
                <a:latin typeface="Palatino Linotype"/>
                <a:cs typeface="Palatino Linotype"/>
              </a:rPr>
              <a:t>estimate</a:t>
            </a:r>
            <a:r>
              <a:rPr dirty="0" sz="1950" spc="-170">
                <a:latin typeface="Palatino Linotype"/>
                <a:cs typeface="Palatino Linotype"/>
              </a:rPr>
              <a:t> </a:t>
            </a:r>
            <a:r>
              <a:rPr dirty="0" sz="1950" i="1">
                <a:latin typeface="Palatino Linotype"/>
                <a:cs typeface="Palatino Linotype"/>
              </a:rPr>
              <a:t>P</a:t>
            </a:r>
            <a:r>
              <a:rPr dirty="0" sz="1950">
                <a:latin typeface="Palatino Linotype"/>
                <a:cs typeface="Palatino Linotype"/>
              </a:rPr>
              <a:t>(</a:t>
            </a:r>
            <a:r>
              <a:rPr dirty="0" sz="1950" i="1">
                <a:latin typeface="Palatino Linotype"/>
                <a:cs typeface="Palatino Linotype"/>
              </a:rPr>
              <a:t>X</a:t>
            </a:r>
            <a:r>
              <a:rPr dirty="0" baseline="-23148" sz="1800" i="1">
                <a:latin typeface="Palatino Linotype"/>
                <a:cs typeface="Palatino Linotype"/>
              </a:rPr>
              <a:t>j</a:t>
            </a:r>
            <a:r>
              <a:rPr dirty="0" baseline="-23148" sz="1800" spc="480" i="1">
                <a:latin typeface="Palatino Linotype"/>
                <a:cs typeface="Palatino Linotype"/>
              </a:rPr>
              <a:t> </a:t>
            </a:r>
            <a:r>
              <a:rPr dirty="0" sz="1950">
                <a:latin typeface="Symbol"/>
                <a:cs typeface="Symbol"/>
              </a:rPr>
              <a:t></a:t>
            </a:r>
            <a:r>
              <a:rPr dirty="0" sz="1950" spc="-70">
                <a:latin typeface="Times New Roman"/>
                <a:cs typeface="Times New Roman"/>
              </a:rPr>
              <a:t> </a:t>
            </a:r>
            <a:r>
              <a:rPr dirty="0" sz="1950" i="1">
                <a:latin typeface="Palatino Linotype"/>
                <a:cs typeface="Palatino Linotype"/>
              </a:rPr>
              <a:t>a</a:t>
            </a:r>
            <a:r>
              <a:rPr dirty="0" baseline="-23148" sz="1800" i="1">
                <a:latin typeface="Palatino Linotype"/>
                <a:cs typeface="Palatino Linotype"/>
              </a:rPr>
              <a:t>jk</a:t>
            </a:r>
            <a:r>
              <a:rPr dirty="0" baseline="-23148" sz="1800" spc="-75" i="1">
                <a:latin typeface="Palatino Linotype"/>
                <a:cs typeface="Palatino Linotype"/>
              </a:rPr>
              <a:t> </a:t>
            </a:r>
            <a:r>
              <a:rPr dirty="0" sz="1950">
                <a:latin typeface="Palatino Linotype"/>
                <a:cs typeface="Palatino Linotype"/>
              </a:rPr>
              <a:t>|</a:t>
            </a:r>
            <a:r>
              <a:rPr dirty="0" sz="1950" i="1">
                <a:latin typeface="Palatino Linotype"/>
                <a:cs typeface="Palatino Linotype"/>
              </a:rPr>
              <a:t>C</a:t>
            </a:r>
            <a:r>
              <a:rPr dirty="0" sz="1950" spc="5" i="1">
                <a:latin typeface="Palatino Linotype"/>
                <a:cs typeface="Palatino Linotype"/>
              </a:rPr>
              <a:t> </a:t>
            </a:r>
            <a:r>
              <a:rPr dirty="0" sz="1950">
                <a:latin typeface="Symbol"/>
                <a:cs typeface="Symbol"/>
              </a:rPr>
              <a:t></a:t>
            </a:r>
            <a:r>
              <a:rPr dirty="0" sz="1950" spc="-100">
                <a:latin typeface="Times New Roman"/>
                <a:cs typeface="Times New Roman"/>
              </a:rPr>
              <a:t> </a:t>
            </a:r>
            <a:r>
              <a:rPr dirty="0" sz="1950" i="1">
                <a:latin typeface="Palatino Linotype"/>
                <a:cs typeface="Palatino Linotype"/>
              </a:rPr>
              <a:t>c</a:t>
            </a:r>
            <a:r>
              <a:rPr dirty="0" baseline="-23148" sz="1800" i="1">
                <a:latin typeface="Palatino Linotype"/>
                <a:cs typeface="Palatino Linotype"/>
              </a:rPr>
              <a:t>i</a:t>
            </a:r>
            <a:r>
              <a:rPr dirty="0" baseline="-23148" sz="1800" spc="-112" i="1">
                <a:latin typeface="Palatino Linotype"/>
                <a:cs typeface="Palatino Linotype"/>
              </a:rPr>
              <a:t> </a:t>
            </a:r>
            <a:r>
              <a:rPr dirty="0" sz="1950" spc="-10">
                <a:latin typeface="Palatino Linotype"/>
                <a:cs typeface="Palatino Linotype"/>
              </a:rPr>
              <a:t>)</a:t>
            </a:r>
            <a:r>
              <a:rPr dirty="0" sz="1950" spc="-145">
                <a:latin typeface="Palatino Linotype"/>
                <a:cs typeface="Palatino Linotype"/>
              </a:rPr>
              <a:t> </a:t>
            </a:r>
            <a:r>
              <a:rPr dirty="0" sz="1950" spc="-10">
                <a:latin typeface="Palatino Linotype"/>
                <a:cs typeface="Palatino Linotype"/>
              </a:rPr>
              <a:t>with</a:t>
            </a:r>
            <a:r>
              <a:rPr dirty="0" sz="1950" spc="30">
                <a:latin typeface="Palatino Linotype"/>
                <a:cs typeface="Palatino Linotype"/>
              </a:rPr>
              <a:t> </a:t>
            </a:r>
            <a:r>
              <a:rPr dirty="0" sz="1950" spc="-25">
                <a:latin typeface="Palatino Linotype"/>
                <a:cs typeface="Palatino Linotype"/>
              </a:rPr>
              <a:t>examples</a:t>
            </a:r>
            <a:r>
              <a:rPr dirty="0" sz="1950" spc="55">
                <a:latin typeface="Palatino Linotype"/>
                <a:cs typeface="Palatino Linotype"/>
              </a:rPr>
              <a:t> </a:t>
            </a:r>
            <a:r>
              <a:rPr dirty="0" sz="1950">
                <a:latin typeface="Palatino Linotype"/>
                <a:cs typeface="Palatino Linotype"/>
              </a:rPr>
              <a:t>in</a:t>
            </a:r>
            <a:r>
              <a:rPr dirty="0" sz="1950" spc="300">
                <a:latin typeface="Palatino Linotype"/>
                <a:cs typeface="Palatino Linotype"/>
              </a:rPr>
              <a:t> </a:t>
            </a:r>
            <a:r>
              <a:rPr dirty="0" sz="1950" spc="-25" b="1">
                <a:latin typeface="Palatino Linotype"/>
                <a:cs typeface="Palatino Linotype"/>
              </a:rPr>
              <a:t>S</a:t>
            </a:r>
            <a:r>
              <a:rPr dirty="0" sz="1950" spc="-25">
                <a:latin typeface="Palatino Linotype"/>
                <a:cs typeface="Palatino Linotype"/>
              </a:rPr>
              <a:t>;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70458" y="3947383"/>
            <a:ext cx="8117840" cy="1677035"/>
          </a:xfrm>
          <a:prstGeom prst="rect">
            <a:avLst/>
          </a:prstGeom>
        </p:spPr>
        <p:txBody>
          <a:bodyPr wrap="square" lIns="0" tIns="200660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1580"/>
              </a:spcBef>
            </a:pPr>
            <a:r>
              <a:rPr dirty="0" sz="2400">
                <a:latin typeface="Tahoma"/>
                <a:cs typeface="Tahoma"/>
              </a:rPr>
              <a:t>Output:</a:t>
            </a:r>
            <a:r>
              <a:rPr dirty="0" sz="2400" spc="-5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conditional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probability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tables;</a:t>
            </a:r>
            <a:r>
              <a:rPr dirty="0" sz="2400" spc="-2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for</a:t>
            </a:r>
            <a:r>
              <a:rPr dirty="0" sz="2400" spc="50">
                <a:latin typeface="Tahoma"/>
                <a:cs typeface="Tahoma"/>
              </a:rPr>
              <a:t> </a:t>
            </a:r>
            <a:r>
              <a:rPr dirty="0" baseline="5555" sz="3000" spc="97" i="1">
                <a:latin typeface="Palatino Linotype"/>
                <a:cs typeface="Palatino Linotype"/>
              </a:rPr>
              <a:t>x</a:t>
            </a:r>
            <a:r>
              <a:rPr dirty="0" baseline="-13333" sz="1875" spc="97" i="1">
                <a:latin typeface="Palatino Linotype"/>
                <a:cs typeface="Palatino Linotype"/>
              </a:rPr>
              <a:t>j</a:t>
            </a:r>
            <a:r>
              <a:rPr dirty="0" baseline="-13333" sz="1875" spc="-270" i="1">
                <a:latin typeface="Palatino Linotype"/>
                <a:cs typeface="Palatino Linotype"/>
              </a:rPr>
              <a:t> </a:t>
            </a:r>
            <a:r>
              <a:rPr dirty="0" baseline="-13333" sz="1875">
                <a:latin typeface="Palatino Linotype"/>
                <a:cs typeface="Palatino Linotype"/>
              </a:rPr>
              <a:t>,</a:t>
            </a:r>
            <a:r>
              <a:rPr dirty="0" baseline="-13333" sz="1875" spc="187">
                <a:latin typeface="Palatino Linotype"/>
                <a:cs typeface="Palatino Linotype"/>
              </a:rPr>
              <a:t>  </a:t>
            </a:r>
            <a:r>
              <a:rPr dirty="0" baseline="5555" sz="3000" spc="142" i="1">
                <a:latin typeface="Palatino Linotype"/>
                <a:cs typeface="Palatino Linotype"/>
              </a:rPr>
              <a:t>N</a:t>
            </a:r>
            <a:r>
              <a:rPr dirty="0" baseline="-13333" sz="1875" spc="142" i="1">
                <a:latin typeface="Palatino Linotype"/>
                <a:cs typeface="Palatino Linotype"/>
              </a:rPr>
              <a:t>j</a:t>
            </a:r>
            <a:r>
              <a:rPr dirty="0" baseline="-13333" sz="1875" spc="217" i="1">
                <a:latin typeface="Palatino Linotype"/>
                <a:cs typeface="Palatino Linotype"/>
              </a:rPr>
              <a:t> </a:t>
            </a:r>
            <a:r>
              <a:rPr dirty="0" baseline="5555" sz="3000">
                <a:latin typeface="Symbol"/>
                <a:cs typeface="Symbol"/>
              </a:rPr>
              <a:t></a:t>
            </a:r>
            <a:r>
              <a:rPr dirty="0" baseline="5555" sz="3000" spc="-232">
                <a:latin typeface="Times New Roman"/>
                <a:cs typeface="Times New Roman"/>
              </a:rPr>
              <a:t> </a:t>
            </a:r>
            <a:r>
              <a:rPr dirty="0" baseline="5555" sz="3000" i="1">
                <a:latin typeface="Palatino Linotype"/>
                <a:cs typeface="Palatino Linotype"/>
              </a:rPr>
              <a:t>L</a:t>
            </a:r>
            <a:r>
              <a:rPr dirty="0" baseline="5555" sz="3000" spc="487" i="1">
                <a:latin typeface="Palatino Linotype"/>
                <a:cs typeface="Palatino Linotype"/>
              </a:rPr>
              <a:t> </a:t>
            </a:r>
            <a:r>
              <a:rPr dirty="0" sz="2400" spc="-10">
                <a:latin typeface="Tahoma"/>
                <a:cs typeface="Tahoma"/>
              </a:rPr>
              <a:t>elements</a:t>
            </a:r>
            <a:endParaRPr sz="2400">
              <a:latin typeface="Tahoma"/>
              <a:cs typeface="Tahoma"/>
            </a:endParaRPr>
          </a:p>
          <a:p>
            <a:pPr marL="63500">
              <a:lnSpc>
                <a:spcPct val="100000"/>
              </a:lnSpc>
              <a:spcBef>
                <a:spcPts val="1500"/>
              </a:spcBef>
              <a:tabLst>
                <a:tab pos="520065" algn="l"/>
              </a:tabLst>
            </a:pPr>
            <a:r>
              <a:rPr dirty="0" baseline="1157" sz="3600" spc="-75">
                <a:solidFill>
                  <a:srgbClr val="333399"/>
                </a:solidFill>
                <a:latin typeface="Tahoma"/>
                <a:cs typeface="Tahoma"/>
              </a:rPr>
              <a:t>–</a:t>
            </a:r>
            <a:r>
              <a:rPr dirty="0" baseline="1157" sz="3600">
                <a:solidFill>
                  <a:srgbClr val="333399"/>
                </a:solidFill>
                <a:latin typeface="Tahoma"/>
                <a:cs typeface="Tahoma"/>
              </a:rPr>
              <a:t>	</a:t>
            </a:r>
            <a:r>
              <a:rPr dirty="0" baseline="1157" sz="3600" spc="-52">
                <a:solidFill>
                  <a:srgbClr val="333399"/>
                </a:solidFill>
                <a:latin typeface="Tahoma"/>
                <a:cs typeface="Tahoma"/>
              </a:rPr>
              <a:t>Test</a:t>
            </a:r>
            <a:r>
              <a:rPr dirty="0" baseline="1157" sz="3600" spc="-127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dirty="0" baseline="1157" sz="3600">
                <a:solidFill>
                  <a:srgbClr val="333399"/>
                </a:solidFill>
                <a:latin typeface="Tahoma"/>
                <a:cs typeface="Tahoma"/>
              </a:rPr>
              <a:t>Phase</a:t>
            </a:r>
            <a:r>
              <a:rPr dirty="0" baseline="1157" sz="3600">
                <a:latin typeface="Tahoma"/>
                <a:cs typeface="Tahoma"/>
              </a:rPr>
              <a:t>:</a:t>
            </a:r>
            <a:r>
              <a:rPr dirty="0" baseline="1157" sz="3600" spc="-52">
                <a:latin typeface="Tahoma"/>
                <a:cs typeface="Tahoma"/>
              </a:rPr>
              <a:t> </a:t>
            </a:r>
            <a:r>
              <a:rPr dirty="0" baseline="1157" sz="3600">
                <a:latin typeface="Tahoma"/>
                <a:cs typeface="Tahoma"/>
              </a:rPr>
              <a:t>Given</a:t>
            </a:r>
            <a:r>
              <a:rPr dirty="0" baseline="1157" sz="3600" spc="-52">
                <a:latin typeface="Tahoma"/>
                <a:cs typeface="Tahoma"/>
              </a:rPr>
              <a:t> </a:t>
            </a:r>
            <a:r>
              <a:rPr dirty="0" baseline="1157" sz="3600">
                <a:latin typeface="Tahoma"/>
                <a:cs typeface="Tahoma"/>
              </a:rPr>
              <a:t>an</a:t>
            </a:r>
            <a:r>
              <a:rPr dirty="0" baseline="1157" sz="3600" spc="-60">
                <a:latin typeface="Tahoma"/>
                <a:cs typeface="Tahoma"/>
              </a:rPr>
              <a:t> </a:t>
            </a:r>
            <a:r>
              <a:rPr dirty="0" baseline="1157" sz="3600">
                <a:latin typeface="Tahoma"/>
                <a:cs typeface="Tahoma"/>
              </a:rPr>
              <a:t>unknown</a:t>
            </a:r>
            <a:r>
              <a:rPr dirty="0" baseline="1157" sz="3600" spc="-75">
                <a:latin typeface="Tahoma"/>
                <a:cs typeface="Tahoma"/>
              </a:rPr>
              <a:t> </a:t>
            </a:r>
            <a:r>
              <a:rPr dirty="0" baseline="1157" sz="3600">
                <a:latin typeface="Tahoma"/>
                <a:cs typeface="Tahoma"/>
              </a:rPr>
              <a:t>instance</a:t>
            </a:r>
            <a:r>
              <a:rPr dirty="0" baseline="1157" sz="3600" spc="-195">
                <a:latin typeface="Tahoma"/>
                <a:cs typeface="Tahoma"/>
              </a:rPr>
              <a:t> </a:t>
            </a:r>
            <a:r>
              <a:rPr dirty="0" sz="2400" spc="60" b="1">
                <a:latin typeface="Palatino Linotype"/>
                <a:cs typeface="Palatino Linotype"/>
              </a:rPr>
              <a:t>X</a:t>
            </a:r>
            <a:r>
              <a:rPr dirty="0" baseline="3472" sz="3600" spc="89">
                <a:latin typeface="Symbol"/>
                <a:cs typeface="Symbol"/>
              </a:rPr>
              <a:t></a:t>
            </a:r>
            <a:r>
              <a:rPr dirty="0" baseline="3472" sz="3600" spc="-187">
                <a:latin typeface="Times New Roman"/>
                <a:cs typeface="Times New Roman"/>
              </a:rPr>
              <a:t> </a:t>
            </a:r>
            <a:r>
              <a:rPr dirty="0" sz="2400" spc="90">
                <a:latin typeface="Symbol"/>
                <a:cs typeface="Symbol"/>
              </a:rPr>
              <a:t></a:t>
            </a:r>
            <a:r>
              <a:rPr dirty="0" sz="2400" spc="-190">
                <a:latin typeface="Times New Roman"/>
                <a:cs typeface="Times New Roman"/>
              </a:rPr>
              <a:t> </a:t>
            </a:r>
            <a:r>
              <a:rPr dirty="0" sz="2400" spc="-110">
                <a:latin typeface="Palatino Linotype"/>
                <a:cs typeface="Palatino Linotype"/>
              </a:rPr>
              <a:t>(</a:t>
            </a:r>
            <a:r>
              <a:rPr dirty="0" sz="2400" spc="-110" i="1">
                <a:latin typeface="Palatino Linotype"/>
                <a:cs typeface="Palatino Linotype"/>
              </a:rPr>
              <a:t>a</a:t>
            </a:r>
            <a:r>
              <a:rPr dirty="0" baseline="3472" sz="3600" spc="-165">
                <a:latin typeface="Symbol"/>
                <a:cs typeface="Symbol"/>
              </a:rPr>
              <a:t></a:t>
            </a:r>
            <a:r>
              <a:rPr dirty="0" baseline="-22222" sz="2250" spc="-165">
                <a:latin typeface="Palatino Linotype"/>
                <a:cs typeface="Palatino Linotype"/>
              </a:rPr>
              <a:t>1</a:t>
            </a:r>
            <a:r>
              <a:rPr dirty="0" baseline="-22222" sz="2250" spc="-247">
                <a:latin typeface="Palatino Linotype"/>
                <a:cs typeface="Palatino Linotype"/>
              </a:rPr>
              <a:t> </a:t>
            </a:r>
            <a:r>
              <a:rPr dirty="0" sz="2400" spc="-10">
                <a:latin typeface="Palatino Linotype"/>
                <a:cs typeface="Palatino Linotype"/>
              </a:rPr>
              <a:t>,</a:t>
            </a:r>
            <a:r>
              <a:rPr dirty="0" sz="2400" spc="-10">
                <a:latin typeface="Symbol"/>
                <a:cs typeface="Symbol"/>
              </a:rPr>
              <a:t></a:t>
            </a:r>
            <a:r>
              <a:rPr dirty="0" sz="2400" spc="-10">
                <a:latin typeface="Palatino Linotype"/>
                <a:cs typeface="Palatino Linotype"/>
              </a:rPr>
              <a:t>,</a:t>
            </a:r>
            <a:r>
              <a:rPr dirty="0" sz="2400" spc="-10" i="1">
                <a:latin typeface="Palatino Linotype"/>
                <a:cs typeface="Palatino Linotype"/>
              </a:rPr>
              <a:t>a</a:t>
            </a:r>
            <a:r>
              <a:rPr dirty="0" baseline="-22222" sz="2250" spc="-15" i="1">
                <a:latin typeface="Palatino Linotype"/>
                <a:cs typeface="Palatino Linotype"/>
              </a:rPr>
              <a:t>n</a:t>
            </a:r>
            <a:r>
              <a:rPr dirty="0" baseline="3472" sz="3600" spc="-15">
                <a:latin typeface="Symbol"/>
                <a:cs typeface="Symbol"/>
              </a:rPr>
              <a:t></a:t>
            </a:r>
            <a:r>
              <a:rPr dirty="0" baseline="3472" sz="3600" spc="-172">
                <a:latin typeface="Times New Roman"/>
                <a:cs typeface="Times New Roman"/>
              </a:rPr>
              <a:t> </a:t>
            </a:r>
            <a:r>
              <a:rPr dirty="0" sz="2400" spc="-25">
                <a:latin typeface="Palatino Linotype"/>
                <a:cs typeface="Palatino Linotype"/>
              </a:rPr>
              <a:t>)</a:t>
            </a:r>
            <a:r>
              <a:rPr dirty="0" baseline="1157" sz="3600" spc="-37">
                <a:latin typeface="Tahoma"/>
                <a:cs typeface="Tahoma"/>
              </a:rPr>
              <a:t>,</a:t>
            </a:r>
            <a:endParaRPr baseline="1157" sz="3600">
              <a:latin typeface="Tahoma"/>
              <a:cs typeface="Tahoma"/>
            </a:endParaRPr>
          </a:p>
          <a:p>
            <a:pPr marL="634365">
              <a:lnSpc>
                <a:spcPct val="100000"/>
              </a:lnSpc>
              <a:spcBef>
                <a:spcPts val="1380"/>
              </a:spcBef>
            </a:pPr>
            <a:r>
              <a:rPr dirty="0" sz="2400">
                <a:latin typeface="Tahoma"/>
                <a:cs typeface="Tahoma"/>
              </a:rPr>
              <a:t>Look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up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tables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to</a:t>
            </a:r>
            <a:r>
              <a:rPr dirty="0" sz="2400" spc="-4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assign</a:t>
            </a:r>
            <a:r>
              <a:rPr dirty="0" sz="2400" spc="-2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the</a:t>
            </a:r>
            <a:r>
              <a:rPr dirty="0" sz="2400" spc="-3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label</a:t>
            </a:r>
            <a:r>
              <a:rPr dirty="0" sz="2400" spc="-20">
                <a:latin typeface="Tahoma"/>
                <a:cs typeface="Tahoma"/>
              </a:rPr>
              <a:t> </a:t>
            </a:r>
            <a:r>
              <a:rPr dirty="0" sz="2400" i="1">
                <a:latin typeface="Palatino Linotype"/>
                <a:cs typeface="Palatino Linotype"/>
              </a:rPr>
              <a:t>c*</a:t>
            </a:r>
            <a:r>
              <a:rPr dirty="0" sz="2400" spc="-30" i="1">
                <a:latin typeface="Palatino Linotype"/>
                <a:cs typeface="Palatino Linotype"/>
              </a:rPr>
              <a:t> </a:t>
            </a:r>
            <a:r>
              <a:rPr dirty="0" sz="2400">
                <a:latin typeface="Tahoma"/>
                <a:cs typeface="Tahoma"/>
              </a:rPr>
              <a:t>to</a:t>
            </a:r>
            <a:r>
              <a:rPr dirty="0" sz="2400" spc="-30">
                <a:latin typeface="Tahoma"/>
                <a:cs typeface="Tahoma"/>
              </a:rPr>
              <a:t> </a:t>
            </a:r>
            <a:r>
              <a:rPr dirty="0" sz="2400" b="1">
                <a:latin typeface="Palatino Linotype"/>
                <a:cs typeface="Palatino Linotype"/>
              </a:rPr>
              <a:t>X’</a:t>
            </a:r>
            <a:r>
              <a:rPr dirty="0" sz="2400" spc="114" b="1">
                <a:latin typeface="Palatino Linotype"/>
                <a:cs typeface="Palatino Linotype"/>
              </a:rPr>
              <a:t> </a:t>
            </a:r>
            <a:r>
              <a:rPr dirty="0" sz="2400" spc="-25">
                <a:latin typeface="Tahoma"/>
                <a:cs typeface="Tahoma"/>
              </a:rPr>
              <a:t>if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457200" y="5791200"/>
            <a:ext cx="8511540" cy="502920"/>
          </a:xfrm>
          <a:custGeom>
            <a:avLst/>
            <a:gdLst/>
            <a:ahLst/>
            <a:cxnLst/>
            <a:rect l="l" t="t" r="r" b="b"/>
            <a:pathLst>
              <a:path w="8511540" h="502920">
                <a:moveTo>
                  <a:pt x="8511540" y="0"/>
                </a:moveTo>
                <a:lnTo>
                  <a:pt x="0" y="0"/>
                </a:lnTo>
                <a:lnTo>
                  <a:pt x="0" y="502920"/>
                </a:lnTo>
                <a:lnTo>
                  <a:pt x="8511540" y="502920"/>
                </a:lnTo>
                <a:lnTo>
                  <a:pt x="8511540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8792640" y="6026005"/>
            <a:ext cx="11493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50" i="1">
                <a:latin typeface="Palatino Linotype"/>
                <a:cs typeface="Palatino Linotype"/>
              </a:rPr>
              <a:t>L</a:t>
            </a:r>
            <a:endParaRPr sz="1400">
              <a:latin typeface="Palatino Linotype"/>
              <a:cs typeface="Palatino Linotype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562019" y="6026005"/>
            <a:ext cx="11493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50" i="1">
                <a:latin typeface="Palatino Linotype"/>
                <a:cs typeface="Palatino Linotype"/>
              </a:rPr>
              <a:t>n</a:t>
            </a:r>
            <a:endParaRPr sz="1400">
              <a:latin typeface="Palatino Linotype"/>
              <a:cs typeface="Palatino Linotype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312062" y="6026005"/>
            <a:ext cx="11493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50" i="1">
                <a:latin typeface="Palatino Linotype"/>
                <a:cs typeface="Palatino Linotype"/>
              </a:rPr>
              <a:t>n</a:t>
            </a:r>
            <a:endParaRPr sz="1400">
              <a:latin typeface="Palatino Linotype"/>
              <a:cs typeface="Palatino Linotype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213983" y="5762891"/>
            <a:ext cx="1084580" cy="3644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  <a:tabLst>
                <a:tab pos="974725" algn="l"/>
              </a:tabLst>
            </a:pPr>
            <a:r>
              <a:rPr dirty="0" sz="2200" spc="-50">
                <a:latin typeface="Palatino Linotype"/>
                <a:cs typeface="Palatino Linotype"/>
              </a:rPr>
              <a:t>ˆ</a:t>
            </a:r>
            <a:r>
              <a:rPr dirty="0" sz="2200">
                <a:latin typeface="Palatino Linotype"/>
                <a:cs typeface="Palatino Linotype"/>
              </a:rPr>
              <a:t>	</a:t>
            </a:r>
            <a:r>
              <a:rPr dirty="0" sz="2200" spc="-50">
                <a:latin typeface="Palatino Linotype"/>
                <a:cs typeface="Palatino Linotype"/>
              </a:rPr>
              <a:t>ˆ</a:t>
            </a:r>
            <a:endParaRPr sz="2200">
              <a:latin typeface="Palatino Linotype"/>
              <a:cs typeface="Palatino Linotype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047512" y="5762891"/>
            <a:ext cx="1066165" cy="3644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  <a:tabLst>
                <a:tab pos="956310" algn="l"/>
              </a:tabLst>
            </a:pPr>
            <a:r>
              <a:rPr dirty="0" sz="2200" spc="-50">
                <a:latin typeface="Palatino Linotype"/>
                <a:cs typeface="Palatino Linotype"/>
              </a:rPr>
              <a:t>ˆ</a:t>
            </a:r>
            <a:r>
              <a:rPr dirty="0" sz="2200">
                <a:latin typeface="Palatino Linotype"/>
                <a:cs typeface="Palatino Linotype"/>
              </a:rPr>
              <a:t>	</a:t>
            </a:r>
            <a:r>
              <a:rPr dirty="0" sz="2200" spc="-50">
                <a:latin typeface="Palatino Linotype"/>
                <a:cs typeface="Palatino Linotype"/>
              </a:rPr>
              <a:t>ˆ</a:t>
            </a:r>
            <a:endParaRPr sz="2200">
              <a:latin typeface="Palatino Linotype"/>
              <a:cs typeface="Palatino Linotype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46591" y="5762891"/>
            <a:ext cx="1427480" cy="3644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  <a:tabLst>
                <a:tab pos="1316990" algn="l"/>
              </a:tabLst>
            </a:pPr>
            <a:r>
              <a:rPr dirty="0" sz="2200" spc="-50">
                <a:latin typeface="Palatino Linotype"/>
                <a:cs typeface="Palatino Linotype"/>
              </a:rPr>
              <a:t>ˆ</a:t>
            </a:r>
            <a:r>
              <a:rPr dirty="0" sz="2200">
                <a:latin typeface="Palatino Linotype"/>
                <a:cs typeface="Palatino Linotype"/>
              </a:rPr>
              <a:t>	</a:t>
            </a:r>
            <a:r>
              <a:rPr dirty="0" sz="2200" spc="-50">
                <a:latin typeface="Palatino Linotype"/>
                <a:cs typeface="Palatino Linotype"/>
              </a:rPr>
              <a:t>ˆ</a:t>
            </a:r>
            <a:endParaRPr sz="2200">
              <a:latin typeface="Palatino Linotype"/>
              <a:cs typeface="Palatino Linotype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8141144" y="6026005"/>
            <a:ext cx="10477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50">
                <a:latin typeface="Palatino Linotype"/>
                <a:cs typeface="Palatino Linotype"/>
              </a:rPr>
              <a:t>1</a:t>
            </a:r>
            <a:endParaRPr sz="1400">
              <a:latin typeface="Palatino Linotype"/>
              <a:cs typeface="Palatino Linotype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7405811" y="5829552"/>
            <a:ext cx="8445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50">
                <a:latin typeface="Palatino Linotype"/>
                <a:cs typeface="Palatino Linotype"/>
              </a:rPr>
              <a:t>*</a:t>
            </a:r>
            <a:endParaRPr sz="1400">
              <a:latin typeface="Palatino Linotype"/>
              <a:cs typeface="Palatino Linotype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346107" y="6026005"/>
            <a:ext cx="10477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50">
                <a:latin typeface="Palatino Linotype"/>
                <a:cs typeface="Palatino Linotype"/>
              </a:rPr>
              <a:t>1</a:t>
            </a:r>
            <a:endParaRPr sz="1400">
              <a:latin typeface="Palatino Linotype"/>
              <a:cs typeface="Palatino Linotype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394603" y="5829552"/>
            <a:ext cx="8445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50">
                <a:latin typeface="Palatino Linotype"/>
                <a:cs typeface="Palatino Linotype"/>
              </a:rPr>
              <a:t>*</a:t>
            </a:r>
            <a:endParaRPr sz="1400">
              <a:latin typeface="Palatino Linotype"/>
              <a:cs typeface="Palatino Linotype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372483" y="5829552"/>
            <a:ext cx="14249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339850" algn="l"/>
              </a:tabLst>
            </a:pPr>
            <a:r>
              <a:rPr dirty="0" sz="1400" spc="-50">
                <a:latin typeface="Palatino Linotype"/>
                <a:cs typeface="Palatino Linotype"/>
              </a:rPr>
              <a:t>*</a:t>
            </a:r>
            <a:r>
              <a:rPr dirty="0" sz="1400">
                <a:latin typeface="Palatino Linotype"/>
                <a:cs typeface="Palatino Linotype"/>
              </a:rPr>
              <a:t>	</a:t>
            </a:r>
            <a:r>
              <a:rPr dirty="0" sz="1400" spc="-50">
                <a:latin typeface="Palatino Linotype"/>
                <a:cs typeface="Palatino Linotype"/>
              </a:rPr>
              <a:t>*</a:t>
            </a:r>
            <a:endParaRPr sz="1400">
              <a:latin typeface="Palatino Linotype"/>
              <a:cs typeface="Palatino Linotype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988522" y="6026005"/>
            <a:ext cx="10477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50">
                <a:latin typeface="Palatino Linotype"/>
                <a:cs typeface="Palatino Linotype"/>
              </a:rPr>
              <a:t>1</a:t>
            </a:r>
            <a:endParaRPr sz="1400">
              <a:latin typeface="Palatino Linotype"/>
              <a:cs typeface="Palatino Linotype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8314423" y="5851473"/>
            <a:ext cx="483870" cy="3644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dirty="0" sz="2200" spc="105">
                <a:latin typeface="Symbol"/>
                <a:cs typeface="Symbol"/>
              </a:rPr>
              <a:t></a:t>
            </a:r>
            <a:r>
              <a:rPr dirty="0" sz="2200" spc="105">
                <a:latin typeface="Palatino Linotype"/>
                <a:cs typeface="Palatino Linotype"/>
              </a:rPr>
              <a:t>,</a:t>
            </a:r>
            <a:r>
              <a:rPr dirty="0" sz="2200" spc="105" i="1">
                <a:latin typeface="Palatino Linotype"/>
                <a:cs typeface="Palatino Linotype"/>
              </a:rPr>
              <a:t>c</a:t>
            </a:r>
            <a:endParaRPr sz="2200">
              <a:latin typeface="Palatino Linotype"/>
              <a:cs typeface="Palatino Linotype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879477" y="5851473"/>
            <a:ext cx="1450975" cy="3644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dirty="0" sz="2200" i="1">
                <a:latin typeface="Palatino Linotype"/>
                <a:cs typeface="Palatino Linotype"/>
              </a:rPr>
              <a:t>c</a:t>
            </a:r>
            <a:r>
              <a:rPr dirty="0" sz="2200" spc="-25" i="1">
                <a:latin typeface="Palatino Linotype"/>
                <a:cs typeface="Palatino Linotype"/>
              </a:rPr>
              <a:t> </a:t>
            </a:r>
            <a:r>
              <a:rPr dirty="0" sz="2200">
                <a:latin typeface="Symbol"/>
                <a:cs typeface="Symbol"/>
              </a:rPr>
              <a:t></a:t>
            </a:r>
            <a:r>
              <a:rPr dirty="0" sz="2200" spc="-65">
                <a:latin typeface="Times New Roman"/>
                <a:cs typeface="Times New Roman"/>
              </a:rPr>
              <a:t> </a:t>
            </a:r>
            <a:r>
              <a:rPr dirty="0" sz="2200" i="1">
                <a:latin typeface="Palatino Linotype"/>
                <a:cs typeface="Palatino Linotype"/>
              </a:rPr>
              <a:t>c</a:t>
            </a:r>
            <a:r>
              <a:rPr dirty="0" sz="2200" spc="445" i="1">
                <a:latin typeface="Palatino Linotype"/>
                <a:cs typeface="Palatino Linotype"/>
              </a:rPr>
              <a:t> </a:t>
            </a:r>
            <a:r>
              <a:rPr dirty="0" sz="2200">
                <a:latin typeface="Palatino Linotype"/>
                <a:cs typeface="Palatino Linotype"/>
              </a:rPr>
              <a:t>,</a:t>
            </a:r>
            <a:r>
              <a:rPr dirty="0" sz="2200" spc="-210">
                <a:latin typeface="Palatino Linotype"/>
                <a:cs typeface="Palatino Linotype"/>
              </a:rPr>
              <a:t> </a:t>
            </a:r>
            <a:r>
              <a:rPr dirty="0" sz="2200" i="1">
                <a:latin typeface="Palatino Linotype"/>
                <a:cs typeface="Palatino Linotype"/>
              </a:rPr>
              <a:t>c</a:t>
            </a:r>
            <a:r>
              <a:rPr dirty="0" sz="2200" spc="-20" i="1">
                <a:latin typeface="Palatino Linotype"/>
                <a:cs typeface="Palatino Linotype"/>
              </a:rPr>
              <a:t> </a:t>
            </a:r>
            <a:r>
              <a:rPr dirty="0" sz="2200">
                <a:latin typeface="Symbol"/>
                <a:cs typeface="Symbol"/>
              </a:rPr>
              <a:t></a:t>
            </a:r>
            <a:r>
              <a:rPr dirty="0" sz="2200" spc="-110">
                <a:latin typeface="Times New Roman"/>
                <a:cs typeface="Times New Roman"/>
              </a:rPr>
              <a:t> </a:t>
            </a:r>
            <a:r>
              <a:rPr dirty="0" sz="2200" i="1">
                <a:latin typeface="Palatino Linotype"/>
                <a:cs typeface="Palatino Linotype"/>
              </a:rPr>
              <a:t>c</a:t>
            </a:r>
            <a:r>
              <a:rPr dirty="0" sz="2200" spc="360" i="1">
                <a:latin typeface="Palatino Linotype"/>
                <a:cs typeface="Palatino Linotype"/>
              </a:rPr>
              <a:t> </a:t>
            </a:r>
            <a:r>
              <a:rPr dirty="0" sz="2200" spc="-50">
                <a:latin typeface="Palatino Linotype"/>
                <a:cs typeface="Palatino Linotype"/>
              </a:rPr>
              <a:t>,</a:t>
            </a:r>
            <a:endParaRPr sz="2200">
              <a:latin typeface="Palatino Linotype"/>
              <a:cs typeface="Palatino Linotype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4348174" y="5835044"/>
            <a:ext cx="1294765" cy="3644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  <a:tabLst>
                <a:tab pos="1209675" algn="l"/>
              </a:tabLst>
            </a:pPr>
            <a:r>
              <a:rPr dirty="0" sz="2200" spc="-50">
                <a:latin typeface="Symbol"/>
                <a:cs typeface="Symbol"/>
              </a:rPr>
              <a:t></a:t>
            </a:r>
            <a:r>
              <a:rPr dirty="0" sz="2200">
                <a:latin typeface="Times New Roman"/>
                <a:cs typeface="Times New Roman"/>
              </a:rPr>
              <a:t>	</a:t>
            </a:r>
            <a:r>
              <a:rPr dirty="0" sz="2200" spc="-50">
                <a:latin typeface="Symbol"/>
                <a:cs typeface="Symbol"/>
              </a:rPr>
              <a:t>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490362" y="5851473"/>
            <a:ext cx="6228080" cy="3644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dirty="0" sz="2200" spc="50">
                <a:latin typeface="Palatino Linotype"/>
                <a:cs typeface="Palatino Linotype"/>
              </a:rPr>
              <a:t>[</a:t>
            </a:r>
            <a:r>
              <a:rPr dirty="0" sz="2200" spc="50" i="1">
                <a:latin typeface="Palatino Linotype"/>
                <a:cs typeface="Palatino Linotype"/>
              </a:rPr>
              <a:t>P</a:t>
            </a:r>
            <a:r>
              <a:rPr dirty="0" sz="2200" spc="50">
                <a:latin typeface="Palatino Linotype"/>
                <a:cs typeface="Palatino Linotype"/>
              </a:rPr>
              <a:t>(</a:t>
            </a:r>
            <a:r>
              <a:rPr dirty="0" sz="2200" spc="50" i="1">
                <a:latin typeface="Palatino Linotype"/>
                <a:cs typeface="Palatino Linotype"/>
              </a:rPr>
              <a:t>a</a:t>
            </a:r>
            <a:r>
              <a:rPr dirty="0" sz="2200" spc="275" i="1">
                <a:latin typeface="Palatino Linotype"/>
                <a:cs typeface="Palatino Linotype"/>
              </a:rPr>
              <a:t> </a:t>
            </a:r>
            <a:r>
              <a:rPr dirty="0" sz="2200">
                <a:latin typeface="Palatino Linotype"/>
                <a:cs typeface="Palatino Linotype"/>
              </a:rPr>
              <a:t>|</a:t>
            </a:r>
            <a:r>
              <a:rPr dirty="0" sz="2200" i="1">
                <a:latin typeface="Palatino Linotype"/>
                <a:cs typeface="Palatino Linotype"/>
              </a:rPr>
              <a:t>c</a:t>
            </a:r>
            <a:r>
              <a:rPr dirty="0" sz="2200" spc="405" i="1">
                <a:latin typeface="Palatino Linotype"/>
                <a:cs typeface="Palatino Linotype"/>
              </a:rPr>
              <a:t> </a:t>
            </a:r>
            <a:r>
              <a:rPr dirty="0" sz="2200">
                <a:latin typeface="Palatino Linotype"/>
                <a:cs typeface="Palatino Linotype"/>
              </a:rPr>
              <a:t>)</a:t>
            </a:r>
            <a:r>
              <a:rPr dirty="0" sz="2200" spc="-290">
                <a:latin typeface="Palatino Linotype"/>
                <a:cs typeface="Palatino Linotype"/>
              </a:rPr>
              <a:t> </a:t>
            </a:r>
            <a:r>
              <a:rPr dirty="0" sz="2200" spc="140">
                <a:latin typeface="Symbol"/>
                <a:cs typeface="Symbol"/>
              </a:rPr>
              <a:t></a:t>
            </a:r>
            <a:r>
              <a:rPr dirty="0" sz="2200" spc="-200">
                <a:latin typeface="Times New Roman"/>
                <a:cs typeface="Times New Roman"/>
              </a:rPr>
              <a:t> </a:t>
            </a:r>
            <a:r>
              <a:rPr dirty="0" sz="2200" i="1">
                <a:latin typeface="Palatino Linotype"/>
                <a:cs typeface="Palatino Linotype"/>
              </a:rPr>
              <a:t>P</a:t>
            </a:r>
            <a:r>
              <a:rPr dirty="0" sz="2200">
                <a:latin typeface="Palatino Linotype"/>
                <a:cs typeface="Palatino Linotype"/>
              </a:rPr>
              <a:t>(</a:t>
            </a:r>
            <a:r>
              <a:rPr dirty="0" sz="2200" i="1">
                <a:latin typeface="Palatino Linotype"/>
                <a:cs typeface="Palatino Linotype"/>
              </a:rPr>
              <a:t>a</a:t>
            </a:r>
            <a:r>
              <a:rPr dirty="0" sz="2200" spc="470" i="1">
                <a:latin typeface="Palatino Linotype"/>
                <a:cs typeface="Palatino Linotype"/>
              </a:rPr>
              <a:t> </a:t>
            </a:r>
            <a:r>
              <a:rPr dirty="0" sz="2200">
                <a:latin typeface="Palatino Linotype"/>
                <a:cs typeface="Palatino Linotype"/>
              </a:rPr>
              <a:t>|</a:t>
            </a:r>
            <a:r>
              <a:rPr dirty="0" sz="2200" i="1">
                <a:latin typeface="Palatino Linotype"/>
                <a:cs typeface="Palatino Linotype"/>
              </a:rPr>
              <a:t>c</a:t>
            </a:r>
            <a:r>
              <a:rPr dirty="0" sz="2200" spc="400" i="1">
                <a:latin typeface="Palatino Linotype"/>
                <a:cs typeface="Palatino Linotype"/>
              </a:rPr>
              <a:t> </a:t>
            </a:r>
            <a:r>
              <a:rPr dirty="0" sz="2200">
                <a:latin typeface="Palatino Linotype"/>
                <a:cs typeface="Palatino Linotype"/>
              </a:rPr>
              <a:t>)]</a:t>
            </a:r>
            <a:r>
              <a:rPr dirty="0" sz="2200" i="1">
                <a:latin typeface="Palatino Linotype"/>
                <a:cs typeface="Palatino Linotype"/>
              </a:rPr>
              <a:t>P</a:t>
            </a:r>
            <a:r>
              <a:rPr dirty="0" sz="2200">
                <a:latin typeface="Palatino Linotype"/>
                <a:cs typeface="Palatino Linotype"/>
              </a:rPr>
              <a:t>(</a:t>
            </a:r>
            <a:r>
              <a:rPr dirty="0" sz="2200" i="1">
                <a:latin typeface="Palatino Linotype"/>
                <a:cs typeface="Palatino Linotype"/>
              </a:rPr>
              <a:t>c</a:t>
            </a:r>
            <a:r>
              <a:rPr dirty="0" sz="2200" spc="405" i="1">
                <a:latin typeface="Palatino Linotype"/>
                <a:cs typeface="Palatino Linotype"/>
              </a:rPr>
              <a:t> </a:t>
            </a:r>
            <a:r>
              <a:rPr dirty="0" sz="2200">
                <a:latin typeface="Palatino Linotype"/>
                <a:cs typeface="Palatino Linotype"/>
              </a:rPr>
              <a:t>)</a:t>
            </a:r>
            <a:r>
              <a:rPr dirty="0" sz="2200" spc="-80">
                <a:latin typeface="Palatino Linotype"/>
                <a:cs typeface="Palatino Linotype"/>
              </a:rPr>
              <a:t> </a:t>
            </a:r>
            <a:r>
              <a:rPr dirty="0" sz="2200">
                <a:latin typeface="Symbol"/>
                <a:cs typeface="Symbol"/>
              </a:rPr>
              <a:t></a:t>
            </a:r>
            <a:r>
              <a:rPr dirty="0" sz="2200" spc="-250">
                <a:latin typeface="Times New Roman"/>
                <a:cs typeface="Times New Roman"/>
              </a:rPr>
              <a:t> </a:t>
            </a:r>
            <a:r>
              <a:rPr dirty="0" sz="2200" spc="50">
                <a:latin typeface="Palatino Linotype"/>
                <a:cs typeface="Palatino Linotype"/>
              </a:rPr>
              <a:t>[</a:t>
            </a:r>
            <a:r>
              <a:rPr dirty="0" sz="2200" spc="50" i="1">
                <a:latin typeface="Palatino Linotype"/>
                <a:cs typeface="Palatino Linotype"/>
              </a:rPr>
              <a:t>P</a:t>
            </a:r>
            <a:r>
              <a:rPr dirty="0" sz="2200" spc="50">
                <a:latin typeface="Palatino Linotype"/>
                <a:cs typeface="Palatino Linotype"/>
              </a:rPr>
              <a:t>(</a:t>
            </a:r>
            <a:r>
              <a:rPr dirty="0" sz="2200" spc="50" i="1">
                <a:latin typeface="Palatino Linotype"/>
                <a:cs typeface="Palatino Linotype"/>
              </a:rPr>
              <a:t>a</a:t>
            </a:r>
            <a:r>
              <a:rPr dirty="0" sz="2200" spc="280" i="1">
                <a:latin typeface="Palatino Linotype"/>
                <a:cs typeface="Palatino Linotype"/>
              </a:rPr>
              <a:t> </a:t>
            </a:r>
            <a:r>
              <a:rPr dirty="0" sz="2200">
                <a:latin typeface="Palatino Linotype"/>
                <a:cs typeface="Palatino Linotype"/>
              </a:rPr>
              <a:t>|</a:t>
            </a:r>
            <a:r>
              <a:rPr dirty="0" sz="2200" i="1">
                <a:latin typeface="Palatino Linotype"/>
                <a:cs typeface="Palatino Linotype"/>
              </a:rPr>
              <a:t>c</a:t>
            </a:r>
            <a:r>
              <a:rPr dirty="0" sz="2200">
                <a:latin typeface="Palatino Linotype"/>
                <a:cs typeface="Palatino Linotype"/>
              </a:rPr>
              <a:t>)</a:t>
            </a:r>
            <a:r>
              <a:rPr dirty="0" sz="2200" spc="-295">
                <a:latin typeface="Palatino Linotype"/>
                <a:cs typeface="Palatino Linotype"/>
              </a:rPr>
              <a:t> </a:t>
            </a:r>
            <a:r>
              <a:rPr dirty="0" sz="2200" spc="140">
                <a:latin typeface="Symbol"/>
                <a:cs typeface="Symbol"/>
              </a:rPr>
              <a:t></a:t>
            </a:r>
            <a:r>
              <a:rPr dirty="0" sz="2200" spc="-195">
                <a:latin typeface="Times New Roman"/>
                <a:cs typeface="Times New Roman"/>
              </a:rPr>
              <a:t> </a:t>
            </a:r>
            <a:r>
              <a:rPr dirty="0" sz="2200" i="1">
                <a:latin typeface="Palatino Linotype"/>
                <a:cs typeface="Palatino Linotype"/>
              </a:rPr>
              <a:t>P</a:t>
            </a:r>
            <a:r>
              <a:rPr dirty="0" sz="2200">
                <a:latin typeface="Palatino Linotype"/>
                <a:cs typeface="Palatino Linotype"/>
              </a:rPr>
              <a:t>(</a:t>
            </a:r>
            <a:r>
              <a:rPr dirty="0" sz="2200" i="1">
                <a:latin typeface="Palatino Linotype"/>
                <a:cs typeface="Palatino Linotype"/>
              </a:rPr>
              <a:t>a</a:t>
            </a:r>
            <a:r>
              <a:rPr dirty="0" sz="2200" spc="470" i="1">
                <a:latin typeface="Palatino Linotype"/>
                <a:cs typeface="Palatino Linotype"/>
              </a:rPr>
              <a:t> </a:t>
            </a:r>
            <a:r>
              <a:rPr dirty="0" sz="2200" spc="-10">
                <a:latin typeface="Palatino Linotype"/>
                <a:cs typeface="Palatino Linotype"/>
              </a:rPr>
              <a:t>|</a:t>
            </a:r>
            <a:r>
              <a:rPr dirty="0" sz="2200" spc="-10" i="1">
                <a:latin typeface="Palatino Linotype"/>
                <a:cs typeface="Palatino Linotype"/>
              </a:rPr>
              <a:t>c</a:t>
            </a:r>
            <a:r>
              <a:rPr dirty="0" sz="2200" spc="-10">
                <a:latin typeface="Palatino Linotype"/>
                <a:cs typeface="Palatino Linotype"/>
              </a:rPr>
              <a:t>)]</a:t>
            </a:r>
            <a:r>
              <a:rPr dirty="0" sz="2200" spc="-10" i="1">
                <a:latin typeface="Palatino Linotype"/>
                <a:cs typeface="Palatino Linotype"/>
              </a:rPr>
              <a:t>P</a:t>
            </a:r>
            <a:r>
              <a:rPr dirty="0" sz="2200" spc="-10">
                <a:latin typeface="Palatino Linotype"/>
                <a:cs typeface="Palatino Linotype"/>
              </a:rPr>
              <a:t>(</a:t>
            </a:r>
            <a:r>
              <a:rPr dirty="0" sz="2200" spc="-10" i="1">
                <a:latin typeface="Palatino Linotype"/>
                <a:cs typeface="Palatino Linotype"/>
              </a:rPr>
              <a:t>c</a:t>
            </a:r>
            <a:r>
              <a:rPr dirty="0" sz="2200" spc="-10">
                <a:latin typeface="Palatino Linotype"/>
                <a:cs typeface="Palatino Linotype"/>
              </a:rPr>
              <a:t>),</a:t>
            </a:r>
            <a:endParaRPr sz="2200">
              <a:latin typeface="Palatino Linotype"/>
              <a:cs typeface="Palatino Linotype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990736" y="5835044"/>
            <a:ext cx="1402080" cy="3644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  <a:tabLst>
                <a:tab pos="1316990" algn="l"/>
              </a:tabLst>
            </a:pPr>
            <a:r>
              <a:rPr dirty="0" sz="2200" spc="-50">
                <a:latin typeface="Symbol"/>
                <a:cs typeface="Symbol"/>
              </a:rPr>
              <a:t></a:t>
            </a:r>
            <a:r>
              <a:rPr dirty="0" sz="2200">
                <a:latin typeface="Times New Roman"/>
                <a:cs typeface="Times New Roman"/>
              </a:rPr>
              <a:t>	</a:t>
            </a:r>
            <a:r>
              <a:rPr dirty="0" sz="2200" spc="-50">
                <a:latin typeface="Symbol"/>
                <a:cs typeface="Symbol"/>
              </a:rPr>
              <a:t></a:t>
            </a:r>
            <a:endParaRPr sz="220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Play</a:t>
            </a:r>
            <a:r>
              <a:rPr dirty="0" sz="3200" spc="-2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Tennis:</a:t>
            </a:r>
            <a:r>
              <a:rPr dirty="0" sz="3200" spc="-1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Classification</a:t>
            </a:r>
            <a:r>
              <a:rPr dirty="0" sz="3200" spc="-4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with</a:t>
            </a:r>
            <a:r>
              <a:rPr dirty="0" sz="3200" spc="-15" i="1">
                <a:latin typeface="Times New Roman"/>
                <a:cs typeface="Times New Roman"/>
              </a:rPr>
              <a:t> </a:t>
            </a:r>
            <a:r>
              <a:rPr dirty="0" sz="3200" spc="-25" i="1">
                <a:latin typeface="Times New Roman"/>
                <a:cs typeface="Times New Roman"/>
              </a:rPr>
              <a:t>NB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27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5400" y="1371600"/>
            <a:ext cx="6629400" cy="5042916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NB:</a:t>
            </a:r>
            <a:r>
              <a:rPr dirty="0" sz="3200" spc="-1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Learning</a:t>
            </a:r>
            <a:r>
              <a:rPr dirty="0" sz="3200" spc="-2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Phase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28</a:t>
            </a:r>
            <a:endParaRPr sz="1600">
              <a:latin typeface="Arial"/>
              <a:cs typeface="Arial"/>
            </a:endParaRPr>
          </a:p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595312" y="1968436"/>
          <a:ext cx="3745229" cy="1767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2850"/>
                <a:gridCol w="1214755"/>
                <a:gridCol w="1212849"/>
              </a:tblGrid>
              <a:tr h="396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10">
                          <a:latin typeface="Palatino Linotype"/>
                          <a:cs typeface="Palatino Linotype"/>
                        </a:rPr>
                        <a:t>Outlook</a:t>
                      </a:r>
                      <a:endParaRPr sz="20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2984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10">
                          <a:latin typeface="Palatino Linotype"/>
                          <a:cs typeface="Palatino Linotype"/>
                        </a:rPr>
                        <a:t>Play=</a:t>
                      </a:r>
                      <a:r>
                        <a:rPr dirty="0" sz="2000" spc="-10" i="1">
                          <a:latin typeface="Palatino Linotype"/>
                          <a:cs typeface="Palatino Linotype"/>
                        </a:rPr>
                        <a:t>Yes</a:t>
                      </a:r>
                      <a:endParaRPr sz="20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10">
                          <a:latin typeface="Palatino Linotype"/>
                          <a:cs typeface="Palatino Linotype"/>
                        </a:rPr>
                        <a:t>Play=</a:t>
                      </a:r>
                      <a:r>
                        <a:rPr dirty="0" sz="2000" spc="-10" i="1">
                          <a:latin typeface="Palatino Linotype"/>
                          <a:cs typeface="Palatino Linotype"/>
                        </a:rPr>
                        <a:t>No</a:t>
                      </a:r>
                      <a:endParaRPr sz="20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 spc="-10" i="1">
                          <a:latin typeface="Palatino Linotype"/>
                          <a:cs typeface="Palatino Linotype"/>
                        </a:rPr>
                        <a:t>Sunny</a:t>
                      </a:r>
                      <a:endParaRPr sz="18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3048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2400" spc="-25">
                          <a:latin typeface="Palatino Linotype"/>
                          <a:cs typeface="Palatino Linotype"/>
                        </a:rPr>
                        <a:t>2/9</a:t>
                      </a:r>
                      <a:endParaRPr sz="24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2400" spc="-25">
                          <a:latin typeface="Palatino Linotype"/>
                          <a:cs typeface="Palatino Linotype"/>
                        </a:rPr>
                        <a:t>3/5</a:t>
                      </a:r>
                      <a:endParaRPr sz="24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dirty="0" sz="1800" spc="-10" i="1">
                          <a:latin typeface="Palatino Linotype"/>
                          <a:cs typeface="Palatino Linotype"/>
                        </a:rPr>
                        <a:t>Overcast</a:t>
                      </a:r>
                      <a:endParaRPr sz="18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31114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2400" spc="-25">
                          <a:latin typeface="Palatino Linotype"/>
                          <a:cs typeface="Palatino Linotype"/>
                        </a:rPr>
                        <a:t>4/9</a:t>
                      </a:r>
                      <a:endParaRPr sz="24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2400" spc="-25">
                          <a:latin typeface="Palatino Linotype"/>
                          <a:cs typeface="Palatino Linotype"/>
                        </a:rPr>
                        <a:t>0/5</a:t>
                      </a:r>
                      <a:endParaRPr sz="24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20" i="1">
                          <a:latin typeface="Palatino Linotype"/>
                          <a:cs typeface="Palatino Linotype"/>
                        </a:rPr>
                        <a:t>Rain</a:t>
                      </a:r>
                      <a:endParaRPr sz="18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3111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2400" spc="-25">
                          <a:latin typeface="Palatino Linotype"/>
                          <a:cs typeface="Palatino Linotype"/>
                        </a:rPr>
                        <a:t>3/9</a:t>
                      </a:r>
                      <a:endParaRPr sz="24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2400" spc="-25">
                          <a:latin typeface="Palatino Linotype"/>
                          <a:cs typeface="Palatino Linotype"/>
                        </a:rPr>
                        <a:t>2/5</a:t>
                      </a:r>
                      <a:endParaRPr sz="24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4405312" y="1968436"/>
          <a:ext cx="4676775" cy="1767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6400"/>
                <a:gridCol w="1447800"/>
                <a:gridCol w="1447800"/>
              </a:tblGrid>
              <a:tr h="396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10">
                          <a:latin typeface="Palatino Linotype"/>
                          <a:cs typeface="Palatino Linotype"/>
                        </a:rPr>
                        <a:t>Temperature</a:t>
                      </a:r>
                      <a:endParaRPr sz="20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2984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10">
                          <a:latin typeface="Palatino Linotype"/>
                          <a:cs typeface="Palatino Linotype"/>
                        </a:rPr>
                        <a:t>Play=</a:t>
                      </a:r>
                      <a:r>
                        <a:rPr dirty="0" sz="2000" spc="-10" i="1">
                          <a:latin typeface="Palatino Linotype"/>
                          <a:cs typeface="Palatino Linotype"/>
                        </a:rPr>
                        <a:t>Yes</a:t>
                      </a:r>
                      <a:endParaRPr sz="20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10">
                          <a:latin typeface="Palatino Linotype"/>
                          <a:cs typeface="Palatino Linotype"/>
                        </a:rPr>
                        <a:t>Play=</a:t>
                      </a:r>
                      <a:r>
                        <a:rPr dirty="0" sz="2000" spc="-10" i="1">
                          <a:latin typeface="Palatino Linotype"/>
                          <a:cs typeface="Palatino Linotype"/>
                        </a:rPr>
                        <a:t>No</a:t>
                      </a:r>
                      <a:endParaRPr sz="20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 spc="-25" i="1">
                          <a:latin typeface="Palatino Linotype"/>
                          <a:cs typeface="Palatino Linotype"/>
                        </a:rPr>
                        <a:t>Hot</a:t>
                      </a:r>
                      <a:endParaRPr sz="18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3048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2400" spc="-25">
                          <a:latin typeface="Palatino Linotype"/>
                          <a:cs typeface="Palatino Linotype"/>
                        </a:rPr>
                        <a:t>2/9</a:t>
                      </a:r>
                      <a:endParaRPr sz="24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2400" spc="-25">
                          <a:latin typeface="Palatino Linotype"/>
                          <a:cs typeface="Palatino Linotype"/>
                        </a:rPr>
                        <a:t>2/5</a:t>
                      </a:r>
                      <a:endParaRPr sz="24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dirty="0" sz="1800" spc="-20" i="1">
                          <a:latin typeface="Palatino Linotype"/>
                          <a:cs typeface="Palatino Linotype"/>
                        </a:rPr>
                        <a:t>Mild</a:t>
                      </a:r>
                      <a:endParaRPr sz="18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31114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2400" spc="-25">
                          <a:latin typeface="Palatino Linotype"/>
                          <a:cs typeface="Palatino Linotype"/>
                        </a:rPr>
                        <a:t>4/9</a:t>
                      </a:r>
                      <a:endParaRPr sz="24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2400" spc="-25">
                          <a:latin typeface="Palatino Linotype"/>
                          <a:cs typeface="Palatino Linotype"/>
                        </a:rPr>
                        <a:t>2/5</a:t>
                      </a:r>
                      <a:endParaRPr sz="24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20" i="1">
                          <a:latin typeface="Palatino Linotype"/>
                          <a:cs typeface="Palatino Linotype"/>
                        </a:rPr>
                        <a:t>Cool</a:t>
                      </a:r>
                      <a:endParaRPr sz="18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3111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2400" spc="-25">
                          <a:latin typeface="Palatino Linotype"/>
                          <a:cs typeface="Palatino Linotype"/>
                        </a:rPr>
                        <a:t>3/9</a:t>
                      </a:r>
                      <a:endParaRPr sz="24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2400" spc="-25">
                          <a:latin typeface="Palatino Linotype"/>
                          <a:cs typeface="Palatino Linotype"/>
                        </a:rPr>
                        <a:t>1/5</a:t>
                      </a:r>
                      <a:endParaRPr sz="24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671512" y="4633912"/>
          <a:ext cx="3990975" cy="1374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4480"/>
                <a:gridCol w="1184275"/>
                <a:gridCol w="1147445"/>
              </a:tblGrid>
              <a:tr h="4603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10">
                          <a:latin typeface="Palatino Linotype"/>
                          <a:cs typeface="Palatino Linotype"/>
                        </a:rPr>
                        <a:t>Humidity</a:t>
                      </a:r>
                      <a:endParaRPr sz="20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2984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10">
                          <a:latin typeface="Palatino Linotype"/>
                          <a:cs typeface="Palatino Linotype"/>
                        </a:rPr>
                        <a:t>Play=</a:t>
                      </a:r>
                      <a:r>
                        <a:rPr dirty="0" sz="2000" spc="-10" i="1">
                          <a:latin typeface="Palatino Linotype"/>
                          <a:cs typeface="Palatino Linotype"/>
                        </a:rPr>
                        <a:t>Yes</a:t>
                      </a:r>
                      <a:endParaRPr sz="20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10">
                          <a:latin typeface="Palatino Linotype"/>
                          <a:cs typeface="Palatino Linotype"/>
                        </a:rPr>
                        <a:t>Play=N</a:t>
                      </a:r>
                      <a:r>
                        <a:rPr dirty="0" sz="2000" spc="-10" i="1">
                          <a:latin typeface="Palatino Linotype"/>
                          <a:cs typeface="Palatino Linotype"/>
                        </a:rPr>
                        <a:t>o</a:t>
                      </a:r>
                      <a:endParaRPr sz="20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20" i="1">
                          <a:latin typeface="Palatino Linotype"/>
                          <a:cs typeface="Palatino Linotype"/>
                        </a:rPr>
                        <a:t>High</a:t>
                      </a:r>
                      <a:endParaRPr sz="18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3111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2400" spc="-25">
                          <a:latin typeface="Palatino Linotype"/>
                          <a:cs typeface="Palatino Linotype"/>
                        </a:rPr>
                        <a:t>3/9</a:t>
                      </a:r>
                      <a:endParaRPr sz="24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2400" spc="-25">
                          <a:latin typeface="Palatino Linotype"/>
                          <a:cs typeface="Palatino Linotype"/>
                        </a:rPr>
                        <a:t>4/5</a:t>
                      </a:r>
                      <a:endParaRPr sz="24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10" i="1">
                          <a:latin typeface="Palatino Linotype"/>
                          <a:cs typeface="Palatino Linotype"/>
                        </a:rPr>
                        <a:t>Normal</a:t>
                      </a:r>
                      <a:endParaRPr sz="18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3111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2400" spc="-25">
                          <a:latin typeface="Palatino Linotype"/>
                          <a:cs typeface="Palatino Linotype"/>
                        </a:rPr>
                        <a:t>6/9</a:t>
                      </a:r>
                      <a:endParaRPr sz="24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2400" spc="-25">
                          <a:latin typeface="Palatino Linotype"/>
                          <a:cs typeface="Palatino Linotype"/>
                        </a:rPr>
                        <a:t>1/5</a:t>
                      </a:r>
                      <a:endParaRPr sz="24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5091112" y="4557712"/>
          <a:ext cx="3990975" cy="1368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7630"/>
                <a:gridCol w="1273175"/>
                <a:gridCol w="1255395"/>
              </a:tblGrid>
              <a:tr h="454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20">
                          <a:latin typeface="Palatino Linotype"/>
                          <a:cs typeface="Palatino Linotype"/>
                        </a:rPr>
                        <a:t>Wind</a:t>
                      </a:r>
                      <a:endParaRPr sz="20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2984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10">
                          <a:latin typeface="Palatino Linotype"/>
                          <a:cs typeface="Palatino Linotype"/>
                        </a:rPr>
                        <a:t>Play=</a:t>
                      </a:r>
                      <a:r>
                        <a:rPr dirty="0" sz="2000" spc="-10" i="1">
                          <a:latin typeface="Palatino Linotype"/>
                          <a:cs typeface="Palatino Linotype"/>
                        </a:rPr>
                        <a:t>Yes</a:t>
                      </a:r>
                      <a:endParaRPr sz="20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10">
                          <a:latin typeface="Palatino Linotype"/>
                          <a:cs typeface="Palatino Linotype"/>
                        </a:rPr>
                        <a:t>Play=</a:t>
                      </a:r>
                      <a:r>
                        <a:rPr dirty="0" sz="2000" spc="-10" i="1">
                          <a:latin typeface="Palatino Linotype"/>
                          <a:cs typeface="Palatino Linotype"/>
                        </a:rPr>
                        <a:t>No</a:t>
                      </a:r>
                      <a:endParaRPr sz="20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10" i="1">
                          <a:latin typeface="Palatino Linotype"/>
                          <a:cs typeface="Palatino Linotype"/>
                        </a:rPr>
                        <a:t>Strong</a:t>
                      </a:r>
                      <a:endParaRPr sz="18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3111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2400" spc="-25">
                          <a:latin typeface="Palatino Linotype"/>
                          <a:cs typeface="Palatino Linotype"/>
                        </a:rPr>
                        <a:t>3/9</a:t>
                      </a:r>
                      <a:endParaRPr sz="24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2400" spc="-25">
                          <a:latin typeface="Palatino Linotype"/>
                          <a:cs typeface="Palatino Linotype"/>
                        </a:rPr>
                        <a:t>3/5</a:t>
                      </a:r>
                      <a:endParaRPr sz="24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20" i="1">
                          <a:latin typeface="Palatino Linotype"/>
                          <a:cs typeface="Palatino Linotype"/>
                        </a:rPr>
                        <a:t>Weak</a:t>
                      </a:r>
                      <a:endParaRPr sz="18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3111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2400" spc="-25">
                          <a:latin typeface="Palatino Linotype"/>
                          <a:cs typeface="Palatino Linotype"/>
                        </a:rPr>
                        <a:t>6/9</a:t>
                      </a:r>
                      <a:endParaRPr sz="24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2400" spc="-25">
                          <a:latin typeface="Palatino Linotype"/>
                          <a:cs typeface="Palatino Linotype"/>
                        </a:rPr>
                        <a:t>2/5</a:t>
                      </a:r>
                      <a:endParaRPr sz="24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object 8" descr=""/>
          <p:cNvSpPr txBox="1"/>
          <p:nvPr/>
        </p:nvSpPr>
        <p:spPr>
          <a:xfrm>
            <a:off x="2301620" y="6232652"/>
            <a:ext cx="24295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 i="1">
                <a:latin typeface="Palatino Linotype"/>
                <a:cs typeface="Palatino Linotype"/>
              </a:rPr>
              <a:t>P</a:t>
            </a:r>
            <a:r>
              <a:rPr dirty="0" sz="2400" spc="-25">
                <a:latin typeface="Palatino Linotype"/>
                <a:cs typeface="Palatino Linotype"/>
              </a:rPr>
              <a:t>(Play</a:t>
            </a:r>
            <a:r>
              <a:rPr dirty="0" sz="2400" spc="-25" i="1">
                <a:latin typeface="Palatino Linotype"/>
                <a:cs typeface="Palatino Linotype"/>
              </a:rPr>
              <a:t>=Yes)</a:t>
            </a:r>
            <a:r>
              <a:rPr dirty="0" sz="2400" spc="-45" i="1">
                <a:latin typeface="Palatino Linotype"/>
                <a:cs typeface="Palatino Linotype"/>
              </a:rPr>
              <a:t> </a:t>
            </a:r>
            <a:r>
              <a:rPr dirty="0" sz="2400" i="1">
                <a:latin typeface="Palatino Linotype"/>
                <a:cs typeface="Palatino Linotype"/>
              </a:rPr>
              <a:t>=</a:t>
            </a:r>
            <a:r>
              <a:rPr dirty="0" sz="2400" spc="-50" i="1">
                <a:latin typeface="Palatino Linotype"/>
                <a:cs typeface="Palatino Linotype"/>
              </a:rPr>
              <a:t> </a:t>
            </a:r>
            <a:r>
              <a:rPr dirty="0" sz="2400" spc="-20">
                <a:latin typeface="Palatino Linotype"/>
                <a:cs typeface="Palatino Linotype"/>
              </a:rPr>
              <a:t>9/14</a:t>
            </a:r>
            <a:endParaRPr sz="2400">
              <a:latin typeface="Palatino Linotype"/>
              <a:cs typeface="Palatino Linotype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261228" y="6186627"/>
            <a:ext cx="23945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Palatino Linotype"/>
                <a:cs typeface="Palatino Linotype"/>
              </a:rPr>
              <a:t>P</a:t>
            </a:r>
            <a:r>
              <a:rPr dirty="0" sz="2400">
                <a:latin typeface="Palatino Linotype"/>
                <a:cs typeface="Palatino Linotype"/>
              </a:rPr>
              <a:t>(Play</a:t>
            </a:r>
            <a:r>
              <a:rPr dirty="0" sz="2400" i="1">
                <a:latin typeface="Palatino Linotype"/>
                <a:cs typeface="Palatino Linotype"/>
              </a:rPr>
              <a:t>=No)</a:t>
            </a:r>
            <a:r>
              <a:rPr dirty="0" sz="2400" spc="-45" i="1">
                <a:latin typeface="Palatino Linotype"/>
                <a:cs typeface="Palatino Linotype"/>
              </a:rPr>
              <a:t> </a:t>
            </a:r>
            <a:r>
              <a:rPr dirty="0" sz="2400" i="1">
                <a:latin typeface="Palatino Linotype"/>
                <a:cs typeface="Palatino Linotype"/>
              </a:rPr>
              <a:t>=</a:t>
            </a:r>
            <a:r>
              <a:rPr dirty="0" sz="2400" spc="-30" i="1">
                <a:latin typeface="Palatino Linotype"/>
                <a:cs typeface="Palatino Linotype"/>
              </a:rPr>
              <a:t> </a:t>
            </a:r>
            <a:r>
              <a:rPr dirty="0" sz="2400" spc="-20">
                <a:latin typeface="Palatino Linotype"/>
                <a:cs typeface="Palatino Linotype"/>
              </a:rPr>
              <a:t>5/14</a:t>
            </a:r>
            <a:endParaRPr sz="2400">
              <a:latin typeface="Palatino Linotype"/>
              <a:cs typeface="Palatino Linotype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88340" y="1310385"/>
            <a:ext cx="28555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Palatino Linotype"/>
                <a:cs typeface="Palatino Linotype"/>
              </a:rPr>
              <a:t>P(Outlook=</a:t>
            </a:r>
            <a:r>
              <a:rPr dirty="0" sz="2400" spc="-10" i="1">
                <a:latin typeface="Palatino Linotype"/>
                <a:cs typeface="Palatino Linotype"/>
              </a:rPr>
              <a:t>o</a:t>
            </a:r>
            <a:r>
              <a:rPr dirty="0" sz="2400" spc="-10">
                <a:latin typeface="Palatino Linotype"/>
                <a:cs typeface="Palatino Linotype"/>
              </a:rPr>
              <a:t>|Play=</a:t>
            </a:r>
            <a:r>
              <a:rPr dirty="0" sz="2400" spc="-10" i="1">
                <a:latin typeface="Palatino Linotype"/>
                <a:cs typeface="Palatino Linotype"/>
              </a:rPr>
              <a:t>b</a:t>
            </a:r>
            <a:r>
              <a:rPr dirty="0" sz="2400" spc="-10">
                <a:latin typeface="Palatino Linotype"/>
                <a:cs typeface="Palatino Linotype"/>
              </a:rPr>
              <a:t>)</a:t>
            </a:r>
            <a:endParaRPr sz="2400">
              <a:latin typeface="Palatino Linotype"/>
              <a:cs typeface="Palatino Linotype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261228" y="1310385"/>
            <a:ext cx="34651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Palatino Linotype"/>
                <a:cs typeface="Palatino Linotype"/>
              </a:rPr>
              <a:t>P(Temperature=</a:t>
            </a:r>
            <a:r>
              <a:rPr dirty="0" sz="2400" spc="-10" i="1">
                <a:latin typeface="Palatino Linotype"/>
                <a:cs typeface="Palatino Linotype"/>
              </a:rPr>
              <a:t>t</a:t>
            </a:r>
            <a:r>
              <a:rPr dirty="0" sz="2400" spc="-10">
                <a:latin typeface="Palatino Linotype"/>
                <a:cs typeface="Palatino Linotype"/>
              </a:rPr>
              <a:t>|Play=</a:t>
            </a:r>
            <a:r>
              <a:rPr dirty="0" sz="2400" spc="-10" i="1">
                <a:latin typeface="Palatino Linotype"/>
                <a:cs typeface="Palatino Linotype"/>
              </a:rPr>
              <a:t>b</a:t>
            </a:r>
            <a:r>
              <a:rPr dirty="0" sz="2400" spc="-10">
                <a:latin typeface="Palatino Linotype"/>
                <a:cs typeface="Palatino Linotype"/>
              </a:rPr>
              <a:t>)</a:t>
            </a:r>
            <a:endParaRPr sz="2400">
              <a:latin typeface="Palatino Linotype"/>
              <a:cs typeface="Palatino Linotype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88340" y="3978020"/>
            <a:ext cx="30981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Palatino Linotype"/>
                <a:cs typeface="Palatino Linotype"/>
              </a:rPr>
              <a:t>P(Humidity=</a:t>
            </a:r>
            <a:r>
              <a:rPr dirty="0" sz="2400" spc="-10" i="1">
                <a:latin typeface="Palatino Linotype"/>
                <a:cs typeface="Palatino Linotype"/>
              </a:rPr>
              <a:t>h</a:t>
            </a:r>
            <a:r>
              <a:rPr dirty="0" sz="2400" spc="-10">
                <a:latin typeface="Palatino Linotype"/>
                <a:cs typeface="Palatino Linotype"/>
              </a:rPr>
              <a:t>|Play=</a:t>
            </a:r>
            <a:r>
              <a:rPr dirty="0" sz="2400" spc="-10" i="1">
                <a:latin typeface="Palatino Linotype"/>
                <a:cs typeface="Palatino Linotype"/>
              </a:rPr>
              <a:t>b</a:t>
            </a:r>
            <a:r>
              <a:rPr dirty="0" sz="2400" spc="-10">
                <a:latin typeface="Palatino Linotype"/>
                <a:cs typeface="Palatino Linotype"/>
              </a:rPr>
              <a:t>)</a:t>
            </a:r>
            <a:endParaRPr sz="2400">
              <a:latin typeface="Palatino Linotype"/>
              <a:cs typeface="Palatino Linotype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175628" y="3978020"/>
            <a:ext cx="25831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Palatino Linotype"/>
                <a:cs typeface="Palatino Linotype"/>
              </a:rPr>
              <a:t>P(Wind=</a:t>
            </a:r>
            <a:r>
              <a:rPr dirty="0" sz="2400" spc="-10" i="1">
                <a:latin typeface="Palatino Linotype"/>
                <a:cs typeface="Palatino Linotype"/>
              </a:rPr>
              <a:t>w</a:t>
            </a:r>
            <a:r>
              <a:rPr dirty="0" sz="2400" spc="-10">
                <a:latin typeface="Palatino Linotype"/>
                <a:cs typeface="Palatino Linotype"/>
              </a:rPr>
              <a:t>|Play=</a:t>
            </a:r>
            <a:r>
              <a:rPr dirty="0" sz="2400" spc="-10" i="1">
                <a:latin typeface="Palatino Linotype"/>
                <a:cs typeface="Palatino Linotype"/>
              </a:rPr>
              <a:t>b</a:t>
            </a:r>
            <a:r>
              <a:rPr dirty="0" sz="2400" spc="-10">
                <a:latin typeface="Palatino Linotype"/>
                <a:cs typeface="Palatino Linotype"/>
              </a:rPr>
              <a:t>)</a:t>
            </a:r>
            <a:endParaRPr sz="24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NB:</a:t>
            </a:r>
            <a:r>
              <a:rPr dirty="0" sz="3200" spc="-1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Test</a:t>
            </a:r>
            <a:r>
              <a:rPr dirty="0" sz="3200" spc="-10" i="1">
                <a:latin typeface="Times New Roman"/>
                <a:cs typeface="Times New Roman"/>
              </a:rPr>
              <a:t> </a:t>
            </a:r>
            <a:r>
              <a:rPr dirty="0" sz="3200" spc="-20" i="1">
                <a:latin typeface="Times New Roman"/>
                <a:cs typeface="Times New Roman"/>
              </a:rPr>
              <a:t>Phase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29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85343" y="1173217"/>
            <a:ext cx="8376920" cy="1215390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marL="545465" indent="-532765">
              <a:lnSpc>
                <a:spcPct val="100000"/>
              </a:lnSpc>
              <a:spcBef>
                <a:spcPts val="250"/>
              </a:spcBef>
              <a:buChar char="–"/>
              <a:tabLst>
                <a:tab pos="545465" algn="l"/>
              </a:tabLst>
            </a:pPr>
            <a:r>
              <a:rPr dirty="0" sz="2400">
                <a:latin typeface="Tahoma"/>
                <a:cs typeface="Tahoma"/>
              </a:rPr>
              <a:t>Given</a:t>
            </a:r>
            <a:r>
              <a:rPr dirty="0" sz="2400" spc="-2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a</a:t>
            </a:r>
            <a:r>
              <a:rPr dirty="0" sz="2400" spc="-3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new</a:t>
            </a:r>
            <a:r>
              <a:rPr dirty="0" sz="2400" spc="-2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instance,</a:t>
            </a:r>
            <a:endParaRPr sz="24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45"/>
              </a:spcBef>
            </a:pPr>
            <a:r>
              <a:rPr dirty="0" sz="2400" spc="-10" b="1">
                <a:solidFill>
                  <a:srgbClr val="333399"/>
                </a:solidFill>
                <a:latin typeface="Palatino Linotype"/>
                <a:cs typeface="Palatino Linotype"/>
              </a:rPr>
              <a:t>x</a:t>
            </a:r>
            <a:r>
              <a:rPr dirty="0" sz="2000" spc="-10">
                <a:solidFill>
                  <a:srgbClr val="333399"/>
                </a:solidFill>
                <a:latin typeface="Palatino Linotype"/>
                <a:cs typeface="Palatino Linotype"/>
              </a:rPr>
              <a:t>’=(Outlook=</a:t>
            </a:r>
            <a:r>
              <a:rPr dirty="0" sz="2000" spc="-10" i="1">
                <a:solidFill>
                  <a:srgbClr val="333399"/>
                </a:solidFill>
                <a:latin typeface="Palatino Linotype"/>
                <a:cs typeface="Palatino Linotype"/>
              </a:rPr>
              <a:t>Sunny,</a:t>
            </a:r>
            <a:r>
              <a:rPr dirty="0" sz="2000" spc="-20" i="1">
                <a:solidFill>
                  <a:srgbClr val="333399"/>
                </a:solidFill>
                <a:latin typeface="Palatino Linotype"/>
                <a:cs typeface="Palatino Linotype"/>
              </a:rPr>
              <a:t> </a:t>
            </a:r>
            <a:r>
              <a:rPr dirty="0" sz="2000" spc="-10">
                <a:solidFill>
                  <a:srgbClr val="333399"/>
                </a:solidFill>
                <a:latin typeface="Palatino Linotype"/>
                <a:cs typeface="Palatino Linotype"/>
              </a:rPr>
              <a:t>Temperature=</a:t>
            </a:r>
            <a:r>
              <a:rPr dirty="0" sz="2000" spc="-10" i="1">
                <a:solidFill>
                  <a:srgbClr val="333399"/>
                </a:solidFill>
                <a:latin typeface="Palatino Linotype"/>
                <a:cs typeface="Palatino Linotype"/>
              </a:rPr>
              <a:t>Cool,</a:t>
            </a:r>
            <a:r>
              <a:rPr dirty="0" sz="2000" spc="-5" i="1">
                <a:solidFill>
                  <a:srgbClr val="333399"/>
                </a:solidFill>
                <a:latin typeface="Palatino Linotype"/>
                <a:cs typeface="Palatino Linotype"/>
              </a:rPr>
              <a:t> </a:t>
            </a:r>
            <a:r>
              <a:rPr dirty="0" sz="2000">
                <a:solidFill>
                  <a:srgbClr val="333399"/>
                </a:solidFill>
                <a:latin typeface="Palatino Linotype"/>
                <a:cs typeface="Palatino Linotype"/>
              </a:rPr>
              <a:t>Humidity</a:t>
            </a:r>
            <a:r>
              <a:rPr dirty="0" sz="2000" i="1">
                <a:solidFill>
                  <a:srgbClr val="333399"/>
                </a:solidFill>
                <a:latin typeface="Palatino Linotype"/>
                <a:cs typeface="Palatino Linotype"/>
              </a:rPr>
              <a:t>=High,</a:t>
            </a:r>
            <a:r>
              <a:rPr dirty="0" sz="2000" spc="-15" i="1">
                <a:solidFill>
                  <a:srgbClr val="333399"/>
                </a:solidFill>
                <a:latin typeface="Palatino Linotype"/>
                <a:cs typeface="Palatino Linotype"/>
              </a:rPr>
              <a:t> </a:t>
            </a:r>
            <a:r>
              <a:rPr dirty="0" sz="2000" spc="-10">
                <a:solidFill>
                  <a:srgbClr val="333399"/>
                </a:solidFill>
                <a:latin typeface="Palatino Linotype"/>
                <a:cs typeface="Palatino Linotype"/>
              </a:rPr>
              <a:t>Wind=</a:t>
            </a:r>
            <a:r>
              <a:rPr dirty="0" sz="2000" spc="-10" i="1">
                <a:solidFill>
                  <a:srgbClr val="333399"/>
                </a:solidFill>
                <a:latin typeface="Palatino Linotype"/>
                <a:cs typeface="Palatino Linotype"/>
              </a:rPr>
              <a:t>Strong</a:t>
            </a:r>
            <a:r>
              <a:rPr dirty="0" sz="2000" spc="-10">
                <a:solidFill>
                  <a:srgbClr val="333399"/>
                </a:solidFill>
                <a:latin typeface="Palatino Linotype"/>
                <a:cs typeface="Palatino Linotype"/>
              </a:rPr>
              <a:t>)</a:t>
            </a:r>
            <a:endParaRPr sz="2000">
              <a:latin typeface="Palatino Linotype"/>
              <a:cs typeface="Palatino Linotype"/>
            </a:endParaRPr>
          </a:p>
          <a:p>
            <a:pPr marL="545465" indent="-532765">
              <a:lnSpc>
                <a:spcPct val="100000"/>
              </a:lnSpc>
              <a:spcBef>
                <a:spcPts val="430"/>
              </a:spcBef>
              <a:buChar char="–"/>
              <a:tabLst>
                <a:tab pos="545465" algn="l"/>
              </a:tabLst>
            </a:pPr>
            <a:r>
              <a:rPr dirty="0" sz="2400">
                <a:latin typeface="Tahoma"/>
                <a:cs typeface="Tahoma"/>
              </a:rPr>
              <a:t>Look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up</a:t>
            </a:r>
            <a:r>
              <a:rPr dirty="0" sz="2400" spc="-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tables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032628" y="2353182"/>
            <a:ext cx="3749040" cy="180911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dirty="0" sz="1800" spc="-10">
                <a:latin typeface="Palatino Linotype"/>
                <a:cs typeface="Palatino Linotype"/>
              </a:rPr>
              <a:t>P(Outlook=S</a:t>
            </a:r>
            <a:r>
              <a:rPr dirty="0" sz="1800" spc="-10" i="1">
                <a:latin typeface="Palatino Linotype"/>
                <a:cs typeface="Palatino Linotype"/>
              </a:rPr>
              <a:t>unny</a:t>
            </a:r>
            <a:r>
              <a:rPr dirty="0" sz="1800" spc="-10">
                <a:latin typeface="Palatino Linotype"/>
                <a:cs typeface="Palatino Linotype"/>
              </a:rPr>
              <a:t>|Play=</a:t>
            </a:r>
            <a:r>
              <a:rPr dirty="0" sz="1800" spc="-10" i="1">
                <a:latin typeface="Palatino Linotype"/>
                <a:cs typeface="Palatino Linotype"/>
              </a:rPr>
              <a:t>No</a:t>
            </a:r>
            <a:r>
              <a:rPr dirty="0" sz="1800" spc="-10">
                <a:latin typeface="Palatino Linotype"/>
                <a:cs typeface="Palatino Linotype"/>
              </a:rPr>
              <a:t>)</a:t>
            </a:r>
            <a:r>
              <a:rPr dirty="0" sz="1800" spc="40">
                <a:latin typeface="Palatino Linotype"/>
                <a:cs typeface="Palatino Linotype"/>
              </a:rPr>
              <a:t> </a:t>
            </a:r>
            <a:r>
              <a:rPr dirty="0" sz="1800">
                <a:latin typeface="Palatino Linotype"/>
                <a:cs typeface="Palatino Linotype"/>
              </a:rPr>
              <a:t>=</a:t>
            </a:r>
            <a:r>
              <a:rPr dirty="0" sz="1800" spc="35">
                <a:latin typeface="Palatino Linotype"/>
                <a:cs typeface="Palatino Linotype"/>
              </a:rPr>
              <a:t> </a:t>
            </a:r>
            <a:r>
              <a:rPr dirty="0" sz="1800" spc="-25">
                <a:latin typeface="Palatino Linotype"/>
                <a:cs typeface="Palatino Linotype"/>
              </a:rPr>
              <a:t>3/5 </a:t>
            </a:r>
            <a:r>
              <a:rPr dirty="0" sz="1800" spc="-10">
                <a:latin typeface="Palatino Linotype"/>
                <a:cs typeface="Palatino Linotype"/>
              </a:rPr>
              <a:t>P(Temperature=</a:t>
            </a:r>
            <a:r>
              <a:rPr dirty="0" sz="1800" spc="-10" i="1">
                <a:latin typeface="Palatino Linotype"/>
                <a:cs typeface="Palatino Linotype"/>
              </a:rPr>
              <a:t>Cool</a:t>
            </a:r>
            <a:r>
              <a:rPr dirty="0" sz="1800" spc="-10">
                <a:latin typeface="Palatino Linotype"/>
                <a:cs typeface="Palatino Linotype"/>
              </a:rPr>
              <a:t>|Play=</a:t>
            </a:r>
            <a:r>
              <a:rPr dirty="0" sz="1800" spc="-10" i="1">
                <a:latin typeface="Palatino Linotype"/>
                <a:cs typeface="Palatino Linotype"/>
              </a:rPr>
              <a:t>=No</a:t>
            </a:r>
            <a:r>
              <a:rPr dirty="0" sz="1800" spc="-10">
                <a:latin typeface="Palatino Linotype"/>
                <a:cs typeface="Palatino Linotype"/>
              </a:rPr>
              <a:t>)</a:t>
            </a:r>
            <a:r>
              <a:rPr dirty="0" sz="1800" spc="-40">
                <a:latin typeface="Palatino Linotype"/>
                <a:cs typeface="Palatino Linotype"/>
              </a:rPr>
              <a:t> </a:t>
            </a:r>
            <a:r>
              <a:rPr dirty="0" sz="1800">
                <a:latin typeface="Palatino Linotype"/>
                <a:cs typeface="Palatino Linotype"/>
              </a:rPr>
              <a:t>=</a:t>
            </a:r>
            <a:r>
              <a:rPr dirty="0" sz="1800" spc="-40">
                <a:latin typeface="Palatino Linotype"/>
                <a:cs typeface="Palatino Linotype"/>
              </a:rPr>
              <a:t> </a:t>
            </a:r>
            <a:r>
              <a:rPr dirty="0" sz="1800" spc="-25">
                <a:latin typeface="Palatino Linotype"/>
                <a:cs typeface="Palatino Linotype"/>
              </a:rPr>
              <a:t>1/5 </a:t>
            </a:r>
            <a:r>
              <a:rPr dirty="0" sz="1800" spc="-10">
                <a:latin typeface="Palatino Linotype"/>
                <a:cs typeface="Palatino Linotype"/>
              </a:rPr>
              <a:t>P(Huminity=</a:t>
            </a:r>
            <a:r>
              <a:rPr dirty="0" sz="1800" spc="-10" i="1">
                <a:latin typeface="Palatino Linotype"/>
                <a:cs typeface="Palatino Linotype"/>
              </a:rPr>
              <a:t>High</a:t>
            </a:r>
            <a:r>
              <a:rPr dirty="0" sz="1800" spc="-10">
                <a:latin typeface="Palatino Linotype"/>
                <a:cs typeface="Palatino Linotype"/>
              </a:rPr>
              <a:t>|Play=</a:t>
            </a:r>
            <a:r>
              <a:rPr dirty="0" sz="1800" spc="-10" i="1">
                <a:latin typeface="Palatino Linotype"/>
                <a:cs typeface="Palatino Linotype"/>
              </a:rPr>
              <a:t>No</a:t>
            </a:r>
            <a:r>
              <a:rPr dirty="0" sz="1800" spc="-10">
                <a:latin typeface="Palatino Linotype"/>
                <a:cs typeface="Palatino Linotype"/>
              </a:rPr>
              <a:t>)</a:t>
            </a:r>
            <a:r>
              <a:rPr dirty="0" sz="1800" spc="35">
                <a:latin typeface="Palatino Linotype"/>
                <a:cs typeface="Palatino Linotype"/>
              </a:rPr>
              <a:t> </a:t>
            </a:r>
            <a:r>
              <a:rPr dirty="0" sz="1800">
                <a:latin typeface="Palatino Linotype"/>
                <a:cs typeface="Palatino Linotype"/>
              </a:rPr>
              <a:t>=</a:t>
            </a:r>
            <a:r>
              <a:rPr dirty="0" sz="1800" spc="25">
                <a:latin typeface="Palatino Linotype"/>
                <a:cs typeface="Palatino Linotype"/>
              </a:rPr>
              <a:t> </a:t>
            </a:r>
            <a:r>
              <a:rPr dirty="0" sz="1800" spc="-25">
                <a:latin typeface="Palatino Linotype"/>
                <a:cs typeface="Palatino Linotype"/>
              </a:rPr>
              <a:t>4/5 </a:t>
            </a:r>
            <a:r>
              <a:rPr dirty="0" sz="1800" spc="-10">
                <a:latin typeface="Palatino Linotype"/>
                <a:cs typeface="Palatino Linotype"/>
              </a:rPr>
              <a:t>P(Wind=</a:t>
            </a:r>
            <a:r>
              <a:rPr dirty="0" sz="1800" spc="-10" i="1">
                <a:latin typeface="Palatino Linotype"/>
                <a:cs typeface="Palatino Linotype"/>
              </a:rPr>
              <a:t>Strong</a:t>
            </a:r>
            <a:r>
              <a:rPr dirty="0" sz="1800" spc="-10">
                <a:latin typeface="Palatino Linotype"/>
                <a:cs typeface="Palatino Linotype"/>
              </a:rPr>
              <a:t>|Play=</a:t>
            </a:r>
            <a:r>
              <a:rPr dirty="0" sz="1800" spc="-10" i="1">
                <a:latin typeface="Palatino Linotype"/>
                <a:cs typeface="Palatino Linotype"/>
              </a:rPr>
              <a:t>No</a:t>
            </a:r>
            <a:r>
              <a:rPr dirty="0" sz="1800" spc="-10">
                <a:latin typeface="Palatino Linotype"/>
                <a:cs typeface="Palatino Linotype"/>
              </a:rPr>
              <a:t>)</a:t>
            </a:r>
            <a:r>
              <a:rPr dirty="0" sz="1800" spc="20">
                <a:latin typeface="Palatino Linotype"/>
                <a:cs typeface="Palatino Linotype"/>
              </a:rPr>
              <a:t> </a:t>
            </a:r>
            <a:r>
              <a:rPr dirty="0" sz="1800">
                <a:latin typeface="Palatino Linotype"/>
                <a:cs typeface="Palatino Linotype"/>
              </a:rPr>
              <a:t>=</a:t>
            </a:r>
            <a:r>
              <a:rPr dirty="0" sz="1800" spc="45">
                <a:latin typeface="Palatino Linotype"/>
                <a:cs typeface="Palatino Linotype"/>
              </a:rPr>
              <a:t> </a:t>
            </a:r>
            <a:r>
              <a:rPr dirty="0" sz="1800" spc="-25">
                <a:latin typeface="Palatino Linotype"/>
                <a:cs typeface="Palatino Linotype"/>
              </a:rPr>
              <a:t>3/5 </a:t>
            </a:r>
            <a:r>
              <a:rPr dirty="0" sz="1800">
                <a:latin typeface="Palatino Linotype"/>
                <a:cs typeface="Palatino Linotype"/>
              </a:rPr>
              <a:t>P(Play=</a:t>
            </a:r>
            <a:r>
              <a:rPr dirty="0" sz="1800" i="1">
                <a:latin typeface="Palatino Linotype"/>
                <a:cs typeface="Palatino Linotype"/>
              </a:rPr>
              <a:t>No</a:t>
            </a:r>
            <a:r>
              <a:rPr dirty="0" sz="1800">
                <a:latin typeface="Palatino Linotype"/>
                <a:cs typeface="Palatino Linotype"/>
              </a:rPr>
              <a:t>)</a:t>
            </a:r>
            <a:r>
              <a:rPr dirty="0" sz="1800" spc="-50">
                <a:latin typeface="Palatino Linotype"/>
                <a:cs typeface="Palatino Linotype"/>
              </a:rPr>
              <a:t> </a:t>
            </a:r>
            <a:r>
              <a:rPr dirty="0" sz="1800">
                <a:latin typeface="Palatino Linotype"/>
                <a:cs typeface="Palatino Linotype"/>
              </a:rPr>
              <a:t>=</a:t>
            </a:r>
            <a:r>
              <a:rPr dirty="0" sz="1800" spc="-30">
                <a:latin typeface="Palatino Linotype"/>
                <a:cs typeface="Palatino Linotype"/>
              </a:rPr>
              <a:t> </a:t>
            </a:r>
            <a:r>
              <a:rPr dirty="0" sz="1800" spc="-20">
                <a:latin typeface="Palatino Linotype"/>
                <a:cs typeface="Palatino Linotype"/>
              </a:rPr>
              <a:t>5/14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96467" y="2402619"/>
            <a:ext cx="3660140" cy="18084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95"/>
              </a:spcBef>
            </a:pPr>
            <a:r>
              <a:rPr dirty="0" sz="1800" spc="-10">
                <a:latin typeface="Palatino Linotype"/>
                <a:cs typeface="Palatino Linotype"/>
              </a:rPr>
              <a:t>P(Outlook=</a:t>
            </a:r>
            <a:r>
              <a:rPr dirty="0" sz="1800" spc="-10" i="1">
                <a:latin typeface="Palatino Linotype"/>
                <a:cs typeface="Palatino Linotype"/>
              </a:rPr>
              <a:t>Sunny</a:t>
            </a:r>
            <a:r>
              <a:rPr dirty="0" sz="1800" spc="-10">
                <a:latin typeface="Palatino Linotype"/>
                <a:cs typeface="Palatino Linotype"/>
              </a:rPr>
              <a:t>|Play=</a:t>
            </a:r>
            <a:r>
              <a:rPr dirty="0" sz="1800" spc="-10" i="1">
                <a:latin typeface="Palatino Linotype"/>
                <a:cs typeface="Palatino Linotype"/>
              </a:rPr>
              <a:t>Yes</a:t>
            </a:r>
            <a:r>
              <a:rPr dirty="0" sz="1800" spc="-10">
                <a:latin typeface="Palatino Linotype"/>
                <a:cs typeface="Palatino Linotype"/>
              </a:rPr>
              <a:t>)</a:t>
            </a:r>
            <a:r>
              <a:rPr dirty="0" sz="1800" spc="-40">
                <a:latin typeface="Palatino Linotype"/>
                <a:cs typeface="Palatino Linotype"/>
              </a:rPr>
              <a:t> </a:t>
            </a:r>
            <a:r>
              <a:rPr dirty="0" sz="1800">
                <a:latin typeface="Palatino Linotype"/>
                <a:cs typeface="Palatino Linotype"/>
              </a:rPr>
              <a:t>=</a:t>
            </a:r>
            <a:r>
              <a:rPr dirty="0" sz="1800" spc="-60">
                <a:latin typeface="Palatino Linotype"/>
                <a:cs typeface="Palatino Linotype"/>
              </a:rPr>
              <a:t> </a:t>
            </a:r>
            <a:r>
              <a:rPr dirty="0" sz="1800" spc="-25">
                <a:latin typeface="Palatino Linotype"/>
                <a:cs typeface="Palatino Linotype"/>
              </a:rPr>
              <a:t>2/9 </a:t>
            </a:r>
            <a:r>
              <a:rPr dirty="0" sz="1800" spc="-20">
                <a:latin typeface="Palatino Linotype"/>
                <a:cs typeface="Palatino Linotype"/>
              </a:rPr>
              <a:t>P(Temperature=</a:t>
            </a:r>
            <a:r>
              <a:rPr dirty="0" sz="1800" spc="-20" i="1">
                <a:latin typeface="Palatino Linotype"/>
                <a:cs typeface="Palatino Linotype"/>
              </a:rPr>
              <a:t>Cool</a:t>
            </a:r>
            <a:r>
              <a:rPr dirty="0" sz="1800" spc="-20">
                <a:latin typeface="Palatino Linotype"/>
                <a:cs typeface="Palatino Linotype"/>
              </a:rPr>
              <a:t>|Play=</a:t>
            </a:r>
            <a:r>
              <a:rPr dirty="0" sz="1800" spc="-20" i="1">
                <a:latin typeface="Palatino Linotype"/>
                <a:cs typeface="Palatino Linotype"/>
              </a:rPr>
              <a:t>Yes</a:t>
            </a:r>
            <a:r>
              <a:rPr dirty="0" sz="1800" spc="-20">
                <a:latin typeface="Palatino Linotype"/>
                <a:cs typeface="Palatino Linotype"/>
              </a:rPr>
              <a:t>)</a:t>
            </a:r>
            <a:r>
              <a:rPr dirty="0" sz="1800" spc="80">
                <a:latin typeface="Palatino Linotype"/>
                <a:cs typeface="Palatino Linotype"/>
              </a:rPr>
              <a:t> </a:t>
            </a:r>
            <a:r>
              <a:rPr dirty="0" sz="1800">
                <a:latin typeface="Palatino Linotype"/>
                <a:cs typeface="Palatino Linotype"/>
              </a:rPr>
              <a:t>=</a:t>
            </a:r>
            <a:r>
              <a:rPr dirty="0" sz="1800" spc="50">
                <a:latin typeface="Palatino Linotype"/>
                <a:cs typeface="Palatino Linotype"/>
              </a:rPr>
              <a:t> </a:t>
            </a:r>
            <a:r>
              <a:rPr dirty="0" sz="1800" spc="-25">
                <a:latin typeface="Palatino Linotype"/>
                <a:cs typeface="Palatino Linotype"/>
              </a:rPr>
              <a:t>3/9 </a:t>
            </a:r>
            <a:r>
              <a:rPr dirty="0" sz="1800" spc="-20">
                <a:latin typeface="Palatino Linotype"/>
                <a:cs typeface="Palatino Linotype"/>
              </a:rPr>
              <a:t>P(Huminity=</a:t>
            </a:r>
            <a:r>
              <a:rPr dirty="0" sz="1800" spc="-20" i="1">
                <a:latin typeface="Palatino Linotype"/>
                <a:cs typeface="Palatino Linotype"/>
              </a:rPr>
              <a:t>High</a:t>
            </a:r>
            <a:r>
              <a:rPr dirty="0" sz="1800" spc="-20">
                <a:latin typeface="Palatino Linotype"/>
                <a:cs typeface="Palatino Linotype"/>
              </a:rPr>
              <a:t>|Play=</a:t>
            </a:r>
            <a:r>
              <a:rPr dirty="0" sz="1800" spc="-20" i="1">
                <a:latin typeface="Palatino Linotype"/>
                <a:cs typeface="Palatino Linotype"/>
              </a:rPr>
              <a:t>Yes</a:t>
            </a:r>
            <a:r>
              <a:rPr dirty="0" sz="1800" spc="-20">
                <a:latin typeface="Palatino Linotype"/>
                <a:cs typeface="Palatino Linotype"/>
              </a:rPr>
              <a:t>)</a:t>
            </a:r>
            <a:r>
              <a:rPr dirty="0" sz="1800" spc="70">
                <a:latin typeface="Palatino Linotype"/>
                <a:cs typeface="Palatino Linotype"/>
              </a:rPr>
              <a:t> </a:t>
            </a:r>
            <a:r>
              <a:rPr dirty="0" sz="1800">
                <a:latin typeface="Palatino Linotype"/>
                <a:cs typeface="Palatino Linotype"/>
              </a:rPr>
              <a:t>=</a:t>
            </a:r>
            <a:r>
              <a:rPr dirty="0" sz="1800" spc="70">
                <a:latin typeface="Palatino Linotype"/>
                <a:cs typeface="Palatino Linotype"/>
              </a:rPr>
              <a:t> </a:t>
            </a:r>
            <a:r>
              <a:rPr dirty="0" sz="1800" spc="-25">
                <a:latin typeface="Palatino Linotype"/>
                <a:cs typeface="Palatino Linotype"/>
              </a:rPr>
              <a:t>3/9 </a:t>
            </a:r>
            <a:r>
              <a:rPr dirty="0" sz="1800" spc="-20">
                <a:latin typeface="Palatino Linotype"/>
                <a:cs typeface="Palatino Linotype"/>
              </a:rPr>
              <a:t>P(Wind=</a:t>
            </a:r>
            <a:r>
              <a:rPr dirty="0" sz="1800" spc="-20" i="1">
                <a:latin typeface="Palatino Linotype"/>
                <a:cs typeface="Palatino Linotype"/>
              </a:rPr>
              <a:t>Strong</a:t>
            </a:r>
            <a:r>
              <a:rPr dirty="0" sz="1800" spc="-20">
                <a:latin typeface="Palatino Linotype"/>
                <a:cs typeface="Palatino Linotype"/>
              </a:rPr>
              <a:t>|Play=</a:t>
            </a:r>
            <a:r>
              <a:rPr dirty="0" sz="1800" spc="-20" i="1">
                <a:latin typeface="Palatino Linotype"/>
                <a:cs typeface="Palatino Linotype"/>
              </a:rPr>
              <a:t>Yes</a:t>
            </a:r>
            <a:r>
              <a:rPr dirty="0" sz="1800" spc="-20">
                <a:latin typeface="Palatino Linotype"/>
                <a:cs typeface="Palatino Linotype"/>
              </a:rPr>
              <a:t>)</a:t>
            </a:r>
            <a:r>
              <a:rPr dirty="0" sz="1800" spc="40">
                <a:latin typeface="Palatino Linotype"/>
                <a:cs typeface="Palatino Linotype"/>
              </a:rPr>
              <a:t> </a:t>
            </a:r>
            <a:r>
              <a:rPr dirty="0" sz="1800">
                <a:latin typeface="Palatino Linotype"/>
                <a:cs typeface="Palatino Linotype"/>
              </a:rPr>
              <a:t>=</a:t>
            </a:r>
            <a:r>
              <a:rPr dirty="0" sz="1800" spc="25">
                <a:latin typeface="Palatino Linotype"/>
                <a:cs typeface="Palatino Linotype"/>
              </a:rPr>
              <a:t> </a:t>
            </a:r>
            <a:r>
              <a:rPr dirty="0" sz="1800" spc="-25">
                <a:latin typeface="Palatino Linotype"/>
                <a:cs typeface="Palatino Linotype"/>
              </a:rPr>
              <a:t>3/9 </a:t>
            </a:r>
            <a:r>
              <a:rPr dirty="0" sz="1800" spc="-20">
                <a:latin typeface="Palatino Linotype"/>
                <a:cs typeface="Palatino Linotype"/>
              </a:rPr>
              <a:t>P(Play=</a:t>
            </a:r>
            <a:r>
              <a:rPr dirty="0" sz="1800" spc="-20" i="1">
                <a:latin typeface="Palatino Linotype"/>
                <a:cs typeface="Palatino Linotype"/>
              </a:rPr>
              <a:t>Yes</a:t>
            </a:r>
            <a:r>
              <a:rPr dirty="0" sz="1800" spc="-20">
                <a:latin typeface="Palatino Linotype"/>
                <a:cs typeface="Palatino Linotype"/>
              </a:rPr>
              <a:t>)</a:t>
            </a:r>
            <a:r>
              <a:rPr dirty="0" sz="1800" spc="-15">
                <a:latin typeface="Palatino Linotype"/>
                <a:cs typeface="Palatino Linotype"/>
              </a:rPr>
              <a:t> </a:t>
            </a:r>
            <a:r>
              <a:rPr dirty="0" sz="1800">
                <a:latin typeface="Palatino Linotype"/>
                <a:cs typeface="Palatino Linotype"/>
              </a:rPr>
              <a:t>=</a:t>
            </a:r>
            <a:r>
              <a:rPr dirty="0" sz="1800" spc="-30">
                <a:latin typeface="Palatino Linotype"/>
                <a:cs typeface="Palatino Linotype"/>
              </a:rPr>
              <a:t> </a:t>
            </a:r>
            <a:r>
              <a:rPr dirty="0" sz="1800" spc="-20">
                <a:latin typeface="Palatino Linotype"/>
                <a:cs typeface="Palatino Linotype"/>
              </a:rPr>
              <a:t>9/14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85343" y="4295916"/>
            <a:ext cx="8530590" cy="1889760"/>
          </a:xfrm>
          <a:prstGeom prst="rect">
            <a:avLst/>
          </a:prstGeom>
        </p:spPr>
        <p:txBody>
          <a:bodyPr wrap="square" lIns="0" tIns="1282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10"/>
              </a:spcBef>
              <a:tabLst>
                <a:tab pos="545465" algn="l"/>
              </a:tabLst>
            </a:pPr>
            <a:r>
              <a:rPr dirty="0" sz="2400" spc="-50">
                <a:latin typeface="Tahoma"/>
                <a:cs typeface="Tahoma"/>
              </a:rPr>
              <a:t>–</a:t>
            </a:r>
            <a:r>
              <a:rPr dirty="0" sz="2400">
                <a:latin typeface="Tahoma"/>
                <a:cs typeface="Tahoma"/>
              </a:rPr>
              <a:t>	MAP</a:t>
            </a:r>
            <a:r>
              <a:rPr dirty="0" sz="2400" spc="-10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rule</a:t>
            </a:r>
            <a:endParaRPr sz="2400">
              <a:latin typeface="Tahoma"/>
              <a:cs typeface="Tahoma"/>
            </a:endParaRPr>
          </a:p>
          <a:p>
            <a:pPr marL="347980" marR="5080" indent="-56515">
              <a:lnSpc>
                <a:spcPct val="110000"/>
              </a:lnSpc>
              <a:spcBef>
                <a:spcPts val="560"/>
              </a:spcBef>
            </a:pPr>
            <a:r>
              <a:rPr dirty="0" sz="1800" spc="-20">
                <a:solidFill>
                  <a:srgbClr val="333399"/>
                </a:solidFill>
                <a:latin typeface="Palatino Linotype"/>
                <a:cs typeface="Palatino Linotype"/>
              </a:rPr>
              <a:t>P(</a:t>
            </a:r>
            <a:r>
              <a:rPr dirty="0" sz="1800" spc="-20" i="1">
                <a:solidFill>
                  <a:srgbClr val="333399"/>
                </a:solidFill>
                <a:latin typeface="Palatino Linotype"/>
                <a:cs typeface="Palatino Linotype"/>
              </a:rPr>
              <a:t>Yes</a:t>
            </a:r>
            <a:r>
              <a:rPr dirty="0" sz="1800" spc="-20">
                <a:solidFill>
                  <a:srgbClr val="333399"/>
                </a:solidFill>
                <a:latin typeface="Palatino Linotype"/>
                <a:cs typeface="Palatino Linotype"/>
              </a:rPr>
              <a:t>|</a:t>
            </a:r>
            <a:r>
              <a:rPr dirty="0" sz="2200" spc="-20" b="1">
                <a:solidFill>
                  <a:srgbClr val="333399"/>
                </a:solidFill>
                <a:latin typeface="Palatino Linotype"/>
                <a:cs typeface="Palatino Linotype"/>
              </a:rPr>
              <a:t>x</a:t>
            </a:r>
            <a:r>
              <a:rPr dirty="0" sz="1800" spc="-20">
                <a:solidFill>
                  <a:srgbClr val="333399"/>
                </a:solidFill>
                <a:latin typeface="Palatino Linotype"/>
                <a:cs typeface="Palatino Linotype"/>
              </a:rPr>
              <a:t>’):</a:t>
            </a:r>
            <a:r>
              <a:rPr dirty="0" sz="1800" spc="55">
                <a:solidFill>
                  <a:srgbClr val="333399"/>
                </a:solidFill>
                <a:latin typeface="Palatino Linotype"/>
                <a:cs typeface="Palatino Linotype"/>
              </a:rPr>
              <a:t> </a:t>
            </a:r>
            <a:r>
              <a:rPr dirty="0" sz="1800" spc="-20">
                <a:latin typeface="Palatino Linotype"/>
                <a:cs typeface="Palatino Linotype"/>
              </a:rPr>
              <a:t>[P(</a:t>
            </a:r>
            <a:r>
              <a:rPr dirty="0" sz="1800" spc="-20" i="1">
                <a:latin typeface="Palatino Linotype"/>
                <a:cs typeface="Palatino Linotype"/>
              </a:rPr>
              <a:t>Sunny</a:t>
            </a:r>
            <a:r>
              <a:rPr dirty="0" sz="1800" spc="-20">
                <a:latin typeface="Palatino Linotype"/>
                <a:cs typeface="Palatino Linotype"/>
              </a:rPr>
              <a:t>|Y</a:t>
            </a:r>
            <a:r>
              <a:rPr dirty="0" sz="1800" spc="-20" i="1">
                <a:latin typeface="Palatino Linotype"/>
                <a:cs typeface="Palatino Linotype"/>
              </a:rPr>
              <a:t>es</a:t>
            </a:r>
            <a:r>
              <a:rPr dirty="0" sz="1800" spc="-20">
                <a:latin typeface="Palatino Linotype"/>
                <a:cs typeface="Palatino Linotype"/>
              </a:rPr>
              <a:t>)P(</a:t>
            </a:r>
            <a:r>
              <a:rPr dirty="0" sz="1800" spc="-20" i="1">
                <a:latin typeface="Palatino Linotype"/>
                <a:cs typeface="Palatino Linotype"/>
              </a:rPr>
              <a:t>Cool</a:t>
            </a:r>
            <a:r>
              <a:rPr dirty="0" sz="1800" spc="-20">
                <a:latin typeface="Palatino Linotype"/>
                <a:cs typeface="Palatino Linotype"/>
              </a:rPr>
              <a:t>|</a:t>
            </a:r>
            <a:r>
              <a:rPr dirty="0" sz="1800" spc="-20" i="1">
                <a:latin typeface="Palatino Linotype"/>
                <a:cs typeface="Palatino Linotype"/>
              </a:rPr>
              <a:t>Yes</a:t>
            </a:r>
            <a:r>
              <a:rPr dirty="0" sz="1800" spc="-20">
                <a:latin typeface="Palatino Linotype"/>
                <a:cs typeface="Palatino Linotype"/>
              </a:rPr>
              <a:t>)P(</a:t>
            </a:r>
            <a:r>
              <a:rPr dirty="0" sz="1800" spc="-20" i="1">
                <a:latin typeface="Palatino Linotype"/>
                <a:cs typeface="Palatino Linotype"/>
              </a:rPr>
              <a:t>High</a:t>
            </a:r>
            <a:r>
              <a:rPr dirty="0" sz="1800" spc="-20">
                <a:latin typeface="Palatino Linotype"/>
                <a:cs typeface="Palatino Linotype"/>
              </a:rPr>
              <a:t>|Y</a:t>
            </a:r>
            <a:r>
              <a:rPr dirty="0" sz="1800" spc="-20" i="1">
                <a:latin typeface="Palatino Linotype"/>
                <a:cs typeface="Palatino Linotype"/>
              </a:rPr>
              <a:t>es</a:t>
            </a:r>
            <a:r>
              <a:rPr dirty="0" sz="1800" spc="-20">
                <a:latin typeface="Palatino Linotype"/>
                <a:cs typeface="Palatino Linotype"/>
              </a:rPr>
              <a:t>)P(</a:t>
            </a:r>
            <a:r>
              <a:rPr dirty="0" sz="1800" spc="-20" i="1">
                <a:latin typeface="Palatino Linotype"/>
                <a:cs typeface="Palatino Linotype"/>
              </a:rPr>
              <a:t>Strong</a:t>
            </a:r>
            <a:r>
              <a:rPr dirty="0" sz="1800" spc="-20">
                <a:latin typeface="Palatino Linotype"/>
                <a:cs typeface="Palatino Linotype"/>
              </a:rPr>
              <a:t>|</a:t>
            </a:r>
            <a:r>
              <a:rPr dirty="0" sz="1800" spc="-20" i="1">
                <a:latin typeface="Palatino Linotype"/>
                <a:cs typeface="Palatino Linotype"/>
              </a:rPr>
              <a:t>Yes</a:t>
            </a:r>
            <a:r>
              <a:rPr dirty="0" sz="1800" spc="-20">
                <a:latin typeface="Palatino Linotype"/>
                <a:cs typeface="Palatino Linotype"/>
              </a:rPr>
              <a:t>)]P(Play=</a:t>
            </a:r>
            <a:r>
              <a:rPr dirty="0" sz="1800" spc="-20" i="1">
                <a:latin typeface="Palatino Linotype"/>
                <a:cs typeface="Palatino Linotype"/>
              </a:rPr>
              <a:t>Yes</a:t>
            </a:r>
            <a:r>
              <a:rPr dirty="0" sz="1800" spc="-20">
                <a:latin typeface="Palatino Linotype"/>
                <a:cs typeface="Palatino Linotype"/>
              </a:rPr>
              <a:t>)</a:t>
            </a:r>
            <a:r>
              <a:rPr dirty="0" sz="1800" spc="80">
                <a:latin typeface="Palatino Linotype"/>
                <a:cs typeface="Palatino Linotype"/>
              </a:rPr>
              <a:t> </a:t>
            </a:r>
            <a:r>
              <a:rPr dirty="0" sz="1800">
                <a:latin typeface="Palatino Linotype"/>
                <a:cs typeface="Palatino Linotype"/>
              </a:rPr>
              <a:t>=</a:t>
            </a:r>
            <a:r>
              <a:rPr dirty="0" sz="1800" spc="55">
                <a:latin typeface="Palatino Linotype"/>
                <a:cs typeface="Palatino Linotype"/>
              </a:rPr>
              <a:t> </a:t>
            </a:r>
            <a:r>
              <a:rPr dirty="0" sz="1800" spc="-10">
                <a:latin typeface="Palatino Linotype"/>
                <a:cs typeface="Palatino Linotype"/>
              </a:rPr>
              <a:t>0.0053 </a:t>
            </a:r>
            <a:r>
              <a:rPr dirty="0" sz="1800">
                <a:solidFill>
                  <a:srgbClr val="333399"/>
                </a:solidFill>
                <a:latin typeface="Palatino Linotype"/>
                <a:cs typeface="Palatino Linotype"/>
              </a:rPr>
              <a:t>P(</a:t>
            </a:r>
            <a:r>
              <a:rPr dirty="0" sz="1800" i="1">
                <a:solidFill>
                  <a:srgbClr val="333399"/>
                </a:solidFill>
                <a:latin typeface="Palatino Linotype"/>
                <a:cs typeface="Palatino Linotype"/>
              </a:rPr>
              <a:t>No</a:t>
            </a:r>
            <a:r>
              <a:rPr dirty="0" sz="1800">
                <a:solidFill>
                  <a:srgbClr val="333399"/>
                </a:solidFill>
                <a:latin typeface="Palatino Linotype"/>
                <a:cs typeface="Palatino Linotype"/>
              </a:rPr>
              <a:t>|</a:t>
            </a:r>
            <a:r>
              <a:rPr dirty="0" sz="2200" b="1">
                <a:solidFill>
                  <a:srgbClr val="333399"/>
                </a:solidFill>
                <a:latin typeface="Palatino Linotype"/>
                <a:cs typeface="Palatino Linotype"/>
              </a:rPr>
              <a:t>x</a:t>
            </a:r>
            <a:r>
              <a:rPr dirty="0" sz="1800">
                <a:solidFill>
                  <a:srgbClr val="333399"/>
                </a:solidFill>
                <a:latin typeface="Palatino Linotype"/>
                <a:cs typeface="Palatino Linotype"/>
              </a:rPr>
              <a:t>’):</a:t>
            </a:r>
            <a:r>
              <a:rPr dirty="0" sz="1800" spc="-10">
                <a:solidFill>
                  <a:srgbClr val="333399"/>
                </a:solidFill>
                <a:latin typeface="Palatino Linotype"/>
                <a:cs typeface="Palatino Linotype"/>
              </a:rPr>
              <a:t> </a:t>
            </a:r>
            <a:r>
              <a:rPr dirty="0" sz="1800">
                <a:latin typeface="Palatino Linotype"/>
                <a:cs typeface="Palatino Linotype"/>
              </a:rPr>
              <a:t>[P(</a:t>
            </a:r>
            <a:r>
              <a:rPr dirty="0" sz="1800" i="1">
                <a:latin typeface="Palatino Linotype"/>
                <a:cs typeface="Palatino Linotype"/>
              </a:rPr>
              <a:t>Sunny</a:t>
            </a:r>
            <a:r>
              <a:rPr dirty="0" sz="1800">
                <a:latin typeface="Palatino Linotype"/>
                <a:cs typeface="Palatino Linotype"/>
              </a:rPr>
              <a:t>|N</a:t>
            </a:r>
            <a:r>
              <a:rPr dirty="0" sz="1800" i="1">
                <a:latin typeface="Palatino Linotype"/>
                <a:cs typeface="Palatino Linotype"/>
              </a:rPr>
              <a:t>o</a:t>
            </a:r>
            <a:r>
              <a:rPr dirty="0" sz="1800">
                <a:latin typeface="Palatino Linotype"/>
                <a:cs typeface="Palatino Linotype"/>
              </a:rPr>
              <a:t>)</a:t>
            </a:r>
            <a:r>
              <a:rPr dirty="0" sz="1800" spc="5">
                <a:latin typeface="Palatino Linotype"/>
                <a:cs typeface="Palatino Linotype"/>
              </a:rPr>
              <a:t> </a:t>
            </a:r>
            <a:r>
              <a:rPr dirty="0" sz="1800" spc="-10">
                <a:latin typeface="Palatino Linotype"/>
                <a:cs typeface="Palatino Linotype"/>
              </a:rPr>
              <a:t>P(</a:t>
            </a:r>
            <a:r>
              <a:rPr dirty="0" sz="1800" spc="-10" i="1">
                <a:latin typeface="Palatino Linotype"/>
                <a:cs typeface="Palatino Linotype"/>
              </a:rPr>
              <a:t>Cool</a:t>
            </a:r>
            <a:r>
              <a:rPr dirty="0" sz="1800" spc="-10">
                <a:latin typeface="Palatino Linotype"/>
                <a:cs typeface="Palatino Linotype"/>
              </a:rPr>
              <a:t>|N</a:t>
            </a:r>
            <a:r>
              <a:rPr dirty="0" sz="1800" spc="-10" i="1">
                <a:latin typeface="Palatino Linotype"/>
                <a:cs typeface="Palatino Linotype"/>
              </a:rPr>
              <a:t>o</a:t>
            </a:r>
            <a:r>
              <a:rPr dirty="0" sz="1800" spc="-10">
                <a:latin typeface="Palatino Linotype"/>
                <a:cs typeface="Palatino Linotype"/>
              </a:rPr>
              <a:t>)P(</a:t>
            </a:r>
            <a:r>
              <a:rPr dirty="0" sz="1800" spc="-10" i="1">
                <a:latin typeface="Palatino Linotype"/>
                <a:cs typeface="Palatino Linotype"/>
              </a:rPr>
              <a:t>High</a:t>
            </a:r>
            <a:r>
              <a:rPr dirty="0" sz="1800" spc="-10">
                <a:latin typeface="Palatino Linotype"/>
                <a:cs typeface="Palatino Linotype"/>
              </a:rPr>
              <a:t>|</a:t>
            </a:r>
            <a:r>
              <a:rPr dirty="0" sz="1800" spc="-10" i="1">
                <a:latin typeface="Palatino Linotype"/>
                <a:cs typeface="Palatino Linotype"/>
              </a:rPr>
              <a:t>No</a:t>
            </a:r>
            <a:r>
              <a:rPr dirty="0" sz="1800" spc="-10">
                <a:latin typeface="Palatino Linotype"/>
                <a:cs typeface="Palatino Linotype"/>
              </a:rPr>
              <a:t>)P(</a:t>
            </a:r>
            <a:r>
              <a:rPr dirty="0" sz="1800" spc="-10" i="1">
                <a:latin typeface="Palatino Linotype"/>
                <a:cs typeface="Palatino Linotype"/>
              </a:rPr>
              <a:t>Strong</a:t>
            </a:r>
            <a:r>
              <a:rPr dirty="0" sz="1800" spc="-10">
                <a:latin typeface="Palatino Linotype"/>
                <a:cs typeface="Palatino Linotype"/>
              </a:rPr>
              <a:t>|</a:t>
            </a:r>
            <a:r>
              <a:rPr dirty="0" sz="1800" spc="-10" i="1">
                <a:latin typeface="Palatino Linotype"/>
                <a:cs typeface="Palatino Linotype"/>
              </a:rPr>
              <a:t>No</a:t>
            </a:r>
            <a:r>
              <a:rPr dirty="0" sz="1800" spc="-10">
                <a:latin typeface="Palatino Linotype"/>
                <a:cs typeface="Palatino Linotype"/>
              </a:rPr>
              <a:t>)]P(Play=</a:t>
            </a:r>
            <a:r>
              <a:rPr dirty="0" sz="1800" spc="-10" i="1">
                <a:latin typeface="Palatino Linotype"/>
                <a:cs typeface="Palatino Linotype"/>
              </a:rPr>
              <a:t>No</a:t>
            </a:r>
            <a:r>
              <a:rPr dirty="0" sz="1800" spc="-10">
                <a:latin typeface="Palatino Linotype"/>
                <a:cs typeface="Palatino Linotype"/>
              </a:rPr>
              <a:t>)</a:t>
            </a:r>
            <a:r>
              <a:rPr dirty="0" sz="1800" spc="-30">
                <a:latin typeface="Palatino Linotype"/>
                <a:cs typeface="Palatino Linotype"/>
              </a:rPr>
              <a:t> </a:t>
            </a:r>
            <a:r>
              <a:rPr dirty="0" sz="1800">
                <a:latin typeface="Palatino Linotype"/>
                <a:cs typeface="Palatino Linotype"/>
              </a:rPr>
              <a:t>=</a:t>
            </a:r>
            <a:r>
              <a:rPr dirty="0" sz="1800" spc="-10">
                <a:latin typeface="Palatino Linotype"/>
                <a:cs typeface="Palatino Linotype"/>
              </a:rPr>
              <a:t> 0.0206</a:t>
            </a:r>
            <a:endParaRPr sz="1800">
              <a:latin typeface="Palatino Linotype"/>
              <a:cs typeface="Palatino Linotype"/>
            </a:endParaRPr>
          </a:p>
          <a:p>
            <a:pPr marL="863600">
              <a:lnSpc>
                <a:spcPct val="100000"/>
              </a:lnSpc>
              <a:spcBef>
                <a:spcPts val="1635"/>
              </a:spcBef>
            </a:pPr>
            <a:r>
              <a:rPr dirty="0" sz="2000">
                <a:solidFill>
                  <a:srgbClr val="333399"/>
                </a:solidFill>
                <a:latin typeface="Palatino Linotype"/>
                <a:cs typeface="Palatino Linotype"/>
              </a:rPr>
              <a:t>Given</a:t>
            </a:r>
            <a:r>
              <a:rPr dirty="0" sz="2000" spc="-40">
                <a:solidFill>
                  <a:srgbClr val="333399"/>
                </a:solidFill>
                <a:latin typeface="Palatino Linotype"/>
                <a:cs typeface="Palatino Linotype"/>
              </a:rPr>
              <a:t> </a:t>
            </a:r>
            <a:r>
              <a:rPr dirty="0" sz="2000">
                <a:solidFill>
                  <a:srgbClr val="333399"/>
                </a:solidFill>
                <a:latin typeface="Palatino Linotype"/>
                <a:cs typeface="Palatino Linotype"/>
              </a:rPr>
              <a:t>the</a:t>
            </a:r>
            <a:r>
              <a:rPr dirty="0" sz="2000" spc="-20">
                <a:solidFill>
                  <a:srgbClr val="333399"/>
                </a:solidFill>
                <a:latin typeface="Palatino Linotype"/>
                <a:cs typeface="Palatino Linotype"/>
              </a:rPr>
              <a:t> </a:t>
            </a:r>
            <a:r>
              <a:rPr dirty="0" sz="2000">
                <a:solidFill>
                  <a:srgbClr val="333399"/>
                </a:solidFill>
                <a:latin typeface="Palatino Linotype"/>
                <a:cs typeface="Palatino Linotype"/>
              </a:rPr>
              <a:t>fact</a:t>
            </a:r>
            <a:r>
              <a:rPr dirty="0" sz="2000" spc="-45">
                <a:solidFill>
                  <a:srgbClr val="333399"/>
                </a:solidFill>
                <a:latin typeface="Palatino Linotype"/>
                <a:cs typeface="Palatino Linotype"/>
              </a:rPr>
              <a:t> </a:t>
            </a:r>
            <a:r>
              <a:rPr dirty="0" sz="2000" spc="-25">
                <a:solidFill>
                  <a:srgbClr val="333399"/>
                </a:solidFill>
                <a:latin typeface="Palatino Linotype"/>
                <a:cs typeface="Palatino Linotype"/>
              </a:rPr>
              <a:t>P(</a:t>
            </a:r>
            <a:r>
              <a:rPr dirty="0" sz="2000" spc="-25" i="1">
                <a:solidFill>
                  <a:srgbClr val="333399"/>
                </a:solidFill>
                <a:latin typeface="Palatino Linotype"/>
                <a:cs typeface="Palatino Linotype"/>
              </a:rPr>
              <a:t>Yes</a:t>
            </a:r>
            <a:r>
              <a:rPr dirty="0" sz="2000" spc="-25">
                <a:solidFill>
                  <a:srgbClr val="333399"/>
                </a:solidFill>
                <a:latin typeface="Palatino Linotype"/>
                <a:cs typeface="Palatino Linotype"/>
              </a:rPr>
              <a:t>|</a:t>
            </a:r>
            <a:r>
              <a:rPr dirty="0" sz="2400" spc="-25" b="1">
                <a:solidFill>
                  <a:srgbClr val="333399"/>
                </a:solidFill>
                <a:latin typeface="Palatino Linotype"/>
                <a:cs typeface="Palatino Linotype"/>
              </a:rPr>
              <a:t>x</a:t>
            </a:r>
            <a:r>
              <a:rPr dirty="0" sz="2000" spc="-25">
                <a:solidFill>
                  <a:srgbClr val="333399"/>
                </a:solidFill>
                <a:latin typeface="Palatino Linotype"/>
                <a:cs typeface="Palatino Linotype"/>
              </a:rPr>
              <a:t>’)</a:t>
            </a:r>
            <a:r>
              <a:rPr dirty="0" sz="2000" spc="-70">
                <a:solidFill>
                  <a:srgbClr val="333399"/>
                </a:solidFill>
                <a:latin typeface="Palatino Linotype"/>
                <a:cs typeface="Palatino Linotype"/>
              </a:rPr>
              <a:t> </a:t>
            </a:r>
            <a:r>
              <a:rPr dirty="0" sz="2000">
                <a:solidFill>
                  <a:srgbClr val="333399"/>
                </a:solidFill>
                <a:latin typeface="Palatino Linotype"/>
                <a:cs typeface="Palatino Linotype"/>
              </a:rPr>
              <a:t>&lt;</a:t>
            </a:r>
            <a:r>
              <a:rPr dirty="0" sz="2000" spc="-20">
                <a:solidFill>
                  <a:srgbClr val="333399"/>
                </a:solidFill>
                <a:latin typeface="Palatino Linotype"/>
                <a:cs typeface="Palatino Linotype"/>
              </a:rPr>
              <a:t> </a:t>
            </a:r>
            <a:r>
              <a:rPr dirty="0" sz="2000">
                <a:solidFill>
                  <a:srgbClr val="333399"/>
                </a:solidFill>
                <a:latin typeface="Palatino Linotype"/>
                <a:cs typeface="Palatino Linotype"/>
              </a:rPr>
              <a:t>P(</a:t>
            </a:r>
            <a:r>
              <a:rPr dirty="0" sz="2000" i="1">
                <a:solidFill>
                  <a:srgbClr val="333399"/>
                </a:solidFill>
                <a:latin typeface="Palatino Linotype"/>
                <a:cs typeface="Palatino Linotype"/>
              </a:rPr>
              <a:t>No</a:t>
            </a:r>
            <a:r>
              <a:rPr dirty="0" sz="2000">
                <a:solidFill>
                  <a:srgbClr val="333399"/>
                </a:solidFill>
                <a:latin typeface="Palatino Linotype"/>
                <a:cs typeface="Palatino Linotype"/>
              </a:rPr>
              <a:t>|</a:t>
            </a:r>
            <a:r>
              <a:rPr dirty="0" sz="2400" b="1">
                <a:solidFill>
                  <a:srgbClr val="333399"/>
                </a:solidFill>
                <a:latin typeface="Palatino Linotype"/>
                <a:cs typeface="Palatino Linotype"/>
              </a:rPr>
              <a:t>x</a:t>
            </a:r>
            <a:r>
              <a:rPr dirty="0" sz="2000">
                <a:solidFill>
                  <a:srgbClr val="333399"/>
                </a:solidFill>
                <a:latin typeface="Palatino Linotype"/>
                <a:cs typeface="Palatino Linotype"/>
              </a:rPr>
              <a:t>’),</a:t>
            </a:r>
            <a:r>
              <a:rPr dirty="0" sz="2000" spc="-55">
                <a:solidFill>
                  <a:srgbClr val="333399"/>
                </a:solidFill>
                <a:latin typeface="Palatino Linotype"/>
                <a:cs typeface="Palatino Linotype"/>
              </a:rPr>
              <a:t> </a:t>
            </a:r>
            <a:r>
              <a:rPr dirty="0" sz="2000">
                <a:solidFill>
                  <a:srgbClr val="333399"/>
                </a:solidFill>
                <a:latin typeface="Palatino Linotype"/>
                <a:cs typeface="Palatino Linotype"/>
              </a:rPr>
              <a:t>we</a:t>
            </a:r>
            <a:r>
              <a:rPr dirty="0" sz="2000" spc="-30">
                <a:solidFill>
                  <a:srgbClr val="333399"/>
                </a:solidFill>
                <a:latin typeface="Palatino Linotype"/>
                <a:cs typeface="Palatino Linotype"/>
              </a:rPr>
              <a:t> </a:t>
            </a:r>
            <a:r>
              <a:rPr dirty="0" sz="2000">
                <a:solidFill>
                  <a:srgbClr val="333399"/>
                </a:solidFill>
                <a:latin typeface="Palatino Linotype"/>
                <a:cs typeface="Palatino Linotype"/>
              </a:rPr>
              <a:t>label</a:t>
            </a:r>
            <a:r>
              <a:rPr dirty="0" sz="2000" spc="-10">
                <a:solidFill>
                  <a:srgbClr val="333399"/>
                </a:solidFill>
                <a:latin typeface="Palatino Linotype"/>
                <a:cs typeface="Palatino Linotype"/>
              </a:rPr>
              <a:t> </a:t>
            </a:r>
            <a:r>
              <a:rPr dirty="0" sz="2400" b="1">
                <a:solidFill>
                  <a:srgbClr val="333399"/>
                </a:solidFill>
                <a:latin typeface="Palatino Linotype"/>
                <a:cs typeface="Palatino Linotype"/>
              </a:rPr>
              <a:t>x</a:t>
            </a:r>
            <a:r>
              <a:rPr dirty="0" sz="2000">
                <a:solidFill>
                  <a:srgbClr val="333399"/>
                </a:solidFill>
                <a:latin typeface="Palatino Linotype"/>
                <a:cs typeface="Palatino Linotype"/>
              </a:rPr>
              <a:t>’</a:t>
            </a:r>
            <a:r>
              <a:rPr dirty="0" sz="2000" spc="-150">
                <a:solidFill>
                  <a:srgbClr val="333399"/>
                </a:solidFill>
                <a:latin typeface="Palatino Linotype"/>
                <a:cs typeface="Palatino Linotype"/>
              </a:rPr>
              <a:t> </a:t>
            </a:r>
            <a:r>
              <a:rPr dirty="0" sz="2000">
                <a:solidFill>
                  <a:srgbClr val="333399"/>
                </a:solidFill>
                <a:latin typeface="Palatino Linotype"/>
                <a:cs typeface="Palatino Linotype"/>
              </a:rPr>
              <a:t>to</a:t>
            </a:r>
            <a:r>
              <a:rPr dirty="0" sz="2000" spc="-20">
                <a:solidFill>
                  <a:srgbClr val="333399"/>
                </a:solidFill>
                <a:latin typeface="Palatino Linotype"/>
                <a:cs typeface="Palatino Linotype"/>
              </a:rPr>
              <a:t> </a:t>
            </a:r>
            <a:r>
              <a:rPr dirty="0" sz="2000">
                <a:solidFill>
                  <a:srgbClr val="333399"/>
                </a:solidFill>
                <a:latin typeface="Palatino Linotype"/>
                <a:cs typeface="Palatino Linotype"/>
              </a:rPr>
              <a:t>be</a:t>
            </a:r>
            <a:r>
              <a:rPr dirty="0" sz="2000" spc="-25">
                <a:solidFill>
                  <a:srgbClr val="333399"/>
                </a:solidFill>
                <a:latin typeface="Palatino Linotype"/>
                <a:cs typeface="Palatino Linotype"/>
              </a:rPr>
              <a:t> </a:t>
            </a:r>
            <a:r>
              <a:rPr dirty="0" sz="2000" spc="-10">
                <a:solidFill>
                  <a:srgbClr val="333399"/>
                </a:solidFill>
                <a:latin typeface="Palatino Linotype"/>
                <a:cs typeface="Palatino Linotype"/>
              </a:rPr>
              <a:t>“</a:t>
            </a:r>
            <a:r>
              <a:rPr dirty="0" sz="2000" spc="-10" i="1">
                <a:solidFill>
                  <a:srgbClr val="333399"/>
                </a:solidFill>
                <a:latin typeface="Palatino Linotype"/>
                <a:cs typeface="Palatino Linotype"/>
              </a:rPr>
              <a:t>No</a:t>
            </a:r>
            <a:r>
              <a:rPr dirty="0" sz="2000" spc="-10">
                <a:solidFill>
                  <a:srgbClr val="333399"/>
                </a:solidFill>
                <a:latin typeface="Palatino Linotype"/>
                <a:cs typeface="Palatino Linotype"/>
              </a:rPr>
              <a:t>”.</a:t>
            </a:r>
            <a:endParaRPr sz="20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9969" y="648157"/>
            <a:ext cx="723138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NB for</a:t>
            </a:r>
            <a:r>
              <a:rPr dirty="0" sz="3200" spc="2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Continuous-</a:t>
            </a:r>
            <a:r>
              <a:rPr dirty="0" sz="3200" i="1">
                <a:latin typeface="Times New Roman"/>
                <a:cs typeface="Times New Roman"/>
              </a:rPr>
              <a:t>values</a:t>
            </a:r>
            <a:r>
              <a:rPr dirty="0" sz="3200" spc="-1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Input</a:t>
            </a:r>
            <a:r>
              <a:rPr dirty="0" sz="3200" spc="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Attributes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30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67741" y="1107557"/>
            <a:ext cx="8605520" cy="1050925"/>
          </a:xfrm>
          <a:prstGeom prst="rect">
            <a:avLst/>
          </a:prstGeom>
        </p:spPr>
        <p:txBody>
          <a:bodyPr wrap="square" lIns="0" tIns="159385" rIns="0" bIns="0" rtlCol="0" vert="horz">
            <a:spAutoFit/>
          </a:bodyPr>
          <a:lstStyle/>
          <a:p>
            <a:pPr marL="546100" indent="-533400">
              <a:lnSpc>
                <a:spcPct val="100000"/>
              </a:lnSpc>
              <a:spcBef>
                <a:spcPts val="1255"/>
              </a:spcBef>
              <a:buChar char="–"/>
              <a:tabLst>
                <a:tab pos="546100" algn="l"/>
              </a:tabLst>
            </a:pPr>
            <a:r>
              <a:rPr dirty="0" sz="2400">
                <a:latin typeface="Tahoma"/>
                <a:cs typeface="Tahoma"/>
              </a:rPr>
              <a:t>Numberless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values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for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an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attribute</a:t>
            </a:r>
            <a:endParaRPr sz="2400">
              <a:latin typeface="Tahoma"/>
              <a:cs typeface="Tahoma"/>
            </a:endParaRPr>
          </a:p>
          <a:p>
            <a:pPr marL="546100" indent="-533400">
              <a:lnSpc>
                <a:spcPct val="100000"/>
              </a:lnSpc>
              <a:spcBef>
                <a:spcPts val="1155"/>
              </a:spcBef>
              <a:buChar char="–"/>
              <a:tabLst>
                <a:tab pos="546100" algn="l"/>
              </a:tabLst>
            </a:pPr>
            <a:r>
              <a:rPr dirty="0" sz="2400">
                <a:latin typeface="Tahoma"/>
                <a:cs typeface="Tahoma"/>
              </a:rPr>
              <a:t>Conditional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probability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modeled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with</a:t>
            </a:r>
            <a:r>
              <a:rPr dirty="0" sz="2400" spc="-2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the</a:t>
            </a:r>
            <a:r>
              <a:rPr dirty="0" sz="2400" spc="-3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normal</a:t>
            </a:r>
            <a:r>
              <a:rPr dirty="0" sz="2400" spc="-60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distribution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67741" y="4190492"/>
            <a:ext cx="1924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Tahoma"/>
                <a:cs typeface="Tahoma"/>
              </a:rPr>
              <a:t>–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211986" y="5750153"/>
            <a:ext cx="7767320" cy="757555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393065" indent="-380365">
              <a:lnSpc>
                <a:spcPct val="100000"/>
              </a:lnSpc>
              <a:spcBef>
                <a:spcPts val="580"/>
              </a:spcBef>
              <a:buChar char="•"/>
              <a:tabLst>
                <a:tab pos="393065" algn="l"/>
              </a:tabLst>
            </a:pPr>
            <a:r>
              <a:rPr dirty="0" sz="2000">
                <a:latin typeface="Tahoma"/>
                <a:cs typeface="Tahoma"/>
              </a:rPr>
              <a:t>Calculate</a:t>
            </a:r>
            <a:r>
              <a:rPr dirty="0" sz="2000" spc="-3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conditional</a:t>
            </a:r>
            <a:r>
              <a:rPr dirty="0" sz="2000" spc="-3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probabilities</a:t>
            </a:r>
            <a:r>
              <a:rPr dirty="0" sz="2000" spc="-3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with</a:t>
            </a:r>
            <a:r>
              <a:rPr dirty="0" sz="2000" spc="-3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all</a:t>
            </a:r>
            <a:r>
              <a:rPr dirty="0" sz="2000" spc="-3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the</a:t>
            </a:r>
            <a:r>
              <a:rPr dirty="0" sz="2000" spc="-3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normal</a:t>
            </a:r>
            <a:r>
              <a:rPr dirty="0" sz="2000" spc="-5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distributions</a:t>
            </a:r>
            <a:endParaRPr sz="2000">
              <a:latin typeface="Tahoma"/>
              <a:cs typeface="Tahoma"/>
            </a:endParaRPr>
          </a:p>
          <a:p>
            <a:pPr marL="393065" indent="-380365">
              <a:lnSpc>
                <a:spcPct val="100000"/>
              </a:lnSpc>
              <a:spcBef>
                <a:spcPts val="484"/>
              </a:spcBef>
              <a:buChar char="•"/>
              <a:tabLst>
                <a:tab pos="393065" algn="l"/>
              </a:tabLst>
            </a:pPr>
            <a:r>
              <a:rPr dirty="0" sz="2000">
                <a:latin typeface="Tahoma"/>
                <a:cs typeface="Tahoma"/>
              </a:rPr>
              <a:t>Apply</a:t>
            </a:r>
            <a:r>
              <a:rPr dirty="0" sz="2000" spc="-2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the</a:t>
            </a:r>
            <a:r>
              <a:rPr dirty="0" sz="2000" spc="-2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MAP</a:t>
            </a:r>
            <a:r>
              <a:rPr dirty="0" sz="2000" spc="-3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rule</a:t>
            </a:r>
            <a:r>
              <a:rPr dirty="0" sz="2000" spc="-1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to</a:t>
            </a:r>
            <a:r>
              <a:rPr dirty="0" sz="2000" spc="-2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make</a:t>
            </a:r>
            <a:r>
              <a:rPr dirty="0" sz="2000" spc="-4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a</a:t>
            </a:r>
            <a:r>
              <a:rPr dirty="0" sz="2000" spc="-2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decision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457200" y="2182367"/>
            <a:ext cx="8676640" cy="1732914"/>
            <a:chOff x="457200" y="2182367"/>
            <a:chExt cx="8676640" cy="1732914"/>
          </a:xfrm>
        </p:grpSpPr>
        <p:sp>
          <p:nvSpPr>
            <p:cNvPr id="8" name="object 8" descr=""/>
            <p:cNvSpPr/>
            <p:nvPr/>
          </p:nvSpPr>
          <p:spPr>
            <a:xfrm>
              <a:off x="457200" y="2182367"/>
              <a:ext cx="8676640" cy="1732914"/>
            </a:xfrm>
            <a:custGeom>
              <a:avLst/>
              <a:gdLst/>
              <a:ahLst/>
              <a:cxnLst/>
              <a:rect l="l" t="t" r="r" b="b"/>
              <a:pathLst>
                <a:path w="8676640" h="1732914">
                  <a:moveTo>
                    <a:pt x="8676132" y="0"/>
                  </a:moveTo>
                  <a:lnTo>
                    <a:pt x="0" y="0"/>
                  </a:lnTo>
                  <a:lnTo>
                    <a:pt x="0" y="1732787"/>
                  </a:lnTo>
                  <a:lnTo>
                    <a:pt x="8676132" y="1732787"/>
                  </a:lnTo>
                  <a:lnTo>
                    <a:pt x="8676132" y="0"/>
                  </a:lnTo>
                  <a:close/>
                </a:path>
              </a:pathLst>
            </a:custGeom>
            <a:solidFill>
              <a:srgbClr val="CC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3635980" y="2837836"/>
              <a:ext cx="32384" cy="18415"/>
            </a:xfrm>
            <a:custGeom>
              <a:avLst/>
              <a:gdLst/>
              <a:ahLst/>
              <a:cxnLst/>
              <a:rect l="l" t="t" r="r" b="b"/>
              <a:pathLst>
                <a:path w="32385" h="18414">
                  <a:moveTo>
                    <a:pt x="0" y="18239"/>
                  </a:moveTo>
                  <a:lnTo>
                    <a:pt x="32210" y="0"/>
                  </a:lnTo>
                </a:path>
              </a:pathLst>
            </a:custGeom>
            <a:ln w="132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668191" y="2844343"/>
              <a:ext cx="46990" cy="80010"/>
            </a:xfrm>
            <a:custGeom>
              <a:avLst/>
              <a:gdLst/>
              <a:ahLst/>
              <a:cxnLst/>
              <a:rect l="l" t="t" r="r" b="b"/>
              <a:pathLst>
                <a:path w="46989" h="80010">
                  <a:moveTo>
                    <a:pt x="0" y="0"/>
                  </a:moveTo>
                  <a:lnTo>
                    <a:pt x="46775" y="79413"/>
                  </a:lnTo>
                </a:path>
              </a:pathLst>
            </a:custGeom>
            <a:ln w="274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721969" y="2674462"/>
              <a:ext cx="412750" cy="249554"/>
            </a:xfrm>
            <a:custGeom>
              <a:avLst/>
              <a:gdLst/>
              <a:ahLst/>
              <a:cxnLst/>
              <a:rect l="l" t="t" r="r" b="b"/>
              <a:pathLst>
                <a:path w="412750" h="249555">
                  <a:moveTo>
                    <a:pt x="0" y="249293"/>
                  </a:moveTo>
                  <a:lnTo>
                    <a:pt x="66382" y="0"/>
                  </a:lnTo>
                </a:path>
                <a:path w="412750" h="249555">
                  <a:moveTo>
                    <a:pt x="66382" y="0"/>
                  </a:moveTo>
                  <a:lnTo>
                    <a:pt x="412577" y="0"/>
                  </a:lnTo>
                </a:path>
              </a:pathLst>
            </a:custGeom>
            <a:ln w="135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4313527" y="2800719"/>
            <a:ext cx="106680" cy="21462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dirty="0" sz="1200" spc="-25" i="1">
                <a:latin typeface="Palatino Linotype"/>
                <a:cs typeface="Palatino Linotype"/>
              </a:rPr>
              <a:t>ji</a:t>
            </a:r>
            <a:endParaRPr sz="1200">
              <a:latin typeface="Palatino Linotype"/>
              <a:cs typeface="Palatino Linotype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359329" y="2590912"/>
            <a:ext cx="115570" cy="3244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dirty="0" sz="1950">
                <a:latin typeface="Symbol"/>
                <a:cs typeface="Symbol"/>
              </a:rPr>
              <a:t></a:t>
            </a:r>
            <a:endParaRPr sz="1950">
              <a:latin typeface="Symbol"/>
              <a:cs typeface="Symbo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4909846" y="2590912"/>
            <a:ext cx="115570" cy="3244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dirty="0" sz="1950">
                <a:latin typeface="Symbol"/>
                <a:cs typeface="Symbol"/>
              </a:rPr>
              <a:t></a:t>
            </a:r>
            <a:endParaRPr sz="1950">
              <a:latin typeface="Symbol"/>
              <a:cs typeface="Symbo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909846" y="2749739"/>
            <a:ext cx="1565275" cy="3244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  <a:tabLst>
                <a:tab pos="1449070" algn="l"/>
              </a:tabLst>
            </a:pPr>
            <a:r>
              <a:rPr dirty="0" sz="1950">
                <a:latin typeface="Symbol"/>
                <a:cs typeface="Symbol"/>
              </a:rPr>
              <a:t></a:t>
            </a:r>
            <a:r>
              <a:rPr dirty="0" sz="1950">
                <a:latin typeface="Times New Roman"/>
                <a:cs typeface="Times New Roman"/>
              </a:rPr>
              <a:t>	</a:t>
            </a:r>
            <a:r>
              <a:rPr dirty="0" sz="1950">
                <a:latin typeface="Symbol"/>
                <a:cs typeface="Symbol"/>
              </a:rPr>
              <a:t></a:t>
            </a:r>
            <a:endParaRPr sz="1950">
              <a:latin typeface="Symbol"/>
              <a:cs typeface="Symbo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909846" y="2214019"/>
            <a:ext cx="115570" cy="3244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dirty="0" sz="1950">
                <a:latin typeface="Symbol"/>
                <a:cs typeface="Symbol"/>
              </a:rPr>
              <a:t></a:t>
            </a:r>
            <a:endParaRPr sz="1950">
              <a:latin typeface="Symbol"/>
              <a:cs typeface="Symbo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464305" y="2303206"/>
            <a:ext cx="2035810" cy="3244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10"/>
              </a:spcBef>
              <a:tabLst>
                <a:tab pos="1115060" algn="l"/>
                <a:tab pos="1513840" algn="l"/>
                <a:tab pos="1861820" algn="l"/>
              </a:tabLst>
            </a:pPr>
            <a:r>
              <a:rPr dirty="0" baseline="-29914" sz="2925" spc="75">
                <a:latin typeface="Palatino Linotype"/>
                <a:cs typeface="Palatino Linotype"/>
              </a:rPr>
              <a:t>exp</a:t>
            </a:r>
            <a:r>
              <a:rPr dirty="0" baseline="-15669" sz="2925" spc="75">
                <a:latin typeface="Symbol"/>
                <a:cs typeface="Symbol"/>
              </a:rPr>
              <a:t></a:t>
            </a:r>
            <a:r>
              <a:rPr dirty="0" baseline="-15669" sz="2925" spc="-232">
                <a:latin typeface="Times New Roman"/>
                <a:cs typeface="Times New Roman"/>
              </a:rPr>
              <a:t> </a:t>
            </a:r>
            <a:r>
              <a:rPr dirty="0" baseline="-29914" sz="2925" spc="112">
                <a:latin typeface="Symbol"/>
                <a:cs typeface="Symbol"/>
              </a:rPr>
              <a:t></a:t>
            </a:r>
            <a:r>
              <a:rPr dirty="0" baseline="-29914" sz="2925" spc="112">
                <a:latin typeface="Times New Roman"/>
                <a:cs typeface="Times New Roman"/>
              </a:rPr>
              <a:t> </a:t>
            </a:r>
            <a:r>
              <a:rPr dirty="0" u="heavy" sz="1200" i="1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	</a:t>
            </a:r>
            <a:r>
              <a:rPr dirty="0" u="heavy" sz="1200" spc="-50" i="1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j</a:t>
            </a:r>
            <a:r>
              <a:rPr dirty="0" u="heavy" sz="1200" i="1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	</a:t>
            </a:r>
            <a:r>
              <a:rPr dirty="0" u="heavy" sz="1200" spc="-25" i="1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ji</a:t>
            </a:r>
            <a:r>
              <a:rPr dirty="0" u="heavy" sz="1200" i="1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	</a:t>
            </a:r>
            <a:r>
              <a:rPr dirty="0" sz="1200" i="1">
                <a:latin typeface="Palatino Linotype"/>
                <a:cs typeface="Palatino Linotype"/>
              </a:rPr>
              <a:t> </a:t>
            </a:r>
            <a:r>
              <a:rPr dirty="0" baseline="-15669" sz="2925" spc="75">
                <a:latin typeface="Symbol"/>
                <a:cs typeface="Symbol"/>
              </a:rPr>
              <a:t></a:t>
            </a:r>
            <a:endParaRPr baseline="-15669" sz="2925">
              <a:latin typeface="Symbol"/>
              <a:cs typeface="Symbo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3600968" y="2280419"/>
            <a:ext cx="867410" cy="3244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  <a:tabLst>
                <a:tab pos="363855" algn="l"/>
                <a:tab pos="854075" algn="l"/>
              </a:tabLst>
            </a:pPr>
            <a:r>
              <a:rPr dirty="0" u="sng" sz="195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	</a:t>
            </a:r>
            <a:r>
              <a:rPr dirty="0" u="sng" sz="1950" spc="15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1</a:t>
            </a:r>
            <a:r>
              <a:rPr dirty="0" u="sng" sz="195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	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876986" y="2438592"/>
            <a:ext cx="1710689" cy="3244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dirty="0" sz="1950" spc="-790" i="1">
                <a:latin typeface="Palatino Linotype"/>
                <a:cs typeface="Palatino Linotype"/>
              </a:rPr>
              <a:t>P</a:t>
            </a:r>
            <a:r>
              <a:rPr dirty="0" baseline="17094" sz="2925" spc="367">
                <a:latin typeface="Palatino Linotype"/>
                <a:cs typeface="Palatino Linotype"/>
              </a:rPr>
              <a:t>ˆ</a:t>
            </a:r>
            <a:r>
              <a:rPr dirty="0" sz="1950" spc="140">
                <a:latin typeface="Palatino Linotype"/>
                <a:cs typeface="Palatino Linotype"/>
              </a:rPr>
              <a:t>(</a:t>
            </a:r>
            <a:r>
              <a:rPr dirty="0" sz="1950" spc="190" i="1">
                <a:latin typeface="Palatino Linotype"/>
                <a:cs typeface="Palatino Linotype"/>
              </a:rPr>
              <a:t>X</a:t>
            </a:r>
            <a:r>
              <a:rPr dirty="0" baseline="-23148" sz="1800" spc="75" i="1">
                <a:latin typeface="Palatino Linotype"/>
                <a:cs typeface="Palatino Linotype"/>
              </a:rPr>
              <a:t>j</a:t>
            </a:r>
            <a:r>
              <a:rPr dirty="0" baseline="-23148" sz="1800" spc="-30" i="1">
                <a:latin typeface="Palatino Linotype"/>
                <a:cs typeface="Palatino Linotype"/>
              </a:rPr>
              <a:t> </a:t>
            </a:r>
            <a:r>
              <a:rPr dirty="0" sz="1950" spc="65">
                <a:latin typeface="Palatino Linotype"/>
                <a:cs typeface="Palatino Linotype"/>
              </a:rPr>
              <a:t>|</a:t>
            </a:r>
            <a:r>
              <a:rPr dirty="0" sz="1950" spc="65" i="1">
                <a:latin typeface="Palatino Linotype"/>
                <a:cs typeface="Palatino Linotype"/>
              </a:rPr>
              <a:t>C</a:t>
            </a:r>
            <a:r>
              <a:rPr dirty="0" sz="1950" spc="95" i="1">
                <a:latin typeface="Palatino Linotype"/>
                <a:cs typeface="Palatino Linotype"/>
              </a:rPr>
              <a:t> </a:t>
            </a:r>
            <a:r>
              <a:rPr dirty="0" sz="1950" spc="75">
                <a:latin typeface="Symbol"/>
                <a:cs typeface="Symbol"/>
              </a:rPr>
              <a:t></a:t>
            </a:r>
            <a:r>
              <a:rPr dirty="0" sz="1950" spc="-30">
                <a:latin typeface="Times New Roman"/>
                <a:cs typeface="Times New Roman"/>
              </a:rPr>
              <a:t> </a:t>
            </a:r>
            <a:r>
              <a:rPr dirty="0" sz="1950" spc="50" i="1">
                <a:latin typeface="Palatino Linotype"/>
                <a:cs typeface="Palatino Linotype"/>
              </a:rPr>
              <a:t>c</a:t>
            </a:r>
            <a:r>
              <a:rPr dirty="0" baseline="-23148" sz="1800" spc="75" i="1">
                <a:latin typeface="Palatino Linotype"/>
                <a:cs typeface="Palatino Linotype"/>
              </a:rPr>
              <a:t>i</a:t>
            </a:r>
            <a:r>
              <a:rPr dirty="0" baseline="-23148" sz="1800" spc="-67" i="1">
                <a:latin typeface="Palatino Linotype"/>
                <a:cs typeface="Palatino Linotype"/>
              </a:rPr>
              <a:t> </a:t>
            </a:r>
            <a:r>
              <a:rPr dirty="0" sz="1950">
                <a:latin typeface="Palatino Linotype"/>
                <a:cs typeface="Palatino Linotype"/>
              </a:rPr>
              <a:t>)</a:t>
            </a:r>
            <a:r>
              <a:rPr dirty="0" sz="1950" spc="-35">
                <a:latin typeface="Palatino Linotype"/>
                <a:cs typeface="Palatino Linotype"/>
              </a:rPr>
              <a:t> </a:t>
            </a:r>
            <a:r>
              <a:rPr dirty="0" sz="1950" spc="25">
                <a:latin typeface="Symbol"/>
                <a:cs typeface="Symbol"/>
              </a:rPr>
              <a:t></a:t>
            </a:r>
            <a:endParaRPr sz="1950">
              <a:latin typeface="Symbol"/>
              <a:cs typeface="Symbo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5890173" y="2615839"/>
            <a:ext cx="106680" cy="3886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5080">
              <a:lnSpc>
                <a:spcPts val="1405"/>
              </a:lnSpc>
              <a:spcBef>
                <a:spcPts val="135"/>
              </a:spcBef>
            </a:pPr>
            <a:r>
              <a:rPr dirty="0" sz="1200" spc="10">
                <a:latin typeface="Palatino Linotype"/>
                <a:cs typeface="Palatino Linotype"/>
              </a:rPr>
              <a:t>2</a:t>
            </a:r>
            <a:endParaRPr sz="1200">
              <a:latin typeface="Palatino Linotype"/>
              <a:cs typeface="Palatino Linotype"/>
            </a:endParaRPr>
          </a:p>
          <a:p>
            <a:pPr>
              <a:lnSpc>
                <a:spcPts val="1405"/>
              </a:lnSpc>
            </a:pPr>
            <a:r>
              <a:rPr dirty="0" sz="1200" spc="-25" i="1">
                <a:latin typeface="Palatino Linotype"/>
                <a:cs typeface="Palatino Linotype"/>
              </a:rPr>
              <a:t>ji</a:t>
            </a:r>
            <a:endParaRPr sz="1200">
              <a:latin typeface="Palatino Linotype"/>
              <a:cs typeface="Palatino Linotype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463265" y="2963993"/>
            <a:ext cx="8634730" cy="845819"/>
          </a:xfrm>
          <a:prstGeom prst="rect">
            <a:avLst/>
          </a:prstGeom>
        </p:spPr>
        <p:txBody>
          <a:bodyPr wrap="square" lIns="0" tIns="109220" rIns="0" bIns="0" rtlCol="0" vert="horz">
            <a:spAutoFit/>
          </a:bodyPr>
          <a:lstStyle/>
          <a:p>
            <a:pPr marL="49530">
              <a:lnSpc>
                <a:spcPct val="100000"/>
              </a:lnSpc>
              <a:spcBef>
                <a:spcPts val="860"/>
              </a:spcBef>
              <a:tabLst>
                <a:tab pos="6530975" algn="l"/>
              </a:tabLst>
            </a:pPr>
            <a:r>
              <a:rPr dirty="0" sz="2050" spc="85" i="1">
                <a:latin typeface="Symbol"/>
                <a:cs typeface="Symbol"/>
              </a:rPr>
              <a:t></a:t>
            </a:r>
            <a:r>
              <a:rPr dirty="0" baseline="-23148" sz="1800" spc="127" i="1">
                <a:latin typeface="Palatino Linotype"/>
                <a:cs typeface="Palatino Linotype"/>
              </a:rPr>
              <a:t>ji</a:t>
            </a:r>
            <a:r>
              <a:rPr dirty="0" baseline="-23148" sz="1800" spc="562" i="1">
                <a:latin typeface="Palatino Linotype"/>
                <a:cs typeface="Palatino Linotype"/>
              </a:rPr>
              <a:t> </a:t>
            </a:r>
            <a:r>
              <a:rPr dirty="0" sz="1950">
                <a:latin typeface="Palatino Linotype"/>
                <a:cs typeface="Palatino Linotype"/>
              </a:rPr>
              <a:t>:</a:t>
            </a:r>
            <a:r>
              <a:rPr dirty="0" sz="1950" spc="-114">
                <a:latin typeface="Palatino Linotype"/>
                <a:cs typeface="Palatino Linotype"/>
              </a:rPr>
              <a:t> </a:t>
            </a:r>
            <a:r>
              <a:rPr dirty="0" sz="1950" spc="70">
                <a:latin typeface="Palatino Linotype"/>
                <a:cs typeface="Palatino Linotype"/>
              </a:rPr>
              <a:t>mean</a:t>
            </a:r>
            <a:r>
              <a:rPr dirty="0" sz="1950" spc="-30">
                <a:latin typeface="Palatino Linotype"/>
                <a:cs typeface="Palatino Linotype"/>
              </a:rPr>
              <a:t> </a:t>
            </a:r>
            <a:r>
              <a:rPr dirty="0" sz="1950" spc="50">
                <a:latin typeface="Palatino Linotype"/>
                <a:cs typeface="Palatino Linotype"/>
              </a:rPr>
              <a:t>(avearage)</a:t>
            </a:r>
            <a:r>
              <a:rPr dirty="0" sz="1950" spc="-10">
                <a:latin typeface="Palatino Linotype"/>
                <a:cs typeface="Palatino Linotype"/>
              </a:rPr>
              <a:t> </a:t>
            </a:r>
            <a:r>
              <a:rPr dirty="0" sz="1950">
                <a:latin typeface="Palatino Linotype"/>
                <a:cs typeface="Palatino Linotype"/>
              </a:rPr>
              <a:t>of</a:t>
            </a:r>
            <a:r>
              <a:rPr dirty="0" sz="1950" spc="75">
                <a:latin typeface="Palatino Linotype"/>
                <a:cs typeface="Palatino Linotype"/>
              </a:rPr>
              <a:t> </a:t>
            </a:r>
            <a:r>
              <a:rPr dirty="0" sz="1950" spc="70">
                <a:latin typeface="Palatino Linotype"/>
                <a:cs typeface="Palatino Linotype"/>
              </a:rPr>
              <a:t>attribute</a:t>
            </a:r>
            <a:r>
              <a:rPr dirty="0" sz="1950" spc="-204">
                <a:latin typeface="Palatino Linotype"/>
                <a:cs typeface="Palatino Linotype"/>
              </a:rPr>
              <a:t> </a:t>
            </a:r>
            <a:r>
              <a:rPr dirty="0" sz="1950">
                <a:latin typeface="Palatino Linotype"/>
                <a:cs typeface="Palatino Linotype"/>
              </a:rPr>
              <a:t>values</a:t>
            </a:r>
            <a:r>
              <a:rPr dirty="0" sz="1950" spc="185">
                <a:latin typeface="Palatino Linotype"/>
                <a:cs typeface="Palatino Linotype"/>
              </a:rPr>
              <a:t> </a:t>
            </a:r>
            <a:r>
              <a:rPr dirty="0" sz="1950" spc="130" i="1">
                <a:latin typeface="Palatino Linotype"/>
                <a:cs typeface="Palatino Linotype"/>
              </a:rPr>
              <a:t>X</a:t>
            </a:r>
            <a:r>
              <a:rPr dirty="0" baseline="-23148" sz="1800" spc="195" i="1">
                <a:latin typeface="Palatino Linotype"/>
                <a:cs typeface="Palatino Linotype"/>
              </a:rPr>
              <a:t>j</a:t>
            </a:r>
            <a:r>
              <a:rPr dirty="0" baseline="-23148" sz="1800" spc="577" i="1">
                <a:latin typeface="Palatino Linotype"/>
                <a:cs typeface="Palatino Linotype"/>
              </a:rPr>
              <a:t> </a:t>
            </a:r>
            <a:r>
              <a:rPr dirty="0" sz="1950">
                <a:latin typeface="Palatino Linotype"/>
                <a:cs typeface="Palatino Linotype"/>
              </a:rPr>
              <a:t>of</a:t>
            </a:r>
            <a:r>
              <a:rPr dirty="0" sz="1950" spc="120">
                <a:latin typeface="Palatino Linotype"/>
                <a:cs typeface="Palatino Linotype"/>
              </a:rPr>
              <a:t> </a:t>
            </a:r>
            <a:r>
              <a:rPr dirty="0" sz="1950" spc="-10">
                <a:latin typeface="Palatino Linotype"/>
                <a:cs typeface="Palatino Linotype"/>
              </a:rPr>
              <a:t>examples</a:t>
            </a:r>
            <a:r>
              <a:rPr dirty="0" sz="1950">
                <a:latin typeface="Palatino Linotype"/>
                <a:cs typeface="Palatino Linotype"/>
              </a:rPr>
              <a:t>	for</a:t>
            </a:r>
            <a:r>
              <a:rPr dirty="0" sz="1950" spc="60">
                <a:latin typeface="Palatino Linotype"/>
                <a:cs typeface="Palatino Linotype"/>
              </a:rPr>
              <a:t> </a:t>
            </a:r>
            <a:r>
              <a:rPr dirty="0" sz="1950">
                <a:latin typeface="Palatino Linotype"/>
                <a:cs typeface="Palatino Linotype"/>
              </a:rPr>
              <a:t>which</a:t>
            </a:r>
            <a:r>
              <a:rPr dirty="0" sz="1950" spc="225">
                <a:latin typeface="Palatino Linotype"/>
                <a:cs typeface="Palatino Linotype"/>
              </a:rPr>
              <a:t> </a:t>
            </a:r>
            <a:r>
              <a:rPr dirty="0" sz="1950" spc="95">
                <a:latin typeface="Palatino Linotype"/>
                <a:cs typeface="Palatino Linotype"/>
              </a:rPr>
              <a:t>C</a:t>
            </a:r>
            <a:r>
              <a:rPr dirty="0" sz="1950" spc="75">
                <a:latin typeface="Palatino Linotype"/>
                <a:cs typeface="Palatino Linotype"/>
              </a:rPr>
              <a:t> </a:t>
            </a:r>
            <a:r>
              <a:rPr dirty="0" sz="1950" spc="75">
                <a:latin typeface="Symbol"/>
                <a:cs typeface="Symbol"/>
              </a:rPr>
              <a:t></a:t>
            </a:r>
            <a:r>
              <a:rPr dirty="0" sz="1950" spc="40">
                <a:latin typeface="Times New Roman"/>
                <a:cs typeface="Times New Roman"/>
              </a:rPr>
              <a:t> </a:t>
            </a:r>
            <a:r>
              <a:rPr dirty="0" sz="1950" spc="30" i="1">
                <a:latin typeface="Palatino Linotype"/>
                <a:cs typeface="Palatino Linotype"/>
              </a:rPr>
              <a:t>c</a:t>
            </a:r>
            <a:r>
              <a:rPr dirty="0" baseline="-23148" sz="1800" spc="44" i="1">
                <a:latin typeface="Palatino Linotype"/>
                <a:cs typeface="Palatino Linotype"/>
              </a:rPr>
              <a:t>i</a:t>
            </a:r>
            <a:endParaRPr baseline="-23148" sz="1800">
              <a:latin typeface="Palatino Linotype"/>
              <a:cs typeface="Palatino Linotype"/>
            </a:endParaRPr>
          </a:p>
          <a:p>
            <a:pPr marL="25400">
              <a:lnSpc>
                <a:spcPct val="100000"/>
              </a:lnSpc>
              <a:spcBef>
                <a:spcPts val="770"/>
              </a:spcBef>
              <a:tabLst>
                <a:tab pos="6812280" algn="l"/>
              </a:tabLst>
            </a:pPr>
            <a:r>
              <a:rPr dirty="0" sz="2050" i="1">
                <a:latin typeface="Symbol"/>
                <a:cs typeface="Symbol"/>
              </a:rPr>
              <a:t></a:t>
            </a:r>
            <a:r>
              <a:rPr dirty="0" sz="2050" spc="-135">
                <a:latin typeface="Times New Roman"/>
                <a:cs typeface="Times New Roman"/>
              </a:rPr>
              <a:t> </a:t>
            </a:r>
            <a:r>
              <a:rPr dirty="0" baseline="-23148" sz="1800" i="1">
                <a:latin typeface="Palatino Linotype"/>
                <a:cs typeface="Palatino Linotype"/>
              </a:rPr>
              <a:t>ji</a:t>
            </a:r>
            <a:r>
              <a:rPr dirty="0" baseline="-23148" sz="1800" spc="562" i="1">
                <a:latin typeface="Palatino Linotype"/>
                <a:cs typeface="Palatino Linotype"/>
              </a:rPr>
              <a:t> </a:t>
            </a:r>
            <a:r>
              <a:rPr dirty="0" sz="1950">
                <a:latin typeface="Palatino Linotype"/>
                <a:cs typeface="Palatino Linotype"/>
              </a:rPr>
              <a:t>:</a:t>
            </a:r>
            <a:r>
              <a:rPr dirty="0" sz="1950" spc="-150">
                <a:latin typeface="Palatino Linotype"/>
                <a:cs typeface="Palatino Linotype"/>
              </a:rPr>
              <a:t> </a:t>
            </a:r>
            <a:r>
              <a:rPr dirty="0" sz="1950" spc="75">
                <a:latin typeface="Palatino Linotype"/>
                <a:cs typeface="Palatino Linotype"/>
              </a:rPr>
              <a:t>standarddeviation</a:t>
            </a:r>
            <a:r>
              <a:rPr dirty="0" sz="1950" spc="220">
                <a:latin typeface="Palatino Linotype"/>
                <a:cs typeface="Palatino Linotype"/>
              </a:rPr>
              <a:t> </a:t>
            </a:r>
            <a:r>
              <a:rPr dirty="0" sz="1950">
                <a:latin typeface="Palatino Linotype"/>
                <a:cs typeface="Palatino Linotype"/>
              </a:rPr>
              <a:t>of</a:t>
            </a:r>
            <a:r>
              <a:rPr dirty="0" sz="1950" spc="75">
                <a:latin typeface="Palatino Linotype"/>
                <a:cs typeface="Palatino Linotype"/>
              </a:rPr>
              <a:t> </a:t>
            </a:r>
            <a:r>
              <a:rPr dirty="0" sz="1950" spc="70">
                <a:latin typeface="Palatino Linotype"/>
                <a:cs typeface="Palatino Linotype"/>
              </a:rPr>
              <a:t>attribute</a:t>
            </a:r>
            <a:r>
              <a:rPr dirty="0" sz="1950" spc="-200">
                <a:latin typeface="Palatino Linotype"/>
                <a:cs typeface="Palatino Linotype"/>
              </a:rPr>
              <a:t> </a:t>
            </a:r>
            <a:r>
              <a:rPr dirty="0" sz="1950">
                <a:latin typeface="Palatino Linotype"/>
                <a:cs typeface="Palatino Linotype"/>
              </a:rPr>
              <a:t>values</a:t>
            </a:r>
            <a:r>
              <a:rPr dirty="0" sz="1950" spc="185">
                <a:latin typeface="Palatino Linotype"/>
                <a:cs typeface="Palatino Linotype"/>
              </a:rPr>
              <a:t> </a:t>
            </a:r>
            <a:r>
              <a:rPr dirty="0" sz="1950" spc="90">
                <a:latin typeface="Palatino Linotype"/>
                <a:cs typeface="Palatino Linotype"/>
              </a:rPr>
              <a:t>X</a:t>
            </a:r>
            <a:r>
              <a:rPr dirty="0" sz="1950" spc="-245">
                <a:latin typeface="Palatino Linotype"/>
                <a:cs typeface="Palatino Linotype"/>
              </a:rPr>
              <a:t> </a:t>
            </a:r>
            <a:r>
              <a:rPr dirty="0" baseline="-23148" sz="1800" i="1">
                <a:latin typeface="Palatino Linotype"/>
                <a:cs typeface="Palatino Linotype"/>
              </a:rPr>
              <a:t>j</a:t>
            </a:r>
            <a:r>
              <a:rPr dirty="0" baseline="-23148" sz="1800" spc="585" i="1">
                <a:latin typeface="Palatino Linotype"/>
                <a:cs typeface="Palatino Linotype"/>
              </a:rPr>
              <a:t> </a:t>
            </a:r>
            <a:r>
              <a:rPr dirty="0" sz="1950">
                <a:latin typeface="Palatino Linotype"/>
                <a:cs typeface="Palatino Linotype"/>
              </a:rPr>
              <a:t>of</a:t>
            </a:r>
            <a:r>
              <a:rPr dirty="0" sz="1950" spc="120">
                <a:latin typeface="Palatino Linotype"/>
                <a:cs typeface="Palatino Linotype"/>
              </a:rPr>
              <a:t> </a:t>
            </a:r>
            <a:r>
              <a:rPr dirty="0" sz="1950" spc="-10">
                <a:latin typeface="Palatino Linotype"/>
                <a:cs typeface="Palatino Linotype"/>
              </a:rPr>
              <a:t>examples</a:t>
            </a:r>
            <a:r>
              <a:rPr dirty="0" sz="1950">
                <a:latin typeface="Palatino Linotype"/>
                <a:cs typeface="Palatino Linotype"/>
              </a:rPr>
              <a:t>	for</a:t>
            </a:r>
            <a:r>
              <a:rPr dirty="0" sz="1950" spc="55">
                <a:latin typeface="Palatino Linotype"/>
                <a:cs typeface="Palatino Linotype"/>
              </a:rPr>
              <a:t> </a:t>
            </a:r>
            <a:r>
              <a:rPr dirty="0" sz="1950">
                <a:latin typeface="Palatino Linotype"/>
                <a:cs typeface="Palatino Linotype"/>
              </a:rPr>
              <a:t>which</a:t>
            </a:r>
            <a:r>
              <a:rPr dirty="0" sz="1950" spc="145">
                <a:latin typeface="Palatino Linotype"/>
                <a:cs typeface="Palatino Linotype"/>
              </a:rPr>
              <a:t> </a:t>
            </a:r>
            <a:r>
              <a:rPr dirty="0" sz="1950" spc="90" i="1">
                <a:latin typeface="Palatino Linotype"/>
                <a:cs typeface="Palatino Linotype"/>
              </a:rPr>
              <a:t>C</a:t>
            </a:r>
            <a:r>
              <a:rPr dirty="0" sz="1950" spc="180" i="1">
                <a:latin typeface="Palatino Linotype"/>
                <a:cs typeface="Palatino Linotype"/>
              </a:rPr>
              <a:t> </a:t>
            </a:r>
            <a:r>
              <a:rPr dirty="0" sz="1950" spc="75">
                <a:latin typeface="Symbol"/>
                <a:cs typeface="Symbol"/>
              </a:rPr>
              <a:t></a:t>
            </a:r>
            <a:r>
              <a:rPr dirty="0" sz="1950" spc="40">
                <a:latin typeface="Times New Roman"/>
                <a:cs typeface="Times New Roman"/>
              </a:rPr>
              <a:t> </a:t>
            </a:r>
            <a:r>
              <a:rPr dirty="0" sz="1950" spc="30" i="1">
                <a:latin typeface="Palatino Linotype"/>
                <a:cs typeface="Palatino Linotype"/>
              </a:rPr>
              <a:t>c</a:t>
            </a:r>
            <a:r>
              <a:rPr dirty="0" baseline="-23148" sz="1800" spc="44" i="1">
                <a:latin typeface="Palatino Linotype"/>
                <a:cs typeface="Palatino Linotype"/>
              </a:rPr>
              <a:t>i</a:t>
            </a:r>
            <a:endParaRPr baseline="-23148" sz="1800">
              <a:latin typeface="Palatino Linotype"/>
              <a:cs typeface="Palatino Linotype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5564984" y="2619754"/>
            <a:ext cx="295275" cy="3435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dirty="0" sz="1950" spc="-25">
                <a:latin typeface="Palatino Linotype"/>
                <a:cs typeface="Palatino Linotype"/>
              </a:rPr>
              <a:t>2</a:t>
            </a:r>
            <a:r>
              <a:rPr dirty="0" sz="2050" spc="-25" i="1">
                <a:latin typeface="Symbol"/>
                <a:cs typeface="Symbol"/>
              </a:rPr>
              <a:t>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5230641" y="2224621"/>
            <a:ext cx="1269365" cy="3435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  <a:tabLst>
                <a:tab pos="873760" algn="l"/>
              </a:tabLst>
            </a:pPr>
            <a:r>
              <a:rPr dirty="0" sz="1950" spc="114">
                <a:latin typeface="Palatino Linotype"/>
                <a:cs typeface="Palatino Linotype"/>
              </a:rPr>
              <a:t>(</a:t>
            </a:r>
            <a:r>
              <a:rPr dirty="0" sz="1950" spc="114" i="1">
                <a:latin typeface="Palatino Linotype"/>
                <a:cs typeface="Palatino Linotype"/>
              </a:rPr>
              <a:t>X</a:t>
            </a:r>
            <a:r>
              <a:rPr dirty="0" sz="1950" spc="265" i="1">
                <a:latin typeface="Palatino Linotype"/>
                <a:cs typeface="Palatino Linotype"/>
              </a:rPr>
              <a:t> </a:t>
            </a:r>
            <a:r>
              <a:rPr dirty="0" sz="1950" spc="75">
                <a:latin typeface="Symbol"/>
                <a:cs typeface="Symbol"/>
              </a:rPr>
              <a:t></a:t>
            </a:r>
            <a:r>
              <a:rPr dirty="0" sz="2050" spc="75" i="1">
                <a:latin typeface="Symbol"/>
                <a:cs typeface="Symbol"/>
              </a:rPr>
              <a:t></a:t>
            </a:r>
            <a:r>
              <a:rPr dirty="0" sz="2050">
                <a:latin typeface="Times New Roman"/>
                <a:cs typeface="Times New Roman"/>
              </a:rPr>
              <a:t>	</a:t>
            </a:r>
            <a:r>
              <a:rPr dirty="0" sz="1950" spc="65">
                <a:latin typeface="Palatino Linotype"/>
                <a:cs typeface="Palatino Linotype"/>
              </a:rPr>
              <a:t>)</a:t>
            </a:r>
            <a:r>
              <a:rPr dirty="0" baseline="41666" sz="1800" spc="97">
                <a:latin typeface="Palatino Linotype"/>
                <a:cs typeface="Palatino Linotype"/>
              </a:rPr>
              <a:t>2</a:t>
            </a:r>
            <a:r>
              <a:rPr dirty="0" baseline="41666" sz="1800" spc="465">
                <a:latin typeface="Palatino Linotype"/>
                <a:cs typeface="Palatino Linotype"/>
              </a:rPr>
              <a:t> </a:t>
            </a:r>
            <a:r>
              <a:rPr dirty="0" baseline="5698" sz="2925">
                <a:latin typeface="Symbol"/>
                <a:cs typeface="Symbol"/>
              </a:rPr>
              <a:t></a:t>
            </a:r>
            <a:endParaRPr baseline="5698" sz="2925">
              <a:latin typeface="Symbol"/>
              <a:cs typeface="Symbo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3806557" y="2630180"/>
            <a:ext cx="477520" cy="3435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dirty="0" sz="1950" spc="70">
                <a:latin typeface="Palatino Linotype"/>
                <a:cs typeface="Palatino Linotype"/>
              </a:rPr>
              <a:t>2</a:t>
            </a:r>
            <a:r>
              <a:rPr dirty="0" sz="2050" spc="70" i="1">
                <a:latin typeface="Symbol"/>
                <a:cs typeface="Symbol"/>
              </a:rPr>
              <a:t>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42341" y="4083535"/>
            <a:ext cx="8792210" cy="1656714"/>
          </a:xfrm>
          <a:prstGeom prst="rect">
            <a:avLst/>
          </a:prstGeom>
        </p:spPr>
        <p:txBody>
          <a:bodyPr wrap="square" lIns="0" tIns="89535" rIns="0" bIns="0" rtlCol="0" vert="horz">
            <a:spAutoFit/>
          </a:bodyPr>
          <a:lstStyle/>
          <a:p>
            <a:pPr marL="571500">
              <a:lnSpc>
                <a:spcPct val="100000"/>
              </a:lnSpc>
              <a:spcBef>
                <a:spcPts val="705"/>
              </a:spcBef>
            </a:pPr>
            <a:r>
              <a:rPr dirty="0" baseline="-3472" sz="3600">
                <a:latin typeface="Tahoma"/>
                <a:cs typeface="Tahoma"/>
              </a:rPr>
              <a:t>Learning</a:t>
            </a:r>
            <a:r>
              <a:rPr dirty="0" baseline="-3472" sz="3600" spc="15">
                <a:latin typeface="Tahoma"/>
                <a:cs typeface="Tahoma"/>
              </a:rPr>
              <a:t> </a:t>
            </a:r>
            <a:r>
              <a:rPr dirty="0" baseline="-3472" sz="3600">
                <a:latin typeface="Tahoma"/>
                <a:cs typeface="Tahoma"/>
              </a:rPr>
              <a:t>Phase:</a:t>
            </a:r>
            <a:r>
              <a:rPr dirty="0" baseline="-3472" sz="3600" spc="315">
                <a:latin typeface="Tahoma"/>
                <a:cs typeface="Tahoma"/>
              </a:rPr>
              <a:t> </a:t>
            </a:r>
            <a:r>
              <a:rPr dirty="0" sz="2500">
                <a:latin typeface="Palatino Linotype"/>
                <a:cs typeface="Palatino Linotype"/>
              </a:rPr>
              <a:t>for</a:t>
            </a:r>
            <a:r>
              <a:rPr dirty="0" sz="2500" spc="-95">
                <a:latin typeface="Palatino Linotype"/>
                <a:cs typeface="Palatino Linotype"/>
              </a:rPr>
              <a:t> </a:t>
            </a:r>
            <a:r>
              <a:rPr dirty="0" sz="2500" b="1">
                <a:latin typeface="Palatino Linotype"/>
                <a:cs typeface="Palatino Linotype"/>
              </a:rPr>
              <a:t>X</a:t>
            </a:r>
            <a:r>
              <a:rPr dirty="0" sz="2500" spc="-50" b="1">
                <a:latin typeface="Palatino Linotype"/>
                <a:cs typeface="Palatino Linotype"/>
              </a:rPr>
              <a:t> </a:t>
            </a:r>
            <a:r>
              <a:rPr dirty="0" sz="2500">
                <a:latin typeface="Symbol"/>
                <a:cs typeface="Symbol"/>
              </a:rPr>
              <a:t></a:t>
            </a:r>
            <a:r>
              <a:rPr dirty="0" sz="2500" spc="-215">
                <a:latin typeface="Times New Roman"/>
                <a:cs typeface="Times New Roman"/>
              </a:rPr>
              <a:t> </a:t>
            </a:r>
            <a:r>
              <a:rPr dirty="0" sz="2500">
                <a:latin typeface="Palatino Linotype"/>
                <a:cs typeface="Palatino Linotype"/>
              </a:rPr>
              <a:t>(</a:t>
            </a:r>
            <a:r>
              <a:rPr dirty="0" sz="2500" i="1">
                <a:latin typeface="Palatino Linotype"/>
                <a:cs typeface="Palatino Linotype"/>
              </a:rPr>
              <a:t>X</a:t>
            </a:r>
            <a:r>
              <a:rPr dirty="0" baseline="-21505" sz="2325">
                <a:latin typeface="Palatino Linotype"/>
                <a:cs typeface="Palatino Linotype"/>
              </a:rPr>
              <a:t>1</a:t>
            </a:r>
            <a:r>
              <a:rPr dirty="0" baseline="-21505" sz="2325" spc="-254">
                <a:latin typeface="Palatino Linotype"/>
                <a:cs typeface="Palatino Linotype"/>
              </a:rPr>
              <a:t> </a:t>
            </a:r>
            <a:r>
              <a:rPr dirty="0" sz="2500" spc="80">
                <a:latin typeface="Palatino Linotype"/>
                <a:cs typeface="Palatino Linotype"/>
              </a:rPr>
              <a:t>,</a:t>
            </a:r>
            <a:r>
              <a:rPr dirty="0" sz="2500" spc="80">
                <a:latin typeface="Symbol"/>
                <a:cs typeface="Symbol"/>
              </a:rPr>
              <a:t></a:t>
            </a:r>
            <a:r>
              <a:rPr dirty="0" sz="2500" spc="80">
                <a:latin typeface="Palatino Linotype"/>
                <a:cs typeface="Palatino Linotype"/>
              </a:rPr>
              <a:t>,</a:t>
            </a:r>
            <a:r>
              <a:rPr dirty="0" sz="2500" spc="80" i="1">
                <a:latin typeface="Palatino Linotype"/>
                <a:cs typeface="Palatino Linotype"/>
              </a:rPr>
              <a:t>X</a:t>
            </a:r>
            <a:r>
              <a:rPr dirty="0" baseline="-21505" sz="2325" spc="120" i="1">
                <a:latin typeface="Palatino Linotype"/>
                <a:cs typeface="Palatino Linotype"/>
              </a:rPr>
              <a:t>n</a:t>
            </a:r>
            <a:r>
              <a:rPr dirty="0" baseline="-21505" sz="2325" spc="-284" i="1">
                <a:latin typeface="Palatino Linotype"/>
                <a:cs typeface="Palatino Linotype"/>
              </a:rPr>
              <a:t> </a:t>
            </a:r>
            <a:r>
              <a:rPr dirty="0" sz="2500">
                <a:latin typeface="Palatino Linotype"/>
                <a:cs typeface="Palatino Linotype"/>
              </a:rPr>
              <a:t>),</a:t>
            </a:r>
            <a:r>
              <a:rPr dirty="0" sz="2500" spc="254">
                <a:latin typeface="Palatino Linotype"/>
                <a:cs typeface="Palatino Linotype"/>
              </a:rPr>
              <a:t> </a:t>
            </a:r>
            <a:r>
              <a:rPr dirty="0" sz="2500" i="1">
                <a:latin typeface="Palatino Linotype"/>
                <a:cs typeface="Palatino Linotype"/>
              </a:rPr>
              <a:t>C</a:t>
            </a:r>
            <a:r>
              <a:rPr dirty="0" sz="2500" spc="-10" i="1">
                <a:latin typeface="Palatino Linotype"/>
                <a:cs typeface="Palatino Linotype"/>
              </a:rPr>
              <a:t> </a:t>
            </a:r>
            <a:r>
              <a:rPr dirty="0" sz="2500">
                <a:latin typeface="Symbol"/>
                <a:cs typeface="Symbol"/>
              </a:rPr>
              <a:t></a:t>
            </a:r>
            <a:r>
              <a:rPr dirty="0" sz="2500" spc="-140">
                <a:latin typeface="Times New Roman"/>
                <a:cs typeface="Times New Roman"/>
              </a:rPr>
              <a:t> </a:t>
            </a:r>
            <a:r>
              <a:rPr dirty="0" sz="2500" i="1">
                <a:latin typeface="Palatino Linotype"/>
                <a:cs typeface="Palatino Linotype"/>
              </a:rPr>
              <a:t>c</a:t>
            </a:r>
            <a:r>
              <a:rPr dirty="0" baseline="-21505" sz="2325">
                <a:latin typeface="Palatino Linotype"/>
                <a:cs typeface="Palatino Linotype"/>
              </a:rPr>
              <a:t>1</a:t>
            </a:r>
            <a:r>
              <a:rPr dirty="0" baseline="-21505" sz="2325" spc="-254">
                <a:latin typeface="Palatino Linotype"/>
                <a:cs typeface="Palatino Linotype"/>
              </a:rPr>
              <a:t> </a:t>
            </a:r>
            <a:r>
              <a:rPr dirty="0" sz="2500" spc="75">
                <a:latin typeface="Palatino Linotype"/>
                <a:cs typeface="Palatino Linotype"/>
              </a:rPr>
              <a:t>,</a:t>
            </a:r>
            <a:r>
              <a:rPr dirty="0" sz="2500" spc="75">
                <a:latin typeface="Symbol"/>
                <a:cs typeface="Symbol"/>
              </a:rPr>
              <a:t></a:t>
            </a:r>
            <a:r>
              <a:rPr dirty="0" sz="2500" spc="75">
                <a:latin typeface="Palatino Linotype"/>
                <a:cs typeface="Palatino Linotype"/>
              </a:rPr>
              <a:t>,</a:t>
            </a:r>
            <a:r>
              <a:rPr dirty="0" sz="2500" spc="75" i="1">
                <a:latin typeface="Palatino Linotype"/>
                <a:cs typeface="Palatino Linotype"/>
              </a:rPr>
              <a:t>c</a:t>
            </a:r>
            <a:r>
              <a:rPr dirty="0" baseline="-21505" sz="2325" spc="112" i="1">
                <a:latin typeface="Palatino Linotype"/>
                <a:cs typeface="Palatino Linotype"/>
              </a:rPr>
              <a:t>L</a:t>
            </a:r>
            <a:endParaRPr baseline="-21505" sz="2325">
              <a:latin typeface="Palatino Linotype"/>
              <a:cs typeface="Palatino Linotype"/>
            </a:endParaRPr>
          </a:p>
          <a:p>
            <a:pPr marL="1036319">
              <a:lnSpc>
                <a:spcPct val="100000"/>
              </a:lnSpc>
              <a:spcBef>
                <a:spcPts val="605"/>
              </a:spcBef>
              <a:tabLst>
                <a:tab pos="2928620" algn="l"/>
              </a:tabLst>
            </a:pPr>
            <a:r>
              <a:rPr dirty="0" sz="2400" spc="-10">
                <a:latin typeface="Tahoma"/>
                <a:cs typeface="Tahoma"/>
              </a:rPr>
              <a:t>Output:</a:t>
            </a:r>
            <a:r>
              <a:rPr dirty="0" sz="2400" spc="-360">
                <a:latin typeface="Tahoma"/>
                <a:cs typeface="Tahoma"/>
              </a:rPr>
              <a:t> </a:t>
            </a:r>
            <a:r>
              <a:rPr dirty="0" baseline="5910" sz="3525" spc="179" i="1">
                <a:latin typeface="Palatino Linotype"/>
                <a:cs typeface="Palatino Linotype"/>
              </a:rPr>
              <a:t>n</a:t>
            </a:r>
            <a:r>
              <a:rPr dirty="0" baseline="5910" sz="3525" spc="179">
                <a:latin typeface="Symbol"/>
                <a:cs typeface="Symbol"/>
              </a:rPr>
              <a:t></a:t>
            </a:r>
            <a:r>
              <a:rPr dirty="0" baseline="5910" sz="3525" spc="-254">
                <a:latin typeface="Times New Roman"/>
                <a:cs typeface="Times New Roman"/>
              </a:rPr>
              <a:t> </a:t>
            </a:r>
            <a:r>
              <a:rPr dirty="0" baseline="5910" sz="3525" spc="-75" i="1">
                <a:latin typeface="Palatino Linotype"/>
                <a:cs typeface="Palatino Linotype"/>
              </a:rPr>
              <a:t>L</a:t>
            </a:r>
            <a:r>
              <a:rPr dirty="0" baseline="5910" sz="3525" i="1">
                <a:latin typeface="Palatino Linotype"/>
                <a:cs typeface="Palatino Linotype"/>
              </a:rPr>
              <a:t>	</a:t>
            </a:r>
            <a:r>
              <a:rPr dirty="0" sz="2400">
                <a:latin typeface="Tahoma"/>
                <a:cs typeface="Tahoma"/>
              </a:rPr>
              <a:t>normal</a:t>
            </a:r>
            <a:r>
              <a:rPr dirty="0" sz="2400" spc="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distributions</a:t>
            </a:r>
            <a:r>
              <a:rPr dirty="0" sz="2400" spc="-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and</a:t>
            </a:r>
            <a:r>
              <a:rPr dirty="0" sz="2400" spc="30">
                <a:latin typeface="Tahoma"/>
                <a:cs typeface="Tahoma"/>
              </a:rPr>
              <a:t> </a:t>
            </a:r>
            <a:r>
              <a:rPr dirty="0" baseline="-4444" sz="3750" i="1">
                <a:latin typeface="Palatino Linotype"/>
                <a:cs typeface="Palatino Linotype"/>
              </a:rPr>
              <a:t>P</a:t>
            </a:r>
            <a:r>
              <a:rPr dirty="0" baseline="-4444" sz="3750">
                <a:latin typeface="Palatino Linotype"/>
                <a:cs typeface="Palatino Linotype"/>
              </a:rPr>
              <a:t>(</a:t>
            </a:r>
            <a:r>
              <a:rPr dirty="0" baseline="-4444" sz="3750" i="1">
                <a:latin typeface="Palatino Linotype"/>
                <a:cs typeface="Palatino Linotype"/>
              </a:rPr>
              <a:t>C</a:t>
            </a:r>
            <a:r>
              <a:rPr dirty="0" baseline="-4444" sz="3750" spc="-15" i="1">
                <a:latin typeface="Palatino Linotype"/>
                <a:cs typeface="Palatino Linotype"/>
              </a:rPr>
              <a:t> </a:t>
            </a:r>
            <a:r>
              <a:rPr dirty="0" baseline="-4444" sz="3750">
                <a:latin typeface="Symbol"/>
                <a:cs typeface="Symbol"/>
              </a:rPr>
              <a:t></a:t>
            </a:r>
            <a:r>
              <a:rPr dirty="0" baseline="-4444" sz="3750" spc="-202">
                <a:latin typeface="Times New Roman"/>
                <a:cs typeface="Times New Roman"/>
              </a:rPr>
              <a:t> </a:t>
            </a:r>
            <a:r>
              <a:rPr dirty="0" baseline="-4444" sz="3750" i="1">
                <a:latin typeface="Palatino Linotype"/>
                <a:cs typeface="Palatino Linotype"/>
              </a:rPr>
              <a:t>c</a:t>
            </a:r>
            <a:r>
              <a:rPr dirty="0" baseline="-28673" sz="2325" i="1">
                <a:latin typeface="Palatino Linotype"/>
                <a:cs typeface="Palatino Linotype"/>
              </a:rPr>
              <a:t>i</a:t>
            </a:r>
            <a:r>
              <a:rPr dirty="0" baseline="-28673" sz="2325" spc="-142" i="1">
                <a:latin typeface="Palatino Linotype"/>
                <a:cs typeface="Palatino Linotype"/>
              </a:rPr>
              <a:t> </a:t>
            </a:r>
            <a:r>
              <a:rPr dirty="0" baseline="-4444" sz="3750">
                <a:latin typeface="Palatino Linotype"/>
                <a:cs typeface="Palatino Linotype"/>
              </a:rPr>
              <a:t>)</a:t>
            </a:r>
            <a:r>
              <a:rPr dirty="0" baseline="-4444" sz="3750" spc="585">
                <a:latin typeface="Palatino Linotype"/>
                <a:cs typeface="Palatino Linotype"/>
              </a:rPr>
              <a:t> </a:t>
            </a:r>
            <a:r>
              <a:rPr dirty="0" baseline="-4444" sz="3750" i="1">
                <a:latin typeface="Palatino Linotype"/>
                <a:cs typeface="Palatino Linotype"/>
              </a:rPr>
              <a:t>i</a:t>
            </a:r>
            <a:r>
              <a:rPr dirty="0" baseline="-4444" sz="3750" spc="-30" i="1">
                <a:latin typeface="Palatino Linotype"/>
                <a:cs typeface="Palatino Linotype"/>
              </a:rPr>
              <a:t> </a:t>
            </a:r>
            <a:r>
              <a:rPr dirty="0" baseline="-4444" sz="3750">
                <a:latin typeface="Symbol"/>
                <a:cs typeface="Symbol"/>
              </a:rPr>
              <a:t></a:t>
            </a:r>
            <a:r>
              <a:rPr dirty="0" baseline="-4444" sz="3750" spc="-337">
                <a:latin typeface="Times New Roman"/>
                <a:cs typeface="Times New Roman"/>
              </a:rPr>
              <a:t> </a:t>
            </a:r>
            <a:r>
              <a:rPr dirty="0" baseline="-4444" sz="3750">
                <a:latin typeface="Palatino Linotype"/>
                <a:cs typeface="Palatino Linotype"/>
              </a:rPr>
              <a:t>1,</a:t>
            </a:r>
            <a:r>
              <a:rPr dirty="0" baseline="-4444" sz="3750">
                <a:latin typeface="Symbol"/>
                <a:cs typeface="Symbol"/>
              </a:rPr>
              <a:t></a:t>
            </a:r>
            <a:r>
              <a:rPr dirty="0" baseline="-4444" sz="3750">
                <a:latin typeface="Palatino Linotype"/>
                <a:cs typeface="Palatino Linotype"/>
              </a:rPr>
              <a:t>,</a:t>
            </a:r>
            <a:r>
              <a:rPr dirty="0" baseline="-4444" sz="3750" spc="-562">
                <a:latin typeface="Palatino Linotype"/>
                <a:cs typeface="Palatino Linotype"/>
              </a:rPr>
              <a:t> </a:t>
            </a:r>
            <a:r>
              <a:rPr dirty="0" baseline="-4444" sz="3750" spc="-75" i="1">
                <a:latin typeface="Palatino Linotype"/>
                <a:cs typeface="Palatino Linotype"/>
              </a:rPr>
              <a:t>L</a:t>
            </a:r>
            <a:endParaRPr baseline="-4444" sz="3750">
              <a:latin typeface="Palatino Linotype"/>
              <a:cs typeface="Palatino Linotype"/>
            </a:endParaRPr>
          </a:p>
          <a:p>
            <a:pPr marL="38100">
              <a:lnSpc>
                <a:spcPct val="100000"/>
              </a:lnSpc>
              <a:spcBef>
                <a:spcPts val="2630"/>
              </a:spcBef>
              <a:tabLst>
                <a:tab pos="571500" algn="l"/>
                <a:tab pos="2275840" algn="l"/>
                <a:tab pos="2816225" algn="l"/>
              </a:tabLst>
            </a:pPr>
            <a:r>
              <a:rPr dirty="0" sz="2400" spc="-50">
                <a:latin typeface="Tahoma"/>
                <a:cs typeface="Tahoma"/>
              </a:rPr>
              <a:t>–</a:t>
            </a:r>
            <a:r>
              <a:rPr dirty="0" sz="2400">
                <a:latin typeface="Tahoma"/>
                <a:cs typeface="Tahoma"/>
              </a:rPr>
              <a:t>	</a:t>
            </a:r>
            <a:r>
              <a:rPr dirty="0" sz="2400" spc="-35">
                <a:latin typeface="Tahoma"/>
                <a:cs typeface="Tahoma"/>
              </a:rPr>
              <a:t>Test</a:t>
            </a:r>
            <a:r>
              <a:rPr dirty="0" sz="2400" spc="-155">
                <a:latin typeface="Tahoma"/>
                <a:cs typeface="Tahoma"/>
              </a:rPr>
              <a:t> </a:t>
            </a:r>
            <a:r>
              <a:rPr dirty="0" sz="2400" spc="-10">
                <a:latin typeface="Tahoma"/>
                <a:cs typeface="Tahoma"/>
              </a:rPr>
              <a:t>Phase:</a:t>
            </a:r>
            <a:r>
              <a:rPr dirty="0" sz="2400">
                <a:latin typeface="Tahoma"/>
                <a:cs typeface="Tahoma"/>
              </a:rPr>
              <a:t>	</a:t>
            </a:r>
            <a:r>
              <a:rPr dirty="0" sz="2500" spc="-25">
                <a:latin typeface="Palatino Linotype"/>
                <a:cs typeface="Palatino Linotype"/>
              </a:rPr>
              <a:t>for</a:t>
            </a:r>
            <a:r>
              <a:rPr dirty="0" sz="2500">
                <a:latin typeface="Palatino Linotype"/>
                <a:cs typeface="Palatino Linotype"/>
              </a:rPr>
              <a:t>	</a:t>
            </a:r>
            <a:r>
              <a:rPr dirty="0" sz="2500" spc="-10" b="1">
                <a:latin typeface="Palatino Linotype"/>
                <a:cs typeface="Palatino Linotype"/>
              </a:rPr>
              <a:t>X</a:t>
            </a:r>
            <a:r>
              <a:rPr dirty="0" baseline="3333" sz="3750" spc="-15">
                <a:latin typeface="Symbol"/>
                <a:cs typeface="Symbol"/>
              </a:rPr>
              <a:t></a:t>
            </a:r>
            <a:r>
              <a:rPr dirty="0" baseline="3333" sz="3750" spc="-172">
                <a:latin typeface="Times New Roman"/>
                <a:cs typeface="Times New Roman"/>
              </a:rPr>
              <a:t> </a:t>
            </a:r>
            <a:r>
              <a:rPr dirty="0" sz="2500">
                <a:latin typeface="Symbol"/>
                <a:cs typeface="Symbol"/>
              </a:rPr>
              <a:t></a:t>
            </a:r>
            <a:r>
              <a:rPr dirty="0" sz="2500" spc="-204">
                <a:latin typeface="Times New Roman"/>
                <a:cs typeface="Times New Roman"/>
              </a:rPr>
              <a:t> </a:t>
            </a:r>
            <a:r>
              <a:rPr dirty="0" sz="2500" spc="-135">
                <a:latin typeface="Palatino Linotype"/>
                <a:cs typeface="Palatino Linotype"/>
              </a:rPr>
              <a:t>(</a:t>
            </a:r>
            <a:r>
              <a:rPr dirty="0" sz="2500" spc="-135" i="1">
                <a:latin typeface="Palatino Linotype"/>
                <a:cs typeface="Palatino Linotype"/>
              </a:rPr>
              <a:t>X</a:t>
            </a:r>
            <a:r>
              <a:rPr dirty="0" baseline="3333" sz="3750" spc="-202">
                <a:latin typeface="Symbol"/>
                <a:cs typeface="Symbol"/>
              </a:rPr>
              <a:t></a:t>
            </a:r>
            <a:r>
              <a:rPr dirty="0" baseline="-21505" sz="2325" spc="-202">
                <a:latin typeface="Palatino Linotype"/>
                <a:cs typeface="Palatino Linotype"/>
              </a:rPr>
              <a:t>1</a:t>
            </a:r>
            <a:r>
              <a:rPr dirty="0" baseline="-21505" sz="2325" spc="-225">
                <a:latin typeface="Palatino Linotype"/>
                <a:cs typeface="Palatino Linotype"/>
              </a:rPr>
              <a:t> </a:t>
            </a:r>
            <a:r>
              <a:rPr dirty="0" sz="2500" spc="-60">
                <a:latin typeface="Palatino Linotype"/>
                <a:cs typeface="Palatino Linotype"/>
              </a:rPr>
              <a:t>,</a:t>
            </a:r>
            <a:r>
              <a:rPr dirty="0" sz="2500" spc="-60">
                <a:latin typeface="Symbol"/>
                <a:cs typeface="Symbol"/>
              </a:rPr>
              <a:t></a:t>
            </a:r>
            <a:r>
              <a:rPr dirty="0" sz="2500" spc="-60">
                <a:latin typeface="Palatino Linotype"/>
                <a:cs typeface="Palatino Linotype"/>
              </a:rPr>
              <a:t>,</a:t>
            </a:r>
            <a:r>
              <a:rPr dirty="0" sz="2500" spc="-60" i="1">
                <a:latin typeface="Palatino Linotype"/>
                <a:cs typeface="Palatino Linotype"/>
              </a:rPr>
              <a:t>X</a:t>
            </a:r>
            <a:r>
              <a:rPr dirty="0" baseline="-21505" sz="2325" spc="-89" i="1">
                <a:latin typeface="Palatino Linotype"/>
                <a:cs typeface="Palatino Linotype"/>
              </a:rPr>
              <a:t>n</a:t>
            </a:r>
            <a:r>
              <a:rPr dirty="0" baseline="3333" sz="3750" spc="-89">
                <a:latin typeface="Symbol"/>
                <a:cs typeface="Symbol"/>
              </a:rPr>
              <a:t></a:t>
            </a:r>
            <a:r>
              <a:rPr dirty="0" baseline="3333" sz="3750" spc="-195">
                <a:latin typeface="Times New Roman"/>
                <a:cs typeface="Times New Roman"/>
              </a:rPr>
              <a:t> </a:t>
            </a:r>
            <a:r>
              <a:rPr dirty="0" sz="2500" spc="-50">
                <a:latin typeface="Palatino Linotype"/>
                <a:cs typeface="Palatino Linotype"/>
              </a:rPr>
              <a:t>)</a:t>
            </a:r>
            <a:endParaRPr sz="25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NB</a:t>
            </a:r>
            <a:r>
              <a:rPr dirty="0" sz="3200" spc="-1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Remarks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31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54939" y="1481565"/>
            <a:ext cx="8604250" cy="2543810"/>
          </a:xfrm>
          <a:prstGeom prst="rect">
            <a:avLst/>
          </a:prstGeom>
        </p:spPr>
        <p:txBody>
          <a:bodyPr wrap="square" lIns="0" tIns="1930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dirty="0" sz="2800">
                <a:latin typeface="Arial"/>
                <a:cs typeface="Arial"/>
              </a:rPr>
              <a:t>Naïve</a:t>
            </a:r>
            <a:r>
              <a:rPr dirty="0" sz="2800" spc="-8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Bayes</a:t>
            </a:r>
            <a:r>
              <a:rPr dirty="0" sz="2800" spc="-8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based</a:t>
            </a:r>
            <a:r>
              <a:rPr dirty="0" sz="2800" spc="-8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on</a:t>
            </a:r>
            <a:r>
              <a:rPr dirty="0" sz="2800" spc="-8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the</a:t>
            </a:r>
            <a:r>
              <a:rPr dirty="0" sz="2800" spc="-9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independence</a:t>
            </a:r>
            <a:r>
              <a:rPr dirty="0" sz="2800" spc="-65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assumption</a:t>
            </a:r>
            <a:endParaRPr sz="2800">
              <a:latin typeface="Arial"/>
              <a:cs typeface="Arial"/>
            </a:endParaRPr>
          </a:p>
          <a:p>
            <a:pPr marL="535305" marR="5715" indent="-457200">
              <a:lnSpc>
                <a:spcPct val="120000"/>
              </a:lnSpc>
              <a:spcBef>
                <a:spcPts val="640"/>
              </a:spcBef>
              <a:buChar char="–"/>
              <a:tabLst>
                <a:tab pos="535305" algn="l"/>
                <a:tab pos="1365885" algn="l"/>
                <a:tab pos="1788160" algn="l"/>
                <a:tab pos="2159635" algn="l"/>
                <a:tab pos="2887345" algn="l"/>
                <a:tab pos="3681095" algn="l"/>
                <a:tab pos="4339590" algn="l"/>
                <a:tab pos="5065395" algn="l"/>
                <a:tab pos="5691505" algn="l"/>
                <a:tab pos="7028815" algn="l"/>
              </a:tabLst>
            </a:pPr>
            <a:r>
              <a:rPr dirty="0" sz="2400" spc="-10">
                <a:latin typeface="Arial"/>
                <a:cs typeface="Arial"/>
              </a:rPr>
              <a:t>Training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is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0">
                <a:latin typeface="Arial"/>
                <a:cs typeface="Arial"/>
              </a:rPr>
              <a:t>very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0">
                <a:latin typeface="Arial"/>
                <a:cs typeface="Arial"/>
              </a:rPr>
              <a:t>easy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and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fast;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0">
                <a:latin typeface="Arial"/>
                <a:cs typeface="Arial"/>
              </a:rPr>
              <a:t>just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requiring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considering </a:t>
            </a:r>
            <a:r>
              <a:rPr dirty="0" sz="2400" spc="-20">
                <a:latin typeface="Arial"/>
                <a:cs typeface="Arial"/>
              </a:rPr>
              <a:t>each</a:t>
            </a:r>
            <a:r>
              <a:rPr dirty="0" sz="2400">
                <a:latin typeface="Arial"/>
                <a:cs typeface="Arial"/>
              </a:rPr>
              <a:t>	attribute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in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each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class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separately</a:t>
            </a:r>
            <a:endParaRPr sz="2400">
              <a:latin typeface="Arial"/>
              <a:cs typeface="Arial"/>
            </a:endParaRPr>
          </a:p>
          <a:p>
            <a:pPr marL="535305" marR="5080" indent="-457200">
              <a:lnSpc>
                <a:spcPct val="120100"/>
              </a:lnSpc>
              <a:spcBef>
                <a:spcPts val="575"/>
              </a:spcBef>
              <a:buChar char="–"/>
              <a:tabLst>
                <a:tab pos="535305" algn="l"/>
              </a:tabLst>
            </a:pPr>
            <a:r>
              <a:rPr dirty="0" sz="2400">
                <a:latin typeface="Arial"/>
                <a:cs typeface="Arial"/>
              </a:rPr>
              <a:t>Test</a:t>
            </a:r>
            <a:r>
              <a:rPr dirty="0" sz="2400" spc="10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is</a:t>
            </a:r>
            <a:r>
              <a:rPr dirty="0" sz="2400" spc="9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straightforward;</a:t>
            </a:r>
            <a:r>
              <a:rPr dirty="0" sz="2400" spc="10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just</a:t>
            </a:r>
            <a:r>
              <a:rPr dirty="0" sz="2400" spc="10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looking</a:t>
            </a:r>
            <a:r>
              <a:rPr dirty="0" sz="2400" spc="1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up</a:t>
            </a:r>
            <a:r>
              <a:rPr dirty="0" sz="2400" spc="10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tables</a:t>
            </a:r>
            <a:r>
              <a:rPr dirty="0" sz="2400" spc="114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or</a:t>
            </a:r>
            <a:r>
              <a:rPr dirty="0" sz="2400" spc="10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calculating </a:t>
            </a:r>
            <a:r>
              <a:rPr dirty="0" sz="2400">
                <a:latin typeface="Arial"/>
                <a:cs typeface="Arial"/>
              </a:rPr>
              <a:t>conditional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probabilities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with</a:t>
            </a:r>
            <a:r>
              <a:rPr dirty="0" sz="2400" spc="-114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normal</a:t>
            </a:r>
            <a:r>
              <a:rPr dirty="0" sz="2400" spc="-11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distributions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NB</a:t>
            </a:r>
            <a:r>
              <a:rPr dirty="0" sz="3200" spc="-2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Classifier</a:t>
            </a:r>
            <a:r>
              <a:rPr dirty="0" sz="3200" spc="-1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Online</a:t>
            </a:r>
            <a:r>
              <a:rPr dirty="0" sz="3200" spc="-2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Resource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32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97788" y="1855673"/>
            <a:ext cx="7557134" cy="3761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273139"/>
                </a:solidFill>
                <a:latin typeface="Arial"/>
                <a:cs typeface="Arial"/>
              </a:rPr>
              <a:t>Naive</a:t>
            </a:r>
            <a:r>
              <a:rPr dirty="0" sz="1800" spc="-45">
                <a:solidFill>
                  <a:srgbClr val="27313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73139"/>
                </a:solidFill>
                <a:latin typeface="Arial"/>
                <a:cs typeface="Arial"/>
              </a:rPr>
              <a:t>Bayes</a:t>
            </a:r>
            <a:r>
              <a:rPr dirty="0" sz="1800" spc="-20">
                <a:solidFill>
                  <a:srgbClr val="273139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273139"/>
                </a:solidFill>
                <a:latin typeface="Arial"/>
                <a:cs typeface="Arial"/>
              </a:rPr>
              <a:t>Classifiers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-10">
                <a:solidFill>
                  <a:srgbClr val="273139"/>
                </a:solidFill>
                <a:latin typeface="Arial"/>
                <a:cs typeface="Arial"/>
              </a:rPr>
              <a:t>https:/</a:t>
            </a:r>
            <a:r>
              <a:rPr dirty="0" sz="1800" spc="-10">
                <a:solidFill>
                  <a:srgbClr val="273139"/>
                </a:solidFill>
                <a:latin typeface="Arial"/>
                <a:cs typeface="Arial"/>
                <a:hlinkClick r:id="rId2"/>
              </a:rPr>
              <a:t>/w</a:t>
            </a:r>
            <a:r>
              <a:rPr dirty="0" sz="1800" spc="-10">
                <a:solidFill>
                  <a:srgbClr val="273139"/>
                </a:solidFill>
                <a:latin typeface="Arial"/>
                <a:cs typeface="Arial"/>
              </a:rPr>
              <a:t>w</a:t>
            </a:r>
            <a:r>
              <a:rPr dirty="0" sz="1800" spc="-10">
                <a:solidFill>
                  <a:srgbClr val="273139"/>
                </a:solidFill>
                <a:latin typeface="Arial"/>
                <a:cs typeface="Arial"/>
                <a:hlinkClick r:id="rId2"/>
              </a:rPr>
              <a:t>w.geeksforgeeks.org/naive-bayes-classifiers/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989"/>
              </a:spcBef>
            </a:pPr>
            <a:endParaRPr sz="1800">
              <a:latin typeface="Arial"/>
              <a:cs typeface="Arial"/>
            </a:endParaRPr>
          </a:p>
          <a:p>
            <a:pPr marL="3048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Naive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Bayes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Classifier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(Explained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Bangla)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||</a:t>
            </a:r>
            <a:r>
              <a:rPr dirty="0" sz="2000" spc="-11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Algorithm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Data </a:t>
            </a:r>
            <a:r>
              <a:rPr dirty="0" sz="2000" spc="-10">
                <a:latin typeface="Times New Roman"/>
                <a:cs typeface="Times New Roman"/>
              </a:rPr>
              <a:t>Mining</a:t>
            </a:r>
            <a:endParaRPr sz="2000">
              <a:latin typeface="Times New Roman"/>
              <a:cs typeface="Times New Roman"/>
            </a:endParaRPr>
          </a:p>
          <a:p>
            <a:pPr marL="3048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||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Data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Mining</a:t>
            </a:r>
            <a:r>
              <a:rPr dirty="0" sz="2000" spc="-7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Tutorial</a:t>
            </a:r>
            <a:endParaRPr sz="2000">
              <a:latin typeface="Times New Roman"/>
              <a:cs typeface="Times New Roman"/>
            </a:endParaRPr>
          </a:p>
          <a:p>
            <a:pPr marL="30480">
              <a:lnSpc>
                <a:spcPct val="100000"/>
              </a:lnSpc>
              <a:spcBef>
                <a:spcPts val="480"/>
              </a:spcBef>
            </a:pPr>
            <a:r>
              <a:rPr dirty="0" u="sng" sz="2000" spc="-10" i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  <a:hlinkClick r:id="rId3"/>
              </a:rPr>
              <a:t>https://www.youtube.com/watch?v=cxWPanlW-</a:t>
            </a:r>
            <a:r>
              <a:rPr dirty="0" u="sng" sz="2000" spc="-25" i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  <a:hlinkClick r:id="rId3"/>
              </a:rPr>
              <a:t>L0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65"/>
              </a:spcBef>
            </a:pPr>
            <a:endParaRPr sz="2000">
              <a:latin typeface="Times New Roman"/>
              <a:cs typeface="Times New Roman"/>
            </a:endParaRPr>
          </a:p>
          <a:p>
            <a:pPr marL="3048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Solved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Example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Naive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Bayes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Classifier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classify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New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Instance</a:t>
            </a:r>
            <a:endParaRPr sz="2000">
              <a:latin typeface="Times New Roman"/>
              <a:cs typeface="Times New Roman"/>
            </a:endParaRPr>
          </a:p>
          <a:p>
            <a:pPr marL="30480">
              <a:lnSpc>
                <a:spcPct val="100000"/>
              </a:lnSpc>
            </a:pPr>
            <a:r>
              <a:rPr dirty="0" sz="2000" spc="-10">
                <a:latin typeface="Times New Roman"/>
                <a:cs typeface="Times New Roman"/>
              </a:rPr>
              <a:t>PlayTennis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Example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Mahesh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Huddar</a:t>
            </a:r>
            <a:endParaRPr sz="2000">
              <a:latin typeface="Times New Roman"/>
              <a:cs typeface="Times New Roman"/>
            </a:endParaRPr>
          </a:p>
          <a:p>
            <a:pPr marL="30480">
              <a:lnSpc>
                <a:spcPct val="100000"/>
              </a:lnSpc>
              <a:spcBef>
                <a:spcPts val="484"/>
              </a:spcBef>
            </a:pPr>
            <a:r>
              <a:rPr dirty="0" u="sng" sz="2000" spc="-10" i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  <a:hlinkClick r:id="rId4"/>
              </a:rPr>
              <a:t>https://www.youtube.com/watch?v=XzSlEA4ck2I&amp;list=WL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33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38529" y="693877"/>
            <a:ext cx="401447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Lazy</a:t>
            </a:r>
            <a:r>
              <a:rPr dirty="0" sz="3200" spc="-2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&amp;</a:t>
            </a:r>
            <a:r>
              <a:rPr dirty="0" sz="3200" spc="-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Eager</a:t>
            </a:r>
            <a:r>
              <a:rPr dirty="0" sz="3200" spc="-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Learning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64540" y="1478876"/>
            <a:ext cx="6330950" cy="2440940"/>
          </a:xfrm>
          <a:prstGeom prst="rect">
            <a:avLst/>
          </a:prstGeom>
        </p:spPr>
        <p:txBody>
          <a:bodyPr wrap="square" lIns="0" tIns="80645" rIns="0" bIns="0" rtlCol="0" vert="horz">
            <a:spAutoFit/>
          </a:bodyPr>
          <a:lstStyle/>
          <a:p>
            <a:pPr marL="285115" indent="-272415">
              <a:lnSpc>
                <a:spcPct val="100000"/>
              </a:lnSpc>
              <a:spcBef>
                <a:spcPts val="635"/>
              </a:spcBef>
              <a:buClr>
                <a:srgbClr val="3333CC"/>
              </a:buClr>
              <a:buSzPct val="59090"/>
              <a:buFont typeface="Wingdings"/>
              <a:buChar char=""/>
              <a:tabLst>
                <a:tab pos="285115" algn="l"/>
              </a:tabLst>
            </a:pPr>
            <a:r>
              <a:rPr dirty="0" sz="2200">
                <a:latin typeface="Arial"/>
                <a:cs typeface="Arial"/>
              </a:rPr>
              <a:t>Two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Types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of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Learning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Methodologies</a:t>
            </a:r>
            <a:endParaRPr sz="22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530"/>
              </a:spcBef>
              <a:buClr>
                <a:srgbClr val="FF0000"/>
              </a:buClr>
              <a:buSzPct val="54545"/>
              <a:buFont typeface="Wingdings"/>
              <a:buChar char=""/>
              <a:tabLst>
                <a:tab pos="756285" algn="l"/>
              </a:tabLst>
            </a:pPr>
            <a:r>
              <a:rPr dirty="0" sz="2200">
                <a:latin typeface="Arial"/>
                <a:cs typeface="Arial"/>
              </a:rPr>
              <a:t>Lazy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Learning</a:t>
            </a:r>
            <a:endParaRPr sz="2200">
              <a:latin typeface="Arial"/>
              <a:cs typeface="Arial"/>
            </a:endParaRPr>
          </a:p>
          <a:p>
            <a:pPr lvl="2" marL="1155065" indent="-227965">
              <a:lnSpc>
                <a:spcPct val="100000"/>
              </a:lnSpc>
              <a:spcBef>
                <a:spcPts val="525"/>
              </a:spcBef>
              <a:buClr>
                <a:srgbClr val="3333CC"/>
              </a:buClr>
              <a:buSzPct val="50000"/>
              <a:buFont typeface="Wingdings"/>
              <a:buChar char=""/>
              <a:tabLst>
                <a:tab pos="1155065" algn="l"/>
              </a:tabLst>
            </a:pPr>
            <a:r>
              <a:rPr dirty="0" sz="2200" spc="-10">
                <a:latin typeface="Arial"/>
                <a:cs typeface="Arial"/>
              </a:rPr>
              <a:t>Instance-</a:t>
            </a:r>
            <a:r>
              <a:rPr dirty="0" sz="2200">
                <a:latin typeface="Arial"/>
                <a:cs typeface="Arial"/>
              </a:rPr>
              <a:t>based</a:t>
            </a:r>
            <a:r>
              <a:rPr dirty="0" sz="2200" spc="-7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learning.</a:t>
            </a:r>
            <a:r>
              <a:rPr dirty="0" sz="2200" spc="-75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(k-</a:t>
            </a:r>
            <a:r>
              <a:rPr dirty="0" sz="2200" spc="-25">
                <a:latin typeface="Arial"/>
                <a:cs typeface="Arial"/>
              </a:rPr>
              <a:t>NN)</a:t>
            </a:r>
            <a:endParaRPr sz="22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530"/>
              </a:spcBef>
              <a:buClr>
                <a:srgbClr val="FF0000"/>
              </a:buClr>
              <a:buSzPct val="54545"/>
              <a:buFont typeface="Wingdings"/>
              <a:buChar char=""/>
              <a:tabLst>
                <a:tab pos="756285" algn="l"/>
              </a:tabLst>
            </a:pPr>
            <a:r>
              <a:rPr dirty="0" sz="2200">
                <a:latin typeface="Arial"/>
                <a:cs typeface="Arial"/>
              </a:rPr>
              <a:t>Eager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Learning</a:t>
            </a:r>
            <a:endParaRPr sz="2200">
              <a:latin typeface="Arial"/>
              <a:cs typeface="Arial"/>
            </a:endParaRPr>
          </a:p>
          <a:p>
            <a:pPr lvl="2" marL="1155065" indent="-227965">
              <a:lnSpc>
                <a:spcPct val="100000"/>
              </a:lnSpc>
              <a:spcBef>
                <a:spcPts val="530"/>
              </a:spcBef>
              <a:buClr>
                <a:srgbClr val="3333CC"/>
              </a:buClr>
              <a:buSzPct val="50000"/>
              <a:buFont typeface="Wingdings"/>
              <a:buChar char=""/>
              <a:tabLst>
                <a:tab pos="1155065" algn="l"/>
              </a:tabLst>
            </a:pPr>
            <a:r>
              <a:rPr dirty="0" sz="2200" spc="-20">
                <a:latin typeface="Arial"/>
                <a:cs typeface="Arial"/>
              </a:rPr>
              <a:t>Decision-</a:t>
            </a:r>
            <a:r>
              <a:rPr dirty="0" sz="2200">
                <a:latin typeface="Arial"/>
                <a:cs typeface="Arial"/>
              </a:rPr>
              <a:t>tree</a:t>
            </a:r>
            <a:r>
              <a:rPr dirty="0" sz="2200" spc="-2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and</a:t>
            </a:r>
            <a:r>
              <a:rPr dirty="0" sz="2200" spc="-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Bayesian</a:t>
            </a:r>
            <a:r>
              <a:rPr dirty="0" sz="2200" spc="-15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classification.</a:t>
            </a:r>
            <a:endParaRPr sz="2200">
              <a:latin typeface="Arial"/>
              <a:cs typeface="Arial"/>
            </a:endParaRPr>
          </a:p>
          <a:p>
            <a:pPr lvl="2" marL="1155065" indent="-227965">
              <a:lnSpc>
                <a:spcPct val="100000"/>
              </a:lnSpc>
              <a:spcBef>
                <a:spcPts val="530"/>
              </a:spcBef>
              <a:buClr>
                <a:srgbClr val="3333CC"/>
              </a:buClr>
              <a:buSzPct val="50000"/>
              <a:buFont typeface="Wingdings"/>
              <a:buChar char=""/>
              <a:tabLst>
                <a:tab pos="1155065" algn="l"/>
              </a:tabLst>
            </a:pPr>
            <a:r>
              <a:rPr dirty="0" sz="2200">
                <a:latin typeface="Arial"/>
                <a:cs typeface="Arial"/>
              </a:rPr>
              <a:t>ANN</a:t>
            </a:r>
            <a:r>
              <a:rPr dirty="0" sz="2200" spc="-3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&amp;</a:t>
            </a:r>
            <a:r>
              <a:rPr dirty="0" sz="2200" spc="-30">
                <a:latin typeface="Arial"/>
                <a:cs typeface="Arial"/>
              </a:rPr>
              <a:t> </a:t>
            </a:r>
            <a:r>
              <a:rPr dirty="0" sz="2200" spc="-25">
                <a:latin typeface="Arial"/>
                <a:cs typeface="Arial"/>
              </a:rPr>
              <a:t>SVM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1037844" y="4216908"/>
            <a:ext cx="2703830" cy="2501265"/>
            <a:chOff x="1037844" y="4216908"/>
            <a:chExt cx="2703830" cy="2501265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04644" y="5655564"/>
              <a:ext cx="134112" cy="10515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79091" y="4991100"/>
              <a:ext cx="146304" cy="10515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51860" y="5212080"/>
              <a:ext cx="146303" cy="105156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04644" y="4383024"/>
              <a:ext cx="146304" cy="103632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78251" y="4604004"/>
              <a:ext cx="121920" cy="12039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7008" y="5655564"/>
              <a:ext cx="121919" cy="120395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8251" y="5878068"/>
              <a:ext cx="121920" cy="118872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1042416" y="4221480"/>
              <a:ext cx="2694940" cy="2491740"/>
            </a:xfrm>
            <a:custGeom>
              <a:avLst/>
              <a:gdLst/>
              <a:ahLst/>
              <a:cxnLst/>
              <a:rect l="l" t="t" r="r" b="b"/>
              <a:pathLst>
                <a:path w="2694940" h="2491740">
                  <a:moveTo>
                    <a:pt x="0" y="2491740"/>
                  </a:moveTo>
                  <a:lnTo>
                    <a:pt x="2694432" y="2491740"/>
                  </a:lnTo>
                  <a:lnTo>
                    <a:pt x="2694432" y="0"/>
                  </a:lnTo>
                  <a:lnTo>
                    <a:pt x="0" y="0"/>
                  </a:lnTo>
                  <a:lnTo>
                    <a:pt x="0" y="249174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28672" y="5212080"/>
              <a:ext cx="135636" cy="109728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3736848" y="4221480"/>
              <a:ext cx="0" cy="2490470"/>
            </a:xfrm>
            <a:custGeom>
              <a:avLst/>
              <a:gdLst/>
              <a:ahLst/>
              <a:cxnLst/>
              <a:rect l="l" t="t" r="r" b="b"/>
              <a:pathLst>
                <a:path w="0" h="2490470">
                  <a:moveTo>
                    <a:pt x="0" y="0"/>
                  </a:moveTo>
                  <a:lnTo>
                    <a:pt x="0" y="249021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78251" y="4991100"/>
              <a:ext cx="121920" cy="120396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08376" y="4824222"/>
              <a:ext cx="171196" cy="116585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2109216" y="4276344"/>
              <a:ext cx="1515110" cy="1550035"/>
            </a:xfrm>
            <a:custGeom>
              <a:avLst/>
              <a:gdLst/>
              <a:ahLst/>
              <a:cxnLst/>
              <a:rect l="l" t="t" r="r" b="b"/>
              <a:pathLst>
                <a:path w="1515110" h="1550035">
                  <a:moveTo>
                    <a:pt x="0" y="774953"/>
                  </a:moveTo>
                  <a:lnTo>
                    <a:pt x="1490" y="725945"/>
                  </a:lnTo>
                  <a:lnTo>
                    <a:pt x="5901" y="677746"/>
                  </a:lnTo>
                  <a:lnTo>
                    <a:pt x="13144" y="630448"/>
                  </a:lnTo>
                  <a:lnTo>
                    <a:pt x="23131" y="584141"/>
                  </a:lnTo>
                  <a:lnTo>
                    <a:pt x="35772" y="538917"/>
                  </a:lnTo>
                  <a:lnTo>
                    <a:pt x="50980" y="494866"/>
                  </a:lnTo>
                  <a:lnTo>
                    <a:pt x="68666" y="452079"/>
                  </a:lnTo>
                  <a:lnTo>
                    <a:pt x="88740" y="410646"/>
                  </a:lnTo>
                  <a:lnTo>
                    <a:pt x="111114" y="370659"/>
                  </a:lnTo>
                  <a:lnTo>
                    <a:pt x="135699" y="332208"/>
                  </a:lnTo>
                  <a:lnTo>
                    <a:pt x="162407" y="295384"/>
                  </a:lnTo>
                  <a:lnTo>
                    <a:pt x="191149" y="260278"/>
                  </a:lnTo>
                  <a:lnTo>
                    <a:pt x="221837" y="226980"/>
                  </a:lnTo>
                  <a:lnTo>
                    <a:pt x="254381" y="195582"/>
                  </a:lnTo>
                  <a:lnTo>
                    <a:pt x="288692" y="166174"/>
                  </a:lnTo>
                  <a:lnTo>
                    <a:pt x="324683" y="138847"/>
                  </a:lnTo>
                  <a:lnTo>
                    <a:pt x="362264" y="113691"/>
                  </a:lnTo>
                  <a:lnTo>
                    <a:pt x="401347" y="90799"/>
                  </a:lnTo>
                  <a:lnTo>
                    <a:pt x="441843" y="70259"/>
                  </a:lnTo>
                  <a:lnTo>
                    <a:pt x="483663" y="52163"/>
                  </a:lnTo>
                  <a:lnTo>
                    <a:pt x="526719" y="36603"/>
                  </a:lnTo>
                  <a:lnTo>
                    <a:pt x="570922" y="23668"/>
                  </a:lnTo>
                  <a:lnTo>
                    <a:pt x="616183" y="13449"/>
                  </a:lnTo>
                  <a:lnTo>
                    <a:pt x="662413" y="6038"/>
                  </a:lnTo>
                  <a:lnTo>
                    <a:pt x="709524" y="1524"/>
                  </a:lnTo>
                  <a:lnTo>
                    <a:pt x="757427" y="0"/>
                  </a:lnTo>
                  <a:lnTo>
                    <a:pt x="805331" y="1524"/>
                  </a:lnTo>
                  <a:lnTo>
                    <a:pt x="852442" y="6038"/>
                  </a:lnTo>
                  <a:lnTo>
                    <a:pt x="898672" y="13449"/>
                  </a:lnTo>
                  <a:lnTo>
                    <a:pt x="943933" y="23668"/>
                  </a:lnTo>
                  <a:lnTo>
                    <a:pt x="988136" y="36603"/>
                  </a:lnTo>
                  <a:lnTo>
                    <a:pt x="1031192" y="52163"/>
                  </a:lnTo>
                  <a:lnTo>
                    <a:pt x="1073012" y="70259"/>
                  </a:lnTo>
                  <a:lnTo>
                    <a:pt x="1113508" y="90799"/>
                  </a:lnTo>
                  <a:lnTo>
                    <a:pt x="1152591" y="113691"/>
                  </a:lnTo>
                  <a:lnTo>
                    <a:pt x="1190172" y="138847"/>
                  </a:lnTo>
                  <a:lnTo>
                    <a:pt x="1226163" y="166174"/>
                  </a:lnTo>
                  <a:lnTo>
                    <a:pt x="1260474" y="195582"/>
                  </a:lnTo>
                  <a:lnTo>
                    <a:pt x="1293018" y="226980"/>
                  </a:lnTo>
                  <a:lnTo>
                    <a:pt x="1323706" y="260278"/>
                  </a:lnTo>
                  <a:lnTo>
                    <a:pt x="1352448" y="295384"/>
                  </a:lnTo>
                  <a:lnTo>
                    <a:pt x="1379156" y="332208"/>
                  </a:lnTo>
                  <a:lnTo>
                    <a:pt x="1403741" y="370659"/>
                  </a:lnTo>
                  <a:lnTo>
                    <a:pt x="1426115" y="410646"/>
                  </a:lnTo>
                  <a:lnTo>
                    <a:pt x="1446189" y="452079"/>
                  </a:lnTo>
                  <a:lnTo>
                    <a:pt x="1463875" y="494866"/>
                  </a:lnTo>
                  <a:lnTo>
                    <a:pt x="1479083" y="538917"/>
                  </a:lnTo>
                  <a:lnTo>
                    <a:pt x="1491724" y="584141"/>
                  </a:lnTo>
                  <a:lnTo>
                    <a:pt x="1501711" y="630448"/>
                  </a:lnTo>
                  <a:lnTo>
                    <a:pt x="1508954" y="677746"/>
                  </a:lnTo>
                  <a:lnTo>
                    <a:pt x="1513365" y="725945"/>
                  </a:lnTo>
                  <a:lnTo>
                    <a:pt x="1514856" y="774953"/>
                  </a:lnTo>
                  <a:lnTo>
                    <a:pt x="1513365" y="823962"/>
                  </a:lnTo>
                  <a:lnTo>
                    <a:pt x="1508954" y="872161"/>
                  </a:lnTo>
                  <a:lnTo>
                    <a:pt x="1501711" y="919459"/>
                  </a:lnTo>
                  <a:lnTo>
                    <a:pt x="1491724" y="965766"/>
                  </a:lnTo>
                  <a:lnTo>
                    <a:pt x="1479083" y="1010990"/>
                  </a:lnTo>
                  <a:lnTo>
                    <a:pt x="1463875" y="1055041"/>
                  </a:lnTo>
                  <a:lnTo>
                    <a:pt x="1446189" y="1097828"/>
                  </a:lnTo>
                  <a:lnTo>
                    <a:pt x="1426115" y="1139261"/>
                  </a:lnTo>
                  <a:lnTo>
                    <a:pt x="1403741" y="1179248"/>
                  </a:lnTo>
                  <a:lnTo>
                    <a:pt x="1379156" y="1217699"/>
                  </a:lnTo>
                  <a:lnTo>
                    <a:pt x="1352448" y="1254523"/>
                  </a:lnTo>
                  <a:lnTo>
                    <a:pt x="1323706" y="1289629"/>
                  </a:lnTo>
                  <a:lnTo>
                    <a:pt x="1293018" y="1322927"/>
                  </a:lnTo>
                  <a:lnTo>
                    <a:pt x="1260474" y="1354325"/>
                  </a:lnTo>
                  <a:lnTo>
                    <a:pt x="1226163" y="1383733"/>
                  </a:lnTo>
                  <a:lnTo>
                    <a:pt x="1190172" y="1411060"/>
                  </a:lnTo>
                  <a:lnTo>
                    <a:pt x="1152591" y="1436216"/>
                  </a:lnTo>
                  <a:lnTo>
                    <a:pt x="1113508" y="1459108"/>
                  </a:lnTo>
                  <a:lnTo>
                    <a:pt x="1073012" y="1479648"/>
                  </a:lnTo>
                  <a:lnTo>
                    <a:pt x="1031192" y="1497744"/>
                  </a:lnTo>
                  <a:lnTo>
                    <a:pt x="988136" y="1513304"/>
                  </a:lnTo>
                  <a:lnTo>
                    <a:pt x="943933" y="1526239"/>
                  </a:lnTo>
                  <a:lnTo>
                    <a:pt x="898672" y="1536458"/>
                  </a:lnTo>
                  <a:lnTo>
                    <a:pt x="852442" y="1543869"/>
                  </a:lnTo>
                  <a:lnTo>
                    <a:pt x="805331" y="1548383"/>
                  </a:lnTo>
                  <a:lnTo>
                    <a:pt x="757427" y="1549907"/>
                  </a:lnTo>
                  <a:lnTo>
                    <a:pt x="709524" y="1548383"/>
                  </a:lnTo>
                  <a:lnTo>
                    <a:pt x="662413" y="1543869"/>
                  </a:lnTo>
                  <a:lnTo>
                    <a:pt x="616183" y="1536458"/>
                  </a:lnTo>
                  <a:lnTo>
                    <a:pt x="570922" y="1526239"/>
                  </a:lnTo>
                  <a:lnTo>
                    <a:pt x="526719" y="1513304"/>
                  </a:lnTo>
                  <a:lnTo>
                    <a:pt x="483663" y="1497744"/>
                  </a:lnTo>
                  <a:lnTo>
                    <a:pt x="441843" y="1479648"/>
                  </a:lnTo>
                  <a:lnTo>
                    <a:pt x="401347" y="1459108"/>
                  </a:lnTo>
                  <a:lnTo>
                    <a:pt x="362264" y="1436216"/>
                  </a:lnTo>
                  <a:lnTo>
                    <a:pt x="324683" y="1411060"/>
                  </a:lnTo>
                  <a:lnTo>
                    <a:pt x="288692" y="1383733"/>
                  </a:lnTo>
                  <a:lnTo>
                    <a:pt x="254381" y="1354325"/>
                  </a:lnTo>
                  <a:lnTo>
                    <a:pt x="221837" y="1322927"/>
                  </a:lnTo>
                  <a:lnTo>
                    <a:pt x="191149" y="1289629"/>
                  </a:lnTo>
                  <a:lnTo>
                    <a:pt x="162407" y="1254523"/>
                  </a:lnTo>
                  <a:lnTo>
                    <a:pt x="135699" y="1217699"/>
                  </a:lnTo>
                  <a:lnTo>
                    <a:pt x="111114" y="1179248"/>
                  </a:lnTo>
                  <a:lnTo>
                    <a:pt x="88740" y="1139261"/>
                  </a:lnTo>
                  <a:lnTo>
                    <a:pt x="68666" y="1097828"/>
                  </a:lnTo>
                  <a:lnTo>
                    <a:pt x="50980" y="1055041"/>
                  </a:lnTo>
                  <a:lnTo>
                    <a:pt x="35772" y="1010990"/>
                  </a:lnTo>
                  <a:lnTo>
                    <a:pt x="23131" y="965766"/>
                  </a:lnTo>
                  <a:lnTo>
                    <a:pt x="13144" y="919459"/>
                  </a:lnTo>
                  <a:lnTo>
                    <a:pt x="5901" y="872161"/>
                  </a:lnTo>
                  <a:lnTo>
                    <a:pt x="1490" y="823962"/>
                  </a:lnTo>
                  <a:lnTo>
                    <a:pt x="0" y="774953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2818764" y="6123533"/>
            <a:ext cx="2419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latin typeface="Constantia"/>
                <a:cs typeface="Constantia"/>
              </a:rPr>
              <a:t>P1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190244" y="5900115"/>
            <a:ext cx="2698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latin typeface="Constantia"/>
                <a:cs typeface="Constantia"/>
              </a:rPr>
              <a:t>P2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2090039" y="5845251"/>
            <a:ext cx="2635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latin typeface="Constantia"/>
                <a:cs typeface="Constantia"/>
              </a:rPr>
              <a:t>P3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2426461" y="5348427"/>
            <a:ext cx="2781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latin typeface="Constantia"/>
                <a:cs typeface="Constantia"/>
              </a:rPr>
              <a:t>P4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3435096" y="5403291"/>
            <a:ext cx="2654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latin typeface="Constantia"/>
                <a:cs typeface="Constantia"/>
              </a:rPr>
              <a:t>P5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582547" y="4958842"/>
            <a:ext cx="2838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latin typeface="Constantia"/>
                <a:cs typeface="Constantia"/>
              </a:rPr>
              <a:t>P6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2764535" y="4349622"/>
            <a:ext cx="2667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latin typeface="Constantia"/>
                <a:cs typeface="Constantia"/>
              </a:rPr>
              <a:t>P7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807717" y="4295902"/>
            <a:ext cx="2813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latin typeface="Constantia"/>
                <a:cs typeface="Constantia"/>
              </a:rPr>
              <a:t>P8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3266821" y="4679442"/>
            <a:ext cx="3054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latin typeface="Constantia"/>
                <a:cs typeface="Constantia"/>
              </a:rPr>
              <a:t>Pn</a:t>
            </a:r>
            <a:endParaRPr sz="1800">
              <a:latin typeface="Constantia"/>
              <a:cs typeface="Constantia"/>
            </a:endParaRPr>
          </a:p>
        </p:txBody>
      </p:sp>
      <p:pic>
        <p:nvPicPr>
          <p:cNvPr id="28" name="object 2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4228" y="5655564"/>
            <a:ext cx="134112" cy="105155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408676" y="4991100"/>
            <a:ext cx="144780" cy="105156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981443" y="5212079"/>
            <a:ext cx="144779" cy="105156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634228" y="4383023"/>
            <a:ext cx="144780" cy="103632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06311" y="4604003"/>
            <a:ext cx="121920" cy="120396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735067" y="5655564"/>
            <a:ext cx="121920" cy="120395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306311" y="5878067"/>
            <a:ext cx="121920" cy="118872"/>
          </a:xfrm>
          <a:prstGeom prst="rect">
            <a:avLst/>
          </a:prstGeom>
        </p:spPr>
      </p:pic>
      <p:graphicFrame>
        <p:nvGraphicFramePr>
          <p:cNvPr id="35" name="object 35" descr=""/>
          <p:cNvGraphicFramePr>
            <a:graphicFrameLocks noGrp="1"/>
          </p:cNvGraphicFramePr>
          <p:nvPr/>
        </p:nvGraphicFramePr>
        <p:xfrm>
          <a:off x="4567428" y="4216908"/>
          <a:ext cx="2778760" cy="24911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0765"/>
                <a:gridCol w="300354"/>
                <a:gridCol w="344805"/>
                <a:gridCol w="429260"/>
                <a:gridCol w="577850"/>
              </a:tblGrid>
              <a:tr h="93599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dirty="0" sz="1800" spc="-25" b="1">
                          <a:latin typeface="Constantia"/>
                          <a:cs typeface="Constantia"/>
                        </a:rPr>
                        <a:t>P8</a:t>
                      </a:r>
                      <a:endParaRPr sz="1800">
                        <a:latin typeface="Constantia"/>
                        <a:cs typeface="Constanti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539750">
                        <a:lnSpc>
                          <a:spcPts val="1370"/>
                        </a:lnSpc>
                      </a:pPr>
                      <a:r>
                        <a:rPr dirty="0" sz="1800" spc="-25" b="1">
                          <a:latin typeface="Constantia"/>
                          <a:cs typeface="Constantia"/>
                        </a:rPr>
                        <a:t>P6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B="0" marT="86995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9525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9525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1445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dirty="0" sz="1800" spc="-25" b="1">
                          <a:latin typeface="Constantia"/>
                          <a:cs typeface="Constantia"/>
                        </a:rPr>
                        <a:t>P7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B="0" marT="140970">
                    <a:lnT w="9525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63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08585">
                        <a:lnSpc>
                          <a:spcPct val="100000"/>
                        </a:lnSpc>
                      </a:pPr>
                      <a:r>
                        <a:rPr dirty="0" sz="1800" spc="-25" b="1">
                          <a:latin typeface="Constantia"/>
                          <a:cs typeface="Constantia"/>
                        </a:rPr>
                        <a:t>Pn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B="0" marT="207645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1555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47320">
                        <a:lnSpc>
                          <a:spcPct val="100000"/>
                        </a:lnSpc>
                      </a:pPr>
                      <a:r>
                        <a:rPr dirty="0" sz="1800" spc="-25" b="1">
                          <a:latin typeface="Constantia"/>
                          <a:cs typeface="Constantia"/>
                        </a:rPr>
                        <a:t>P2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T w="57150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37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6350">
                        <a:lnSpc>
                          <a:spcPct val="100000"/>
                        </a:lnSpc>
                      </a:pPr>
                      <a:r>
                        <a:rPr dirty="0" sz="1800" spc="-25" b="1">
                          <a:latin typeface="Constantia"/>
                          <a:cs typeface="Constantia"/>
                        </a:rPr>
                        <a:t>P3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B="0" marT="0">
                    <a:lnT w="57150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spcBef>
                          <a:spcPts val="1600"/>
                        </a:spcBef>
                      </a:pPr>
                      <a:r>
                        <a:rPr dirty="0" sz="1800" spc="-25" b="1">
                          <a:latin typeface="Constantia"/>
                          <a:cs typeface="Constantia"/>
                        </a:rPr>
                        <a:t>P4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B="0" marT="203200">
                    <a:lnT w="57150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r" marR="101600">
                        <a:lnSpc>
                          <a:spcPct val="100000"/>
                        </a:lnSpc>
                      </a:pPr>
                      <a:r>
                        <a:rPr dirty="0" sz="1800" spc="-25" b="1">
                          <a:latin typeface="Constantia"/>
                          <a:cs typeface="Constantia"/>
                        </a:rPr>
                        <a:t>P1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B="0" marT="0">
                    <a:lnT w="57150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6860">
                        <a:lnSpc>
                          <a:spcPct val="100000"/>
                        </a:lnSpc>
                        <a:spcBef>
                          <a:spcPts val="2030"/>
                        </a:spcBef>
                      </a:pPr>
                      <a:r>
                        <a:rPr dirty="0" sz="1800" spc="-25" b="1">
                          <a:latin typeface="Constantia"/>
                          <a:cs typeface="Constantia"/>
                        </a:rPr>
                        <a:t>P5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B="0" marT="257810">
                    <a:lnR w="952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36" name="object 36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858255" y="5212079"/>
            <a:ext cx="135636" cy="109728"/>
          </a:xfrm>
          <a:prstGeom prst="rect">
            <a:avLst/>
          </a:prstGeom>
        </p:spPr>
      </p:pic>
      <p:pic>
        <p:nvPicPr>
          <p:cNvPr id="37" name="object 37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306311" y="4991100"/>
            <a:ext cx="121920" cy="120396"/>
          </a:xfrm>
          <a:prstGeom prst="rect">
            <a:avLst/>
          </a:prstGeom>
        </p:spPr>
      </p:pic>
      <p:pic>
        <p:nvPicPr>
          <p:cNvPr id="38" name="object 38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536435" y="4824221"/>
            <a:ext cx="172593" cy="116585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34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8204" y="685545"/>
            <a:ext cx="721868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Lazy</a:t>
            </a:r>
            <a:r>
              <a:rPr dirty="0" sz="3200" spc="-2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&amp; Eager Learning</a:t>
            </a:r>
            <a:r>
              <a:rPr dirty="0" sz="3200" spc="-3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:</a:t>
            </a:r>
            <a:r>
              <a:rPr dirty="0" sz="3200" spc="10" i="1">
                <a:latin typeface="Times New Roman"/>
                <a:cs typeface="Times New Roman"/>
              </a:rPr>
              <a:t> </a:t>
            </a:r>
            <a:r>
              <a:rPr dirty="0" sz="3200" b="0" i="1">
                <a:latin typeface="Arial"/>
                <a:cs typeface="Arial"/>
              </a:rPr>
              <a:t>Key</a:t>
            </a:r>
            <a:r>
              <a:rPr dirty="0" sz="3200" spc="-15" b="0" i="1">
                <a:latin typeface="Arial"/>
                <a:cs typeface="Arial"/>
              </a:rPr>
              <a:t> </a:t>
            </a:r>
            <a:r>
              <a:rPr dirty="0" sz="3200" spc="-10" b="0" i="1">
                <a:latin typeface="Arial"/>
                <a:cs typeface="Arial"/>
              </a:rPr>
              <a:t>Differences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74065" y="1371263"/>
            <a:ext cx="8170545" cy="4014470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80"/>
              </a:spcBef>
              <a:buClr>
                <a:srgbClr val="3333CC"/>
              </a:buClr>
              <a:buSzPct val="60416"/>
              <a:buFont typeface="Wingdings"/>
              <a:buChar char=""/>
              <a:tabLst>
                <a:tab pos="354965" algn="l"/>
              </a:tabLst>
            </a:pPr>
            <a:r>
              <a:rPr dirty="0" sz="2400">
                <a:latin typeface="Arial"/>
                <a:cs typeface="Arial"/>
              </a:rPr>
              <a:t>Lazy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Learning</a:t>
            </a:r>
            <a:endParaRPr sz="24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84"/>
              </a:spcBef>
              <a:buClr>
                <a:srgbClr val="FF0000"/>
              </a:buClr>
              <a:buSzPct val="55000"/>
              <a:buFont typeface="Wingdings"/>
              <a:buChar char=""/>
              <a:tabLst>
                <a:tab pos="756285" algn="l"/>
              </a:tabLst>
            </a:pPr>
            <a:r>
              <a:rPr dirty="0" sz="2000">
                <a:latin typeface="Arial"/>
                <a:cs typeface="Arial"/>
              </a:rPr>
              <a:t>Do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not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require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model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building</a:t>
            </a:r>
            <a:endParaRPr sz="20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80"/>
              </a:spcBef>
              <a:buClr>
                <a:srgbClr val="FF0000"/>
              </a:buClr>
              <a:buSzPct val="55000"/>
              <a:buFont typeface="Wingdings"/>
              <a:buChar char=""/>
              <a:tabLst>
                <a:tab pos="756285" algn="l"/>
              </a:tabLst>
            </a:pPr>
            <a:r>
              <a:rPr dirty="0" sz="2000">
                <a:latin typeface="Arial"/>
                <a:cs typeface="Arial"/>
              </a:rPr>
              <a:t>Less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time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training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but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more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time</a:t>
            </a:r>
            <a:r>
              <a:rPr dirty="0" sz="2000" spc="-10">
                <a:latin typeface="Arial"/>
                <a:cs typeface="Arial"/>
              </a:rPr>
              <a:t> predicting</a:t>
            </a:r>
            <a:endParaRPr sz="2000">
              <a:latin typeface="Arial"/>
              <a:cs typeface="Arial"/>
            </a:endParaRPr>
          </a:p>
          <a:p>
            <a:pPr lvl="1" marL="756285" marR="342265" indent="-287020">
              <a:lnSpc>
                <a:spcPct val="100000"/>
              </a:lnSpc>
              <a:spcBef>
                <a:spcPts val="480"/>
              </a:spcBef>
              <a:buClr>
                <a:srgbClr val="FF0000"/>
              </a:buClr>
              <a:buSzPct val="55000"/>
              <a:buFont typeface="Wingdings"/>
              <a:buChar char=""/>
              <a:tabLst>
                <a:tab pos="756285" algn="l"/>
              </a:tabLst>
            </a:pPr>
            <a:r>
              <a:rPr dirty="0" sz="2000">
                <a:latin typeface="Arial"/>
                <a:cs typeface="Arial"/>
              </a:rPr>
              <a:t>Lazy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method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effectively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uses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richer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hypothesis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space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since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it </a:t>
            </a:r>
            <a:r>
              <a:rPr dirty="0" sz="2000">
                <a:latin typeface="Arial"/>
                <a:cs typeface="Arial"/>
              </a:rPr>
              <a:t>uses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many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local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linear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functions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form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its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implicit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global </a:t>
            </a:r>
            <a:r>
              <a:rPr dirty="0" sz="2000">
                <a:latin typeface="Arial"/>
                <a:cs typeface="Arial"/>
              </a:rPr>
              <a:t>approximation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target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function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Clr>
                <a:srgbClr val="3333CC"/>
              </a:buClr>
              <a:buSzPct val="60416"/>
              <a:buFont typeface="Wingdings"/>
              <a:buChar char=""/>
              <a:tabLst>
                <a:tab pos="354965" algn="l"/>
              </a:tabLst>
            </a:pPr>
            <a:r>
              <a:rPr dirty="0" sz="2400">
                <a:latin typeface="Arial"/>
                <a:cs typeface="Arial"/>
              </a:rPr>
              <a:t>Eager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Learning</a:t>
            </a:r>
            <a:endParaRPr sz="24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84"/>
              </a:spcBef>
              <a:buClr>
                <a:srgbClr val="FF0000"/>
              </a:buClr>
              <a:buSzPct val="55000"/>
              <a:buFont typeface="Wingdings"/>
              <a:buChar char=""/>
              <a:tabLst>
                <a:tab pos="756285" algn="l"/>
              </a:tabLst>
            </a:pPr>
            <a:r>
              <a:rPr dirty="0" sz="2000">
                <a:latin typeface="Arial"/>
                <a:cs typeface="Arial"/>
              </a:rPr>
              <a:t>Require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model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building</a:t>
            </a:r>
            <a:endParaRPr sz="20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80"/>
              </a:spcBef>
              <a:buClr>
                <a:srgbClr val="FF0000"/>
              </a:buClr>
              <a:buSzPct val="55000"/>
              <a:buFont typeface="Wingdings"/>
              <a:buChar char=""/>
              <a:tabLst>
                <a:tab pos="756285" algn="l"/>
              </a:tabLst>
            </a:pPr>
            <a:r>
              <a:rPr dirty="0" sz="2000">
                <a:latin typeface="Arial"/>
                <a:cs typeface="Arial"/>
              </a:rPr>
              <a:t>More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time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training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but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less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time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predicting</a:t>
            </a:r>
            <a:endParaRPr sz="2000">
              <a:latin typeface="Arial"/>
              <a:cs typeface="Arial"/>
            </a:endParaRPr>
          </a:p>
          <a:p>
            <a:pPr lvl="1" marL="756285" marR="5080" indent="-287020">
              <a:lnSpc>
                <a:spcPct val="100000"/>
              </a:lnSpc>
              <a:spcBef>
                <a:spcPts val="480"/>
              </a:spcBef>
              <a:buClr>
                <a:srgbClr val="FF0000"/>
              </a:buClr>
              <a:buSzPct val="55000"/>
              <a:buFont typeface="Wingdings"/>
              <a:buChar char=""/>
              <a:tabLst>
                <a:tab pos="756285" algn="l"/>
              </a:tabLst>
            </a:pPr>
            <a:r>
              <a:rPr dirty="0" sz="2000">
                <a:latin typeface="Arial"/>
                <a:cs typeface="Arial"/>
              </a:rPr>
              <a:t>must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commit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single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hypothesis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that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covers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entire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instance space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854290" y="2495424"/>
            <a:ext cx="5433695" cy="459740"/>
          </a:xfrm>
          <a:custGeom>
            <a:avLst/>
            <a:gdLst/>
            <a:ahLst/>
            <a:cxnLst/>
            <a:rect l="l" t="t" r="r" b="b"/>
            <a:pathLst>
              <a:path w="5433695" h="459739">
                <a:moveTo>
                  <a:pt x="5352532" y="10"/>
                </a:moveTo>
                <a:lnTo>
                  <a:pt x="80554" y="10"/>
                </a:lnTo>
                <a:lnTo>
                  <a:pt x="53702" y="32681"/>
                </a:lnTo>
                <a:lnTo>
                  <a:pt x="32221" y="70811"/>
                </a:lnTo>
                <a:lnTo>
                  <a:pt x="16110" y="113188"/>
                </a:lnTo>
                <a:lnTo>
                  <a:pt x="5370" y="158598"/>
                </a:lnTo>
                <a:lnTo>
                  <a:pt x="0" y="205828"/>
                </a:lnTo>
                <a:lnTo>
                  <a:pt x="0" y="253665"/>
                </a:lnTo>
                <a:lnTo>
                  <a:pt x="5370" y="300895"/>
                </a:lnTo>
                <a:lnTo>
                  <a:pt x="16110" y="346305"/>
                </a:lnTo>
                <a:lnTo>
                  <a:pt x="32221" y="388682"/>
                </a:lnTo>
                <a:lnTo>
                  <a:pt x="53702" y="426812"/>
                </a:lnTo>
                <a:lnTo>
                  <a:pt x="80554" y="459482"/>
                </a:lnTo>
                <a:lnTo>
                  <a:pt x="5352532" y="459482"/>
                </a:lnTo>
                <a:lnTo>
                  <a:pt x="5379383" y="426812"/>
                </a:lnTo>
                <a:lnTo>
                  <a:pt x="5400864" y="388682"/>
                </a:lnTo>
                <a:lnTo>
                  <a:pt x="5416975" y="346305"/>
                </a:lnTo>
                <a:lnTo>
                  <a:pt x="5427715" y="300895"/>
                </a:lnTo>
                <a:lnTo>
                  <a:pt x="5433086" y="253665"/>
                </a:lnTo>
                <a:lnTo>
                  <a:pt x="5433086" y="205828"/>
                </a:lnTo>
                <a:lnTo>
                  <a:pt x="5427715" y="158598"/>
                </a:lnTo>
                <a:lnTo>
                  <a:pt x="5416975" y="113188"/>
                </a:lnTo>
                <a:lnTo>
                  <a:pt x="5400864" y="70811"/>
                </a:lnTo>
                <a:lnTo>
                  <a:pt x="5379383" y="32681"/>
                </a:lnTo>
                <a:lnTo>
                  <a:pt x="5352532" y="10"/>
                </a:lnTo>
                <a:close/>
              </a:path>
            </a:pathLst>
          </a:custGeom>
          <a:solidFill>
            <a:srgbClr val="FFD100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126492" y="490727"/>
            <a:ext cx="8543925" cy="1053465"/>
            <a:chOff x="126492" y="490727"/>
            <a:chExt cx="8543925" cy="1053465"/>
          </a:xfrm>
        </p:grpSpPr>
        <p:sp>
          <p:nvSpPr>
            <p:cNvPr id="5" name="object 5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541019" y="967740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1" y="967740"/>
              <a:ext cx="368808" cy="47548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35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22145" y="2359278"/>
            <a:ext cx="52978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 i="1">
                <a:solidFill>
                  <a:srgbClr val="333399"/>
                </a:solidFill>
                <a:latin typeface="Palatino Linotype"/>
                <a:cs typeface="Palatino Linotype"/>
              </a:rPr>
              <a:t>Thanks</a:t>
            </a:r>
            <a:r>
              <a:rPr dirty="0" sz="3600" spc="-10" b="1" i="1">
                <a:solidFill>
                  <a:srgbClr val="333399"/>
                </a:solidFill>
                <a:latin typeface="Palatino Linotype"/>
                <a:cs typeface="Palatino Linotype"/>
              </a:rPr>
              <a:t> </a:t>
            </a:r>
            <a:r>
              <a:rPr dirty="0" sz="3600" b="1" i="1">
                <a:solidFill>
                  <a:srgbClr val="333399"/>
                </a:solidFill>
                <a:latin typeface="Palatino Linotype"/>
                <a:cs typeface="Palatino Linotype"/>
              </a:rPr>
              <a:t>for</a:t>
            </a:r>
            <a:r>
              <a:rPr dirty="0" sz="3600" spc="-15" b="1" i="1">
                <a:solidFill>
                  <a:srgbClr val="333399"/>
                </a:solidFill>
                <a:latin typeface="Palatino Linotype"/>
                <a:cs typeface="Palatino Linotype"/>
              </a:rPr>
              <a:t> </a:t>
            </a:r>
            <a:r>
              <a:rPr dirty="0" sz="3600" b="1" i="1">
                <a:solidFill>
                  <a:srgbClr val="333399"/>
                </a:solidFill>
                <a:latin typeface="Palatino Linotype"/>
                <a:cs typeface="Palatino Linotype"/>
              </a:rPr>
              <a:t>your</a:t>
            </a:r>
            <a:r>
              <a:rPr dirty="0" sz="3600" spc="-20" b="1" i="1">
                <a:solidFill>
                  <a:srgbClr val="333399"/>
                </a:solidFill>
                <a:latin typeface="Palatino Linotype"/>
                <a:cs typeface="Palatino Linotype"/>
              </a:rPr>
              <a:t> </a:t>
            </a:r>
            <a:r>
              <a:rPr dirty="0" sz="3600" spc="-10" b="1" i="1">
                <a:solidFill>
                  <a:srgbClr val="333399"/>
                </a:solidFill>
                <a:latin typeface="Palatino Linotype"/>
                <a:cs typeface="Palatino Linotype"/>
              </a:rPr>
              <a:t>attention</a:t>
            </a:r>
            <a:endParaRPr sz="3600">
              <a:latin typeface="Palatino Linotype"/>
              <a:cs typeface="Palatino Linotype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078227" y="3535502"/>
            <a:ext cx="493649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b="1" i="1">
                <a:solidFill>
                  <a:srgbClr val="333399"/>
                </a:solidFill>
                <a:latin typeface="Palatino Linotype"/>
                <a:cs typeface="Palatino Linotype"/>
              </a:rPr>
              <a:t>Question</a:t>
            </a:r>
            <a:r>
              <a:rPr dirty="0" sz="4000" spc="-125" b="1" i="1">
                <a:solidFill>
                  <a:srgbClr val="333399"/>
                </a:solidFill>
                <a:latin typeface="Palatino Linotype"/>
                <a:cs typeface="Palatino Linotype"/>
              </a:rPr>
              <a:t> </a:t>
            </a:r>
            <a:r>
              <a:rPr dirty="0" sz="4000" b="1" i="1">
                <a:solidFill>
                  <a:srgbClr val="333399"/>
                </a:solidFill>
                <a:latin typeface="Palatino Linotype"/>
                <a:cs typeface="Palatino Linotype"/>
              </a:rPr>
              <a:t>and</a:t>
            </a:r>
            <a:r>
              <a:rPr dirty="0" sz="4000" spc="-145" b="1" i="1">
                <a:solidFill>
                  <a:srgbClr val="333399"/>
                </a:solidFill>
                <a:latin typeface="Palatino Linotype"/>
                <a:cs typeface="Palatino Linotype"/>
              </a:rPr>
              <a:t> </a:t>
            </a:r>
            <a:r>
              <a:rPr dirty="0" sz="4000" spc="-10" b="1" i="1">
                <a:solidFill>
                  <a:srgbClr val="333399"/>
                </a:solidFill>
                <a:latin typeface="Palatino Linotype"/>
                <a:cs typeface="Palatino Linotype"/>
              </a:rPr>
              <a:t>Answer</a:t>
            </a:r>
            <a:endParaRPr sz="4000">
              <a:latin typeface="Palatino Linotype"/>
              <a:cs typeface="Palatino Linotype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553200" y="2495422"/>
            <a:ext cx="2590800" cy="14478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508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400"/>
              </a:spcBef>
            </a:pPr>
            <a:r>
              <a:rPr dirty="0" sz="800" spc="-25" b="1" i="1">
                <a:latin typeface="Arial"/>
                <a:cs typeface="Arial"/>
              </a:rPr>
              <a:t>HP</a:t>
            </a:r>
            <a:endParaRPr sz="8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40"/>
              </a:spcBef>
            </a:pPr>
            <a:r>
              <a:rPr dirty="0" sz="800" spc="-10" i="1">
                <a:latin typeface="Arial"/>
                <a:cs typeface="Arial"/>
              </a:rPr>
              <a:t>2023-10-</a:t>
            </a:r>
            <a:r>
              <a:rPr dirty="0" sz="800" i="1">
                <a:latin typeface="Arial"/>
                <a:cs typeface="Arial"/>
              </a:rPr>
              <a:t>04</a:t>
            </a:r>
            <a:r>
              <a:rPr dirty="0" sz="800" spc="3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11:25:42</a:t>
            </a:r>
            <a:endParaRPr sz="8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40"/>
              </a:spcBef>
            </a:pPr>
            <a:r>
              <a:rPr dirty="0" sz="1000" spc="-10">
                <a:latin typeface="Arial"/>
                <a:cs typeface="Arial"/>
              </a:rPr>
              <a:t>-------------------------------------------</a:t>
            </a:r>
            <a:r>
              <a:rPr dirty="0" sz="1000" spc="-50">
                <a:latin typeface="Arial"/>
                <a:cs typeface="Arial"/>
              </a:rPr>
              <a:t>-</a:t>
            </a:r>
            <a:endParaRPr sz="1000">
              <a:latin typeface="Arial"/>
              <a:cs typeface="Arial"/>
            </a:endParaRPr>
          </a:p>
          <a:p>
            <a:pPr marL="25400" marR="17780">
              <a:lnSpc>
                <a:spcPct val="100000"/>
              </a:lnSpc>
            </a:pPr>
            <a:r>
              <a:rPr dirty="0" sz="1000" spc="-35">
                <a:latin typeface="Arial"/>
                <a:cs typeface="Arial"/>
              </a:rPr>
              <a:t>https://docs.google.com/document/d/1mMflnvla-</a:t>
            </a:r>
            <a:r>
              <a:rPr dirty="0" sz="1000" spc="-165">
                <a:latin typeface="Arial"/>
                <a:cs typeface="Arial"/>
              </a:rPr>
              <a:t>s_ZvzOU9R3S4B7tAJYe6L8UfY90O_CQiMA/edit?usp=sharing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4671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PR</a:t>
            </a:r>
            <a:r>
              <a:rPr dirty="0" sz="3200" spc="-20"/>
              <a:t> </a:t>
            </a:r>
            <a:r>
              <a:rPr dirty="0" sz="3200"/>
              <a:t>Illustration</a:t>
            </a:r>
            <a:r>
              <a:rPr dirty="0" sz="3200" spc="-45"/>
              <a:t> </a:t>
            </a:r>
            <a:r>
              <a:rPr dirty="0" sz="3200"/>
              <a:t>with</a:t>
            </a:r>
            <a:r>
              <a:rPr dirty="0" sz="3200" spc="-30"/>
              <a:t> </a:t>
            </a:r>
            <a:r>
              <a:rPr dirty="0" sz="3200" spc="-10"/>
              <a:t>Example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7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423541" y="1321053"/>
            <a:ext cx="42951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Pattern</a:t>
            </a:r>
            <a:r>
              <a:rPr dirty="0" sz="2400" spc="-9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Recognition</a:t>
            </a:r>
            <a:r>
              <a:rPr dirty="0" sz="2400" spc="-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2400" spc="-10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dirty="0" sz="2400" spc="-7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FF0000"/>
                </a:solidFill>
                <a:latin typeface="Arial"/>
                <a:cs typeface="Arial"/>
              </a:rPr>
              <a:t>Mind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1837944"/>
            <a:ext cx="7697724" cy="3262884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107744" y="5209743"/>
            <a:ext cx="7919720" cy="1397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298450" algn="l"/>
              </a:tabLst>
            </a:pP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eye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dirty="0" sz="1800" spc="-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just</a:t>
            </a: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sending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pixellated images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brain.</a:t>
            </a:r>
            <a:endParaRPr sz="1800">
              <a:latin typeface="Arial"/>
              <a:cs typeface="Arial"/>
            </a:endParaRPr>
          </a:p>
          <a:p>
            <a:pPr marL="299085" marR="5080" indent="-287020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299085" algn="l"/>
              </a:tabLst>
            </a:pPr>
            <a:r>
              <a:rPr dirty="0" sz="1800">
                <a:latin typeface="Arial"/>
                <a:cs typeface="Arial"/>
              </a:rPr>
              <a:t>There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 a great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deal of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feature extraction </a:t>
            </a:r>
            <a:r>
              <a:rPr dirty="0" sz="1800">
                <a:latin typeface="Arial"/>
                <a:cs typeface="Arial"/>
              </a:rPr>
              <a:t>taking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place,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much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already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the </a:t>
            </a:r>
            <a:r>
              <a:rPr dirty="0" sz="1800" spc="-10">
                <a:latin typeface="Arial"/>
                <a:cs typeface="Arial"/>
              </a:rPr>
              <a:t>retina</a:t>
            </a:r>
            <a:endParaRPr sz="1800">
              <a:latin typeface="Arial"/>
              <a:cs typeface="Arial"/>
            </a:endParaRPr>
          </a:p>
          <a:p>
            <a:pPr marL="299085" marR="5080" indent="-287020">
              <a:lnSpc>
                <a:spcPct val="100000"/>
              </a:lnSpc>
              <a:buFont typeface="Wingdings"/>
              <a:buChar char=""/>
              <a:tabLst>
                <a:tab pos="299085" algn="l"/>
              </a:tabLst>
            </a:pP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1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1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very</a:t>
            </a:r>
            <a:r>
              <a:rPr dirty="0" sz="1800" spc="1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helpful</a:t>
            </a:r>
            <a:r>
              <a:rPr dirty="0" sz="1800" spc="1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1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running</a:t>
            </a:r>
            <a:r>
              <a:rPr dirty="0" sz="1800" spc="1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through</a:t>
            </a:r>
            <a:r>
              <a:rPr dirty="0" sz="1800" spc="19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1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forest,</a:t>
            </a:r>
            <a:r>
              <a:rPr dirty="0" sz="1800" spc="2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but</a:t>
            </a:r>
            <a:r>
              <a:rPr dirty="0" sz="1800" spc="1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perhaps</a:t>
            </a:r>
            <a:r>
              <a:rPr dirty="0" sz="1800" spc="19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not</a:t>
            </a:r>
            <a:r>
              <a:rPr dirty="0" sz="1800" spc="19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</a:t>
            </a:r>
            <a:r>
              <a:rPr dirty="0" sz="1800" spc="1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useful</a:t>
            </a:r>
            <a:r>
              <a:rPr dirty="0" sz="1800" spc="18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in </a:t>
            </a:r>
            <a:r>
              <a:rPr dirty="0" sz="1800">
                <a:latin typeface="Arial"/>
                <a:cs typeface="Arial"/>
              </a:rPr>
              <a:t>staring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at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deliberately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manipulated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images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page.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9109075" cy="6776084"/>
            <a:chOff x="0" y="0"/>
            <a:chExt cx="9109075" cy="6776084"/>
          </a:xfrm>
        </p:grpSpPr>
        <p:sp>
          <p:nvSpPr>
            <p:cNvPr id="4" name="object 4" descr=""/>
            <p:cNvSpPr/>
            <p:nvPr/>
          </p:nvSpPr>
          <p:spPr>
            <a:xfrm>
              <a:off x="294131" y="2546604"/>
              <a:ext cx="384175" cy="474345"/>
            </a:xfrm>
            <a:custGeom>
              <a:avLst/>
              <a:gdLst/>
              <a:ahLst/>
              <a:cxnLst/>
              <a:rect l="l" t="t" r="r" b="b"/>
              <a:pathLst>
                <a:path w="384175" h="474344">
                  <a:moveTo>
                    <a:pt x="0" y="473963"/>
                  </a:moveTo>
                  <a:lnTo>
                    <a:pt x="384048" y="473963"/>
                  </a:lnTo>
                  <a:lnTo>
                    <a:pt x="384048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8180" y="2546604"/>
              <a:ext cx="327660" cy="473963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17576" y="2968751"/>
              <a:ext cx="370840" cy="460375"/>
            </a:xfrm>
            <a:custGeom>
              <a:avLst/>
              <a:gdLst/>
              <a:ahLst/>
              <a:cxnLst/>
              <a:rect l="l" t="t" r="r" b="b"/>
              <a:pathLst>
                <a:path w="370840" h="460375">
                  <a:moveTo>
                    <a:pt x="0" y="460248"/>
                  </a:moveTo>
                  <a:lnTo>
                    <a:pt x="370331" y="460248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6024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7908" y="2968751"/>
              <a:ext cx="368808" cy="47396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895600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635508" y="2438399"/>
              <a:ext cx="32384" cy="990600"/>
            </a:xfrm>
            <a:custGeom>
              <a:avLst/>
              <a:gdLst/>
              <a:ahLst/>
              <a:cxnLst/>
              <a:rect l="l" t="t" r="r" b="b"/>
              <a:pathLst>
                <a:path w="32384" h="990600">
                  <a:moveTo>
                    <a:pt x="32004" y="877824"/>
                  </a:moveTo>
                  <a:lnTo>
                    <a:pt x="0" y="877824"/>
                  </a:lnTo>
                  <a:lnTo>
                    <a:pt x="0" y="990600"/>
                  </a:lnTo>
                  <a:lnTo>
                    <a:pt x="32004" y="990600"/>
                  </a:lnTo>
                  <a:lnTo>
                    <a:pt x="32004" y="877824"/>
                  </a:lnTo>
                  <a:close/>
                </a:path>
                <a:path w="32384" h="990600">
                  <a:moveTo>
                    <a:pt x="32004" y="0"/>
                  </a:moveTo>
                  <a:lnTo>
                    <a:pt x="0" y="0"/>
                  </a:lnTo>
                  <a:lnTo>
                    <a:pt x="0" y="822960"/>
                  </a:lnTo>
                  <a:lnTo>
                    <a:pt x="32004" y="82296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467" y="3261359"/>
              <a:ext cx="8692896" cy="54863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9108948" cy="6775701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70077" y="2734182"/>
            <a:ext cx="773684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00FF"/>
                </a:solidFill>
              </a:rPr>
              <a:t>Biological</a:t>
            </a:r>
            <a:r>
              <a:rPr dirty="0" spc="-70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Neuron</a:t>
            </a:r>
            <a:r>
              <a:rPr dirty="0" spc="-55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to</a:t>
            </a:r>
            <a:r>
              <a:rPr dirty="0" spc="-85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Artificial</a:t>
            </a:r>
            <a:r>
              <a:rPr dirty="0" spc="-85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Neural</a:t>
            </a:r>
            <a:r>
              <a:rPr dirty="0" spc="-70">
                <a:solidFill>
                  <a:srgbClr val="0000FF"/>
                </a:solidFill>
              </a:rPr>
              <a:t> </a:t>
            </a:r>
            <a:r>
              <a:rPr dirty="0" spc="-10">
                <a:solidFill>
                  <a:srgbClr val="0000FF"/>
                </a:solidFill>
              </a:rPr>
              <a:t>Network</a:t>
            </a:r>
          </a:p>
        </p:txBody>
      </p:sp>
      <p:sp>
        <p:nvSpPr>
          <p:cNvPr id="13" name="object 13" descr=""/>
          <p:cNvSpPr/>
          <p:nvPr/>
        </p:nvSpPr>
        <p:spPr>
          <a:xfrm>
            <a:off x="118871" y="3429000"/>
            <a:ext cx="8990330" cy="523240"/>
          </a:xfrm>
          <a:custGeom>
            <a:avLst/>
            <a:gdLst/>
            <a:ahLst/>
            <a:cxnLst/>
            <a:rect l="l" t="t" r="r" b="b"/>
            <a:pathLst>
              <a:path w="8990330" h="523239">
                <a:moveTo>
                  <a:pt x="8990076" y="0"/>
                </a:moveTo>
                <a:lnTo>
                  <a:pt x="0" y="0"/>
                </a:lnTo>
                <a:lnTo>
                  <a:pt x="0" y="522731"/>
                </a:lnTo>
                <a:lnTo>
                  <a:pt x="8990076" y="522731"/>
                </a:lnTo>
                <a:lnTo>
                  <a:pt x="8990076" y="0"/>
                </a:lnTo>
                <a:close/>
              </a:path>
            </a:pathLst>
          </a:custGeom>
          <a:solidFill>
            <a:srgbClr val="E7F9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197002" y="3456254"/>
            <a:ext cx="883158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 i="1">
                <a:solidFill>
                  <a:srgbClr val="333399"/>
                </a:solidFill>
                <a:latin typeface="Times New Roman"/>
                <a:cs typeface="Times New Roman"/>
              </a:rPr>
              <a:t>Ref.: Chapter</a:t>
            </a:r>
            <a:r>
              <a:rPr dirty="0" sz="1400" spc="10" b="1" i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1400" b="1" i="1">
                <a:solidFill>
                  <a:srgbClr val="333399"/>
                </a:solidFill>
                <a:latin typeface="Times New Roman"/>
                <a:cs typeface="Times New Roman"/>
              </a:rPr>
              <a:t>1: Preliminaries,</a:t>
            </a:r>
            <a:r>
              <a:rPr dirty="0" sz="1400" spc="10" b="1" i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1400" b="1" i="1">
                <a:solidFill>
                  <a:srgbClr val="333399"/>
                </a:solidFill>
                <a:latin typeface="Times New Roman"/>
                <a:cs typeface="Times New Roman"/>
              </a:rPr>
              <a:t>Deep</a:t>
            </a:r>
            <a:r>
              <a:rPr dirty="0" sz="1400" spc="5" b="1" i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1400" b="1" i="1">
                <a:solidFill>
                  <a:srgbClr val="333399"/>
                </a:solidFill>
                <a:latin typeface="Times New Roman"/>
                <a:cs typeface="Times New Roman"/>
              </a:rPr>
              <a:t>Learning</a:t>
            </a:r>
            <a:r>
              <a:rPr dirty="0" sz="1400" spc="5" b="1" i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1400" b="1" i="1">
                <a:solidFill>
                  <a:srgbClr val="333399"/>
                </a:solidFill>
                <a:latin typeface="Times New Roman"/>
                <a:cs typeface="Times New Roman"/>
              </a:rPr>
              <a:t>Fundamentals</a:t>
            </a:r>
            <a:r>
              <a:rPr dirty="0" sz="1400" spc="10" b="1" i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1400" b="1" i="1">
                <a:solidFill>
                  <a:srgbClr val="333399"/>
                </a:solidFill>
                <a:latin typeface="Times New Roman"/>
                <a:cs typeface="Times New Roman"/>
              </a:rPr>
              <a:t>-</a:t>
            </a:r>
            <a:r>
              <a:rPr dirty="0" sz="1400" spc="-10" b="1" i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1400" b="1" i="1">
                <a:solidFill>
                  <a:srgbClr val="333399"/>
                </a:solidFill>
                <a:latin typeface="Times New Roman"/>
                <a:cs typeface="Times New Roman"/>
              </a:rPr>
              <a:t>A</a:t>
            </a:r>
            <a:r>
              <a:rPr dirty="0" sz="1400" spc="-65" b="1" i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1400" b="1" i="1">
                <a:solidFill>
                  <a:srgbClr val="333399"/>
                </a:solidFill>
                <a:latin typeface="Times New Roman"/>
                <a:cs typeface="Times New Roman"/>
              </a:rPr>
              <a:t>Practical</a:t>
            </a:r>
            <a:r>
              <a:rPr dirty="0" sz="1400" spc="10" b="1" i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1400" b="1" i="1">
                <a:solidFill>
                  <a:srgbClr val="333399"/>
                </a:solidFill>
                <a:latin typeface="Times New Roman"/>
                <a:cs typeface="Times New Roman"/>
              </a:rPr>
              <a:t>Approach</a:t>
            </a:r>
            <a:r>
              <a:rPr dirty="0" sz="1400" spc="10" b="1" i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1400" b="1" i="1">
                <a:solidFill>
                  <a:srgbClr val="333399"/>
                </a:solidFill>
                <a:latin typeface="Times New Roman"/>
                <a:cs typeface="Times New Roman"/>
              </a:rPr>
              <a:t>to</a:t>
            </a:r>
            <a:r>
              <a:rPr dirty="0" sz="1400" spc="5" b="1" i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1400" b="1" i="1">
                <a:solidFill>
                  <a:srgbClr val="333399"/>
                </a:solidFill>
                <a:latin typeface="Times New Roman"/>
                <a:cs typeface="Times New Roman"/>
              </a:rPr>
              <a:t>Understanding Deep</a:t>
            </a:r>
            <a:r>
              <a:rPr dirty="0" sz="1400" spc="5" b="1" i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1400" spc="-10" b="1" i="1">
                <a:solidFill>
                  <a:srgbClr val="333399"/>
                </a:solidFill>
                <a:latin typeface="Times New Roman"/>
                <a:cs typeface="Times New Roman"/>
              </a:rPr>
              <a:t>Learning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b="1" i="1">
                <a:solidFill>
                  <a:srgbClr val="333399"/>
                </a:solidFill>
                <a:latin typeface="Times New Roman"/>
                <a:cs typeface="Times New Roman"/>
              </a:rPr>
              <a:t>Methods</a:t>
            </a:r>
            <a:r>
              <a:rPr dirty="0" sz="1400" spc="-40" b="1" i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1400" b="1" i="1">
                <a:solidFill>
                  <a:srgbClr val="333399"/>
                </a:solidFill>
                <a:latin typeface="Times New Roman"/>
                <a:cs typeface="Times New Roman"/>
              </a:rPr>
              <a:t>ISBN:978-</a:t>
            </a:r>
            <a:r>
              <a:rPr dirty="0" sz="1400" spc="-10" b="1" i="1">
                <a:solidFill>
                  <a:srgbClr val="333399"/>
                </a:solidFill>
                <a:latin typeface="Times New Roman"/>
                <a:cs typeface="Times New Roman"/>
              </a:rPr>
              <a:t>984-</a:t>
            </a:r>
            <a:r>
              <a:rPr dirty="0" sz="1400" b="1" i="1">
                <a:solidFill>
                  <a:srgbClr val="333399"/>
                </a:solidFill>
                <a:latin typeface="Times New Roman"/>
                <a:cs typeface="Times New Roman"/>
              </a:rPr>
              <a:t>35-</a:t>
            </a:r>
            <a:r>
              <a:rPr dirty="0" sz="1400" spc="-10" b="1" i="1">
                <a:solidFill>
                  <a:srgbClr val="333399"/>
                </a:solidFill>
                <a:latin typeface="Times New Roman"/>
                <a:cs typeface="Times New Roman"/>
              </a:rPr>
              <a:t>0812-</a:t>
            </a:r>
            <a:r>
              <a:rPr dirty="0" sz="1400" b="1" i="1">
                <a:solidFill>
                  <a:srgbClr val="333399"/>
                </a:solidFill>
                <a:latin typeface="Times New Roman"/>
                <a:cs typeface="Times New Roman"/>
              </a:rPr>
              <a:t>6,</a:t>
            </a:r>
            <a:r>
              <a:rPr dirty="0" sz="1400" spc="-55" b="1" i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1400" b="1" i="1">
                <a:solidFill>
                  <a:srgbClr val="333399"/>
                </a:solidFill>
                <a:latin typeface="Times New Roman"/>
                <a:cs typeface="Times New Roman"/>
              </a:rPr>
              <a:t>University</a:t>
            </a:r>
            <a:r>
              <a:rPr dirty="0" sz="1400" spc="-30" b="1" i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1400" b="1" i="1">
                <a:solidFill>
                  <a:srgbClr val="333399"/>
                </a:solidFill>
                <a:latin typeface="Times New Roman"/>
                <a:cs typeface="Times New Roman"/>
              </a:rPr>
              <a:t>Grants</a:t>
            </a:r>
            <a:r>
              <a:rPr dirty="0" sz="1400" spc="-30" b="1" i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1400" b="1" i="1">
                <a:solidFill>
                  <a:srgbClr val="333399"/>
                </a:solidFill>
                <a:latin typeface="Times New Roman"/>
                <a:cs typeface="Times New Roman"/>
              </a:rPr>
              <a:t>Commission</a:t>
            </a:r>
            <a:r>
              <a:rPr dirty="0" sz="1400" spc="-55" b="1" i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1400" b="1" i="1">
                <a:solidFill>
                  <a:srgbClr val="333399"/>
                </a:solidFill>
                <a:latin typeface="Times New Roman"/>
                <a:cs typeface="Times New Roman"/>
              </a:rPr>
              <a:t>(UGC),</a:t>
            </a:r>
            <a:r>
              <a:rPr dirty="0" sz="1400" spc="-5" b="1" i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1400" b="1" i="1">
                <a:solidFill>
                  <a:srgbClr val="333399"/>
                </a:solidFill>
                <a:latin typeface="Times New Roman"/>
                <a:cs typeface="Times New Roman"/>
              </a:rPr>
              <a:t>Bangladesh,</a:t>
            </a:r>
            <a:r>
              <a:rPr dirty="0" sz="1400" spc="-50" b="1" i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1400" spc="-20" b="1" i="1">
                <a:solidFill>
                  <a:srgbClr val="333399"/>
                </a:solidFill>
                <a:latin typeface="Times New Roman"/>
                <a:cs typeface="Times New Roman"/>
              </a:rPr>
              <a:t>2021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799589" y="5146287"/>
            <a:ext cx="5626735" cy="1268730"/>
          </a:xfrm>
          <a:prstGeom prst="rect">
            <a:avLst/>
          </a:prstGeom>
        </p:spPr>
        <p:txBody>
          <a:bodyPr wrap="square" lIns="0" tIns="4445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350"/>
              </a:spcBef>
            </a:pP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Prof.</a:t>
            </a:r>
            <a:r>
              <a:rPr dirty="0" sz="20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Dr.</a:t>
            </a:r>
            <a:r>
              <a:rPr dirty="0" sz="20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Md.</a:t>
            </a:r>
            <a:r>
              <a:rPr dirty="0" sz="20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Aminul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Haque</a:t>
            </a:r>
            <a:r>
              <a:rPr dirty="0" sz="20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Akhand</a:t>
            </a:r>
            <a:endParaRPr sz="2000">
              <a:latin typeface="Arial"/>
              <a:cs typeface="Arial"/>
            </a:endParaRPr>
          </a:p>
          <a:p>
            <a:pPr algn="ctr" marL="12700" marR="5080" indent="-635">
              <a:lnSpc>
                <a:spcPct val="110000"/>
              </a:lnSpc>
              <a:spcBef>
                <a:spcPts val="10"/>
              </a:spcBef>
            </a:pP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Dept.</a:t>
            </a:r>
            <a:r>
              <a:rPr dirty="0" sz="18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Computer</a:t>
            </a:r>
            <a:r>
              <a:rPr dirty="0" sz="18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Science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and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Engineering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(CSE)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Khulna</a:t>
            </a:r>
            <a:r>
              <a:rPr dirty="0" sz="18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University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18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Engineering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&amp;</a:t>
            </a:r>
            <a:r>
              <a:rPr dirty="0" sz="18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Technology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(KUET)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  <a:hlinkClick r:id="rId7"/>
              </a:rPr>
              <a:t>www.kuet.ac.bd/cse/akhand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229969" y="468629"/>
            <a:ext cx="381889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solidFill>
                  <a:srgbClr val="0000FF"/>
                </a:solidFill>
                <a:latin typeface="Times New Roman"/>
                <a:cs typeface="Times New Roman"/>
              </a:rPr>
              <a:t>Deep Learning </a:t>
            </a:r>
            <a:r>
              <a:rPr dirty="0" sz="2400" spc="-10" i="1">
                <a:solidFill>
                  <a:srgbClr val="0000FF"/>
                </a:solidFill>
                <a:latin typeface="Times New Roman"/>
                <a:cs typeface="Times New Roman"/>
              </a:rPr>
              <a:t>Fundamentals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229969" y="835913"/>
            <a:ext cx="693674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 i="1">
                <a:solidFill>
                  <a:srgbClr val="0000FF"/>
                </a:solidFill>
                <a:latin typeface="Times New Roman"/>
                <a:cs typeface="Times New Roman"/>
              </a:rPr>
              <a:t>-</a:t>
            </a:r>
            <a:r>
              <a:rPr dirty="0" sz="2000" spc="-15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000" b="1" i="1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dirty="0" sz="2000" spc="-5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000" b="1" i="1">
                <a:solidFill>
                  <a:srgbClr val="0000FF"/>
                </a:solidFill>
                <a:latin typeface="Times New Roman"/>
                <a:cs typeface="Times New Roman"/>
              </a:rPr>
              <a:t>Practical</a:t>
            </a:r>
            <a:r>
              <a:rPr dirty="0" sz="2000" spc="-45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000" b="1" i="1">
                <a:solidFill>
                  <a:srgbClr val="0000FF"/>
                </a:solidFill>
                <a:latin typeface="Times New Roman"/>
                <a:cs typeface="Times New Roman"/>
              </a:rPr>
              <a:t>Approach</a:t>
            </a:r>
            <a:r>
              <a:rPr dirty="0" sz="2000" spc="-35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000" b="1" i="1">
                <a:solidFill>
                  <a:srgbClr val="0000FF"/>
                </a:solidFill>
                <a:latin typeface="Times New Roman"/>
                <a:cs typeface="Times New Roman"/>
              </a:rPr>
              <a:t>to</a:t>
            </a:r>
            <a:r>
              <a:rPr dirty="0" sz="2000" spc="-15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000" b="1" i="1">
                <a:solidFill>
                  <a:srgbClr val="0000FF"/>
                </a:solidFill>
                <a:latin typeface="Times New Roman"/>
                <a:cs typeface="Times New Roman"/>
              </a:rPr>
              <a:t>Understanding</a:t>
            </a:r>
            <a:r>
              <a:rPr dirty="0" sz="2000" spc="-50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000" b="1" i="1">
                <a:solidFill>
                  <a:srgbClr val="0000FF"/>
                </a:solidFill>
                <a:latin typeface="Times New Roman"/>
                <a:cs typeface="Times New Roman"/>
              </a:rPr>
              <a:t>Deep</a:t>
            </a:r>
            <a:r>
              <a:rPr dirty="0" sz="2000" spc="-20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000" b="1" i="1">
                <a:solidFill>
                  <a:srgbClr val="0000FF"/>
                </a:solidFill>
                <a:latin typeface="Times New Roman"/>
                <a:cs typeface="Times New Roman"/>
              </a:rPr>
              <a:t>Learning</a:t>
            </a:r>
            <a:r>
              <a:rPr dirty="0" sz="2000" spc="-20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000" spc="-10" b="1" i="1">
                <a:solidFill>
                  <a:srgbClr val="0000FF"/>
                </a:solidFill>
                <a:latin typeface="Times New Roman"/>
                <a:cs typeface="Times New Roman"/>
              </a:rPr>
              <a:t>Methods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092957" y="5949188"/>
            <a:ext cx="29584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0000FF"/>
                </a:solidFill>
                <a:latin typeface="Times New Roman"/>
                <a:cs typeface="Times New Roman"/>
              </a:rPr>
              <a:t>https://kuet.ac.bd/cse/akhand/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4383" y="1371600"/>
            <a:ext cx="9095232" cy="4256532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535940" y="1707337"/>
            <a:ext cx="6022975" cy="30753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297815" algn="l"/>
              </a:tabLst>
            </a:pPr>
            <a:r>
              <a:rPr dirty="0" sz="2000" spc="-10">
                <a:latin typeface="Arial"/>
                <a:cs typeface="Arial"/>
              </a:rPr>
              <a:t>Introduction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Font typeface="Arial"/>
              <a:buAutoNum type="arabicPeriod"/>
            </a:pPr>
            <a:endParaRPr sz="2000">
              <a:latin typeface="Arial"/>
              <a:cs typeface="Arial"/>
            </a:endParaRPr>
          </a:p>
          <a:p>
            <a:pPr marL="297815" indent="-285115">
              <a:lnSpc>
                <a:spcPct val="100000"/>
              </a:lnSpc>
              <a:buAutoNum type="arabicPeriod"/>
              <a:tabLst>
                <a:tab pos="297815" algn="l"/>
              </a:tabLst>
            </a:pPr>
            <a:r>
              <a:rPr dirty="0" sz="2000">
                <a:latin typeface="Arial"/>
                <a:cs typeface="Arial"/>
              </a:rPr>
              <a:t>Biological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Neural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Networks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Font typeface="Arial"/>
              <a:buAutoNum type="arabicPeriod"/>
            </a:pPr>
            <a:endParaRPr sz="2000">
              <a:latin typeface="Arial"/>
              <a:cs typeface="Arial"/>
            </a:endParaRPr>
          </a:p>
          <a:p>
            <a:pPr marL="297815" indent="-285115">
              <a:lnSpc>
                <a:spcPct val="100000"/>
              </a:lnSpc>
              <a:buClr>
                <a:srgbClr val="000000"/>
              </a:buClr>
              <a:buAutoNum type="arabicPeriod"/>
              <a:tabLst>
                <a:tab pos="297815" algn="l"/>
              </a:tabLst>
            </a:pP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Artificial</a:t>
            </a:r>
            <a:r>
              <a:rPr dirty="0" sz="20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Neural</a:t>
            </a:r>
            <a:r>
              <a:rPr dirty="0" sz="200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Networks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5"/>
              </a:spcBef>
              <a:buFont typeface="Arial"/>
              <a:buAutoNum type="arabicPeriod"/>
            </a:pPr>
            <a:endParaRPr sz="2000">
              <a:latin typeface="Arial"/>
              <a:cs typeface="Arial"/>
            </a:endParaRPr>
          </a:p>
          <a:p>
            <a:pPr marL="297815" indent="-285115">
              <a:lnSpc>
                <a:spcPct val="100000"/>
              </a:lnSpc>
              <a:buClr>
                <a:srgbClr val="000000"/>
              </a:buClr>
              <a:buAutoNum type="arabicPeriod"/>
              <a:tabLst>
                <a:tab pos="297815" algn="l"/>
              </a:tabLst>
            </a:pP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Neural</a:t>
            </a:r>
            <a:r>
              <a:rPr dirty="0" sz="20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Networks</a:t>
            </a:r>
            <a:r>
              <a:rPr dirty="0" sz="200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for</a:t>
            </a:r>
            <a:r>
              <a:rPr dirty="0" sz="20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Classification</a:t>
            </a:r>
            <a:r>
              <a:rPr dirty="0" sz="20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Tasks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Font typeface="Arial"/>
              <a:buAutoNum type="arabicPeriod"/>
            </a:pPr>
            <a:endParaRPr sz="2000">
              <a:latin typeface="Arial"/>
              <a:cs typeface="Arial"/>
            </a:endParaRPr>
          </a:p>
          <a:p>
            <a:pPr marL="297815" indent="-285115">
              <a:lnSpc>
                <a:spcPct val="100000"/>
              </a:lnSpc>
              <a:buClr>
                <a:srgbClr val="000000"/>
              </a:buClr>
              <a:buAutoNum type="arabicPeriod"/>
              <a:tabLst>
                <a:tab pos="297815" algn="l"/>
              </a:tabLst>
            </a:pP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Performance</a:t>
            </a:r>
            <a:r>
              <a:rPr dirty="0" sz="200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Evaluation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and</a:t>
            </a:r>
            <a:r>
              <a:rPr dirty="0" sz="20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Benchmark</a:t>
            </a:r>
            <a:r>
              <a:rPr dirty="0" sz="200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Problems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4980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Contents</a:t>
            </a:r>
          </a:p>
        </p:txBody>
      </p:sp>
      <p:sp>
        <p:nvSpPr>
          <p:cNvPr id="13" name="object 1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93444" y="713689"/>
            <a:ext cx="54197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Why</a:t>
            </a:r>
            <a:r>
              <a:rPr dirty="0" spc="-90"/>
              <a:t> </a:t>
            </a:r>
            <a:r>
              <a:rPr dirty="0"/>
              <a:t>Artificial</a:t>
            </a:r>
            <a:r>
              <a:rPr dirty="0" spc="-85"/>
              <a:t> </a:t>
            </a:r>
            <a:r>
              <a:rPr dirty="0"/>
              <a:t>Neural</a:t>
            </a:r>
            <a:r>
              <a:rPr dirty="0" spc="-75"/>
              <a:t> </a:t>
            </a:r>
            <a:r>
              <a:rPr dirty="0" spc="-10"/>
              <a:t>Networks?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83540" y="1486027"/>
            <a:ext cx="8051165" cy="39166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7500" marR="82550" indent="2286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6F2F9F"/>
                </a:solidFill>
                <a:latin typeface="Arial"/>
                <a:cs typeface="Arial"/>
              </a:rPr>
              <a:t>Human</a:t>
            </a:r>
            <a:r>
              <a:rPr dirty="0" sz="1800" spc="-3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2F9F"/>
                </a:solidFill>
                <a:latin typeface="Arial"/>
                <a:cs typeface="Arial"/>
              </a:rPr>
              <a:t>brain</a:t>
            </a:r>
            <a:r>
              <a:rPr dirty="0" sz="1800" spc="-3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2F9F"/>
                </a:solidFill>
                <a:latin typeface="Arial"/>
                <a:cs typeface="Arial"/>
              </a:rPr>
              <a:t>has</a:t>
            </a:r>
            <a:r>
              <a:rPr dirty="0" sz="1800" spc="-3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2F9F"/>
                </a:solidFill>
                <a:latin typeface="Arial"/>
                <a:cs typeface="Arial"/>
              </a:rPr>
              <a:t>many</a:t>
            </a:r>
            <a:r>
              <a:rPr dirty="0" sz="1800" spc="-2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2F9F"/>
                </a:solidFill>
                <a:latin typeface="Arial"/>
                <a:cs typeface="Arial"/>
              </a:rPr>
              <a:t>desirable</a:t>
            </a:r>
            <a:r>
              <a:rPr dirty="0" sz="1800" spc="-1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2F9F"/>
                </a:solidFill>
                <a:latin typeface="Arial"/>
                <a:cs typeface="Arial"/>
              </a:rPr>
              <a:t>characteristics</a:t>
            </a:r>
            <a:r>
              <a:rPr dirty="0" sz="1800" spc="-2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2F9F"/>
                </a:solidFill>
                <a:latin typeface="Arial"/>
                <a:cs typeface="Arial"/>
              </a:rPr>
              <a:t>not</a:t>
            </a:r>
            <a:r>
              <a:rPr dirty="0" sz="1800" spc="-2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2F9F"/>
                </a:solidFill>
                <a:latin typeface="Arial"/>
                <a:cs typeface="Arial"/>
              </a:rPr>
              <a:t>presented</a:t>
            </a:r>
            <a:r>
              <a:rPr dirty="0" sz="1800" spc="-3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2F9F"/>
                </a:solidFill>
                <a:latin typeface="Arial"/>
                <a:cs typeface="Arial"/>
              </a:rPr>
              <a:t>in</a:t>
            </a:r>
            <a:r>
              <a:rPr dirty="0" sz="1800" spc="-4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6F2F9F"/>
                </a:solidFill>
                <a:latin typeface="Arial"/>
                <a:cs typeface="Arial"/>
              </a:rPr>
              <a:t>modern computers:</a:t>
            </a:r>
            <a:endParaRPr sz="1800">
              <a:latin typeface="Arial"/>
              <a:cs typeface="Arial"/>
            </a:endParaRPr>
          </a:p>
          <a:p>
            <a:pPr marL="1434465">
              <a:lnSpc>
                <a:spcPct val="100000"/>
              </a:lnSpc>
            </a:pPr>
            <a:r>
              <a:rPr dirty="0" sz="1800">
                <a:solidFill>
                  <a:srgbClr val="6F2F9F"/>
                </a:solidFill>
                <a:latin typeface="Arial"/>
                <a:cs typeface="Arial"/>
              </a:rPr>
              <a:t>massive</a:t>
            </a:r>
            <a:r>
              <a:rPr dirty="0" sz="1800" spc="-3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6F2F9F"/>
                </a:solidFill>
                <a:latin typeface="Arial"/>
                <a:cs typeface="Arial"/>
              </a:rPr>
              <a:t>parallelism,</a:t>
            </a:r>
            <a:endParaRPr sz="1800">
              <a:latin typeface="Arial"/>
              <a:cs typeface="Arial"/>
            </a:endParaRPr>
          </a:p>
          <a:p>
            <a:pPr marL="1434465" marR="2216150">
              <a:lnSpc>
                <a:spcPct val="100000"/>
              </a:lnSpc>
            </a:pPr>
            <a:r>
              <a:rPr dirty="0" sz="1800">
                <a:solidFill>
                  <a:srgbClr val="6F2F9F"/>
                </a:solidFill>
                <a:latin typeface="Arial"/>
                <a:cs typeface="Arial"/>
              </a:rPr>
              <a:t>distributed</a:t>
            </a:r>
            <a:r>
              <a:rPr dirty="0" sz="1800" spc="-4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2F9F"/>
                </a:solidFill>
                <a:latin typeface="Arial"/>
                <a:cs typeface="Arial"/>
              </a:rPr>
              <a:t>representation</a:t>
            </a:r>
            <a:r>
              <a:rPr dirty="0" sz="1800" spc="-3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2F9F"/>
                </a:solidFill>
                <a:latin typeface="Arial"/>
                <a:cs typeface="Arial"/>
              </a:rPr>
              <a:t>and</a:t>
            </a:r>
            <a:r>
              <a:rPr dirty="0" sz="1800" spc="-5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6F2F9F"/>
                </a:solidFill>
                <a:latin typeface="Arial"/>
                <a:cs typeface="Arial"/>
              </a:rPr>
              <a:t>computation, </a:t>
            </a:r>
            <a:r>
              <a:rPr dirty="0" sz="1800">
                <a:solidFill>
                  <a:srgbClr val="6F2F9F"/>
                </a:solidFill>
                <a:latin typeface="Arial"/>
                <a:cs typeface="Arial"/>
              </a:rPr>
              <a:t>learning</a:t>
            </a:r>
            <a:r>
              <a:rPr dirty="0" sz="1800" spc="-3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6F2F9F"/>
                </a:solidFill>
                <a:latin typeface="Arial"/>
                <a:cs typeface="Arial"/>
              </a:rPr>
              <a:t>ability,</a:t>
            </a:r>
            <a:endParaRPr sz="1800">
              <a:latin typeface="Arial"/>
              <a:cs typeface="Arial"/>
            </a:endParaRPr>
          </a:p>
          <a:p>
            <a:pPr marL="1434465">
              <a:lnSpc>
                <a:spcPct val="100000"/>
              </a:lnSpc>
            </a:pPr>
            <a:r>
              <a:rPr dirty="0" sz="1800">
                <a:solidFill>
                  <a:srgbClr val="6F2F9F"/>
                </a:solidFill>
                <a:latin typeface="Arial"/>
                <a:cs typeface="Arial"/>
              </a:rPr>
              <a:t>generalization</a:t>
            </a:r>
            <a:r>
              <a:rPr dirty="0" sz="1800" spc="-7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6F2F9F"/>
                </a:solidFill>
                <a:latin typeface="Arial"/>
                <a:cs typeface="Arial"/>
              </a:rPr>
              <a:t>ability,</a:t>
            </a:r>
            <a:endParaRPr sz="1800">
              <a:latin typeface="Arial"/>
              <a:cs typeface="Arial"/>
            </a:endParaRPr>
          </a:p>
          <a:p>
            <a:pPr marL="1434465">
              <a:lnSpc>
                <a:spcPct val="100000"/>
              </a:lnSpc>
            </a:pPr>
            <a:r>
              <a:rPr dirty="0" sz="1800" spc="-10">
                <a:solidFill>
                  <a:srgbClr val="6F2F9F"/>
                </a:solidFill>
                <a:latin typeface="Arial"/>
                <a:cs typeface="Arial"/>
              </a:rPr>
              <a:t>adaptability,</a:t>
            </a:r>
            <a:endParaRPr sz="1800">
              <a:latin typeface="Arial"/>
              <a:cs typeface="Arial"/>
            </a:endParaRPr>
          </a:p>
          <a:p>
            <a:pPr marL="1434465" marR="2255520">
              <a:lnSpc>
                <a:spcPct val="100000"/>
              </a:lnSpc>
            </a:pPr>
            <a:r>
              <a:rPr dirty="0" sz="1800">
                <a:solidFill>
                  <a:srgbClr val="6F2F9F"/>
                </a:solidFill>
                <a:latin typeface="Arial"/>
                <a:cs typeface="Arial"/>
              </a:rPr>
              <a:t>inherent</a:t>
            </a:r>
            <a:r>
              <a:rPr dirty="0" sz="1800" spc="-3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2F9F"/>
                </a:solidFill>
                <a:latin typeface="Arial"/>
                <a:cs typeface="Arial"/>
              </a:rPr>
              <a:t>contextual</a:t>
            </a:r>
            <a:r>
              <a:rPr dirty="0" sz="1800" spc="-3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2F9F"/>
                </a:solidFill>
                <a:latin typeface="Arial"/>
                <a:cs typeface="Arial"/>
              </a:rPr>
              <a:t>information</a:t>
            </a:r>
            <a:r>
              <a:rPr dirty="0" sz="1800" spc="-5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6F2F9F"/>
                </a:solidFill>
                <a:latin typeface="Arial"/>
                <a:cs typeface="Arial"/>
              </a:rPr>
              <a:t>processing, </a:t>
            </a:r>
            <a:r>
              <a:rPr dirty="0" sz="1800">
                <a:solidFill>
                  <a:srgbClr val="6F2F9F"/>
                </a:solidFill>
                <a:latin typeface="Arial"/>
                <a:cs typeface="Arial"/>
              </a:rPr>
              <a:t>fault</a:t>
            </a:r>
            <a:r>
              <a:rPr dirty="0" sz="1800" spc="-3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2F9F"/>
                </a:solidFill>
                <a:latin typeface="Arial"/>
                <a:cs typeface="Arial"/>
              </a:rPr>
              <a:t>tolerance,</a:t>
            </a:r>
            <a:r>
              <a:rPr dirty="0" sz="1800" spc="-2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6F2F9F"/>
                </a:solidFill>
                <a:latin typeface="Arial"/>
                <a:cs typeface="Arial"/>
              </a:rPr>
              <a:t>and</a:t>
            </a:r>
            <a:endParaRPr sz="1800">
              <a:latin typeface="Arial"/>
              <a:cs typeface="Arial"/>
            </a:endParaRPr>
          </a:p>
          <a:p>
            <a:pPr marL="1434465">
              <a:lnSpc>
                <a:spcPct val="100000"/>
              </a:lnSpc>
            </a:pPr>
            <a:r>
              <a:rPr dirty="0" sz="1800">
                <a:solidFill>
                  <a:srgbClr val="6F2F9F"/>
                </a:solidFill>
                <a:latin typeface="Arial"/>
                <a:cs typeface="Arial"/>
              </a:rPr>
              <a:t>low</a:t>
            </a:r>
            <a:r>
              <a:rPr dirty="0" sz="1800" spc="-3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2F9F"/>
                </a:solidFill>
                <a:latin typeface="Arial"/>
                <a:cs typeface="Arial"/>
              </a:rPr>
              <a:t>energy</a:t>
            </a:r>
            <a:r>
              <a:rPr dirty="0" sz="1800" spc="-2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6F2F9F"/>
                </a:solidFill>
                <a:latin typeface="Arial"/>
                <a:cs typeface="Arial"/>
              </a:rPr>
              <a:t>consumption.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75"/>
              </a:spcBef>
            </a:pP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It</a:t>
            </a:r>
            <a:r>
              <a:rPr dirty="0" sz="18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hope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that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devices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based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on</a:t>
            </a:r>
            <a:r>
              <a:rPr dirty="0" sz="18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biological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neural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networks</a:t>
            </a:r>
            <a:r>
              <a:rPr dirty="0" sz="1800" spc="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will</a:t>
            </a:r>
            <a:r>
              <a:rPr dirty="0" sz="1800" spc="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process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some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of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these</a:t>
            </a:r>
            <a:r>
              <a:rPr dirty="0" sz="18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characteristics.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93444" y="713689"/>
            <a:ext cx="54197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Why</a:t>
            </a:r>
            <a:r>
              <a:rPr dirty="0" spc="-90"/>
              <a:t> </a:t>
            </a:r>
            <a:r>
              <a:rPr dirty="0"/>
              <a:t>Artificial</a:t>
            </a:r>
            <a:r>
              <a:rPr dirty="0" spc="-85"/>
              <a:t> </a:t>
            </a:r>
            <a:r>
              <a:rPr dirty="0"/>
              <a:t>Neural</a:t>
            </a:r>
            <a:r>
              <a:rPr dirty="0" spc="-75"/>
              <a:t> </a:t>
            </a:r>
            <a:r>
              <a:rPr dirty="0" spc="-10"/>
              <a:t>Networks?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88340" y="1674621"/>
            <a:ext cx="7884795" cy="2494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62915" indent="2286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241300" algn="l"/>
              </a:tabLst>
            </a:pP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Modern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digital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computers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outperform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humans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in</a:t>
            </a:r>
            <a:r>
              <a:rPr dirty="0" sz="18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18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domain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numeric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computation</a:t>
            </a:r>
            <a:r>
              <a:rPr dirty="0" sz="18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and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18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related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symbolic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manipulation.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  <a:buClr>
                <a:srgbClr val="0000FF"/>
              </a:buClr>
              <a:buFont typeface="Wingdings"/>
              <a:buChar char=""/>
            </a:pPr>
            <a:endParaRPr sz="1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buFont typeface="Wingdings"/>
              <a:buChar char=""/>
              <a:tabLst>
                <a:tab pos="241300" algn="l"/>
              </a:tabLst>
            </a:pP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However,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humans</a:t>
            </a:r>
            <a:r>
              <a:rPr dirty="0" sz="18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can</a:t>
            </a:r>
            <a:r>
              <a:rPr dirty="0" sz="1800" spc="-7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solve</a:t>
            </a:r>
            <a:r>
              <a:rPr dirty="0" sz="180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complex</a:t>
            </a:r>
            <a:r>
              <a:rPr dirty="0" sz="18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perceptual</a:t>
            </a:r>
            <a:r>
              <a:rPr dirty="0" sz="1800" spc="-6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problems</a:t>
            </a:r>
            <a:r>
              <a:rPr dirty="0" sz="18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effortlessly,</a:t>
            </a:r>
            <a:r>
              <a:rPr dirty="0" sz="18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and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more</a:t>
            </a:r>
            <a:r>
              <a:rPr dirty="0" sz="18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efficiently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than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18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world's</a:t>
            </a:r>
            <a:r>
              <a:rPr dirty="0" sz="1800" spc="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fastest</a:t>
            </a:r>
            <a:r>
              <a:rPr dirty="0" sz="18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computer.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800">
              <a:latin typeface="Arial"/>
              <a:cs typeface="Arial"/>
            </a:endParaRPr>
          </a:p>
          <a:p>
            <a:pPr marL="12700" marR="5080" indent="228600">
              <a:lnSpc>
                <a:spcPct val="100000"/>
              </a:lnSpc>
              <a:buFont typeface="Wingdings"/>
              <a:buChar char=""/>
              <a:tabLst>
                <a:tab pos="241300" algn="l"/>
              </a:tabLst>
            </a:pP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Human</a:t>
            </a:r>
            <a:r>
              <a:rPr dirty="0" sz="18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performs</a:t>
            </a:r>
            <a:r>
              <a:rPr dirty="0" sz="18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these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remarkable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benefits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due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to</a:t>
            </a:r>
            <a:r>
              <a:rPr dirty="0" sz="18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18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characteristics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of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his/her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neural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system</a:t>
            </a:r>
            <a:r>
              <a:rPr dirty="0" sz="18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whose (neural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system)</a:t>
            </a:r>
            <a:r>
              <a:rPr dirty="0" sz="18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working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procedure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18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completely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different</a:t>
            </a:r>
            <a:r>
              <a:rPr dirty="0" sz="18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from</a:t>
            </a:r>
            <a:r>
              <a:rPr dirty="0" sz="18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dirty="0" sz="18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conventional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computer</a:t>
            </a:r>
            <a:r>
              <a:rPr dirty="0" sz="18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system.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64540" y="496569"/>
            <a:ext cx="83743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Comparison</a:t>
            </a:r>
            <a:r>
              <a:rPr dirty="0" spc="-55"/>
              <a:t> </a:t>
            </a:r>
            <a:r>
              <a:rPr dirty="0"/>
              <a:t>of</a:t>
            </a:r>
            <a:r>
              <a:rPr dirty="0" spc="-65"/>
              <a:t> </a:t>
            </a:r>
            <a:r>
              <a:rPr dirty="0"/>
              <a:t>Brains</a:t>
            </a:r>
            <a:r>
              <a:rPr dirty="0" spc="-75"/>
              <a:t> </a:t>
            </a:r>
            <a:r>
              <a:rPr dirty="0"/>
              <a:t>and</a:t>
            </a:r>
            <a:r>
              <a:rPr dirty="0" spc="-70"/>
              <a:t> </a:t>
            </a:r>
            <a:r>
              <a:rPr dirty="0"/>
              <a:t>Traditional</a:t>
            </a:r>
            <a:r>
              <a:rPr dirty="0" spc="-55"/>
              <a:t> </a:t>
            </a:r>
            <a:r>
              <a:rPr dirty="0" spc="-10"/>
              <a:t>Computers</a:t>
            </a:r>
          </a:p>
        </p:txBody>
      </p:sp>
      <p:sp>
        <p:nvSpPr>
          <p:cNvPr id="12" name="object 12" descr=""/>
          <p:cNvSpPr txBox="1">
            <a:spLocks noGrp="1"/>
          </p:cNvSpPr>
          <p:nvPr>
            <p:ph idx="2" sz="half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469900" marR="607695" indent="-343535">
              <a:lnSpc>
                <a:spcPct val="100000"/>
              </a:lnSpc>
              <a:spcBef>
                <a:spcPts val="10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469900" algn="l"/>
              </a:tabLst>
            </a:pPr>
            <a:r>
              <a:rPr dirty="0"/>
              <a:t>200</a:t>
            </a:r>
            <a:r>
              <a:rPr dirty="0" spc="-40"/>
              <a:t> </a:t>
            </a:r>
            <a:r>
              <a:rPr dirty="0"/>
              <a:t>billion</a:t>
            </a:r>
            <a:r>
              <a:rPr dirty="0" spc="-15"/>
              <a:t> </a:t>
            </a:r>
            <a:r>
              <a:rPr dirty="0"/>
              <a:t>neurons,</a:t>
            </a:r>
            <a:r>
              <a:rPr dirty="0" spc="-70"/>
              <a:t> </a:t>
            </a:r>
            <a:r>
              <a:rPr dirty="0" spc="-25"/>
              <a:t>32 </a:t>
            </a:r>
            <a:r>
              <a:rPr dirty="0"/>
              <a:t>trillion</a:t>
            </a:r>
            <a:r>
              <a:rPr dirty="0" spc="-90"/>
              <a:t> </a:t>
            </a:r>
            <a:r>
              <a:rPr dirty="0" spc="-10"/>
              <a:t>synapses</a:t>
            </a:r>
          </a:p>
          <a:p>
            <a:pPr marL="469900" indent="-342900">
              <a:lnSpc>
                <a:spcPct val="100000"/>
              </a:lnSpc>
              <a:spcBef>
                <a:spcPts val="48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469900" algn="l"/>
              </a:tabLst>
            </a:pPr>
            <a:r>
              <a:rPr dirty="0"/>
              <a:t>Element</a:t>
            </a:r>
            <a:r>
              <a:rPr dirty="0" spc="-25"/>
              <a:t> </a:t>
            </a:r>
            <a:r>
              <a:rPr dirty="0"/>
              <a:t>size:</a:t>
            </a:r>
            <a:r>
              <a:rPr dirty="0" spc="-20"/>
              <a:t> </a:t>
            </a:r>
            <a:r>
              <a:rPr dirty="0"/>
              <a:t>10</a:t>
            </a:r>
            <a:r>
              <a:rPr dirty="0" baseline="25641" sz="1950"/>
              <a:t>-6 </a:t>
            </a:r>
            <a:r>
              <a:rPr dirty="0" sz="2000" spc="-50"/>
              <a:t>m</a:t>
            </a:r>
            <a:endParaRPr sz="2000"/>
          </a:p>
          <a:p>
            <a:pPr marL="469900" indent="-342900">
              <a:lnSpc>
                <a:spcPct val="100000"/>
              </a:lnSpc>
              <a:spcBef>
                <a:spcPts val="48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469900" algn="l"/>
              </a:tabLst>
            </a:pPr>
            <a:r>
              <a:rPr dirty="0"/>
              <a:t>Energy</a:t>
            </a:r>
            <a:r>
              <a:rPr dirty="0" spc="-20"/>
              <a:t> </a:t>
            </a:r>
            <a:r>
              <a:rPr dirty="0"/>
              <a:t>use:</a:t>
            </a:r>
            <a:r>
              <a:rPr dirty="0" spc="-30"/>
              <a:t> </a:t>
            </a:r>
            <a:r>
              <a:rPr dirty="0" spc="-25"/>
              <a:t>25W</a:t>
            </a:r>
          </a:p>
          <a:p>
            <a:pPr marL="469900" indent="-342900">
              <a:lnSpc>
                <a:spcPct val="100000"/>
              </a:lnSpc>
              <a:spcBef>
                <a:spcPts val="48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469900" algn="l"/>
                <a:tab pos="2699385" algn="l"/>
              </a:tabLst>
            </a:pPr>
            <a:r>
              <a:rPr dirty="0"/>
              <a:t>Processing</a:t>
            </a:r>
            <a:r>
              <a:rPr dirty="0" spc="-70"/>
              <a:t> </a:t>
            </a:r>
            <a:r>
              <a:rPr dirty="0" spc="-10"/>
              <a:t>speed:</a:t>
            </a:r>
            <a:r>
              <a:rPr dirty="0"/>
              <a:t>	100</a:t>
            </a:r>
            <a:r>
              <a:rPr dirty="0" spc="-40"/>
              <a:t> </a:t>
            </a:r>
            <a:r>
              <a:rPr dirty="0" spc="-25"/>
              <a:t>Hz</a:t>
            </a:r>
          </a:p>
          <a:p>
            <a:pPr marL="469900" indent="-342900">
              <a:lnSpc>
                <a:spcPct val="100000"/>
              </a:lnSpc>
              <a:spcBef>
                <a:spcPts val="48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469900" algn="l"/>
              </a:tabLst>
            </a:pPr>
            <a:r>
              <a:rPr dirty="0"/>
              <a:t>Parallel,</a:t>
            </a:r>
            <a:r>
              <a:rPr dirty="0" spc="-10"/>
              <a:t> Distributed</a:t>
            </a:r>
          </a:p>
          <a:p>
            <a:pPr marL="469900" indent="-342900">
              <a:lnSpc>
                <a:spcPct val="100000"/>
              </a:lnSpc>
              <a:spcBef>
                <a:spcPts val="48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469900" algn="l"/>
              </a:tabLst>
            </a:pPr>
            <a:r>
              <a:rPr dirty="0"/>
              <a:t>Fault</a:t>
            </a:r>
            <a:r>
              <a:rPr dirty="0" spc="-10"/>
              <a:t> Tolerant</a:t>
            </a:r>
          </a:p>
          <a:p>
            <a:pPr marL="469900" indent="-342900">
              <a:lnSpc>
                <a:spcPct val="100000"/>
              </a:lnSpc>
              <a:spcBef>
                <a:spcPts val="48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469900" algn="l"/>
              </a:tabLst>
            </a:pPr>
            <a:r>
              <a:rPr dirty="0"/>
              <a:t>Learns:</a:t>
            </a:r>
            <a:r>
              <a:rPr dirty="0" spc="-30"/>
              <a:t> </a:t>
            </a:r>
            <a:r>
              <a:rPr dirty="0" spc="-25"/>
              <a:t>Yes</a:t>
            </a:r>
          </a:p>
          <a:p>
            <a:pPr marL="469900" indent="-342900">
              <a:lnSpc>
                <a:spcPct val="100000"/>
              </a:lnSpc>
              <a:spcBef>
                <a:spcPts val="48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469900" algn="l"/>
              </a:tabLst>
            </a:pPr>
            <a:r>
              <a:rPr dirty="0" spc="-10"/>
              <a:t>Intelligent/Conscious:</a:t>
            </a:r>
          </a:p>
          <a:p>
            <a:pPr marL="469900">
              <a:lnSpc>
                <a:spcPct val="100000"/>
              </a:lnSpc>
            </a:pPr>
            <a:r>
              <a:rPr dirty="0" spc="-10"/>
              <a:t>Usually</a:t>
            </a:r>
          </a:p>
        </p:txBody>
      </p:sp>
      <p:sp>
        <p:nvSpPr>
          <p:cNvPr id="13" name="object 13" descr=""/>
          <p:cNvSpPr txBox="1"/>
          <p:nvPr/>
        </p:nvSpPr>
        <p:spPr>
          <a:xfrm>
            <a:off x="4613528" y="2235835"/>
            <a:ext cx="4350385" cy="3501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69900" marR="132080" indent="-342900">
              <a:lnSpc>
                <a:spcPct val="100000"/>
              </a:lnSpc>
              <a:spcBef>
                <a:spcPts val="10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469900" algn="l"/>
              </a:tabLst>
            </a:pP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dirty="0" sz="20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billion</a:t>
            </a:r>
            <a:r>
              <a:rPr dirty="0" sz="20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bytes</a:t>
            </a:r>
            <a:r>
              <a:rPr dirty="0" sz="20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RAM</a:t>
            </a:r>
            <a:r>
              <a:rPr dirty="0" sz="20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but</a:t>
            </a:r>
            <a:r>
              <a:rPr dirty="0" sz="20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trillions</a:t>
            </a:r>
            <a:r>
              <a:rPr dirty="0" sz="2000" spc="-25">
                <a:solidFill>
                  <a:srgbClr val="0000FF"/>
                </a:solidFill>
                <a:latin typeface="Arial"/>
                <a:cs typeface="Arial"/>
              </a:rPr>
              <a:t> of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bytes</a:t>
            </a:r>
            <a:r>
              <a:rPr dirty="0" sz="20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on</a:t>
            </a:r>
            <a:r>
              <a:rPr dirty="0" sz="2000" spc="-20">
                <a:solidFill>
                  <a:srgbClr val="0000FF"/>
                </a:solidFill>
                <a:latin typeface="Arial"/>
                <a:cs typeface="Arial"/>
              </a:rPr>
              <a:t> disk</a:t>
            </a:r>
            <a:endParaRPr sz="2000">
              <a:latin typeface="Arial"/>
              <a:cs typeface="Arial"/>
            </a:endParaRPr>
          </a:p>
          <a:p>
            <a:pPr marL="469265" indent="-342265">
              <a:lnSpc>
                <a:spcPct val="100000"/>
              </a:lnSpc>
              <a:spcBef>
                <a:spcPts val="48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469265" algn="l"/>
              </a:tabLst>
            </a:pP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Element</a:t>
            </a:r>
            <a:r>
              <a:rPr dirty="0" sz="20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size:</a:t>
            </a:r>
            <a:r>
              <a:rPr dirty="0" sz="20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10</a:t>
            </a:r>
            <a:r>
              <a:rPr dirty="0" baseline="25641" sz="1950">
                <a:solidFill>
                  <a:srgbClr val="0000FF"/>
                </a:solidFill>
                <a:latin typeface="Arial"/>
                <a:cs typeface="Arial"/>
              </a:rPr>
              <a:t>-9 </a:t>
            </a:r>
            <a:r>
              <a:rPr dirty="0" sz="2000" spc="-50">
                <a:solidFill>
                  <a:srgbClr val="0000FF"/>
                </a:solidFill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  <a:p>
            <a:pPr marL="469265" indent="-342265">
              <a:lnSpc>
                <a:spcPct val="100000"/>
              </a:lnSpc>
              <a:spcBef>
                <a:spcPts val="48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469265" algn="l"/>
              </a:tabLst>
            </a:pP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Energy</a:t>
            </a:r>
            <a:r>
              <a:rPr dirty="0" sz="20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watt:</a:t>
            </a:r>
            <a:r>
              <a:rPr dirty="0" sz="20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30-90W</a:t>
            </a:r>
            <a:r>
              <a:rPr dirty="0" sz="20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(CPU)</a:t>
            </a:r>
            <a:endParaRPr sz="2000">
              <a:latin typeface="Arial"/>
              <a:cs typeface="Arial"/>
            </a:endParaRPr>
          </a:p>
          <a:p>
            <a:pPr marL="469265" indent="-342265">
              <a:lnSpc>
                <a:spcPct val="100000"/>
              </a:lnSpc>
              <a:spcBef>
                <a:spcPts val="48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469265" algn="l"/>
              </a:tabLst>
            </a:pP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Processing</a:t>
            </a:r>
            <a:r>
              <a:rPr dirty="0" sz="20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speed:</a:t>
            </a:r>
            <a:r>
              <a:rPr dirty="0" sz="20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10</a:t>
            </a:r>
            <a:r>
              <a:rPr dirty="0" baseline="25641" sz="1950">
                <a:solidFill>
                  <a:srgbClr val="0000FF"/>
                </a:solidFill>
                <a:latin typeface="Arial"/>
                <a:cs typeface="Arial"/>
              </a:rPr>
              <a:t>9 </a:t>
            </a:r>
            <a:r>
              <a:rPr dirty="0" sz="2000" spc="-25">
                <a:solidFill>
                  <a:srgbClr val="0000FF"/>
                </a:solidFill>
                <a:latin typeface="Arial"/>
                <a:cs typeface="Arial"/>
              </a:rPr>
              <a:t>Hz</a:t>
            </a:r>
            <a:endParaRPr sz="2000">
              <a:latin typeface="Arial"/>
              <a:cs typeface="Arial"/>
            </a:endParaRPr>
          </a:p>
          <a:p>
            <a:pPr marL="469265" indent="-342265">
              <a:lnSpc>
                <a:spcPct val="100000"/>
              </a:lnSpc>
              <a:spcBef>
                <a:spcPts val="48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469265" algn="l"/>
              </a:tabLst>
            </a:pP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Serial,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 Centralized</a:t>
            </a:r>
            <a:endParaRPr sz="2000">
              <a:latin typeface="Arial"/>
              <a:cs typeface="Arial"/>
            </a:endParaRPr>
          </a:p>
          <a:p>
            <a:pPr marL="469265" indent="-342265">
              <a:lnSpc>
                <a:spcPct val="100000"/>
              </a:lnSpc>
              <a:spcBef>
                <a:spcPts val="48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469265" algn="l"/>
              </a:tabLst>
            </a:pP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Generally</a:t>
            </a:r>
            <a:r>
              <a:rPr dirty="0" sz="200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not</a:t>
            </a:r>
            <a:r>
              <a:rPr dirty="0" sz="20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Fault</a:t>
            </a:r>
            <a:r>
              <a:rPr dirty="0" sz="20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Tolerant</a:t>
            </a:r>
            <a:endParaRPr sz="2000">
              <a:latin typeface="Arial"/>
              <a:cs typeface="Arial"/>
            </a:endParaRPr>
          </a:p>
          <a:p>
            <a:pPr marL="469265" indent="-342265">
              <a:lnSpc>
                <a:spcPct val="100000"/>
              </a:lnSpc>
              <a:spcBef>
                <a:spcPts val="48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469265" algn="l"/>
              </a:tabLst>
            </a:pP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Learns:</a:t>
            </a:r>
            <a:r>
              <a:rPr dirty="0" sz="20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0000FF"/>
                </a:solidFill>
                <a:latin typeface="Arial"/>
                <a:cs typeface="Arial"/>
              </a:rPr>
              <a:t>Some</a:t>
            </a:r>
            <a:endParaRPr sz="2000">
              <a:latin typeface="Arial"/>
              <a:cs typeface="Arial"/>
            </a:endParaRPr>
          </a:p>
          <a:p>
            <a:pPr marL="469265" indent="-342265">
              <a:lnSpc>
                <a:spcPct val="100000"/>
              </a:lnSpc>
              <a:spcBef>
                <a:spcPts val="48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469265" algn="l"/>
                <a:tab pos="3025140" algn="l"/>
              </a:tabLst>
            </a:pP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Intelligent/Conscious: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Generally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dirty="0" sz="2000" spc="-25">
                <a:solidFill>
                  <a:srgbClr val="0000FF"/>
                </a:solidFill>
                <a:latin typeface="Arial"/>
                <a:cs typeface="Arial"/>
              </a:rPr>
              <a:t>No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1897379" y="1371600"/>
            <a:ext cx="5113020" cy="871855"/>
            <a:chOff x="1897379" y="1371600"/>
            <a:chExt cx="5113020" cy="871855"/>
          </a:xfrm>
        </p:grpSpPr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7379" y="1371600"/>
              <a:ext cx="769619" cy="83820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96000" y="1524000"/>
              <a:ext cx="914400" cy="7193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40739" y="558546"/>
            <a:ext cx="8204834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latin typeface="Times New Roman"/>
                <a:cs typeface="Times New Roman"/>
              </a:rPr>
              <a:t>von</a:t>
            </a:r>
            <a:r>
              <a:rPr dirty="0" spc="-65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Neumann</a:t>
            </a:r>
            <a:r>
              <a:rPr dirty="0" spc="-3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Computer</a:t>
            </a:r>
            <a:r>
              <a:rPr dirty="0" spc="-3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vs.</a:t>
            </a:r>
            <a:r>
              <a:rPr dirty="0" spc="-6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Biological</a:t>
            </a:r>
            <a:r>
              <a:rPr dirty="0" spc="-8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Neural</a:t>
            </a:r>
            <a:r>
              <a:rPr dirty="0" spc="-50">
                <a:latin typeface="Times New Roman"/>
                <a:cs typeface="Times New Roman"/>
              </a:rPr>
              <a:t> </a:t>
            </a:r>
            <a:r>
              <a:rPr dirty="0" spc="-10">
                <a:latin typeface="Times New Roman"/>
                <a:cs typeface="Times New Roman"/>
              </a:rPr>
              <a:t>System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7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984250" y="1384300"/>
            <a:ext cx="7562850" cy="4293235"/>
            <a:chOff x="984250" y="1384300"/>
            <a:chExt cx="7562850" cy="4293235"/>
          </a:xfrm>
        </p:grpSpPr>
        <p:sp>
          <p:nvSpPr>
            <p:cNvPr id="14" name="object 14" descr=""/>
            <p:cNvSpPr/>
            <p:nvPr/>
          </p:nvSpPr>
          <p:spPr>
            <a:xfrm>
              <a:off x="990600" y="2565933"/>
              <a:ext cx="7543800" cy="3105150"/>
            </a:xfrm>
            <a:custGeom>
              <a:avLst/>
              <a:gdLst/>
              <a:ahLst/>
              <a:cxnLst/>
              <a:rect l="l" t="t" r="r" b="b"/>
              <a:pathLst>
                <a:path w="7543800" h="3105150">
                  <a:moveTo>
                    <a:pt x="7543800" y="2535898"/>
                  </a:moveTo>
                  <a:lnTo>
                    <a:pt x="4267200" y="2535898"/>
                  </a:lnTo>
                  <a:lnTo>
                    <a:pt x="1524000" y="2535898"/>
                  </a:lnTo>
                  <a:lnTo>
                    <a:pt x="0" y="2535898"/>
                  </a:lnTo>
                  <a:lnTo>
                    <a:pt x="0" y="3105073"/>
                  </a:lnTo>
                  <a:lnTo>
                    <a:pt x="1524000" y="3105073"/>
                  </a:lnTo>
                  <a:lnTo>
                    <a:pt x="4267200" y="3105073"/>
                  </a:lnTo>
                  <a:lnTo>
                    <a:pt x="7543800" y="3105073"/>
                  </a:lnTo>
                  <a:lnTo>
                    <a:pt x="7543800" y="2535898"/>
                  </a:lnTo>
                  <a:close/>
                </a:path>
                <a:path w="7543800" h="3105150">
                  <a:moveTo>
                    <a:pt x="7543800" y="1656588"/>
                  </a:moveTo>
                  <a:lnTo>
                    <a:pt x="4267200" y="1656588"/>
                  </a:lnTo>
                  <a:lnTo>
                    <a:pt x="1524000" y="1656588"/>
                  </a:lnTo>
                  <a:lnTo>
                    <a:pt x="0" y="1656588"/>
                  </a:lnTo>
                  <a:lnTo>
                    <a:pt x="0" y="1966696"/>
                  </a:lnTo>
                  <a:lnTo>
                    <a:pt x="1524000" y="1966696"/>
                  </a:lnTo>
                  <a:lnTo>
                    <a:pt x="4267200" y="1966696"/>
                  </a:lnTo>
                  <a:lnTo>
                    <a:pt x="7543800" y="1966696"/>
                  </a:lnTo>
                  <a:lnTo>
                    <a:pt x="7543800" y="1656588"/>
                  </a:lnTo>
                  <a:close/>
                </a:path>
                <a:path w="7543800" h="3105150">
                  <a:moveTo>
                    <a:pt x="7543800" y="0"/>
                  </a:moveTo>
                  <a:lnTo>
                    <a:pt x="4267200" y="0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828268"/>
                  </a:lnTo>
                  <a:lnTo>
                    <a:pt x="1524000" y="828268"/>
                  </a:lnTo>
                  <a:lnTo>
                    <a:pt x="4267200" y="828268"/>
                  </a:lnTo>
                  <a:lnTo>
                    <a:pt x="7543800" y="828268"/>
                  </a:lnTo>
                  <a:lnTo>
                    <a:pt x="7543800" y="0"/>
                  </a:lnTo>
                  <a:close/>
                </a:path>
              </a:pathLst>
            </a:custGeom>
            <a:solidFill>
              <a:srgbClr val="CCEB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514600" y="1390650"/>
              <a:ext cx="0" cy="4280535"/>
            </a:xfrm>
            <a:custGeom>
              <a:avLst/>
              <a:gdLst/>
              <a:ahLst/>
              <a:cxnLst/>
              <a:rect l="l" t="t" r="r" b="b"/>
              <a:pathLst>
                <a:path w="0" h="4280535">
                  <a:moveTo>
                    <a:pt x="0" y="0"/>
                  </a:moveTo>
                  <a:lnTo>
                    <a:pt x="0" y="4280357"/>
                  </a:lnTo>
                </a:path>
              </a:pathLst>
            </a:custGeom>
            <a:ln w="12700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5257800" y="1390650"/>
              <a:ext cx="0" cy="347345"/>
            </a:xfrm>
            <a:custGeom>
              <a:avLst/>
              <a:gdLst/>
              <a:ahLst/>
              <a:cxnLst/>
              <a:rect l="l" t="t" r="r" b="b"/>
              <a:pathLst>
                <a:path w="0" h="347344">
                  <a:moveTo>
                    <a:pt x="0" y="0"/>
                  </a:moveTo>
                  <a:lnTo>
                    <a:pt x="0" y="34709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990600" y="1737740"/>
              <a:ext cx="4267200" cy="3933825"/>
            </a:xfrm>
            <a:custGeom>
              <a:avLst/>
              <a:gdLst/>
              <a:ahLst/>
              <a:cxnLst/>
              <a:rect l="l" t="t" r="r" b="b"/>
              <a:pathLst>
                <a:path w="4267200" h="3933825">
                  <a:moveTo>
                    <a:pt x="4267200" y="0"/>
                  </a:moveTo>
                  <a:lnTo>
                    <a:pt x="4267200" y="3933266"/>
                  </a:lnTo>
                </a:path>
                <a:path w="4267200" h="3933825">
                  <a:moveTo>
                    <a:pt x="0" y="0"/>
                  </a:moveTo>
                  <a:lnTo>
                    <a:pt x="4267200" y="0"/>
                  </a:lnTo>
                </a:path>
              </a:pathLst>
            </a:custGeom>
            <a:ln w="12700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5257800" y="1737740"/>
              <a:ext cx="3282950" cy="0"/>
            </a:xfrm>
            <a:custGeom>
              <a:avLst/>
              <a:gdLst/>
              <a:ahLst/>
              <a:cxnLst/>
              <a:rect l="l" t="t" r="r" b="b"/>
              <a:pathLst>
                <a:path w="3282950" h="0">
                  <a:moveTo>
                    <a:pt x="0" y="0"/>
                  </a:moveTo>
                  <a:lnTo>
                    <a:pt x="328295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990600" y="2566035"/>
              <a:ext cx="7543800" cy="2536190"/>
            </a:xfrm>
            <a:custGeom>
              <a:avLst/>
              <a:gdLst/>
              <a:ahLst/>
              <a:cxnLst/>
              <a:rect l="l" t="t" r="r" b="b"/>
              <a:pathLst>
                <a:path w="7543800" h="2536190">
                  <a:moveTo>
                    <a:pt x="0" y="0"/>
                  </a:moveTo>
                  <a:lnTo>
                    <a:pt x="7543800" y="0"/>
                  </a:lnTo>
                </a:path>
                <a:path w="7543800" h="2536190">
                  <a:moveTo>
                    <a:pt x="0" y="828166"/>
                  </a:moveTo>
                  <a:lnTo>
                    <a:pt x="7543800" y="828166"/>
                  </a:lnTo>
                </a:path>
                <a:path w="7543800" h="2536190">
                  <a:moveTo>
                    <a:pt x="0" y="1656460"/>
                  </a:moveTo>
                  <a:lnTo>
                    <a:pt x="7543800" y="1656460"/>
                  </a:lnTo>
                </a:path>
                <a:path w="7543800" h="2536190">
                  <a:moveTo>
                    <a:pt x="0" y="1966595"/>
                  </a:moveTo>
                  <a:lnTo>
                    <a:pt x="7543800" y="1966595"/>
                  </a:lnTo>
                </a:path>
                <a:path w="7543800" h="2536190">
                  <a:moveTo>
                    <a:pt x="0" y="2535809"/>
                  </a:moveTo>
                  <a:lnTo>
                    <a:pt x="7543800" y="2535809"/>
                  </a:lnTo>
                </a:path>
              </a:pathLst>
            </a:custGeom>
            <a:ln w="12700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508250" y="1390650"/>
              <a:ext cx="6032500" cy="353695"/>
            </a:xfrm>
            <a:custGeom>
              <a:avLst/>
              <a:gdLst/>
              <a:ahLst/>
              <a:cxnLst/>
              <a:rect l="l" t="t" r="r" b="b"/>
              <a:pathLst>
                <a:path w="6032500" h="353694">
                  <a:moveTo>
                    <a:pt x="6026150" y="0"/>
                  </a:moveTo>
                  <a:lnTo>
                    <a:pt x="6026150" y="353440"/>
                  </a:lnTo>
                </a:path>
                <a:path w="6032500" h="353694">
                  <a:moveTo>
                    <a:pt x="0" y="6350"/>
                  </a:moveTo>
                  <a:lnTo>
                    <a:pt x="6032500" y="635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21" name="object 21" descr=""/>
          <p:cNvGraphicFramePr>
            <a:graphicFrameLocks noGrp="1"/>
          </p:cNvGraphicFramePr>
          <p:nvPr/>
        </p:nvGraphicFramePr>
        <p:xfrm>
          <a:off x="969962" y="1452424"/>
          <a:ext cx="6992620" cy="4222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585"/>
                <a:gridCol w="2794000"/>
                <a:gridCol w="2743835"/>
              </a:tblGrid>
              <a:tr h="285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ts val="1885"/>
                        </a:lnSpc>
                      </a:pPr>
                      <a:r>
                        <a:rPr dirty="0" sz="170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von Neumann</a:t>
                      </a:r>
                      <a:r>
                        <a:rPr dirty="0" sz="1700" spc="-45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Computer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ts val="1885"/>
                        </a:lnSpc>
                      </a:pPr>
                      <a:r>
                        <a:rPr dirty="0" sz="170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Biological</a:t>
                      </a:r>
                      <a:r>
                        <a:rPr dirty="0" sz="1700" spc="-35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Neural</a:t>
                      </a:r>
                      <a:r>
                        <a:rPr dirty="0" sz="1700" spc="-4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System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</a:tr>
              <a:tr h="828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203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700" spc="-10">
                          <a:latin typeface="Arial"/>
                          <a:cs typeface="Arial"/>
                        </a:rPr>
                        <a:t>processor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B="0" marT="30480"/>
                </a:tc>
                <a:tc>
                  <a:txBody>
                    <a:bodyPr/>
                    <a:lstStyle/>
                    <a:p>
                      <a:pPr marL="166370" marR="154813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1700" spc="-10">
                          <a:latin typeface="Arial"/>
                          <a:cs typeface="Arial"/>
                        </a:rPr>
                        <a:t>complex high-speed</a:t>
                      </a:r>
                      <a:endParaRPr sz="1700">
                        <a:latin typeface="Arial"/>
                        <a:cs typeface="Arial"/>
                      </a:endParaRPr>
                    </a:p>
                    <a:p>
                      <a:pPr marL="166370">
                        <a:lnSpc>
                          <a:spcPct val="100000"/>
                        </a:lnSpc>
                      </a:pPr>
                      <a:r>
                        <a:rPr dirty="0" sz="1700">
                          <a:latin typeface="Arial"/>
                          <a:cs typeface="Arial"/>
                        </a:rPr>
                        <a:t>one</a:t>
                      </a:r>
                      <a:r>
                        <a:rPr dirty="0" sz="17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latin typeface="Arial"/>
                          <a:cs typeface="Arial"/>
                        </a:rPr>
                        <a:t>(or</a:t>
                      </a:r>
                      <a:r>
                        <a:rPr dirty="0" sz="17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700" spc="-20">
                          <a:latin typeface="Arial"/>
                          <a:cs typeface="Arial"/>
                        </a:rPr>
                        <a:t> few)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B="0" marT="20320"/>
                </a:tc>
                <a:tc>
                  <a:txBody>
                    <a:bodyPr/>
                    <a:lstStyle/>
                    <a:p>
                      <a:pPr marL="116205" marR="163512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1700" spc="-10">
                          <a:latin typeface="Arial"/>
                          <a:cs typeface="Arial"/>
                        </a:rPr>
                        <a:t>simple low-speed</a:t>
                      </a:r>
                      <a:endParaRPr sz="1700">
                        <a:latin typeface="Arial"/>
                        <a:cs typeface="Arial"/>
                      </a:endParaRPr>
                    </a:p>
                    <a:p>
                      <a:pPr marL="116205">
                        <a:lnSpc>
                          <a:spcPct val="100000"/>
                        </a:lnSpc>
                      </a:pPr>
                      <a:r>
                        <a:rPr dirty="0" sz="17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7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latin typeface="Arial"/>
                          <a:cs typeface="Arial"/>
                        </a:rPr>
                        <a:t>large</a:t>
                      </a:r>
                      <a:r>
                        <a:rPr dirty="0" sz="17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 spc="-10">
                          <a:latin typeface="Arial"/>
                          <a:cs typeface="Arial"/>
                        </a:rPr>
                        <a:t>number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B="0" marT="20320"/>
                </a:tc>
              </a:tr>
              <a:tr h="828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20320">
                        <a:lnSpc>
                          <a:spcPct val="100000"/>
                        </a:lnSpc>
                      </a:pPr>
                      <a:r>
                        <a:rPr dirty="0" sz="1700" spc="-10">
                          <a:latin typeface="Arial"/>
                          <a:cs typeface="Arial"/>
                        </a:rPr>
                        <a:t>memory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B="0" marT="31115">
                    <a:solidFill>
                      <a:srgbClr val="CCEBFF"/>
                    </a:solidFill>
                  </a:tcPr>
                </a:tc>
                <a:tc>
                  <a:txBody>
                    <a:bodyPr/>
                    <a:lstStyle/>
                    <a:p>
                      <a:pPr marL="166370" marR="177609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1700" spc="-10">
                          <a:latin typeface="Arial"/>
                          <a:cs typeface="Arial"/>
                        </a:rPr>
                        <a:t>separate localized</a:t>
                      </a:r>
                      <a:endParaRPr sz="1700">
                        <a:latin typeface="Arial"/>
                        <a:cs typeface="Arial"/>
                      </a:endParaRPr>
                    </a:p>
                    <a:p>
                      <a:pPr marL="166370">
                        <a:lnSpc>
                          <a:spcPct val="100000"/>
                        </a:lnSpc>
                      </a:pPr>
                      <a:r>
                        <a:rPr dirty="0" sz="1700">
                          <a:latin typeface="Arial"/>
                          <a:cs typeface="Arial"/>
                        </a:rPr>
                        <a:t>noncontent</a:t>
                      </a:r>
                      <a:r>
                        <a:rPr dirty="0" sz="1700" spc="-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 spc="-10">
                          <a:latin typeface="Arial"/>
                          <a:cs typeface="Arial"/>
                        </a:rPr>
                        <a:t>addressable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B="0" marT="20320"/>
                </a:tc>
                <a:tc>
                  <a:txBody>
                    <a:bodyPr/>
                    <a:lstStyle/>
                    <a:p>
                      <a:pPr marL="116205" marR="33210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1700">
                          <a:latin typeface="Arial"/>
                          <a:cs typeface="Arial"/>
                        </a:rPr>
                        <a:t>integrated</a:t>
                      </a:r>
                      <a:r>
                        <a:rPr dirty="0" sz="17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latin typeface="Arial"/>
                          <a:cs typeface="Arial"/>
                        </a:rPr>
                        <a:t>in</a:t>
                      </a:r>
                      <a:r>
                        <a:rPr dirty="0" sz="17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7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 spc="-10">
                          <a:latin typeface="Arial"/>
                          <a:cs typeface="Arial"/>
                        </a:rPr>
                        <a:t>neuron distributed</a:t>
                      </a:r>
                      <a:endParaRPr sz="1700">
                        <a:latin typeface="Arial"/>
                        <a:cs typeface="Arial"/>
                      </a:endParaRPr>
                    </a:p>
                    <a:p>
                      <a:pPr marL="116205">
                        <a:lnSpc>
                          <a:spcPct val="100000"/>
                        </a:lnSpc>
                      </a:pPr>
                      <a:r>
                        <a:rPr dirty="0" sz="1700">
                          <a:latin typeface="Arial"/>
                          <a:cs typeface="Arial"/>
                        </a:rPr>
                        <a:t>content</a:t>
                      </a:r>
                      <a:r>
                        <a:rPr dirty="0" sz="17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 spc="-10">
                          <a:latin typeface="Arial"/>
                          <a:cs typeface="Arial"/>
                        </a:rPr>
                        <a:t>addressable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B="0" marT="20320"/>
                </a:tc>
              </a:tr>
              <a:tr h="828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20320">
                        <a:lnSpc>
                          <a:spcPct val="100000"/>
                        </a:lnSpc>
                      </a:pPr>
                      <a:r>
                        <a:rPr dirty="0" sz="1700" spc="-10">
                          <a:latin typeface="Arial"/>
                          <a:cs typeface="Arial"/>
                        </a:rPr>
                        <a:t>computing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B="0" marT="31115"/>
                </a:tc>
                <a:tc>
                  <a:txBody>
                    <a:bodyPr/>
                    <a:lstStyle/>
                    <a:p>
                      <a:pPr marL="166370" marR="96202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1700" spc="-10">
                          <a:latin typeface="Arial"/>
                          <a:cs typeface="Arial"/>
                        </a:rPr>
                        <a:t>centralized sequential strored-programs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B="0" marT="20320"/>
                </a:tc>
                <a:tc>
                  <a:txBody>
                    <a:bodyPr/>
                    <a:lstStyle/>
                    <a:p>
                      <a:pPr marL="116205" marR="162115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1700" spc="-10">
                          <a:latin typeface="Arial"/>
                          <a:cs typeface="Arial"/>
                        </a:rPr>
                        <a:t>distributed parallel</a:t>
                      </a:r>
                      <a:endParaRPr sz="1700">
                        <a:latin typeface="Arial"/>
                        <a:cs typeface="Arial"/>
                      </a:endParaRPr>
                    </a:p>
                    <a:p>
                      <a:pPr marL="116205">
                        <a:lnSpc>
                          <a:spcPct val="100000"/>
                        </a:lnSpc>
                      </a:pPr>
                      <a:r>
                        <a:rPr dirty="0" sz="1700" spc="-10">
                          <a:latin typeface="Arial"/>
                          <a:cs typeface="Arial"/>
                        </a:rPr>
                        <a:t>self-learning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B="0" marT="20320"/>
                </a:tc>
              </a:tr>
              <a:tr h="309880">
                <a:tc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1700" spc="-10">
                          <a:latin typeface="Arial"/>
                          <a:cs typeface="Arial"/>
                        </a:rPr>
                        <a:t>reliability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B="0" marT="2032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1700" spc="-10">
                          <a:latin typeface="Arial"/>
                          <a:cs typeface="Arial"/>
                        </a:rPr>
                        <a:t>vulnerable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B="0" marT="20320"/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1700" spc="-10">
                          <a:latin typeface="Arial"/>
                          <a:cs typeface="Arial"/>
                        </a:rPr>
                        <a:t>robust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B="0" marT="20320"/>
                </a:tc>
              </a:tr>
              <a:tr h="568960">
                <a:tc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  <a:spcBef>
                          <a:spcPts val="1185"/>
                        </a:spcBef>
                      </a:pPr>
                      <a:r>
                        <a:rPr dirty="0" sz="1700" spc="-10">
                          <a:latin typeface="Arial"/>
                          <a:cs typeface="Arial"/>
                        </a:rPr>
                        <a:t>expertise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B="0" marT="150495"/>
                </a:tc>
                <a:tc>
                  <a:txBody>
                    <a:bodyPr/>
                    <a:lstStyle/>
                    <a:p>
                      <a:pPr marL="166370" marR="168148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1700" spc="-10">
                          <a:latin typeface="Arial"/>
                          <a:cs typeface="Arial"/>
                        </a:rPr>
                        <a:t>numerical symbolic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B="0" marT="20955"/>
                </a:tc>
                <a:tc>
                  <a:txBody>
                    <a:bodyPr/>
                    <a:lstStyle/>
                    <a:p>
                      <a:pPr marL="116205" marR="65786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1700">
                          <a:latin typeface="Arial"/>
                          <a:cs typeface="Arial"/>
                        </a:rPr>
                        <a:t>perceptual</a:t>
                      </a:r>
                      <a:r>
                        <a:rPr dirty="0" sz="1700" spc="-9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 spc="-10">
                          <a:latin typeface="Arial"/>
                          <a:cs typeface="Arial"/>
                        </a:rPr>
                        <a:t>problems manipulations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B="0" marT="20955"/>
                </a:tc>
              </a:tr>
              <a:tr h="574675">
                <a:tc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  <a:spcBef>
                          <a:spcPts val="1185"/>
                        </a:spcBef>
                      </a:pPr>
                      <a:r>
                        <a:rPr dirty="0" sz="1700" spc="-10">
                          <a:latin typeface="Arial"/>
                          <a:cs typeface="Arial"/>
                        </a:rPr>
                        <a:t>environment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B="0" marT="150495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1185"/>
                        </a:spcBef>
                      </a:pPr>
                      <a:r>
                        <a:rPr dirty="0" sz="1700" spc="-10">
                          <a:latin typeface="Arial"/>
                          <a:cs typeface="Arial"/>
                        </a:rPr>
                        <a:t>well-defined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B="0" marT="150495"/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1700">
                          <a:latin typeface="Arial"/>
                          <a:cs typeface="Arial"/>
                        </a:rPr>
                        <a:t>poorly</a:t>
                      </a:r>
                      <a:r>
                        <a:rPr dirty="0" sz="17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 spc="-10">
                          <a:latin typeface="Arial"/>
                          <a:cs typeface="Arial"/>
                        </a:rPr>
                        <a:t>defined</a:t>
                      </a:r>
                      <a:endParaRPr sz="1700">
                        <a:latin typeface="Arial"/>
                        <a:cs typeface="Arial"/>
                      </a:endParaRPr>
                    </a:p>
                    <a:p>
                      <a:pPr marL="116205">
                        <a:lnSpc>
                          <a:spcPct val="100000"/>
                        </a:lnSpc>
                      </a:pPr>
                      <a:r>
                        <a:rPr dirty="0" sz="1700" spc="-10">
                          <a:latin typeface="Arial"/>
                          <a:cs typeface="Arial"/>
                        </a:rPr>
                        <a:t>unconstrained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B="0" marT="20955"/>
                </a:tc>
              </a:tr>
            </a:tbl>
          </a:graphicData>
        </a:graphic>
      </p:graphicFrame>
      <p:sp>
        <p:nvSpPr>
          <p:cNvPr id="22" name="object 22" descr=""/>
          <p:cNvSpPr/>
          <p:nvPr/>
        </p:nvSpPr>
        <p:spPr>
          <a:xfrm>
            <a:off x="963612" y="1417700"/>
            <a:ext cx="7577455" cy="4265930"/>
          </a:xfrm>
          <a:custGeom>
            <a:avLst/>
            <a:gdLst/>
            <a:ahLst/>
            <a:cxnLst/>
            <a:rect l="l" t="t" r="r" b="b"/>
            <a:pathLst>
              <a:path w="7577455" h="4265930">
                <a:moveTo>
                  <a:pt x="6350" y="0"/>
                </a:moveTo>
                <a:lnTo>
                  <a:pt x="6350" y="4265549"/>
                </a:lnTo>
              </a:path>
              <a:path w="7577455" h="4265930">
                <a:moveTo>
                  <a:pt x="7570787" y="0"/>
                </a:moveTo>
                <a:lnTo>
                  <a:pt x="7570787" y="4265549"/>
                </a:lnTo>
              </a:path>
              <a:path w="7577455" h="4265930">
                <a:moveTo>
                  <a:pt x="0" y="6350"/>
                </a:moveTo>
                <a:lnTo>
                  <a:pt x="7577137" y="6350"/>
                </a:lnTo>
              </a:path>
              <a:path w="7577455" h="4265930">
                <a:moveTo>
                  <a:pt x="0" y="4259199"/>
                </a:moveTo>
                <a:lnTo>
                  <a:pt x="7577137" y="4259199"/>
                </a:lnTo>
              </a:path>
            </a:pathLst>
          </a:custGeom>
          <a:ln w="12700">
            <a:solidFill>
              <a:srgbClr val="1C1C1C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8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993444" y="637793"/>
            <a:ext cx="15462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The</a:t>
            </a:r>
            <a:r>
              <a:rPr dirty="0" spc="-45"/>
              <a:t> </a:t>
            </a:r>
            <a:r>
              <a:rPr dirty="0" spc="-20"/>
              <a:t>Goal</a:t>
            </a:r>
          </a:p>
        </p:txBody>
      </p:sp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486911" y="1142997"/>
            <a:ext cx="5657087" cy="5715000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154939" y="1525904"/>
            <a:ext cx="3352800" cy="26866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ANN</a:t>
            </a:r>
            <a:r>
              <a:rPr dirty="0" sz="18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18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designed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with</a:t>
            </a:r>
            <a:r>
              <a:rPr dirty="0" sz="1800" spc="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18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goal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of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building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intelligent</a:t>
            </a:r>
            <a:r>
              <a:rPr dirty="0" sz="1800" spc="-5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machines</a:t>
            </a:r>
            <a:r>
              <a:rPr dirty="0" sz="1800" spc="-3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25" b="1">
                <a:solidFill>
                  <a:srgbClr val="0000FF"/>
                </a:solidFill>
                <a:latin typeface="Arial"/>
                <a:cs typeface="Arial"/>
              </a:rPr>
              <a:t>to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solve</a:t>
            </a:r>
            <a:r>
              <a:rPr dirty="0" sz="1800" spc="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complex</a:t>
            </a:r>
            <a:r>
              <a:rPr dirty="0" sz="1800" spc="-2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00FF"/>
                </a:solidFill>
                <a:latin typeface="Arial"/>
                <a:cs typeface="Arial"/>
              </a:rPr>
              <a:t>perceptual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problems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,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such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as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pattern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recognition</a:t>
            </a:r>
            <a:r>
              <a:rPr dirty="0" sz="18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and</a:t>
            </a:r>
            <a:r>
              <a:rPr dirty="0" sz="18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optimization,</a:t>
            </a:r>
            <a:r>
              <a:rPr dirty="0" sz="1800" spc="-35">
                <a:solidFill>
                  <a:srgbClr val="0000FF"/>
                </a:solidFill>
                <a:latin typeface="Arial"/>
                <a:cs typeface="Arial"/>
              </a:rPr>
              <a:t> by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mimicking</a:t>
            </a:r>
            <a:r>
              <a:rPr dirty="0" sz="18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18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networks</a:t>
            </a:r>
            <a:r>
              <a:rPr dirty="0" sz="1800" spc="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18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real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neurons</a:t>
            </a:r>
            <a:r>
              <a:rPr dirty="0" sz="18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in</a:t>
            </a:r>
            <a:r>
              <a:rPr dirty="0" sz="18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human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 brain.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600"/>
              </a:spcBef>
            </a:pPr>
            <a:endParaRPr sz="1800">
              <a:latin typeface="Arial"/>
              <a:cs typeface="Arial"/>
            </a:endParaRPr>
          </a:p>
          <a:p>
            <a:pPr marL="301625">
              <a:lnSpc>
                <a:spcPct val="100000"/>
              </a:lnSpc>
            </a:pPr>
            <a:r>
              <a:rPr dirty="0" sz="1800" spc="-25">
                <a:latin typeface="Arial"/>
                <a:cs typeface="Arial"/>
              </a:rPr>
              <a:t>Tasks</a:t>
            </a:r>
            <a:r>
              <a:rPr dirty="0" sz="1800" spc="-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handled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by</a:t>
            </a:r>
            <a:r>
              <a:rPr dirty="0" sz="1800" spc="-12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ANNs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2869692" y="1258824"/>
            <a:ext cx="1300480" cy="5588635"/>
            <a:chOff x="2869692" y="1258824"/>
            <a:chExt cx="1300480" cy="5588635"/>
          </a:xfrm>
        </p:grpSpPr>
        <p:sp>
          <p:nvSpPr>
            <p:cNvPr id="16" name="object 16" descr=""/>
            <p:cNvSpPr/>
            <p:nvPr/>
          </p:nvSpPr>
          <p:spPr>
            <a:xfrm>
              <a:off x="2874264" y="3810000"/>
              <a:ext cx="978535" cy="485140"/>
            </a:xfrm>
            <a:custGeom>
              <a:avLst/>
              <a:gdLst/>
              <a:ahLst/>
              <a:cxnLst/>
              <a:rect l="l" t="t" r="r" b="b"/>
              <a:pathLst>
                <a:path w="978535" h="485139">
                  <a:moveTo>
                    <a:pt x="735964" y="0"/>
                  </a:moveTo>
                  <a:lnTo>
                    <a:pt x="735964" y="121157"/>
                  </a:lnTo>
                  <a:lnTo>
                    <a:pt x="0" y="121157"/>
                  </a:lnTo>
                  <a:lnTo>
                    <a:pt x="0" y="363474"/>
                  </a:lnTo>
                  <a:lnTo>
                    <a:pt x="735964" y="363474"/>
                  </a:lnTo>
                  <a:lnTo>
                    <a:pt x="735964" y="484631"/>
                  </a:lnTo>
                  <a:lnTo>
                    <a:pt x="978408" y="242316"/>
                  </a:lnTo>
                  <a:lnTo>
                    <a:pt x="735964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874264" y="3810000"/>
              <a:ext cx="978535" cy="485140"/>
            </a:xfrm>
            <a:custGeom>
              <a:avLst/>
              <a:gdLst/>
              <a:ahLst/>
              <a:cxnLst/>
              <a:rect l="l" t="t" r="r" b="b"/>
              <a:pathLst>
                <a:path w="978535" h="485139">
                  <a:moveTo>
                    <a:pt x="0" y="121157"/>
                  </a:moveTo>
                  <a:lnTo>
                    <a:pt x="735964" y="121157"/>
                  </a:lnTo>
                  <a:lnTo>
                    <a:pt x="735964" y="0"/>
                  </a:lnTo>
                  <a:lnTo>
                    <a:pt x="978408" y="242316"/>
                  </a:lnTo>
                  <a:lnTo>
                    <a:pt x="735964" y="484631"/>
                  </a:lnTo>
                  <a:lnTo>
                    <a:pt x="735964" y="363474"/>
                  </a:lnTo>
                  <a:lnTo>
                    <a:pt x="0" y="363474"/>
                  </a:lnTo>
                  <a:lnTo>
                    <a:pt x="0" y="12115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3775710" y="1271778"/>
              <a:ext cx="381000" cy="5562600"/>
            </a:xfrm>
            <a:custGeom>
              <a:avLst/>
              <a:gdLst/>
              <a:ahLst/>
              <a:cxnLst/>
              <a:rect l="l" t="t" r="r" b="b"/>
              <a:pathLst>
                <a:path w="381000" h="5562600">
                  <a:moveTo>
                    <a:pt x="381000" y="5562600"/>
                  </a:moveTo>
                  <a:lnTo>
                    <a:pt x="306871" y="5560110"/>
                  </a:lnTo>
                  <a:lnTo>
                    <a:pt x="246316" y="5553322"/>
                  </a:lnTo>
                  <a:lnTo>
                    <a:pt x="205478" y="5543253"/>
                  </a:lnTo>
                  <a:lnTo>
                    <a:pt x="190500" y="5530923"/>
                  </a:lnTo>
                  <a:lnTo>
                    <a:pt x="190500" y="2812923"/>
                  </a:lnTo>
                  <a:lnTo>
                    <a:pt x="175521" y="2800641"/>
                  </a:lnTo>
                  <a:lnTo>
                    <a:pt x="134683" y="2790586"/>
                  </a:lnTo>
                  <a:lnTo>
                    <a:pt x="74128" y="2783794"/>
                  </a:lnTo>
                  <a:lnTo>
                    <a:pt x="0" y="2781300"/>
                  </a:lnTo>
                  <a:lnTo>
                    <a:pt x="74128" y="2778805"/>
                  </a:lnTo>
                  <a:lnTo>
                    <a:pt x="134683" y="2772013"/>
                  </a:lnTo>
                  <a:lnTo>
                    <a:pt x="175521" y="2761958"/>
                  </a:lnTo>
                  <a:lnTo>
                    <a:pt x="190500" y="2749677"/>
                  </a:lnTo>
                  <a:lnTo>
                    <a:pt x="190500" y="31623"/>
                  </a:lnTo>
                  <a:lnTo>
                    <a:pt x="205478" y="19341"/>
                  </a:lnTo>
                  <a:lnTo>
                    <a:pt x="246316" y="9286"/>
                  </a:lnTo>
                  <a:lnTo>
                    <a:pt x="306871" y="2494"/>
                  </a:lnTo>
                  <a:lnTo>
                    <a:pt x="381000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93444" y="713689"/>
            <a:ext cx="763714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Artificial</a:t>
            </a:r>
            <a:r>
              <a:rPr dirty="0" spc="-140"/>
              <a:t> </a:t>
            </a:r>
            <a:r>
              <a:rPr dirty="0"/>
              <a:t>Neural</a:t>
            </a:r>
            <a:r>
              <a:rPr dirty="0" spc="-125"/>
              <a:t> </a:t>
            </a:r>
            <a:r>
              <a:rPr dirty="0"/>
              <a:t>Networks(ANNs)</a:t>
            </a:r>
            <a:r>
              <a:rPr dirty="0" spc="-95"/>
              <a:t> </a:t>
            </a:r>
            <a:r>
              <a:rPr dirty="0" spc="-10"/>
              <a:t>Motivations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9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222044" y="1322578"/>
            <a:ext cx="50742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4629" indent="-204470">
              <a:lnSpc>
                <a:spcPct val="100000"/>
              </a:lnSpc>
              <a:spcBef>
                <a:spcPts val="100"/>
              </a:spcBef>
              <a:buSzPct val="94444"/>
              <a:buFont typeface="Wingdings"/>
              <a:buChar char=""/>
              <a:tabLst>
                <a:tab pos="214629" algn="l"/>
              </a:tabLst>
            </a:pP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ANNs</a:t>
            </a:r>
            <a:r>
              <a:rPr dirty="0" sz="180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are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inspired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by</a:t>
            </a:r>
            <a:r>
              <a:rPr dirty="0" sz="18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biological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neural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networks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914400" y="1676400"/>
            <a:ext cx="7743825" cy="4815840"/>
            <a:chOff x="914400" y="1676400"/>
            <a:chExt cx="7743825" cy="4815840"/>
          </a:xfrm>
        </p:grpSpPr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400" y="4572000"/>
              <a:ext cx="7258811" cy="1920239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62800" y="1981200"/>
              <a:ext cx="1495044" cy="1990344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6800" y="1676400"/>
              <a:ext cx="4800600" cy="27340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381000"/>
                  </a:moveTo>
                  <a:lnTo>
                    <a:pt x="0" y="38100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38100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252984"/>
                  </a:lnTo>
                  <a:lnTo>
                    <a:pt x="32004" y="252984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93444" y="237185"/>
            <a:ext cx="306641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Biological</a:t>
            </a:r>
            <a:r>
              <a:rPr dirty="0" spc="-135"/>
              <a:t> </a:t>
            </a:r>
            <a:r>
              <a:rPr dirty="0" spc="-10"/>
              <a:t>Neuron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138684" y="639722"/>
            <a:ext cx="226060" cy="2266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64"/>
              </a:lnSpc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10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0" y="743712"/>
            <a:ext cx="9077325" cy="6093460"/>
            <a:chOff x="0" y="743712"/>
            <a:chExt cx="9077325" cy="6093460"/>
          </a:xfrm>
        </p:grpSpPr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90999" y="751330"/>
              <a:ext cx="4885944" cy="6085332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966216"/>
              <a:ext cx="4736592" cy="2615183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79248" y="743711"/>
              <a:ext cx="3667125" cy="1880870"/>
            </a:xfrm>
            <a:custGeom>
              <a:avLst/>
              <a:gdLst/>
              <a:ahLst/>
              <a:cxnLst/>
              <a:rect l="l" t="t" r="r" b="b"/>
              <a:pathLst>
                <a:path w="3667125" h="1880870">
                  <a:moveTo>
                    <a:pt x="1104900" y="0"/>
                  </a:moveTo>
                  <a:lnTo>
                    <a:pt x="0" y="0"/>
                  </a:lnTo>
                  <a:lnTo>
                    <a:pt x="0" y="128016"/>
                  </a:lnTo>
                  <a:lnTo>
                    <a:pt x="1104900" y="128016"/>
                  </a:lnTo>
                  <a:lnTo>
                    <a:pt x="1104900" y="0"/>
                  </a:lnTo>
                  <a:close/>
                </a:path>
                <a:path w="3667125" h="1880870">
                  <a:moveTo>
                    <a:pt x="3666744" y="1542288"/>
                  </a:moveTo>
                  <a:lnTo>
                    <a:pt x="2371344" y="1542288"/>
                  </a:lnTo>
                  <a:lnTo>
                    <a:pt x="2371344" y="1880616"/>
                  </a:lnTo>
                  <a:lnTo>
                    <a:pt x="3666744" y="1880616"/>
                  </a:lnTo>
                  <a:lnTo>
                    <a:pt x="3666744" y="15422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330504" y="771525"/>
            <a:ext cx="6007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latin typeface="Times New Roman"/>
                <a:cs typeface="Times New Roman"/>
              </a:rPr>
              <a:t>Dendrite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470166" y="3676650"/>
            <a:ext cx="3644900" cy="29781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78155">
              <a:lnSpc>
                <a:spcPts val="1410"/>
              </a:lnSpc>
            </a:pPr>
            <a:r>
              <a:rPr dirty="0" sz="1100">
                <a:latin typeface="Times New Roman"/>
                <a:cs typeface="Times New Roman"/>
              </a:rPr>
              <a:t>Figure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1.1:</a:t>
            </a:r>
            <a:r>
              <a:rPr dirty="0" sz="1100" spc="-70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A</a:t>
            </a:r>
            <a:r>
              <a:rPr dirty="0" sz="1100" spc="-6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sketch</a:t>
            </a:r>
            <a:r>
              <a:rPr dirty="0" sz="1100" spc="-1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of</a:t>
            </a:r>
            <a:r>
              <a:rPr dirty="0" sz="1100" spc="-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a</a:t>
            </a:r>
            <a:r>
              <a:rPr dirty="0" sz="1100" spc="-1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biological</a:t>
            </a:r>
            <a:r>
              <a:rPr dirty="0" sz="1100" spc="-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neuron</a:t>
            </a:r>
            <a:r>
              <a:rPr dirty="0" sz="1100" spc="-10">
                <a:latin typeface="Times New Roman"/>
                <a:cs typeface="Times New Roman"/>
              </a:rPr>
              <a:t>.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3296411" y="3276600"/>
            <a:ext cx="1295400" cy="304800"/>
          </a:xfrm>
          <a:custGeom>
            <a:avLst/>
            <a:gdLst/>
            <a:ahLst/>
            <a:cxnLst/>
            <a:rect l="l" t="t" r="r" b="b"/>
            <a:pathLst>
              <a:path w="1295400" h="304800">
                <a:moveTo>
                  <a:pt x="1295400" y="0"/>
                </a:moveTo>
                <a:lnTo>
                  <a:pt x="0" y="0"/>
                </a:lnTo>
                <a:lnTo>
                  <a:pt x="0" y="304800"/>
                </a:lnTo>
                <a:lnTo>
                  <a:pt x="1295400" y="304800"/>
                </a:lnTo>
                <a:lnTo>
                  <a:pt x="1295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6673" y="764794"/>
            <a:ext cx="447167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Features</a:t>
            </a:r>
            <a:r>
              <a:rPr dirty="0" sz="3200" spc="-65"/>
              <a:t> </a:t>
            </a:r>
            <a:r>
              <a:rPr dirty="0" sz="3200"/>
              <a:t>from</a:t>
            </a:r>
            <a:r>
              <a:rPr dirty="0" sz="3200" spc="-30"/>
              <a:t> </a:t>
            </a:r>
            <a:r>
              <a:rPr dirty="0" sz="3200" spc="-10"/>
              <a:t>Patterns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8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4400" y="0"/>
            <a:ext cx="4419600" cy="762000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65100" rIns="0" bIns="0" rtlCol="0" vert="horz">
            <a:spAutoFit/>
          </a:bodyPr>
          <a:lstStyle/>
          <a:p>
            <a:pPr algn="just" marL="450850" indent="-285750">
              <a:lnSpc>
                <a:spcPct val="100000"/>
              </a:lnSpc>
              <a:spcBef>
                <a:spcPts val="1300"/>
              </a:spcBef>
              <a:buFont typeface="Wingdings"/>
              <a:buChar char=""/>
              <a:tabLst>
                <a:tab pos="450850" algn="l"/>
              </a:tabLst>
            </a:pPr>
            <a:r>
              <a:rPr dirty="0" sz="2200"/>
              <a:t>The</a:t>
            </a:r>
            <a:r>
              <a:rPr dirty="0" sz="2200" spc="-45"/>
              <a:t> </a:t>
            </a:r>
            <a:r>
              <a:rPr dirty="0" sz="2200"/>
              <a:t>word</a:t>
            </a:r>
            <a:r>
              <a:rPr dirty="0" sz="2200" spc="-40"/>
              <a:t> </a:t>
            </a:r>
            <a:r>
              <a:rPr dirty="0" sz="2200"/>
              <a:t>“pattern”</a:t>
            </a:r>
            <a:r>
              <a:rPr dirty="0" sz="2200" spc="-25"/>
              <a:t> </a:t>
            </a:r>
            <a:r>
              <a:rPr dirty="0" sz="2200"/>
              <a:t>may</a:t>
            </a:r>
            <a:r>
              <a:rPr dirty="0" sz="2200" spc="-55"/>
              <a:t> </a:t>
            </a:r>
            <a:r>
              <a:rPr dirty="0" sz="2200"/>
              <a:t>bring</a:t>
            </a:r>
            <a:r>
              <a:rPr dirty="0" sz="2200" spc="-35"/>
              <a:t> </a:t>
            </a:r>
            <a:r>
              <a:rPr dirty="0" sz="2200"/>
              <a:t>to</a:t>
            </a:r>
            <a:r>
              <a:rPr dirty="0" sz="2200" spc="-55"/>
              <a:t> </a:t>
            </a:r>
            <a:r>
              <a:rPr dirty="0" sz="2200"/>
              <a:t>mind</a:t>
            </a:r>
            <a:r>
              <a:rPr dirty="0" sz="2200" spc="-40"/>
              <a:t> </a:t>
            </a:r>
            <a:r>
              <a:rPr dirty="0" sz="2200"/>
              <a:t>texture,</a:t>
            </a:r>
            <a:r>
              <a:rPr dirty="0" sz="2200" spc="-40"/>
              <a:t> </a:t>
            </a:r>
            <a:r>
              <a:rPr dirty="0" sz="2200"/>
              <a:t>fabric,</a:t>
            </a:r>
            <a:r>
              <a:rPr dirty="0" sz="2200" spc="-35"/>
              <a:t> </a:t>
            </a:r>
            <a:r>
              <a:rPr dirty="0" sz="2200"/>
              <a:t>or</a:t>
            </a:r>
            <a:r>
              <a:rPr dirty="0" sz="2200" spc="-55"/>
              <a:t> </a:t>
            </a:r>
            <a:r>
              <a:rPr dirty="0" sz="2200" spc="-10"/>
              <a:t>shape.</a:t>
            </a:r>
            <a:endParaRPr sz="2200"/>
          </a:p>
          <a:p>
            <a:pPr algn="just" marL="450215" marR="5080" indent="-285750">
              <a:lnSpc>
                <a:spcPct val="100000"/>
              </a:lnSpc>
              <a:spcBef>
                <a:spcPts val="1200"/>
              </a:spcBef>
              <a:buFont typeface="Wingdings"/>
              <a:buChar char=""/>
              <a:tabLst>
                <a:tab pos="451484" algn="l"/>
              </a:tabLst>
            </a:pPr>
            <a:r>
              <a:rPr dirty="0" sz="2200"/>
              <a:t>In</a:t>
            </a:r>
            <a:r>
              <a:rPr dirty="0" sz="2200" spc="315"/>
              <a:t> </a:t>
            </a:r>
            <a:r>
              <a:rPr dirty="0" sz="2200"/>
              <a:t>the</a:t>
            </a:r>
            <a:r>
              <a:rPr dirty="0" sz="2200" spc="315"/>
              <a:t> </a:t>
            </a:r>
            <a:r>
              <a:rPr dirty="0" sz="2200"/>
              <a:t>context</a:t>
            </a:r>
            <a:r>
              <a:rPr dirty="0" sz="2200" spc="310"/>
              <a:t> </a:t>
            </a:r>
            <a:r>
              <a:rPr dirty="0" sz="2200"/>
              <a:t>of</a:t>
            </a:r>
            <a:r>
              <a:rPr dirty="0" sz="2200" spc="310"/>
              <a:t> </a:t>
            </a:r>
            <a:r>
              <a:rPr dirty="0" sz="2200" i="1">
                <a:latin typeface="Arial"/>
                <a:cs typeface="Arial"/>
              </a:rPr>
              <a:t>pattern</a:t>
            </a:r>
            <a:r>
              <a:rPr dirty="0" sz="2200" spc="31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recognition</a:t>
            </a:r>
            <a:r>
              <a:rPr dirty="0" sz="2200"/>
              <a:t>,</a:t>
            </a:r>
            <a:r>
              <a:rPr dirty="0" sz="2200" spc="310"/>
              <a:t> </a:t>
            </a:r>
            <a:r>
              <a:rPr dirty="0" sz="2200"/>
              <a:t>the</a:t>
            </a:r>
            <a:r>
              <a:rPr dirty="0" sz="2200" spc="315"/>
              <a:t> </a:t>
            </a:r>
            <a:r>
              <a:rPr dirty="0" sz="2200"/>
              <a:t>notion</a:t>
            </a:r>
            <a:r>
              <a:rPr dirty="0" sz="2200" spc="315"/>
              <a:t> </a:t>
            </a:r>
            <a:r>
              <a:rPr dirty="0" sz="2200"/>
              <a:t>of</a:t>
            </a:r>
            <a:r>
              <a:rPr dirty="0" sz="2200" spc="315"/>
              <a:t> </a:t>
            </a:r>
            <a:r>
              <a:rPr dirty="0" sz="2200"/>
              <a:t>pattern</a:t>
            </a:r>
            <a:r>
              <a:rPr dirty="0" sz="2200" spc="330"/>
              <a:t> </a:t>
            </a:r>
            <a:r>
              <a:rPr dirty="0" sz="2200"/>
              <a:t>is</a:t>
            </a:r>
            <a:r>
              <a:rPr dirty="0" sz="2200" spc="315"/>
              <a:t> </a:t>
            </a:r>
            <a:r>
              <a:rPr dirty="0" sz="2200" spc="-25"/>
              <a:t>far </a:t>
            </a:r>
            <a:r>
              <a:rPr dirty="0" sz="2200" spc="-25"/>
              <a:t>	</a:t>
            </a:r>
            <a:r>
              <a:rPr dirty="0" sz="2200"/>
              <a:t>more</a:t>
            </a:r>
            <a:r>
              <a:rPr dirty="0" sz="2200" spc="100"/>
              <a:t> </a:t>
            </a:r>
            <a:r>
              <a:rPr dirty="0" sz="2200"/>
              <a:t>broad,</a:t>
            </a:r>
            <a:r>
              <a:rPr dirty="0" sz="2200" spc="110"/>
              <a:t> </a:t>
            </a:r>
            <a:r>
              <a:rPr dirty="0" sz="2200"/>
              <a:t>and</a:t>
            </a:r>
            <a:r>
              <a:rPr dirty="0" sz="2200" spc="95"/>
              <a:t> </a:t>
            </a:r>
            <a:r>
              <a:rPr dirty="0" sz="2200"/>
              <a:t>can</a:t>
            </a:r>
            <a:r>
              <a:rPr dirty="0" sz="2200" spc="110"/>
              <a:t> </a:t>
            </a:r>
            <a:r>
              <a:rPr dirty="0" sz="2200"/>
              <a:t>apply</a:t>
            </a:r>
            <a:r>
              <a:rPr dirty="0" sz="2200" spc="90"/>
              <a:t> </a:t>
            </a:r>
            <a:r>
              <a:rPr dirty="0" sz="2200"/>
              <a:t>to</a:t>
            </a:r>
            <a:r>
              <a:rPr dirty="0" sz="2200" spc="105"/>
              <a:t> </a:t>
            </a:r>
            <a:r>
              <a:rPr dirty="0" sz="2200">
                <a:solidFill>
                  <a:srgbClr val="FF0000"/>
                </a:solidFill>
              </a:rPr>
              <a:t>any</a:t>
            </a:r>
            <a:r>
              <a:rPr dirty="0" sz="2200" spc="100">
                <a:solidFill>
                  <a:srgbClr val="FF0000"/>
                </a:solidFill>
              </a:rPr>
              <a:t> </a:t>
            </a:r>
            <a:r>
              <a:rPr dirty="0" sz="2200" i="1">
                <a:solidFill>
                  <a:srgbClr val="FF0000"/>
                </a:solidFill>
                <a:latin typeface="Arial"/>
                <a:cs typeface="Arial"/>
              </a:rPr>
              <a:t>thing</a:t>
            </a:r>
            <a:r>
              <a:rPr dirty="0" sz="2200" spc="100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FF0000"/>
                </a:solidFill>
              </a:rPr>
              <a:t>that</a:t>
            </a:r>
            <a:r>
              <a:rPr dirty="0" sz="2200" spc="95">
                <a:solidFill>
                  <a:srgbClr val="FF0000"/>
                </a:solidFill>
              </a:rPr>
              <a:t> </a:t>
            </a:r>
            <a:r>
              <a:rPr dirty="0" sz="2200">
                <a:solidFill>
                  <a:srgbClr val="FF0000"/>
                </a:solidFill>
              </a:rPr>
              <a:t>can</a:t>
            </a:r>
            <a:r>
              <a:rPr dirty="0" sz="2200" spc="95">
                <a:solidFill>
                  <a:srgbClr val="FF0000"/>
                </a:solidFill>
              </a:rPr>
              <a:t> </a:t>
            </a:r>
            <a:r>
              <a:rPr dirty="0" sz="2200">
                <a:solidFill>
                  <a:srgbClr val="FF0000"/>
                </a:solidFill>
              </a:rPr>
              <a:t>be</a:t>
            </a:r>
            <a:r>
              <a:rPr dirty="0" sz="2200" spc="95">
                <a:solidFill>
                  <a:srgbClr val="FF0000"/>
                </a:solidFill>
              </a:rPr>
              <a:t> </a:t>
            </a:r>
            <a:r>
              <a:rPr dirty="0" sz="2200" spc="-10">
                <a:solidFill>
                  <a:srgbClr val="FF0000"/>
                </a:solidFill>
              </a:rPr>
              <a:t>distinguished </a:t>
            </a:r>
            <a:r>
              <a:rPr dirty="0" sz="2200" spc="-10">
                <a:solidFill>
                  <a:srgbClr val="FF0000"/>
                </a:solidFill>
              </a:rPr>
              <a:t>	</a:t>
            </a:r>
            <a:r>
              <a:rPr dirty="0" sz="2200">
                <a:solidFill>
                  <a:srgbClr val="FF0000"/>
                </a:solidFill>
              </a:rPr>
              <a:t>from</a:t>
            </a:r>
            <a:r>
              <a:rPr dirty="0" sz="2200" spc="-45">
                <a:solidFill>
                  <a:srgbClr val="FF0000"/>
                </a:solidFill>
              </a:rPr>
              <a:t> </a:t>
            </a:r>
            <a:r>
              <a:rPr dirty="0" sz="2200">
                <a:solidFill>
                  <a:srgbClr val="FF0000"/>
                </a:solidFill>
              </a:rPr>
              <a:t>another</a:t>
            </a:r>
            <a:r>
              <a:rPr dirty="0" sz="2200" spc="-50">
                <a:solidFill>
                  <a:srgbClr val="FF0000"/>
                </a:solidFill>
              </a:rPr>
              <a:t> </a:t>
            </a:r>
            <a:r>
              <a:rPr dirty="0" sz="2200" spc="-10" i="1">
                <a:solidFill>
                  <a:srgbClr val="FF0000"/>
                </a:solidFill>
                <a:latin typeface="Arial"/>
                <a:cs typeface="Arial"/>
              </a:rPr>
              <a:t>thing</a:t>
            </a:r>
            <a:r>
              <a:rPr dirty="0" sz="2200" spc="-10">
                <a:solidFill>
                  <a:srgbClr val="FF0000"/>
                </a:solidFill>
              </a:rPr>
              <a:t>.</a:t>
            </a:r>
            <a:endParaRPr sz="2200">
              <a:latin typeface="Arial"/>
              <a:cs typeface="Arial"/>
            </a:endParaRPr>
          </a:p>
          <a:p>
            <a:pPr algn="just" marL="450850" indent="-285750">
              <a:lnSpc>
                <a:spcPct val="100000"/>
              </a:lnSpc>
              <a:spcBef>
                <a:spcPts val="1200"/>
              </a:spcBef>
              <a:buFont typeface="Wingdings"/>
              <a:buChar char=""/>
              <a:tabLst>
                <a:tab pos="450850" algn="l"/>
              </a:tabLst>
            </a:pPr>
            <a:r>
              <a:rPr dirty="0" sz="2200"/>
              <a:t>Identity</a:t>
            </a:r>
            <a:r>
              <a:rPr dirty="0" sz="2200" spc="-45"/>
              <a:t> </a:t>
            </a:r>
            <a:r>
              <a:rPr dirty="0" sz="2200"/>
              <a:t>view</a:t>
            </a:r>
            <a:r>
              <a:rPr dirty="0" sz="2200" spc="-55"/>
              <a:t> </a:t>
            </a:r>
            <a:r>
              <a:rPr dirty="0" sz="2200"/>
              <a:t>point:</a:t>
            </a:r>
            <a:r>
              <a:rPr dirty="0" sz="2200" spc="-50"/>
              <a:t> </a:t>
            </a:r>
            <a:r>
              <a:rPr dirty="0" sz="2200">
                <a:solidFill>
                  <a:srgbClr val="FF0000"/>
                </a:solidFill>
              </a:rPr>
              <a:t>infer</a:t>
            </a:r>
            <a:r>
              <a:rPr dirty="0" sz="2200" spc="-35">
                <a:solidFill>
                  <a:srgbClr val="FF0000"/>
                </a:solidFill>
              </a:rPr>
              <a:t> </a:t>
            </a:r>
            <a:r>
              <a:rPr dirty="0" sz="2200">
                <a:solidFill>
                  <a:srgbClr val="FF0000"/>
                </a:solidFill>
              </a:rPr>
              <a:t>the</a:t>
            </a:r>
            <a:r>
              <a:rPr dirty="0" sz="2200" spc="-55">
                <a:solidFill>
                  <a:srgbClr val="FF0000"/>
                </a:solidFill>
              </a:rPr>
              <a:t> </a:t>
            </a:r>
            <a:r>
              <a:rPr dirty="0" sz="2200">
                <a:solidFill>
                  <a:srgbClr val="FF0000"/>
                </a:solidFill>
              </a:rPr>
              <a:t>unknown</a:t>
            </a:r>
            <a:r>
              <a:rPr dirty="0" sz="2200" spc="-45">
                <a:solidFill>
                  <a:srgbClr val="FF0000"/>
                </a:solidFill>
              </a:rPr>
              <a:t> </a:t>
            </a:r>
            <a:r>
              <a:rPr dirty="0" sz="2200" i="1">
                <a:solidFill>
                  <a:srgbClr val="FF0000"/>
                </a:solidFill>
                <a:latin typeface="Arial"/>
                <a:cs typeface="Arial"/>
              </a:rPr>
              <a:t>identity</a:t>
            </a:r>
            <a:r>
              <a:rPr dirty="0" sz="2200" spc="-40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FF0000"/>
                </a:solidFill>
              </a:rPr>
              <a:t>of</a:t>
            </a:r>
            <a:r>
              <a:rPr dirty="0" sz="2200" spc="-55">
                <a:solidFill>
                  <a:srgbClr val="FF0000"/>
                </a:solidFill>
              </a:rPr>
              <a:t> </a:t>
            </a:r>
            <a:r>
              <a:rPr dirty="0" sz="2200">
                <a:solidFill>
                  <a:srgbClr val="FF0000"/>
                </a:solidFill>
              </a:rPr>
              <a:t>an</a:t>
            </a:r>
            <a:r>
              <a:rPr dirty="0" sz="2200" spc="-55">
                <a:solidFill>
                  <a:srgbClr val="FF0000"/>
                </a:solidFill>
              </a:rPr>
              <a:t> </a:t>
            </a:r>
            <a:r>
              <a:rPr dirty="0" sz="2200" spc="-10">
                <a:solidFill>
                  <a:srgbClr val="FF0000"/>
                </a:solidFill>
              </a:rPr>
              <a:t>object</a:t>
            </a:r>
            <a:endParaRPr sz="2200">
              <a:latin typeface="Arial"/>
              <a:cs typeface="Arial"/>
            </a:endParaRPr>
          </a:p>
          <a:p>
            <a:pPr algn="just" marL="450215" marR="6985" indent="-285750">
              <a:lnSpc>
                <a:spcPct val="100000"/>
              </a:lnSpc>
              <a:spcBef>
                <a:spcPts val="1200"/>
              </a:spcBef>
              <a:buFont typeface="Wingdings"/>
              <a:buChar char=""/>
              <a:tabLst>
                <a:tab pos="451484" algn="l"/>
              </a:tabLst>
            </a:pPr>
            <a:r>
              <a:rPr dirty="0" sz="2200"/>
              <a:t>Type</a:t>
            </a:r>
            <a:r>
              <a:rPr dirty="0" sz="2200" spc="290"/>
              <a:t> </a:t>
            </a:r>
            <a:r>
              <a:rPr dirty="0" sz="2200"/>
              <a:t>of</a:t>
            </a:r>
            <a:r>
              <a:rPr dirty="0" sz="2200" spc="300"/>
              <a:t> </a:t>
            </a:r>
            <a:r>
              <a:rPr dirty="0" sz="2200"/>
              <a:t>wildflower,</a:t>
            </a:r>
            <a:r>
              <a:rPr dirty="0" sz="2200" spc="300"/>
              <a:t> </a:t>
            </a:r>
            <a:r>
              <a:rPr dirty="0" sz="2200"/>
              <a:t>type</a:t>
            </a:r>
            <a:r>
              <a:rPr dirty="0" sz="2200" spc="295"/>
              <a:t> </a:t>
            </a:r>
            <a:r>
              <a:rPr dirty="0" sz="2200"/>
              <a:t>of</a:t>
            </a:r>
            <a:r>
              <a:rPr dirty="0" sz="2200" spc="295"/>
              <a:t> </a:t>
            </a:r>
            <a:r>
              <a:rPr dirty="0" sz="2200"/>
              <a:t>songbird,</a:t>
            </a:r>
            <a:r>
              <a:rPr dirty="0" sz="2200" spc="300"/>
              <a:t> </a:t>
            </a:r>
            <a:r>
              <a:rPr dirty="0" sz="2200"/>
              <a:t>or</a:t>
            </a:r>
            <a:r>
              <a:rPr dirty="0" sz="2200" spc="290"/>
              <a:t> </a:t>
            </a:r>
            <a:r>
              <a:rPr dirty="0" sz="2200"/>
              <a:t>the</a:t>
            </a:r>
            <a:r>
              <a:rPr dirty="0" sz="2200" spc="295"/>
              <a:t> </a:t>
            </a:r>
            <a:r>
              <a:rPr dirty="0" sz="2200"/>
              <a:t>name</a:t>
            </a:r>
            <a:r>
              <a:rPr dirty="0" sz="2200" spc="295"/>
              <a:t> </a:t>
            </a:r>
            <a:r>
              <a:rPr dirty="0" sz="2200"/>
              <a:t>of</a:t>
            </a:r>
            <a:r>
              <a:rPr dirty="0" sz="2200" spc="290"/>
              <a:t> </a:t>
            </a:r>
            <a:r>
              <a:rPr dirty="0" sz="2200"/>
              <a:t>the</a:t>
            </a:r>
            <a:r>
              <a:rPr dirty="0" sz="2200" spc="290"/>
              <a:t> </a:t>
            </a:r>
            <a:r>
              <a:rPr dirty="0" sz="2200" spc="-10"/>
              <a:t>person </a:t>
            </a:r>
            <a:r>
              <a:rPr dirty="0" sz="2200" spc="-10"/>
              <a:t>	</a:t>
            </a:r>
            <a:r>
              <a:rPr dirty="0" sz="2200"/>
              <a:t>facing</a:t>
            </a:r>
            <a:r>
              <a:rPr dirty="0" sz="2200" spc="85"/>
              <a:t>  </a:t>
            </a:r>
            <a:r>
              <a:rPr dirty="0" sz="2200"/>
              <a:t>a</a:t>
            </a:r>
            <a:r>
              <a:rPr dirty="0" sz="2200" spc="85"/>
              <a:t>  </a:t>
            </a:r>
            <a:r>
              <a:rPr dirty="0" sz="2200"/>
              <a:t>camera</a:t>
            </a:r>
            <a:r>
              <a:rPr dirty="0" sz="2200" spc="90"/>
              <a:t>  </a:t>
            </a:r>
            <a:r>
              <a:rPr dirty="0" sz="2200"/>
              <a:t>—</a:t>
            </a:r>
            <a:r>
              <a:rPr dirty="0" sz="2200" spc="90"/>
              <a:t>  </a:t>
            </a:r>
            <a:r>
              <a:rPr dirty="0" sz="2200"/>
              <a:t>each</a:t>
            </a:r>
            <a:r>
              <a:rPr dirty="0" sz="2200" spc="85"/>
              <a:t>  </a:t>
            </a:r>
            <a:r>
              <a:rPr dirty="0" sz="2200"/>
              <a:t>of</a:t>
            </a:r>
            <a:r>
              <a:rPr dirty="0" sz="2200" spc="85"/>
              <a:t>  </a:t>
            </a:r>
            <a:r>
              <a:rPr dirty="0" sz="2200"/>
              <a:t>these</a:t>
            </a:r>
            <a:r>
              <a:rPr dirty="0" sz="2200" spc="90"/>
              <a:t>  </a:t>
            </a:r>
            <a:r>
              <a:rPr dirty="0" sz="2200"/>
              <a:t>has</a:t>
            </a:r>
            <a:r>
              <a:rPr dirty="0" sz="2200" spc="85"/>
              <a:t>  </a:t>
            </a:r>
            <a:r>
              <a:rPr dirty="0" sz="2200"/>
              <a:t>a</a:t>
            </a:r>
            <a:r>
              <a:rPr dirty="0" sz="2200" spc="85"/>
              <a:t>  </a:t>
            </a:r>
            <a:r>
              <a:rPr dirty="0" sz="2200">
                <a:solidFill>
                  <a:srgbClr val="FF0000"/>
                </a:solidFill>
              </a:rPr>
              <a:t>certain</a:t>
            </a:r>
            <a:r>
              <a:rPr dirty="0" sz="2200" spc="95">
                <a:solidFill>
                  <a:srgbClr val="FF0000"/>
                </a:solidFill>
              </a:rPr>
              <a:t>  </a:t>
            </a:r>
            <a:r>
              <a:rPr dirty="0" sz="2200">
                <a:solidFill>
                  <a:srgbClr val="FF0000"/>
                </a:solidFill>
              </a:rPr>
              <a:t>identity</a:t>
            </a:r>
            <a:r>
              <a:rPr dirty="0" sz="2200" spc="85">
                <a:solidFill>
                  <a:srgbClr val="FF0000"/>
                </a:solidFill>
              </a:rPr>
              <a:t>  </a:t>
            </a:r>
            <a:r>
              <a:rPr dirty="0" sz="2200" spc="-25">
                <a:solidFill>
                  <a:srgbClr val="FF0000"/>
                </a:solidFill>
              </a:rPr>
              <a:t>to </a:t>
            </a:r>
            <a:r>
              <a:rPr dirty="0" sz="2200" spc="-25">
                <a:solidFill>
                  <a:srgbClr val="FF0000"/>
                </a:solidFill>
              </a:rPr>
              <a:t>	</a:t>
            </a:r>
            <a:r>
              <a:rPr dirty="0" sz="2200">
                <a:solidFill>
                  <a:srgbClr val="FF0000"/>
                </a:solidFill>
              </a:rPr>
              <a:t>determine</a:t>
            </a:r>
            <a:r>
              <a:rPr dirty="0" sz="2200" spc="-55">
                <a:solidFill>
                  <a:srgbClr val="FF0000"/>
                </a:solidFill>
              </a:rPr>
              <a:t> </a:t>
            </a:r>
            <a:r>
              <a:rPr dirty="0" sz="2200">
                <a:solidFill>
                  <a:srgbClr val="FF0000"/>
                </a:solidFill>
              </a:rPr>
              <a:t>from</a:t>
            </a:r>
            <a:r>
              <a:rPr dirty="0" sz="2200" spc="-70">
                <a:solidFill>
                  <a:srgbClr val="FF0000"/>
                </a:solidFill>
              </a:rPr>
              <a:t> </a:t>
            </a:r>
            <a:r>
              <a:rPr dirty="0" sz="2200" spc="-10">
                <a:solidFill>
                  <a:srgbClr val="FF0000"/>
                </a:solidFill>
              </a:rPr>
              <a:t>measurements</a:t>
            </a:r>
            <a:r>
              <a:rPr dirty="0" sz="2200" spc="-10"/>
              <a:t>.</a:t>
            </a:r>
            <a:endParaRPr sz="2200"/>
          </a:p>
          <a:p>
            <a:pPr>
              <a:lnSpc>
                <a:spcPct val="100000"/>
              </a:lnSpc>
              <a:spcBef>
                <a:spcPts val="1330"/>
              </a:spcBef>
            </a:pPr>
            <a:endParaRPr sz="2200"/>
          </a:p>
          <a:p>
            <a:pPr marL="12700">
              <a:lnSpc>
                <a:spcPts val="3354"/>
              </a:lnSpc>
              <a:tabLst>
                <a:tab pos="423545" algn="l"/>
                <a:tab pos="1728470" algn="l"/>
                <a:tab pos="2181225" algn="l"/>
                <a:tab pos="3818254" algn="l"/>
                <a:tab pos="4310380" algn="l"/>
                <a:tab pos="5278755" algn="l"/>
                <a:tab pos="6543675" algn="l"/>
                <a:tab pos="8324215" algn="l"/>
              </a:tabLst>
            </a:pPr>
            <a:r>
              <a:rPr dirty="0" sz="2800" spc="-50"/>
              <a:t>A</a:t>
            </a:r>
            <a:r>
              <a:rPr dirty="0" sz="2800"/>
              <a:t>	</a:t>
            </a:r>
            <a:r>
              <a:rPr dirty="0" sz="2800" spc="-10"/>
              <a:t>pattern</a:t>
            </a:r>
            <a:r>
              <a:rPr dirty="0" sz="2800"/>
              <a:t>	</a:t>
            </a:r>
            <a:r>
              <a:rPr dirty="0" sz="2800" spc="-25"/>
              <a:t>is</a:t>
            </a:r>
            <a:r>
              <a:rPr dirty="0" sz="2800"/>
              <a:t>	</a:t>
            </a:r>
            <a:r>
              <a:rPr dirty="0" sz="2800" spc="-10"/>
              <a:t>assumed</a:t>
            </a:r>
            <a:r>
              <a:rPr dirty="0" sz="2800"/>
              <a:t>	</a:t>
            </a:r>
            <a:r>
              <a:rPr dirty="0" sz="2800" spc="-25"/>
              <a:t>to</a:t>
            </a:r>
            <a:r>
              <a:rPr dirty="0" sz="2800"/>
              <a:t>	</a:t>
            </a:r>
            <a:r>
              <a:rPr dirty="0" sz="2800" spc="-20"/>
              <a:t>have</a:t>
            </a:r>
            <a:r>
              <a:rPr dirty="0" sz="2800"/>
              <a:t>	</a:t>
            </a:r>
            <a:r>
              <a:rPr dirty="0" sz="2800" spc="-10"/>
              <a:t>certain</a:t>
            </a:r>
            <a:r>
              <a:rPr dirty="0" sz="2800"/>
              <a:t>	</a:t>
            </a:r>
            <a:r>
              <a:rPr dirty="0" sz="2800" spc="-10" i="1">
                <a:solidFill>
                  <a:srgbClr val="FF0000"/>
                </a:solidFill>
                <a:latin typeface="Arial"/>
                <a:cs typeface="Arial"/>
              </a:rPr>
              <a:t>properties</a:t>
            </a:r>
            <a:r>
              <a:rPr dirty="0" sz="2800" i="1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800" spc="-25">
                <a:solidFill>
                  <a:srgbClr val="FF0000"/>
                </a:solidFill>
              </a:rPr>
              <a:t>or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ts val="3354"/>
              </a:lnSpc>
            </a:pPr>
            <a:r>
              <a:rPr dirty="0" sz="2800" i="1">
                <a:solidFill>
                  <a:srgbClr val="FF0000"/>
                </a:solidFill>
                <a:latin typeface="Arial"/>
                <a:cs typeface="Arial"/>
              </a:rPr>
              <a:t>attributes</a:t>
            </a:r>
            <a:r>
              <a:rPr dirty="0" sz="2800" spc="-75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FF0000"/>
                </a:solidFill>
              </a:rPr>
              <a:t>which</a:t>
            </a:r>
            <a:r>
              <a:rPr dirty="0" sz="2800" spc="-55">
                <a:solidFill>
                  <a:srgbClr val="FF0000"/>
                </a:solidFill>
              </a:rPr>
              <a:t> </a:t>
            </a:r>
            <a:r>
              <a:rPr dirty="0" sz="2800">
                <a:solidFill>
                  <a:srgbClr val="FF0000"/>
                </a:solidFill>
              </a:rPr>
              <a:t>distinguishes</a:t>
            </a:r>
            <a:r>
              <a:rPr dirty="0" sz="2800" spc="-80">
                <a:solidFill>
                  <a:srgbClr val="FF0000"/>
                </a:solidFill>
              </a:rPr>
              <a:t> </a:t>
            </a:r>
            <a:r>
              <a:rPr dirty="0" sz="2800">
                <a:solidFill>
                  <a:srgbClr val="FF0000"/>
                </a:solidFill>
              </a:rPr>
              <a:t>it</a:t>
            </a:r>
            <a:r>
              <a:rPr dirty="0" sz="2800" spc="-85">
                <a:solidFill>
                  <a:srgbClr val="FF0000"/>
                </a:solidFill>
              </a:rPr>
              <a:t> </a:t>
            </a:r>
            <a:r>
              <a:rPr dirty="0" sz="2800">
                <a:solidFill>
                  <a:srgbClr val="FF0000"/>
                </a:solidFill>
              </a:rPr>
              <a:t>from</a:t>
            </a:r>
            <a:r>
              <a:rPr dirty="0" sz="2800" spc="-60">
                <a:solidFill>
                  <a:srgbClr val="FF0000"/>
                </a:solidFill>
              </a:rPr>
              <a:t> </a:t>
            </a:r>
            <a:r>
              <a:rPr dirty="0" sz="2800">
                <a:solidFill>
                  <a:srgbClr val="FF0000"/>
                </a:solidFill>
              </a:rPr>
              <a:t>other</a:t>
            </a:r>
            <a:r>
              <a:rPr dirty="0" sz="2800" spc="-60">
                <a:solidFill>
                  <a:srgbClr val="FF0000"/>
                </a:solidFill>
              </a:rPr>
              <a:t> </a:t>
            </a:r>
            <a:r>
              <a:rPr dirty="0" sz="2800" spc="-10">
                <a:solidFill>
                  <a:srgbClr val="FF0000"/>
                </a:solidFill>
              </a:rPr>
              <a:t>patterns</a:t>
            </a:r>
            <a:r>
              <a:rPr dirty="0" sz="2800" spc="-10"/>
              <a:t>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93444" y="713689"/>
            <a:ext cx="16814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Synapses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136652" y="607822"/>
            <a:ext cx="2298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65" b="1">
                <a:solidFill>
                  <a:srgbClr val="00AF50"/>
                </a:solidFill>
                <a:latin typeface="Arial"/>
                <a:cs typeface="Arial"/>
              </a:rPr>
              <a:t>11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457200" y="0"/>
            <a:ext cx="8686800" cy="6840220"/>
            <a:chOff x="457200" y="0"/>
            <a:chExt cx="8686800" cy="6840220"/>
          </a:xfrm>
        </p:grpSpPr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200" y="2285998"/>
              <a:ext cx="8153400" cy="4553712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48200" y="0"/>
              <a:ext cx="4495799" cy="26395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93444" y="713689"/>
            <a:ext cx="38385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</a:t>
            </a:r>
            <a:r>
              <a:rPr dirty="0" spc="-60"/>
              <a:t> </a:t>
            </a:r>
            <a:r>
              <a:rPr dirty="0"/>
              <a:t>Real</a:t>
            </a:r>
            <a:r>
              <a:rPr dirty="0" spc="-45"/>
              <a:t> </a:t>
            </a:r>
            <a:r>
              <a:rPr dirty="0"/>
              <a:t>Neural</a:t>
            </a:r>
            <a:r>
              <a:rPr dirty="0" spc="-55"/>
              <a:t> </a:t>
            </a:r>
            <a:r>
              <a:rPr dirty="0" spc="-10"/>
              <a:t>Network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12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647700" y="1371600"/>
            <a:ext cx="7848600" cy="5448300"/>
            <a:chOff x="647700" y="1371600"/>
            <a:chExt cx="7848600" cy="5448300"/>
          </a:xfrm>
        </p:grpSpPr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5400" y="1371600"/>
              <a:ext cx="6629400" cy="4069079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7700" y="5562598"/>
              <a:ext cx="7848600" cy="1257300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838200" y="5638800"/>
              <a:ext cx="685800" cy="152400"/>
            </a:xfrm>
            <a:custGeom>
              <a:avLst/>
              <a:gdLst/>
              <a:ahLst/>
              <a:cxnLst/>
              <a:rect l="l" t="t" r="r" b="b"/>
              <a:pathLst>
                <a:path w="685800" h="152400">
                  <a:moveTo>
                    <a:pt x="6858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685800" y="1524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93444" y="713689"/>
            <a:ext cx="71596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ANN’s</a:t>
            </a:r>
            <a:r>
              <a:rPr dirty="0" spc="-90"/>
              <a:t> </a:t>
            </a:r>
            <a:r>
              <a:rPr dirty="0"/>
              <a:t>Relationship</a:t>
            </a:r>
            <a:r>
              <a:rPr dirty="0" spc="-95"/>
              <a:t> </a:t>
            </a:r>
            <a:r>
              <a:rPr dirty="0"/>
              <a:t>with</a:t>
            </a:r>
            <a:r>
              <a:rPr dirty="0" spc="-105"/>
              <a:t> </a:t>
            </a:r>
            <a:r>
              <a:rPr dirty="0"/>
              <a:t>Other</a:t>
            </a:r>
            <a:r>
              <a:rPr dirty="0" spc="-110"/>
              <a:t> </a:t>
            </a:r>
            <a:r>
              <a:rPr dirty="0" spc="-10"/>
              <a:t>Disciplines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13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762000" y="1600200"/>
            <a:ext cx="7858125" cy="4343400"/>
            <a:chOff x="762000" y="1600200"/>
            <a:chExt cx="7858125" cy="4343400"/>
          </a:xfrm>
        </p:grpSpPr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2000" y="1600200"/>
              <a:ext cx="7857744" cy="4315968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1828800" y="5334000"/>
              <a:ext cx="6019800" cy="609600"/>
            </a:xfrm>
            <a:custGeom>
              <a:avLst/>
              <a:gdLst/>
              <a:ahLst/>
              <a:cxnLst/>
              <a:rect l="l" t="t" r="r" b="b"/>
              <a:pathLst>
                <a:path w="6019800" h="609600">
                  <a:moveTo>
                    <a:pt x="5918200" y="0"/>
                  </a:moveTo>
                  <a:lnTo>
                    <a:pt x="101600" y="0"/>
                  </a:lnTo>
                  <a:lnTo>
                    <a:pt x="62043" y="7981"/>
                  </a:lnTo>
                  <a:lnTo>
                    <a:pt x="29749" y="29749"/>
                  </a:lnTo>
                  <a:lnTo>
                    <a:pt x="7981" y="62043"/>
                  </a:lnTo>
                  <a:lnTo>
                    <a:pt x="0" y="101600"/>
                  </a:lnTo>
                  <a:lnTo>
                    <a:pt x="0" y="508000"/>
                  </a:lnTo>
                  <a:lnTo>
                    <a:pt x="7981" y="547545"/>
                  </a:lnTo>
                  <a:lnTo>
                    <a:pt x="29749" y="579840"/>
                  </a:lnTo>
                  <a:lnTo>
                    <a:pt x="62043" y="601615"/>
                  </a:lnTo>
                  <a:lnTo>
                    <a:pt x="101600" y="609600"/>
                  </a:lnTo>
                  <a:lnTo>
                    <a:pt x="5918200" y="609600"/>
                  </a:lnTo>
                  <a:lnTo>
                    <a:pt x="5957756" y="601615"/>
                  </a:lnTo>
                  <a:lnTo>
                    <a:pt x="5990050" y="579840"/>
                  </a:lnTo>
                  <a:lnTo>
                    <a:pt x="6011818" y="547545"/>
                  </a:lnTo>
                  <a:lnTo>
                    <a:pt x="6019800" y="508000"/>
                  </a:lnTo>
                  <a:lnTo>
                    <a:pt x="6019800" y="101600"/>
                  </a:lnTo>
                  <a:lnTo>
                    <a:pt x="6011818" y="62043"/>
                  </a:lnTo>
                  <a:lnTo>
                    <a:pt x="5990050" y="29749"/>
                  </a:lnTo>
                  <a:lnTo>
                    <a:pt x="5957756" y="7981"/>
                  </a:lnTo>
                  <a:lnTo>
                    <a:pt x="5918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993444" y="713689"/>
            <a:ext cx="364109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solidFill>
                  <a:srgbClr val="333399"/>
                </a:solidFill>
                <a:latin typeface="Arial"/>
                <a:cs typeface="Arial"/>
              </a:rPr>
              <a:t>Computational</a:t>
            </a:r>
            <a:r>
              <a:rPr dirty="0" sz="2800" spc="-18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333399"/>
                </a:solidFill>
                <a:latin typeface="Arial"/>
                <a:cs typeface="Arial"/>
              </a:rPr>
              <a:t>Model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14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720813" y="1484375"/>
            <a:ext cx="3519170" cy="2115820"/>
            <a:chOff x="720813" y="1484375"/>
            <a:chExt cx="3519170" cy="2115820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25040" y="1484375"/>
              <a:ext cx="2014727" cy="990600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2054351" y="2679191"/>
              <a:ext cx="623570" cy="685800"/>
            </a:xfrm>
            <a:custGeom>
              <a:avLst/>
              <a:gdLst/>
              <a:ahLst/>
              <a:cxnLst/>
              <a:rect l="l" t="t" r="r" b="b"/>
              <a:pathLst>
                <a:path w="623569" h="685800">
                  <a:moveTo>
                    <a:pt x="311658" y="0"/>
                  </a:moveTo>
                  <a:lnTo>
                    <a:pt x="265612" y="3718"/>
                  </a:lnTo>
                  <a:lnTo>
                    <a:pt x="221661" y="14519"/>
                  </a:lnTo>
                  <a:lnTo>
                    <a:pt x="180287" y="31873"/>
                  </a:lnTo>
                  <a:lnTo>
                    <a:pt x="141974" y="55248"/>
                  </a:lnTo>
                  <a:lnTo>
                    <a:pt x="107203" y="84114"/>
                  </a:lnTo>
                  <a:lnTo>
                    <a:pt x="76457" y="117941"/>
                  </a:lnTo>
                  <a:lnTo>
                    <a:pt x="50219" y="156196"/>
                  </a:lnTo>
                  <a:lnTo>
                    <a:pt x="28972" y="198351"/>
                  </a:lnTo>
                  <a:lnTo>
                    <a:pt x="13198" y="243873"/>
                  </a:lnTo>
                  <a:lnTo>
                    <a:pt x="3380" y="292233"/>
                  </a:lnTo>
                  <a:lnTo>
                    <a:pt x="0" y="342900"/>
                  </a:lnTo>
                  <a:lnTo>
                    <a:pt x="3380" y="393566"/>
                  </a:lnTo>
                  <a:lnTo>
                    <a:pt x="13198" y="441926"/>
                  </a:lnTo>
                  <a:lnTo>
                    <a:pt x="28972" y="487448"/>
                  </a:lnTo>
                  <a:lnTo>
                    <a:pt x="50219" y="529603"/>
                  </a:lnTo>
                  <a:lnTo>
                    <a:pt x="76457" y="567858"/>
                  </a:lnTo>
                  <a:lnTo>
                    <a:pt x="107203" y="601685"/>
                  </a:lnTo>
                  <a:lnTo>
                    <a:pt x="141974" y="630551"/>
                  </a:lnTo>
                  <a:lnTo>
                    <a:pt x="180287" y="653926"/>
                  </a:lnTo>
                  <a:lnTo>
                    <a:pt x="221661" y="671280"/>
                  </a:lnTo>
                  <a:lnTo>
                    <a:pt x="265612" y="682081"/>
                  </a:lnTo>
                  <a:lnTo>
                    <a:pt x="311658" y="685800"/>
                  </a:lnTo>
                  <a:lnTo>
                    <a:pt x="357703" y="682081"/>
                  </a:lnTo>
                  <a:lnTo>
                    <a:pt x="401654" y="671280"/>
                  </a:lnTo>
                  <a:lnTo>
                    <a:pt x="443028" y="653926"/>
                  </a:lnTo>
                  <a:lnTo>
                    <a:pt x="481341" y="630551"/>
                  </a:lnTo>
                  <a:lnTo>
                    <a:pt x="516112" y="601685"/>
                  </a:lnTo>
                  <a:lnTo>
                    <a:pt x="546858" y="567858"/>
                  </a:lnTo>
                  <a:lnTo>
                    <a:pt x="573096" y="529603"/>
                  </a:lnTo>
                  <a:lnTo>
                    <a:pt x="594343" y="487448"/>
                  </a:lnTo>
                  <a:lnTo>
                    <a:pt x="610117" y="441926"/>
                  </a:lnTo>
                  <a:lnTo>
                    <a:pt x="619935" y="393566"/>
                  </a:lnTo>
                  <a:lnTo>
                    <a:pt x="623316" y="342900"/>
                  </a:lnTo>
                  <a:lnTo>
                    <a:pt x="619935" y="292233"/>
                  </a:lnTo>
                  <a:lnTo>
                    <a:pt x="610117" y="243873"/>
                  </a:lnTo>
                  <a:lnTo>
                    <a:pt x="594343" y="198351"/>
                  </a:lnTo>
                  <a:lnTo>
                    <a:pt x="573096" y="156196"/>
                  </a:lnTo>
                  <a:lnTo>
                    <a:pt x="546858" y="117941"/>
                  </a:lnTo>
                  <a:lnTo>
                    <a:pt x="516112" y="84114"/>
                  </a:lnTo>
                  <a:lnTo>
                    <a:pt x="481341" y="55248"/>
                  </a:lnTo>
                  <a:lnTo>
                    <a:pt x="443028" y="31873"/>
                  </a:lnTo>
                  <a:lnTo>
                    <a:pt x="401654" y="14519"/>
                  </a:lnTo>
                  <a:lnTo>
                    <a:pt x="357703" y="3718"/>
                  </a:lnTo>
                  <a:lnTo>
                    <a:pt x="3116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054351" y="2679191"/>
              <a:ext cx="623570" cy="685800"/>
            </a:xfrm>
            <a:custGeom>
              <a:avLst/>
              <a:gdLst/>
              <a:ahLst/>
              <a:cxnLst/>
              <a:rect l="l" t="t" r="r" b="b"/>
              <a:pathLst>
                <a:path w="623569" h="685800">
                  <a:moveTo>
                    <a:pt x="0" y="342900"/>
                  </a:moveTo>
                  <a:lnTo>
                    <a:pt x="3380" y="292233"/>
                  </a:lnTo>
                  <a:lnTo>
                    <a:pt x="13198" y="243873"/>
                  </a:lnTo>
                  <a:lnTo>
                    <a:pt x="28972" y="198351"/>
                  </a:lnTo>
                  <a:lnTo>
                    <a:pt x="50219" y="156196"/>
                  </a:lnTo>
                  <a:lnTo>
                    <a:pt x="76457" y="117941"/>
                  </a:lnTo>
                  <a:lnTo>
                    <a:pt x="107203" y="84114"/>
                  </a:lnTo>
                  <a:lnTo>
                    <a:pt x="141974" y="55248"/>
                  </a:lnTo>
                  <a:lnTo>
                    <a:pt x="180287" y="31873"/>
                  </a:lnTo>
                  <a:lnTo>
                    <a:pt x="221661" y="14519"/>
                  </a:lnTo>
                  <a:lnTo>
                    <a:pt x="265612" y="3718"/>
                  </a:lnTo>
                  <a:lnTo>
                    <a:pt x="311658" y="0"/>
                  </a:lnTo>
                  <a:lnTo>
                    <a:pt x="357703" y="3718"/>
                  </a:lnTo>
                  <a:lnTo>
                    <a:pt x="401654" y="14519"/>
                  </a:lnTo>
                  <a:lnTo>
                    <a:pt x="443028" y="31873"/>
                  </a:lnTo>
                  <a:lnTo>
                    <a:pt x="481341" y="55248"/>
                  </a:lnTo>
                  <a:lnTo>
                    <a:pt x="516112" y="84114"/>
                  </a:lnTo>
                  <a:lnTo>
                    <a:pt x="546858" y="117941"/>
                  </a:lnTo>
                  <a:lnTo>
                    <a:pt x="573096" y="156196"/>
                  </a:lnTo>
                  <a:lnTo>
                    <a:pt x="594343" y="198351"/>
                  </a:lnTo>
                  <a:lnTo>
                    <a:pt x="610117" y="243873"/>
                  </a:lnTo>
                  <a:lnTo>
                    <a:pt x="619935" y="292233"/>
                  </a:lnTo>
                  <a:lnTo>
                    <a:pt x="623316" y="342900"/>
                  </a:lnTo>
                  <a:lnTo>
                    <a:pt x="619935" y="393566"/>
                  </a:lnTo>
                  <a:lnTo>
                    <a:pt x="610117" y="441926"/>
                  </a:lnTo>
                  <a:lnTo>
                    <a:pt x="594343" y="487448"/>
                  </a:lnTo>
                  <a:lnTo>
                    <a:pt x="573096" y="529603"/>
                  </a:lnTo>
                  <a:lnTo>
                    <a:pt x="546858" y="567858"/>
                  </a:lnTo>
                  <a:lnTo>
                    <a:pt x="516112" y="601685"/>
                  </a:lnTo>
                  <a:lnTo>
                    <a:pt x="481341" y="630551"/>
                  </a:lnTo>
                  <a:lnTo>
                    <a:pt x="443028" y="653926"/>
                  </a:lnTo>
                  <a:lnTo>
                    <a:pt x="401654" y="671280"/>
                  </a:lnTo>
                  <a:lnTo>
                    <a:pt x="357703" y="682081"/>
                  </a:lnTo>
                  <a:lnTo>
                    <a:pt x="311658" y="685800"/>
                  </a:lnTo>
                  <a:lnTo>
                    <a:pt x="265612" y="682081"/>
                  </a:lnTo>
                  <a:lnTo>
                    <a:pt x="221661" y="671280"/>
                  </a:lnTo>
                  <a:lnTo>
                    <a:pt x="180287" y="653926"/>
                  </a:lnTo>
                  <a:lnTo>
                    <a:pt x="141974" y="630551"/>
                  </a:lnTo>
                  <a:lnTo>
                    <a:pt x="107203" y="601685"/>
                  </a:lnTo>
                  <a:lnTo>
                    <a:pt x="76457" y="567858"/>
                  </a:lnTo>
                  <a:lnTo>
                    <a:pt x="50219" y="529603"/>
                  </a:lnTo>
                  <a:lnTo>
                    <a:pt x="28972" y="487448"/>
                  </a:lnTo>
                  <a:lnTo>
                    <a:pt x="13198" y="441926"/>
                  </a:lnTo>
                  <a:lnTo>
                    <a:pt x="3380" y="393566"/>
                  </a:lnTo>
                  <a:lnTo>
                    <a:pt x="0" y="3429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720813" y="1785619"/>
              <a:ext cx="1384935" cy="1814830"/>
            </a:xfrm>
            <a:custGeom>
              <a:avLst/>
              <a:gdLst/>
              <a:ahLst/>
              <a:cxnLst/>
              <a:rect l="l" t="t" r="r" b="b"/>
              <a:pathLst>
                <a:path w="1384935" h="1814829">
                  <a:moveTo>
                    <a:pt x="1349794" y="1154176"/>
                  </a:moveTo>
                  <a:lnTo>
                    <a:pt x="1338783" y="1144651"/>
                  </a:lnTo>
                  <a:lnTo>
                    <a:pt x="1285405" y="1098423"/>
                  </a:lnTo>
                  <a:lnTo>
                    <a:pt x="1277569" y="1129220"/>
                  </a:lnTo>
                  <a:lnTo>
                    <a:pt x="3124" y="805180"/>
                  </a:lnTo>
                  <a:lnTo>
                    <a:pt x="0" y="817372"/>
                  </a:lnTo>
                  <a:lnTo>
                    <a:pt x="1274432" y="1141539"/>
                  </a:lnTo>
                  <a:lnTo>
                    <a:pt x="1266609" y="1172337"/>
                  </a:lnTo>
                  <a:lnTo>
                    <a:pt x="1349794" y="1154176"/>
                  </a:lnTo>
                  <a:close/>
                </a:path>
                <a:path w="1384935" h="1814829">
                  <a:moveTo>
                    <a:pt x="1357414" y="1350772"/>
                  </a:moveTo>
                  <a:lnTo>
                    <a:pt x="1273086" y="1339215"/>
                  </a:lnTo>
                  <a:lnTo>
                    <a:pt x="1283271" y="1369212"/>
                  </a:lnTo>
                  <a:lnTo>
                    <a:pt x="7137" y="1802650"/>
                  </a:lnTo>
                  <a:lnTo>
                    <a:pt x="11226" y="1814588"/>
                  </a:lnTo>
                  <a:lnTo>
                    <a:pt x="1287360" y="1381264"/>
                  </a:lnTo>
                  <a:lnTo>
                    <a:pt x="1297597" y="1411351"/>
                  </a:lnTo>
                  <a:lnTo>
                    <a:pt x="1343240" y="1365123"/>
                  </a:lnTo>
                  <a:lnTo>
                    <a:pt x="1357414" y="1350772"/>
                  </a:lnTo>
                  <a:close/>
                </a:path>
                <a:path w="1384935" h="1814829">
                  <a:moveTo>
                    <a:pt x="1384846" y="1034415"/>
                  </a:moveTo>
                  <a:lnTo>
                    <a:pt x="1368437" y="1000887"/>
                  </a:lnTo>
                  <a:lnTo>
                    <a:pt x="1347381" y="957834"/>
                  </a:lnTo>
                  <a:lnTo>
                    <a:pt x="1328089" y="983119"/>
                  </a:lnTo>
                  <a:lnTo>
                    <a:pt x="40462" y="0"/>
                  </a:lnTo>
                  <a:lnTo>
                    <a:pt x="32766" y="10160"/>
                  </a:lnTo>
                  <a:lnTo>
                    <a:pt x="1320444" y="993127"/>
                  </a:lnTo>
                  <a:lnTo>
                    <a:pt x="1301153" y="1018413"/>
                  </a:lnTo>
                  <a:lnTo>
                    <a:pt x="1384846" y="10344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089659" y="2546603"/>
              <a:ext cx="321945" cy="349250"/>
            </a:xfrm>
            <a:custGeom>
              <a:avLst/>
              <a:gdLst/>
              <a:ahLst/>
              <a:cxnLst/>
              <a:rect l="l" t="t" r="r" b="b"/>
              <a:pathLst>
                <a:path w="321944" h="349250">
                  <a:moveTo>
                    <a:pt x="160781" y="0"/>
                  </a:moveTo>
                  <a:lnTo>
                    <a:pt x="118039" y="6231"/>
                  </a:lnTo>
                  <a:lnTo>
                    <a:pt x="79631" y="23819"/>
                  </a:lnTo>
                  <a:lnTo>
                    <a:pt x="47091" y="51101"/>
                  </a:lnTo>
                  <a:lnTo>
                    <a:pt x="21951" y="86416"/>
                  </a:lnTo>
                  <a:lnTo>
                    <a:pt x="5743" y="128102"/>
                  </a:lnTo>
                  <a:lnTo>
                    <a:pt x="0" y="174498"/>
                  </a:lnTo>
                  <a:lnTo>
                    <a:pt x="5743" y="220893"/>
                  </a:lnTo>
                  <a:lnTo>
                    <a:pt x="21951" y="262579"/>
                  </a:lnTo>
                  <a:lnTo>
                    <a:pt x="47091" y="297894"/>
                  </a:lnTo>
                  <a:lnTo>
                    <a:pt x="79631" y="325176"/>
                  </a:lnTo>
                  <a:lnTo>
                    <a:pt x="118039" y="342764"/>
                  </a:lnTo>
                  <a:lnTo>
                    <a:pt x="160781" y="348996"/>
                  </a:lnTo>
                  <a:lnTo>
                    <a:pt x="203515" y="342764"/>
                  </a:lnTo>
                  <a:lnTo>
                    <a:pt x="241920" y="325176"/>
                  </a:lnTo>
                  <a:lnTo>
                    <a:pt x="274462" y="297894"/>
                  </a:lnTo>
                  <a:lnTo>
                    <a:pt x="299607" y="262579"/>
                  </a:lnTo>
                  <a:lnTo>
                    <a:pt x="315819" y="220893"/>
                  </a:lnTo>
                  <a:lnTo>
                    <a:pt x="321564" y="174498"/>
                  </a:lnTo>
                  <a:lnTo>
                    <a:pt x="315819" y="128102"/>
                  </a:lnTo>
                  <a:lnTo>
                    <a:pt x="299607" y="86416"/>
                  </a:lnTo>
                  <a:lnTo>
                    <a:pt x="274462" y="51101"/>
                  </a:lnTo>
                  <a:lnTo>
                    <a:pt x="241920" y="23819"/>
                  </a:lnTo>
                  <a:lnTo>
                    <a:pt x="203515" y="6231"/>
                  </a:lnTo>
                  <a:lnTo>
                    <a:pt x="1607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089659" y="2546603"/>
              <a:ext cx="321945" cy="349250"/>
            </a:xfrm>
            <a:custGeom>
              <a:avLst/>
              <a:gdLst/>
              <a:ahLst/>
              <a:cxnLst/>
              <a:rect l="l" t="t" r="r" b="b"/>
              <a:pathLst>
                <a:path w="321944" h="349250">
                  <a:moveTo>
                    <a:pt x="0" y="174498"/>
                  </a:moveTo>
                  <a:lnTo>
                    <a:pt x="5743" y="128102"/>
                  </a:lnTo>
                  <a:lnTo>
                    <a:pt x="21951" y="86416"/>
                  </a:lnTo>
                  <a:lnTo>
                    <a:pt x="47091" y="51101"/>
                  </a:lnTo>
                  <a:lnTo>
                    <a:pt x="79631" y="23819"/>
                  </a:lnTo>
                  <a:lnTo>
                    <a:pt x="118039" y="6231"/>
                  </a:lnTo>
                  <a:lnTo>
                    <a:pt x="160781" y="0"/>
                  </a:lnTo>
                  <a:lnTo>
                    <a:pt x="203515" y="6231"/>
                  </a:lnTo>
                  <a:lnTo>
                    <a:pt x="241920" y="23819"/>
                  </a:lnTo>
                  <a:lnTo>
                    <a:pt x="274462" y="51101"/>
                  </a:lnTo>
                  <a:lnTo>
                    <a:pt x="299607" y="86416"/>
                  </a:lnTo>
                  <a:lnTo>
                    <a:pt x="315819" y="128102"/>
                  </a:lnTo>
                  <a:lnTo>
                    <a:pt x="321564" y="174498"/>
                  </a:lnTo>
                  <a:lnTo>
                    <a:pt x="315819" y="220893"/>
                  </a:lnTo>
                  <a:lnTo>
                    <a:pt x="299607" y="262579"/>
                  </a:lnTo>
                  <a:lnTo>
                    <a:pt x="274462" y="297894"/>
                  </a:lnTo>
                  <a:lnTo>
                    <a:pt x="241920" y="325176"/>
                  </a:lnTo>
                  <a:lnTo>
                    <a:pt x="203515" y="342764"/>
                  </a:lnTo>
                  <a:lnTo>
                    <a:pt x="160781" y="348996"/>
                  </a:lnTo>
                  <a:lnTo>
                    <a:pt x="118039" y="342764"/>
                  </a:lnTo>
                  <a:lnTo>
                    <a:pt x="79631" y="325176"/>
                  </a:lnTo>
                  <a:lnTo>
                    <a:pt x="47091" y="297894"/>
                  </a:lnTo>
                  <a:lnTo>
                    <a:pt x="21951" y="262579"/>
                  </a:lnTo>
                  <a:lnTo>
                    <a:pt x="5743" y="220893"/>
                  </a:lnTo>
                  <a:lnTo>
                    <a:pt x="0" y="17449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1139037" y="2627121"/>
            <a:ext cx="22732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Times New Roman"/>
                <a:cs typeface="Times New Roman"/>
              </a:rPr>
              <a:t>W</a:t>
            </a:r>
            <a:r>
              <a:rPr dirty="0" baseline="-18518" sz="900" spc="-37" b="1">
                <a:latin typeface="Times New Roman"/>
                <a:cs typeface="Times New Roman"/>
              </a:rPr>
              <a:t>2</a:t>
            </a:r>
            <a:endParaRPr baseline="-18518" sz="900">
              <a:latin typeface="Times New Roman"/>
              <a:cs typeface="Times New Roman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244466" y="2864561"/>
            <a:ext cx="11493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0">
                <a:latin typeface="Times New Roman"/>
                <a:cs typeface="Times New Roman"/>
              </a:rPr>
              <a:t>y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59917" y="1680717"/>
            <a:ext cx="2108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latin typeface="Times New Roman"/>
                <a:cs typeface="Times New Roman"/>
              </a:rPr>
              <a:t>X</a:t>
            </a:r>
            <a:r>
              <a:rPr dirty="0" baseline="-21367" sz="975" spc="-37" b="1">
                <a:latin typeface="Times New Roman"/>
                <a:cs typeface="Times New Roman"/>
              </a:rPr>
              <a:t>1</a:t>
            </a:r>
            <a:endParaRPr baseline="-21367" sz="975">
              <a:latin typeface="Times New Roman"/>
              <a:cs typeface="Times New Roman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2676017" y="2762757"/>
            <a:ext cx="1180465" cy="395605"/>
            <a:chOff x="2676017" y="2762757"/>
            <a:chExt cx="1180465" cy="395605"/>
          </a:xfrm>
        </p:grpSpPr>
        <p:sp>
          <p:nvSpPr>
            <p:cNvPr id="18" name="object 18" descr=""/>
            <p:cNvSpPr/>
            <p:nvPr/>
          </p:nvSpPr>
          <p:spPr>
            <a:xfrm>
              <a:off x="2676017" y="2989452"/>
              <a:ext cx="516255" cy="76200"/>
            </a:xfrm>
            <a:custGeom>
              <a:avLst/>
              <a:gdLst/>
              <a:ahLst/>
              <a:cxnLst/>
              <a:rect l="l" t="t" r="r" b="b"/>
              <a:pathLst>
                <a:path w="516255" h="76200">
                  <a:moveTo>
                    <a:pt x="440308" y="0"/>
                  </a:moveTo>
                  <a:lnTo>
                    <a:pt x="439938" y="31720"/>
                  </a:lnTo>
                  <a:lnTo>
                    <a:pt x="452627" y="31876"/>
                  </a:lnTo>
                  <a:lnTo>
                    <a:pt x="452500" y="44576"/>
                  </a:lnTo>
                  <a:lnTo>
                    <a:pt x="439788" y="44576"/>
                  </a:lnTo>
                  <a:lnTo>
                    <a:pt x="439419" y="76200"/>
                  </a:lnTo>
                  <a:lnTo>
                    <a:pt x="504608" y="44576"/>
                  </a:lnTo>
                  <a:lnTo>
                    <a:pt x="452500" y="44576"/>
                  </a:lnTo>
                  <a:lnTo>
                    <a:pt x="439790" y="44420"/>
                  </a:lnTo>
                  <a:lnTo>
                    <a:pt x="504932" y="44420"/>
                  </a:lnTo>
                  <a:lnTo>
                    <a:pt x="516127" y="38988"/>
                  </a:lnTo>
                  <a:lnTo>
                    <a:pt x="440308" y="0"/>
                  </a:lnTo>
                  <a:close/>
                </a:path>
                <a:path w="516255" h="76200">
                  <a:moveTo>
                    <a:pt x="439938" y="31720"/>
                  </a:moveTo>
                  <a:lnTo>
                    <a:pt x="439790" y="44420"/>
                  </a:lnTo>
                  <a:lnTo>
                    <a:pt x="452500" y="44576"/>
                  </a:lnTo>
                  <a:lnTo>
                    <a:pt x="452627" y="31876"/>
                  </a:lnTo>
                  <a:lnTo>
                    <a:pt x="439938" y="31720"/>
                  </a:lnTo>
                  <a:close/>
                </a:path>
                <a:path w="516255" h="76200">
                  <a:moveTo>
                    <a:pt x="253" y="26288"/>
                  </a:moveTo>
                  <a:lnTo>
                    <a:pt x="0" y="38988"/>
                  </a:lnTo>
                  <a:lnTo>
                    <a:pt x="439790" y="44420"/>
                  </a:lnTo>
                  <a:lnTo>
                    <a:pt x="439938" y="31720"/>
                  </a:lnTo>
                  <a:lnTo>
                    <a:pt x="253" y="26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3227832" y="2769107"/>
              <a:ext cx="622300" cy="382905"/>
            </a:xfrm>
            <a:custGeom>
              <a:avLst/>
              <a:gdLst/>
              <a:ahLst/>
              <a:cxnLst/>
              <a:rect l="l" t="t" r="r" b="b"/>
              <a:pathLst>
                <a:path w="622300" h="382905">
                  <a:moveTo>
                    <a:pt x="0" y="382524"/>
                  </a:moveTo>
                  <a:lnTo>
                    <a:pt x="622300" y="382524"/>
                  </a:lnTo>
                </a:path>
                <a:path w="622300" h="382905">
                  <a:moveTo>
                    <a:pt x="225552" y="0"/>
                  </a:moveTo>
                  <a:lnTo>
                    <a:pt x="225552" y="377825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3189732" y="2721864"/>
            <a:ext cx="715010" cy="62357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wrap="square" lIns="0" tIns="18732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475"/>
              </a:spcBef>
            </a:pPr>
            <a:endParaRPr sz="1400">
              <a:latin typeface="Times New Roman"/>
              <a:cs typeface="Times New Roman"/>
            </a:endParaRPr>
          </a:p>
          <a:p>
            <a:pPr marL="403860">
              <a:lnSpc>
                <a:spcPct val="100000"/>
              </a:lnSpc>
            </a:pPr>
            <a:r>
              <a:rPr dirty="0" sz="1400" spc="-50">
                <a:latin typeface="Times New Roman"/>
                <a:cs typeface="Times New Roman"/>
              </a:rPr>
              <a:t>u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632205" y="1987042"/>
            <a:ext cx="3579495" cy="1423035"/>
            <a:chOff x="632205" y="1987042"/>
            <a:chExt cx="3579495" cy="1423035"/>
          </a:xfrm>
        </p:grpSpPr>
        <p:sp>
          <p:nvSpPr>
            <p:cNvPr id="22" name="object 22" descr=""/>
            <p:cNvSpPr/>
            <p:nvPr/>
          </p:nvSpPr>
          <p:spPr>
            <a:xfrm>
              <a:off x="3899915" y="2983992"/>
              <a:ext cx="311785" cy="76200"/>
            </a:xfrm>
            <a:custGeom>
              <a:avLst/>
              <a:gdLst/>
              <a:ahLst/>
              <a:cxnLst/>
              <a:rect l="l" t="t" r="r" b="b"/>
              <a:pathLst>
                <a:path w="311785" h="76200">
                  <a:moveTo>
                    <a:pt x="235458" y="0"/>
                  </a:moveTo>
                  <a:lnTo>
                    <a:pt x="235458" y="76200"/>
                  </a:lnTo>
                  <a:lnTo>
                    <a:pt x="298958" y="44450"/>
                  </a:lnTo>
                  <a:lnTo>
                    <a:pt x="248158" y="44450"/>
                  </a:lnTo>
                  <a:lnTo>
                    <a:pt x="248158" y="31750"/>
                  </a:lnTo>
                  <a:lnTo>
                    <a:pt x="298958" y="31750"/>
                  </a:lnTo>
                  <a:lnTo>
                    <a:pt x="235458" y="0"/>
                  </a:lnTo>
                  <a:close/>
                </a:path>
                <a:path w="311785" h="76200">
                  <a:moveTo>
                    <a:pt x="235458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235458" y="44450"/>
                  </a:lnTo>
                  <a:lnTo>
                    <a:pt x="235458" y="31750"/>
                  </a:lnTo>
                  <a:close/>
                </a:path>
                <a:path w="311785" h="76200">
                  <a:moveTo>
                    <a:pt x="298958" y="31750"/>
                  </a:moveTo>
                  <a:lnTo>
                    <a:pt x="248158" y="31750"/>
                  </a:lnTo>
                  <a:lnTo>
                    <a:pt x="248158" y="44450"/>
                  </a:lnTo>
                  <a:lnTo>
                    <a:pt x="298958" y="44450"/>
                  </a:lnTo>
                  <a:lnTo>
                    <a:pt x="311658" y="38100"/>
                  </a:lnTo>
                  <a:lnTo>
                    <a:pt x="298958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638555" y="2743200"/>
              <a:ext cx="635" cy="660400"/>
            </a:xfrm>
            <a:custGeom>
              <a:avLst/>
              <a:gdLst/>
              <a:ahLst/>
              <a:cxnLst/>
              <a:rect l="l" t="t" r="r" b="b"/>
              <a:pathLst>
                <a:path w="634" h="660400">
                  <a:moveTo>
                    <a:pt x="0" y="0"/>
                  </a:moveTo>
                  <a:lnTo>
                    <a:pt x="571" y="660400"/>
                  </a:lnTo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097279" y="1993392"/>
              <a:ext cx="323215" cy="350520"/>
            </a:xfrm>
            <a:custGeom>
              <a:avLst/>
              <a:gdLst/>
              <a:ahLst/>
              <a:cxnLst/>
              <a:rect l="l" t="t" r="r" b="b"/>
              <a:pathLst>
                <a:path w="323215" h="350519">
                  <a:moveTo>
                    <a:pt x="161544" y="0"/>
                  </a:moveTo>
                  <a:lnTo>
                    <a:pt x="118599" y="6261"/>
                  </a:lnTo>
                  <a:lnTo>
                    <a:pt x="80009" y="23932"/>
                  </a:lnTo>
                  <a:lnTo>
                    <a:pt x="47315" y="51339"/>
                  </a:lnTo>
                  <a:lnTo>
                    <a:pt x="22055" y="86811"/>
                  </a:lnTo>
                  <a:lnTo>
                    <a:pt x="5770" y="128675"/>
                  </a:lnTo>
                  <a:lnTo>
                    <a:pt x="0" y="175260"/>
                  </a:lnTo>
                  <a:lnTo>
                    <a:pt x="5770" y="221844"/>
                  </a:lnTo>
                  <a:lnTo>
                    <a:pt x="22055" y="263708"/>
                  </a:lnTo>
                  <a:lnTo>
                    <a:pt x="47315" y="299180"/>
                  </a:lnTo>
                  <a:lnTo>
                    <a:pt x="80009" y="326587"/>
                  </a:lnTo>
                  <a:lnTo>
                    <a:pt x="118599" y="344258"/>
                  </a:lnTo>
                  <a:lnTo>
                    <a:pt x="161544" y="350520"/>
                  </a:lnTo>
                  <a:lnTo>
                    <a:pt x="204510" y="344258"/>
                  </a:lnTo>
                  <a:lnTo>
                    <a:pt x="243106" y="326587"/>
                  </a:lnTo>
                  <a:lnTo>
                    <a:pt x="275796" y="299180"/>
                  </a:lnTo>
                  <a:lnTo>
                    <a:pt x="301046" y="263708"/>
                  </a:lnTo>
                  <a:lnTo>
                    <a:pt x="317321" y="221844"/>
                  </a:lnTo>
                  <a:lnTo>
                    <a:pt x="323088" y="175260"/>
                  </a:lnTo>
                  <a:lnTo>
                    <a:pt x="317321" y="128675"/>
                  </a:lnTo>
                  <a:lnTo>
                    <a:pt x="301046" y="86811"/>
                  </a:lnTo>
                  <a:lnTo>
                    <a:pt x="275796" y="51339"/>
                  </a:lnTo>
                  <a:lnTo>
                    <a:pt x="243106" y="23932"/>
                  </a:lnTo>
                  <a:lnTo>
                    <a:pt x="204510" y="6261"/>
                  </a:lnTo>
                  <a:lnTo>
                    <a:pt x="1615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097279" y="1993392"/>
              <a:ext cx="323215" cy="350520"/>
            </a:xfrm>
            <a:custGeom>
              <a:avLst/>
              <a:gdLst/>
              <a:ahLst/>
              <a:cxnLst/>
              <a:rect l="l" t="t" r="r" b="b"/>
              <a:pathLst>
                <a:path w="323215" h="350519">
                  <a:moveTo>
                    <a:pt x="0" y="175260"/>
                  </a:moveTo>
                  <a:lnTo>
                    <a:pt x="5770" y="128675"/>
                  </a:lnTo>
                  <a:lnTo>
                    <a:pt x="22055" y="86811"/>
                  </a:lnTo>
                  <a:lnTo>
                    <a:pt x="47315" y="51339"/>
                  </a:lnTo>
                  <a:lnTo>
                    <a:pt x="80009" y="23932"/>
                  </a:lnTo>
                  <a:lnTo>
                    <a:pt x="118599" y="6261"/>
                  </a:lnTo>
                  <a:lnTo>
                    <a:pt x="161544" y="0"/>
                  </a:lnTo>
                  <a:lnTo>
                    <a:pt x="204510" y="6261"/>
                  </a:lnTo>
                  <a:lnTo>
                    <a:pt x="243106" y="23932"/>
                  </a:lnTo>
                  <a:lnTo>
                    <a:pt x="275796" y="51339"/>
                  </a:lnTo>
                  <a:lnTo>
                    <a:pt x="301046" y="86811"/>
                  </a:lnTo>
                  <a:lnTo>
                    <a:pt x="317321" y="128675"/>
                  </a:lnTo>
                  <a:lnTo>
                    <a:pt x="323088" y="175260"/>
                  </a:lnTo>
                  <a:lnTo>
                    <a:pt x="317321" y="221844"/>
                  </a:lnTo>
                  <a:lnTo>
                    <a:pt x="301046" y="263708"/>
                  </a:lnTo>
                  <a:lnTo>
                    <a:pt x="275796" y="299180"/>
                  </a:lnTo>
                  <a:lnTo>
                    <a:pt x="243106" y="326587"/>
                  </a:lnTo>
                  <a:lnTo>
                    <a:pt x="204510" y="344258"/>
                  </a:lnTo>
                  <a:lnTo>
                    <a:pt x="161544" y="350520"/>
                  </a:lnTo>
                  <a:lnTo>
                    <a:pt x="118599" y="344258"/>
                  </a:lnTo>
                  <a:lnTo>
                    <a:pt x="80009" y="326587"/>
                  </a:lnTo>
                  <a:lnTo>
                    <a:pt x="47315" y="299180"/>
                  </a:lnTo>
                  <a:lnTo>
                    <a:pt x="22055" y="263708"/>
                  </a:lnTo>
                  <a:lnTo>
                    <a:pt x="5770" y="221844"/>
                  </a:lnTo>
                  <a:lnTo>
                    <a:pt x="0" y="175260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1147572" y="2074545"/>
            <a:ext cx="22732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Times New Roman"/>
                <a:cs typeface="Times New Roman"/>
              </a:rPr>
              <a:t>W</a:t>
            </a:r>
            <a:r>
              <a:rPr dirty="0" baseline="-18518" sz="900" spc="-37" b="1">
                <a:latin typeface="Times New Roman"/>
                <a:cs typeface="Times New Roman"/>
              </a:rPr>
              <a:t>1</a:t>
            </a:r>
            <a:endParaRPr baseline="-18518" sz="900">
              <a:latin typeface="Times New Roman"/>
              <a:cs typeface="Times New Roman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1100074" y="3226054"/>
            <a:ext cx="334645" cy="361950"/>
            <a:chOff x="1100074" y="3226054"/>
            <a:chExt cx="334645" cy="361950"/>
          </a:xfrm>
        </p:grpSpPr>
        <p:sp>
          <p:nvSpPr>
            <p:cNvPr id="28" name="object 28" descr=""/>
            <p:cNvSpPr/>
            <p:nvPr/>
          </p:nvSpPr>
          <p:spPr>
            <a:xfrm>
              <a:off x="1106424" y="3232404"/>
              <a:ext cx="321945" cy="349250"/>
            </a:xfrm>
            <a:custGeom>
              <a:avLst/>
              <a:gdLst/>
              <a:ahLst/>
              <a:cxnLst/>
              <a:rect l="l" t="t" r="r" b="b"/>
              <a:pathLst>
                <a:path w="321944" h="349250">
                  <a:moveTo>
                    <a:pt x="160781" y="0"/>
                  </a:moveTo>
                  <a:lnTo>
                    <a:pt x="118039" y="6231"/>
                  </a:lnTo>
                  <a:lnTo>
                    <a:pt x="79631" y="23819"/>
                  </a:lnTo>
                  <a:lnTo>
                    <a:pt x="47091" y="51101"/>
                  </a:lnTo>
                  <a:lnTo>
                    <a:pt x="21951" y="86416"/>
                  </a:lnTo>
                  <a:lnTo>
                    <a:pt x="5743" y="128102"/>
                  </a:lnTo>
                  <a:lnTo>
                    <a:pt x="0" y="174498"/>
                  </a:lnTo>
                  <a:lnTo>
                    <a:pt x="5743" y="220893"/>
                  </a:lnTo>
                  <a:lnTo>
                    <a:pt x="21951" y="262579"/>
                  </a:lnTo>
                  <a:lnTo>
                    <a:pt x="47091" y="297894"/>
                  </a:lnTo>
                  <a:lnTo>
                    <a:pt x="79631" y="325176"/>
                  </a:lnTo>
                  <a:lnTo>
                    <a:pt x="118039" y="342764"/>
                  </a:lnTo>
                  <a:lnTo>
                    <a:pt x="160781" y="348996"/>
                  </a:lnTo>
                  <a:lnTo>
                    <a:pt x="203515" y="342764"/>
                  </a:lnTo>
                  <a:lnTo>
                    <a:pt x="241920" y="325176"/>
                  </a:lnTo>
                  <a:lnTo>
                    <a:pt x="274462" y="297894"/>
                  </a:lnTo>
                  <a:lnTo>
                    <a:pt x="299607" y="262579"/>
                  </a:lnTo>
                  <a:lnTo>
                    <a:pt x="315819" y="220893"/>
                  </a:lnTo>
                  <a:lnTo>
                    <a:pt x="321563" y="174498"/>
                  </a:lnTo>
                  <a:lnTo>
                    <a:pt x="315819" y="128102"/>
                  </a:lnTo>
                  <a:lnTo>
                    <a:pt x="299607" y="86416"/>
                  </a:lnTo>
                  <a:lnTo>
                    <a:pt x="274462" y="51101"/>
                  </a:lnTo>
                  <a:lnTo>
                    <a:pt x="241920" y="23819"/>
                  </a:lnTo>
                  <a:lnTo>
                    <a:pt x="203515" y="6231"/>
                  </a:lnTo>
                  <a:lnTo>
                    <a:pt x="1607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106424" y="3232404"/>
              <a:ext cx="321945" cy="349250"/>
            </a:xfrm>
            <a:custGeom>
              <a:avLst/>
              <a:gdLst/>
              <a:ahLst/>
              <a:cxnLst/>
              <a:rect l="l" t="t" r="r" b="b"/>
              <a:pathLst>
                <a:path w="321944" h="349250">
                  <a:moveTo>
                    <a:pt x="0" y="174498"/>
                  </a:moveTo>
                  <a:lnTo>
                    <a:pt x="5743" y="128102"/>
                  </a:lnTo>
                  <a:lnTo>
                    <a:pt x="21951" y="86416"/>
                  </a:lnTo>
                  <a:lnTo>
                    <a:pt x="47091" y="51101"/>
                  </a:lnTo>
                  <a:lnTo>
                    <a:pt x="79631" y="23819"/>
                  </a:lnTo>
                  <a:lnTo>
                    <a:pt x="118039" y="6231"/>
                  </a:lnTo>
                  <a:lnTo>
                    <a:pt x="160781" y="0"/>
                  </a:lnTo>
                  <a:lnTo>
                    <a:pt x="203515" y="6231"/>
                  </a:lnTo>
                  <a:lnTo>
                    <a:pt x="241920" y="23819"/>
                  </a:lnTo>
                  <a:lnTo>
                    <a:pt x="274462" y="51101"/>
                  </a:lnTo>
                  <a:lnTo>
                    <a:pt x="299607" y="86416"/>
                  </a:lnTo>
                  <a:lnTo>
                    <a:pt x="315819" y="128102"/>
                  </a:lnTo>
                  <a:lnTo>
                    <a:pt x="321563" y="174498"/>
                  </a:lnTo>
                  <a:lnTo>
                    <a:pt x="315819" y="220893"/>
                  </a:lnTo>
                  <a:lnTo>
                    <a:pt x="299607" y="262579"/>
                  </a:lnTo>
                  <a:lnTo>
                    <a:pt x="274462" y="297894"/>
                  </a:lnTo>
                  <a:lnTo>
                    <a:pt x="241920" y="325176"/>
                  </a:lnTo>
                  <a:lnTo>
                    <a:pt x="203515" y="342764"/>
                  </a:lnTo>
                  <a:lnTo>
                    <a:pt x="160781" y="348996"/>
                  </a:lnTo>
                  <a:lnTo>
                    <a:pt x="118039" y="342764"/>
                  </a:lnTo>
                  <a:lnTo>
                    <a:pt x="79631" y="325176"/>
                  </a:lnTo>
                  <a:lnTo>
                    <a:pt x="47091" y="297894"/>
                  </a:lnTo>
                  <a:lnTo>
                    <a:pt x="21951" y="262579"/>
                  </a:lnTo>
                  <a:lnTo>
                    <a:pt x="5743" y="220893"/>
                  </a:lnTo>
                  <a:lnTo>
                    <a:pt x="0" y="17449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 txBox="1"/>
          <p:nvPr/>
        </p:nvSpPr>
        <p:spPr>
          <a:xfrm>
            <a:off x="1148486" y="3312921"/>
            <a:ext cx="2444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Times New Roman"/>
                <a:cs typeface="Times New Roman"/>
              </a:rPr>
              <a:t>W</a:t>
            </a:r>
            <a:r>
              <a:rPr dirty="0" baseline="-18518" sz="900" spc="-37" b="1">
                <a:latin typeface="Times New Roman"/>
                <a:cs typeface="Times New Roman"/>
              </a:rPr>
              <a:t>N</a:t>
            </a:r>
            <a:endParaRPr baseline="-18518" sz="900">
              <a:latin typeface="Times New Roman"/>
              <a:cs typeface="Times New Roman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043127" y="3638804"/>
            <a:ext cx="449580" cy="289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040"/>
              </a:lnSpc>
              <a:spcBef>
                <a:spcPts val="100"/>
              </a:spcBef>
            </a:pPr>
            <a:r>
              <a:rPr dirty="0" sz="900" spc="-10" b="1">
                <a:latin typeface="Times New Roman"/>
                <a:cs typeface="Times New Roman"/>
              </a:rPr>
              <a:t>Synaptic</a:t>
            </a:r>
            <a:endParaRPr sz="900">
              <a:latin typeface="Times New Roman"/>
              <a:cs typeface="Times New Roman"/>
            </a:endParaRPr>
          </a:p>
          <a:p>
            <a:pPr marL="38100">
              <a:lnSpc>
                <a:spcPts val="1040"/>
              </a:lnSpc>
            </a:pPr>
            <a:r>
              <a:rPr dirty="0" sz="900" spc="-10" b="1">
                <a:latin typeface="Times New Roman"/>
                <a:cs typeface="Times New Roman"/>
              </a:rPr>
              <a:t>weights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499872" y="2478735"/>
            <a:ext cx="2108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latin typeface="Times New Roman"/>
                <a:cs typeface="Times New Roman"/>
              </a:rPr>
              <a:t>X</a:t>
            </a:r>
            <a:r>
              <a:rPr dirty="0" baseline="-21367" sz="975" spc="-37" b="1">
                <a:latin typeface="Times New Roman"/>
                <a:cs typeface="Times New Roman"/>
              </a:rPr>
              <a:t>2</a:t>
            </a:r>
            <a:endParaRPr baseline="-21367" sz="975">
              <a:latin typeface="Times New Roman"/>
              <a:cs typeface="Times New Roman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481583" y="3471798"/>
            <a:ext cx="2298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latin typeface="Times New Roman"/>
                <a:cs typeface="Times New Roman"/>
              </a:rPr>
              <a:t>X</a:t>
            </a:r>
            <a:r>
              <a:rPr dirty="0" baseline="-21367" sz="975" spc="-37" b="1">
                <a:latin typeface="Times New Roman"/>
                <a:cs typeface="Times New Roman"/>
              </a:rPr>
              <a:t>N</a:t>
            </a:r>
            <a:endParaRPr baseline="-21367" sz="975">
              <a:latin typeface="Times New Roman"/>
              <a:cs typeface="Times New Roman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2094992" y="2686253"/>
            <a:ext cx="488315" cy="10591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62865">
              <a:lnSpc>
                <a:spcPct val="100000"/>
              </a:lnSpc>
              <a:spcBef>
                <a:spcPts val="105"/>
              </a:spcBef>
            </a:pPr>
            <a:r>
              <a:rPr dirty="0" sz="3800" spc="-50" b="1">
                <a:latin typeface="Symbol"/>
                <a:cs typeface="Symbol"/>
              </a:rPr>
              <a:t></a:t>
            </a:r>
            <a:endParaRPr sz="3800">
              <a:latin typeface="Symbol"/>
              <a:cs typeface="Symbol"/>
            </a:endParaRPr>
          </a:p>
          <a:p>
            <a:pPr algn="ctr" marL="12700" marR="5080">
              <a:lnSpc>
                <a:spcPts val="1000"/>
              </a:lnSpc>
              <a:spcBef>
                <a:spcPts val="1595"/>
              </a:spcBef>
            </a:pPr>
            <a:r>
              <a:rPr dirty="0" sz="900" spc="-20" b="1">
                <a:latin typeface="Times New Roman"/>
                <a:cs typeface="Times New Roman"/>
              </a:rPr>
              <a:t>Summing unit</a:t>
            </a:r>
            <a:endParaRPr sz="900">
              <a:latin typeface="Times New Roman"/>
              <a:cs typeface="Times New Roman"/>
            </a:endParaRPr>
          </a:p>
        </p:txBody>
      </p:sp>
      <p:grpSp>
        <p:nvGrpSpPr>
          <p:cNvPr id="35" name="object 35" descr=""/>
          <p:cNvGrpSpPr/>
          <p:nvPr/>
        </p:nvGrpSpPr>
        <p:grpSpPr>
          <a:xfrm>
            <a:off x="3294634" y="1480819"/>
            <a:ext cx="3702685" cy="1814830"/>
            <a:chOff x="3294634" y="1480819"/>
            <a:chExt cx="3702685" cy="1814830"/>
          </a:xfrm>
        </p:grpSpPr>
        <p:sp>
          <p:nvSpPr>
            <p:cNvPr id="36" name="object 36" descr=""/>
            <p:cNvSpPr/>
            <p:nvPr/>
          </p:nvSpPr>
          <p:spPr>
            <a:xfrm>
              <a:off x="3300984" y="2878836"/>
              <a:ext cx="509905" cy="263525"/>
            </a:xfrm>
            <a:custGeom>
              <a:avLst/>
              <a:gdLst/>
              <a:ahLst/>
              <a:cxnLst/>
              <a:rect l="l" t="t" r="r" b="b"/>
              <a:pathLst>
                <a:path w="509904" h="263525">
                  <a:moveTo>
                    <a:pt x="0" y="263525"/>
                  </a:moveTo>
                  <a:lnTo>
                    <a:pt x="342645" y="263525"/>
                  </a:lnTo>
                  <a:lnTo>
                    <a:pt x="342645" y="0"/>
                  </a:lnTo>
                  <a:lnTo>
                    <a:pt x="509904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6367272" y="2374391"/>
              <a:ext cx="623570" cy="685800"/>
            </a:xfrm>
            <a:custGeom>
              <a:avLst/>
              <a:gdLst/>
              <a:ahLst/>
              <a:cxnLst/>
              <a:rect l="l" t="t" r="r" b="b"/>
              <a:pathLst>
                <a:path w="623570" h="685800">
                  <a:moveTo>
                    <a:pt x="311657" y="0"/>
                  </a:moveTo>
                  <a:lnTo>
                    <a:pt x="265612" y="3718"/>
                  </a:lnTo>
                  <a:lnTo>
                    <a:pt x="221661" y="14519"/>
                  </a:lnTo>
                  <a:lnTo>
                    <a:pt x="180287" y="31873"/>
                  </a:lnTo>
                  <a:lnTo>
                    <a:pt x="141974" y="55248"/>
                  </a:lnTo>
                  <a:lnTo>
                    <a:pt x="107203" y="84114"/>
                  </a:lnTo>
                  <a:lnTo>
                    <a:pt x="76457" y="117941"/>
                  </a:lnTo>
                  <a:lnTo>
                    <a:pt x="50219" y="156196"/>
                  </a:lnTo>
                  <a:lnTo>
                    <a:pt x="28972" y="198351"/>
                  </a:lnTo>
                  <a:lnTo>
                    <a:pt x="13198" y="243873"/>
                  </a:lnTo>
                  <a:lnTo>
                    <a:pt x="3380" y="292233"/>
                  </a:lnTo>
                  <a:lnTo>
                    <a:pt x="0" y="342900"/>
                  </a:lnTo>
                  <a:lnTo>
                    <a:pt x="3380" y="393566"/>
                  </a:lnTo>
                  <a:lnTo>
                    <a:pt x="13198" y="441926"/>
                  </a:lnTo>
                  <a:lnTo>
                    <a:pt x="28972" y="487448"/>
                  </a:lnTo>
                  <a:lnTo>
                    <a:pt x="50219" y="529603"/>
                  </a:lnTo>
                  <a:lnTo>
                    <a:pt x="76457" y="567858"/>
                  </a:lnTo>
                  <a:lnTo>
                    <a:pt x="107203" y="601685"/>
                  </a:lnTo>
                  <a:lnTo>
                    <a:pt x="141974" y="630551"/>
                  </a:lnTo>
                  <a:lnTo>
                    <a:pt x="180287" y="653926"/>
                  </a:lnTo>
                  <a:lnTo>
                    <a:pt x="221661" y="671280"/>
                  </a:lnTo>
                  <a:lnTo>
                    <a:pt x="265612" y="682081"/>
                  </a:lnTo>
                  <a:lnTo>
                    <a:pt x="311657" y="685800"/>
                  </a:lnTo>
                  <a:lnTo>
                    <a:pt x="357703" y="682081"/>
                  </a:lnTo>
                  <a:lnTo>
                    <a:pt x="401654" y="671280"/>
                  </a:lnTo>
                  <a:lnTo>
                    <a:pt x="443028" y="653926"/>
                  </a:lnTo>
                  <a:lnTo>
                    <a:pt x="481341" y="630551"/>
                  </a:lnTo>
                  <a:lnTo>
                    <a:pt x="516112" y="601685"/>
                  </a:lnTo>
                  <a:lnTo>
                    <a:pt x="546858" y="567858"/>
                  </a:lnTo>
                  <a:lnTo>
                    <a:pt x="573096" y="529603"/>
                  </a:lnTo>
                  <a:lnTo>
                    <a:pt x="594343" y="487448"/>
                  </a:lnTo>
                  <a:lnTo>
                    <a:pt x="610117" y="441926"/>
                  </a:lnTo>
                  <a:lnTo>
                    <a:pt x="619935" y="393566"/>
                  </a:lnTo>
                  <a:lnTo>
                    <a:pt x="623316" y="342900"/>
                  </a:lnTo>
                  <a:lnTo>
                    <a:pt x="619935" y="292233"/>
                  </a:lnTo>
                  <a:lnTo>
                    <a:pt x="610117" y="243873"/>
                  </a:lnTo>
                  <a:lnTo>
                    <a:pt x="594343" y="198351"/>
                  </a:lnTo>
                  <a:lnTo>
                    <a:pt x="573096" y="156196"/>
                  </a:lnTo>
                  <a:lnTo>
                    <a:pt x="546858" y="117941"/>
                  </a:lnTo>
                  <a:lnTo>
                    <a:pt x="516112" y="84114"/>
                  </a:lnTo>
                  <a:lnTo>
                    <a:pt x="481341" y="55248"/>
                  </a:lnTo>
                  <a:lnTo>
                    <a:pt x="443028" y="31873"/>
                  </a:lnTo>
                  <a:lnTo>
                    <a:pt x="401654" y="14519"/>
                  </a:lnTo>
                  <a:lnTo>
                    <a:pt x="357703" y="3718"/>
                  </a:lnTo>
                  <a:lnTo>
                    <a:pt x="3116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6367272" y="2374391"/>
              <a:ext cx="623570" cy="685800"/>
            </a:xfrm>
            <a:custGeom>
              <a:avLst/>
              <a:gdLst/>
              <a:ahLst/>
              <a:cxnLst/>
              <a:rect l="l" t="t" r="r" b="b"/>
              <a:pathLst>
                <a:path w="623570" h="685800">
                  <a:moveTo>
                    <a:pt x="0" y="342900"/>
                  </a:moveTo>
                  <a:lnTo>
                    <a:pt x="3380" y="292233"/>
                  </a:lnTo>
                  <a:lnTo>
                    <a:pt x="13198" y="243873"/>
                  </a:lnTo>
                  <a:lnTo>
                    <a:pt x="28972" y="198351"/>
                  </a:lnTo>
                  <a:lnTo>
                    <a:pt x="50219" y="156196"/>
                  </a:lnTo>
                  <a:lnTo>
                    <a:pt x="76457" y="117941"/>
                  </a:lnTo>
                  <a:lnTo>
                    <a:pt x="107203" y="84114"/>
                  </a:lnTo>
                  <a:lnTo>
                    <a:pt x="141974" y="55248"/>
                  </a:lnTo>
                  <a:lnTo>
                    <a:pt x="180287" y="31873"/>
                  </a:lnTo>
                  <a:lnTo>
                    <a:pt x="221661" y="14519"/>
                  </a:lnTo>
                  <a:lnTo>
                    <a:pt x="265612" y="3718"/>
                  </a:lnTo>
                  <a:lnTo>
                    <a:pt x="311657" y="0"/>
                  </a:lnTo>
                  <a:lnTo>
                    <a:pt x="357703" y="3718"/>
                  </a:lnTo>
                  <a:lnTo>
                    <a:pt x="401654" y="14519"/>
                  </a:lnTo>
                  <a:lnTo>
                    <a:pt x="443028" y="31873"/>
                  </a:lnTo>
                  <a:lnTo>
                    <a:pt x="481341" y="55248"/>
                  </a:lnTo>
                  <a:lnTo>
                    <a:pt x="516112" y="84114"/>
                  </a:lnTo>
                  <a:lnTo>
                    <a:pt x="546858" y="117941"/>
                  </a:lnTo>
                  <a:lnTo>
                    <a:pt x="573096" y="156196"/>
                  </a:lnTo>
                  <a:lnTo>
                    <a:pt x="594343" y="198351"/>
                  </a:lnTo>
                  <a:lnTo>
                    <a:pt x="610117" y="243873"/>
                  </a:lnTo>
                  <a:lnTo>
                    <a:pt x="619935" y="292233"/>
                  </a:lnTo>
                  <a:lnTo>
                    <a:pt x="623316" y="342900"/>
                  </a:lnTo>
                  <a:lnTo>
                    <a:pt x="619935" y="393566"/>
                  </a:lnTo>
                  <a:lnTo>
                    <a:pt x="610117" y="441926"/>
                  </a:lnTo>
                  <a:lnTo>
                    <a:pt x="594343" y="487448"/>
                  </a:lnTo>
                  <a:lnTo>
                    <a:pt x="573096" y="529603"/>
                  </a:lnTo>
                  <a:lnTo>
                    <a:pt x="546858" y="567858"/>
                  </a:lnTo>
                  <a:lnTo>
                    <a:pt x="516112" y="601685"/>
                  </a:lnTo>
                  <a:lnTo>
                    <a:pt x="481341" y="630551"/>
                  </a:lnTo>
                  <a:lnTo>
                    <a:pt x="443028" y="653926"/>
                  </a:lnTo>
                  <a:lnTo>
                    <a:pt x="401654" y="671280"/>
                  </a:lnTo>
                  <a:lnTo>
                    <a:pt x="357703" y="682081"/>
                  </a:lnTo>
                  <a:lnTo>
                    <a:pt x="311657" y="685800"/>
                  </a:lnTo>
                  <a:lnTo>
                    <a:pt x="265612" y="682081"/>
                  </a:lnTo>
                  <a:lnTo>
                    <a:pt x="221661" y="671280"/>
                  </a:lnTo>
                  <a:lnTo>
                    <a:pt x="180287" y="653926"/>
                  </a:lnTo>
                  <a:lnTo>
                    <a:pt x="141974" y="630551"/>
                  </a:lnTo>
                  <a:lnTo>
                    <a:pt x="107203" y="601685"/>
                  </a:lnTo>
                  <a:lnTo>
                    <a:pt x="76457" y="567858"/>
                  </a:lnTo>
                  <a:lnTo>
                    <a:pt x="50219" y="529603"/>
                  </a:lnTo>
                  <a:lnTo>
                    <a:pt x="28972" y="487448"/>
                  </a:lnTo>
                  <a:lnTo>
                    <a:pt x="13198" y="441926"/>
                  </a:lnTo>
                  <a:lnTo>
                    <a:pt x="3380" y="393566"/>
                  </a:lnTo>
                  <a:lnTo>
                    <a:pt x="0" y="3429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5035296" y="1480819"/>
              <a:ext cx="1384935" cy="1814830"/>
            </a:xfrm>
            <a:custGeom>
              <a:avLst/>
              <a:gdLst/>
              <a:ahLst/>
              <a:cxnLst/>
              <a:rect l="l" t="t" r="r" b="b"/>
              <a:pathLst>
                <a:path w="1384935" h="1814829">
                  <a:moveTo>
                    <a:pt x="1349756" y="1154176"/>
                  </a:moveTo>
                  <a:lnTo>
                    <a:pt x="1338745" y="1144651"/>
                  </a:lnTo>
                  <a:lnTo>
                    <a:pt x="1285367" y="1098423"/>
                  </a:lnTo>
                  <a:lnTo>
                    <a:pt x="1277531" y="1129220"/>
                  </a:lnTo>
                  <a:lnTo>
                    <a:pt x="3048" y="805180"/>
                  </a:lnTo>
                  <a:lnTo>
                    <a:pt x="0" y="817372"/>
                  </a:lnTo>
                  <a:lnTo>
                    <a:pt x="1274394" y="1141539"/>
                  </a:lnTo>
                  <a:lnTo>
                    <a:pt x="1266571" y="1172337"/>
                  </a:lnTo>
                  <a:lnTo>
                    <a:pt x="1349756" y="1154176"/>
                  </a:lnTo>
                  <a:close/>
                </a:path>
                <a:path w="1384935" h="1814829">
                  <a:moveTo>
                    <a:pt x="1355852" y="1350772"/>
                  </a:moveTo>
                  <a:lnTo>
                    <a:pt x="1271524" y="1339215"/>
                  </a:lnTo>
                  <a:lnTo>
                    <a:pt x="1281709" y="1369212"/>
                  </a:lnTo>
                  <a:lnTo>
                    <a:pt x="5588" y="1802638"/>
                  </a:lnTo>
                  <a:lnTo>
                    <a:pt x="9652" y="1814576"/>
                  </a:lnTo>
                  <a:lnTo>
                    <a:pt x="1285798" y="1381264"/>
                  </a:lnTo>
                  <a:lnTo>
                    <a:pt x="1296035" y="1411351"/>
                  </a:lnTo>
                  <a:lnTo>
                    <a:pt x="1341678" y="1365123"/>
                  </a:lnTo>
                  <a:lnTo>
                    <a:pt x="1355852" y="1350772"/>
                  </a:lnTo>
                  <a:close/>
                </a:path>
                <a:path w="1384935" h="1814829">
                  <a:moveTo>
                    <a:pt x="1384808" y="1034415"/>
                  </a:moveTo>
                  <a:lnTo>
                    <a:pt x="1368399" y="1000887"/>
                  </a:lnTo>
                  <a:lnTo>
                    <a:pt x="1347343" y="957834"/>
                  </a:lnTo>
                  <a:lnTo>
                    <a:pt x="1328051" y="983119"/>
                  </a:lnTo>
                  <a:lnTo>
                    <a:pt x="40386" y="0"/>
                  </a:lnTo>
                  <a:lnTo>
                    <a:pt x="32766" y="10160"/>
                  </a:lnTo>
                  <a:lnTo>
                    <a:pt x="1320406" y="993127"/>
                  </a:lnTo>
                  <a:lnTo>
                    <a:pt x="1301115" y="1018413"/>
                  </a:lnTo>
                  <a:lnTo>
                    <a:pt x="1384808" y="10344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5402580" y="2241803"/>
              <a:ext cx="321945" cy="349250"/>
            </a:xfrm>
            <a:custGeom>
              <a:avLst/>
              <a:gdLst/>
              <a:ahLst/>
              <a:cxnLst/>
              <a:rect l="l" t="t" r="r" b="b"/>
              <a:pathLst>
                <a:path w="321945" h="349250">
                  <a:moveTo>
                    <a:pt x="160782" y="0"/>
                  </a:moveTo>
                  <a:lnTo>
                    <a:pt x="118048" y="6231"/>
                  </a:lnTo>
                  <a:lnTo>
                    <a:pt x="79643" y="23819"/>
                  </a:lnTo>
                  <a:lnTo>
                    <a:pt x="47101" y="51101"/>
                  </a:lnTo>
                  <a:lnTo>
                    <a:pt x="21956" y="86416"/>
                  </a:lnTo>
                  <a:lnTo>
                    <a:pt x="5744" y="128102"/>
                  </a:lnTo>
                  <a:lnTo>
                    <a:pt x="0" y="174498"/>
                  </a:lnTo>
                  <a:lnTo>
                    <a:pt x="5744" y="220893"/>
                  </a:lnTo>
                  <a:lnTo>
                    <a:pt x="21956" y="262579"/>
                  </a:lnTo>
                  <a:lnTo>
                    <a:pt x="47101" y="297894"/>
                  </a:lnTo>
                  <a:lnTo>
                    <a:pt x="79643" y="325176"/>
                  </a:lnTo>
                  <a:lnTo>
                    <a:pt x="118048" y="342764"/>
                  </a:lnTo>
                  <a:lnTo>
                    <a:pt x="160782" y="348996"/>
                  </a:lnTo>
                  <a:lnTo>
                    <a:pt x="203515" y="342764"/>
                  </a:lnTo>
                  <a:lnTo>
                    <a:pt x="241920" y="325176"/>
                  </a:lnTo>
                  <a:lnTo>
                    <a:pt x="274462" y="297894"/>
                  </a:lnTo>
                  <a:lnTo>
                    <a:pt x="299607" y="262579"/>
                  </a:lnTo>
                  <a:lnTo>
                    <a:pt x="315819" y="220893"/>
                  </a:lnTo>
                  <a:lnTo>
                    <a:pt x="321564" y="174498"/>
                  </a:lnTo>
                  <a:lnTo>
                    <a:pt x="315819" y="128102"/>
                  </a:lnTo>
                  <a:lnTo>
                    <a:pt x="299607" y="86416"/>
                  </a:lnTo>
                  <a:lnTo>
                    <a:pt x="274462" y="51101"/>
                  </a:lnTo>
                  <a:lnTo>
                    <a:pt x="241920" y="23819"/>
                  </a:lnTo>
                  <a:lnTo>
                    <a:pt x="203515" y="6231"/>
                  </a:lnTo>
                  <a:lnTo>
                    <a:pt x="1607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5402580" y="2241803"/>
              <a:ext cx="321945" cy="349250"/>
            </a:xfrm>
            <a:custGeom>
              <a:avLst/>
              <a:gdLst/>
              <a:ahLst/>
              <a:cxnLst/>
              <a:rect l="l" t="t" r="r" b="b"/>
              <a:pathLst>
                <a:path w="321945" h="349250">
                  <a:moveTo>
                    <a:pt x="0" y="174498"/>
                  </a:moveTo>
                  <a:lnTo>
                    <a:pt x="5744" y="128102"/>
                  </a:lnTo>
                  <a:lnTo>
                    <a:pt x="21956" y="86416"/>
                  </a:lnTo>
                  <a:lnTo>
                    <a:pt x="47101" y="51101"/>
                  </a:lnTo>
                  <a:lnTo>
                    <a:pt x="79643" y="23819"/>
                  </a:lnTo>
                  <a:lnTo>
                    <a:pt x="118048" y="6231"/>
                  </a:lnTo>
                  <a:lnTo>
                    <a:pt x="160782" y="0"/>
                  </a:lnTo>
                  <a:lnTo>
                    <a:pt x="203515" y="6231"/>
                  </a:lnTo>
                  <a:lnTo>
                    <a:pt x="241920" y="23819"/>
                  </a:lnTo>
                  <a:lnTo>
                    <a:pt x="274462" y="51101"/>
                  </a:lnTo>
                  <a:lnTo>
                    <a:pt x="299607" y="86416"/>
                  </a:lnTo>
                  <a:lnTo>
                    <a:pt x="315819" y="128102"/>
                  </a:lnTo>
                  <a:lnTo>
                    <a:pt x="321564" y="174498"/>
                  </a:lnTo>
                  <a:lnTo>
                    <a:pt x="315819" y="220893"/>
                  </a:lnTo>
                  <a:lnTo>
                    <a:pt x="299607" y="262579"/>
                  </a:lnTo>
                  <a:lnTo>
                    <a:pt x="274462" y="297894"/>
                  </a:lnTo>
                  <a:lnTo>
                    <a:pt x="241920" y="325176"/>
                  </a:lnTo>
                  <a:lnTo>
                    <a:pt x="203515" y="342764"/>
                  </a:lnTo>
                  <a:lnTo>
                    <a:pt x="160782" y="348996"/>
                  </a:lnTo>
                  <a:lnTo>
                    <a:pt x="118048" y="342764"/>
                  </a:lnTo>
                  <a:lnTo>
                    <a:pt x="79643" y="325176"/>
                  </a:lnTo>
                  <a:lnTo>
                    <a:pt x="47101" y="297894"/>
                  </a:lnTo>
                  <a:lnTo>
                    <a:pt x="21956" y="262579"/>
                  </a:lnTo>
                  <a:lnTo>
                    <a:pt x="5744" y="220893"/>
                  </a:lnTo>
                  <a:lnTo>
                    <a:pt x="0" y="17449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 descr=""/>
          <p:cNvSpPr txBox="1"/>
          <p:nvPr/>
        </p:nvSpPr>
        <p:spPr>
          <a:xfrm>
            <a:off x="2845435" y="2770758"/>
            <a:ext cx="11493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0">
                <a:latin typeface="Times New Roman"/>
                <a:cs typeface="Times New Roman"/>
              </a:rPr>
              <a:t>h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0" y="3992371"/>
            <a:ext cx="4291330" cy="29781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02335">
              <a:lnSpc>
                <a:spcPts val="1410"/>
              </a:lnSpc>
            </a:pPr>
            <a:r>
              <a:rPr dirty="0" sz="1100">
                <a:latin typeface="Times New Roman"/>
                <a:cs typeface="Times New Roman"/>
              </a:rPr>
              <a:t>Figure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1.2:</a:t>
            </a:r>
            <a:r>
              <a:rPr dirty="0" sz="1100" spc="-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McCulloch-</a:t>
            </a:r>
            <a:r>
              <a:rPr dirty="0" sz="1200">
                <a:latin typeface="Times New Roman"/>
                <a:cs typeface="Times New Roman"/>
              </a:rPr>
              <a:t>Pitts model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neuron</a:t>
            </a:r>
            <a:r>
              <a:rPr dirty="0" sz="1100" spc="-10">
                <a:latin typeface="Times New Roman"/>
                <a:cs typeface="Times New Roman"/>
              </a:rPr>
              <a:t>.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5453126" y="2322067"/>
            <a:ext cx="22732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Times New Roman"/>
                <a:cs typeface="Times New Roman"/>
              </a:rPr>
              <a:t>W</a:t>
            </a:r>
            <a:r>
              <a:rPr dirty="0" baseline="-18518" sz="900" spc="-37" b="1">
                <a:latin typeface="Times New Roman"/>
                <a:cs typeface="Times New Roman"/>
              </a:rPr>
              <a:t>2</a:t>
            </a:r>
            <a:endParaRPr baseline="-18518" sz="900">
              <a:latin typeface="Times New Roman"/>
              <a:cs typeface="Times New Roman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8342503" y="2549398"/>
            <a:ext cx="419734" cy="31750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1920" marR="5080" indent="-109855">
              <a:lnSpc>
                <a:spcPts val="1100"/>
              </a:lnSpc>
              <a:spcBef>
                <a:spcPts val="215"/>
              </a:spcBef>
            </a:pPr>
            <a:r>
              <a:rPr dirty="0" sz="1000" spc="-10" b="1">
                <a:latin typeface="Times New Roman"/>
                <a:cs typeface="Times New Roman"/>
              </a:rPr>
              <a:t>Output </a:t>
            </a:r>
            <a:r>
              <a:rPr dirty="0" sz="1000" spc="-25" b="1">
                <a:latin typeface="Times New Roman"/>
                <a:cs typeface="Times New Roman"/>
              </a:rPr>
              <a:t>(Y)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4873752" y="1375917"/>
            <a:ext cx="2108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latin typeface="Times New Roman"/>
                <a:cs typeface="Times New Roman"/>
              </a:rPr>
              <a:t>X</a:t>
            </a:r>
            <a:r>
              <a:rPr dirty="0" baseline="-21367" sz="975" spc="-37" b="1">
                <a:latin typeface="Times New Roman"/>
                <a:cs typeface="Times New Roman"/>
              </a:rPr>
              <a:t>1</a:t>
            </a:r>
            <a:endParaRPr baseline="-21367" sz="975">
              <a:latin typeface="Times New Roman"/>
              <a:cs typeface="Times New Roman"/>
            </a:endParaRPr>
          </a:p>
        </p:txBody>
      </p:sp>
      <p:grpSp>
        <p:nvGrpSpPr>
          <p:cNvPr id="47" name="object 47" descr=""/>
          <p:cNvGrpSpPr/>
          <p:nvPr/>
        </p:nvGrpSpPr>
        <p:grpSpPr>
          <a:xfrm>
            <a:off x="4945126" y="1682242"/>
            <a:ext cx="3305175" cy="1423035"/>
            <a:chOff x="4945126" y="1682242"/>
            <a:chExt cx="3305175" cy="1423035"/>
          </a:xfrm>
        </p:grpSpPr>
        <p:sp>
          <p:nvSpPr>
            <p:cNvPr id="48" name="object 48" descr=""/>
            <p:cNvSpPr/>
            <p:nvPr/>
          </p:nvSpPr>
          <p:spPr>
            <a:xfrm>
              <a:off x="6641592" y="1761744"/>
              <a:ext cx="76200" cy="603250"/>
            </a:xfrm>
            <a:custGeom>
              <a:avLst/>
              <a:gdLst/>
              <a:ahLst/>
              <a:cxnLst/>
              <a:rect l="l" t="t" r="r" b="b"/>
              <a:pathLst>
                <a:path w="76200" h="603250">
                  <a:moveTo>
                    <a:pt x="31750" y="527050"/>
                  </a:moveTo>
                  <a:lnTo>
                    <a:pt x="0" y="527050"/>
                  </a:lnTo>
                  <a:lnTo>
                    <a:pt x="38100" y="603250"/>
                  </a:lnTo>
                  <a:lnTo>
                    <a:pt x="69850" y="539750"/>
                  </a:lnTo>
                  <a:lnTo>
                    <a:pt x="31750" y="539750"/>
                  </a:lnTo>
                  <a:lnTo>
                    <a:pt x="31750" y="527050"/>
                  </a:lnTo>
                  <a:close/>
                </a:path>
                <a:path w="76200" h="603250">
                  <a:moveTo>
                    <a:pt x="44450" y="0"/>
                  </a:moveTo>
                  <a:lnTo>
                    <a:pt x="31750" y="0"/>
                  </a:lnTo>
                  <a:lnTo>
                    <a:pt x="31750" y="539750"/>
                  </a:lnTo>
                  <a:lnTo>
                    <a:pt x="44450" y="539750"/>
                  </a:lnTo>
                  <a:lnTo>
                    <a:pt x="44450" y="0"/>
                  </a:lnTo>
                  <a:close/>
                </a:path>
                <a:path w="76200" h="603250">
                  <a:moveTo>
                    <a:pt x="76200" y="527050"/>
                  </a:moveTo>
                  <a:lnTo>
                    <a:pt x="44450" y="527050"/>
                  </a:lnTo>
                  <a:lnTo>
                    <a:pt x="44450" y="539750"/>
                  </a:lnTo>
                  <a:lnTo>
                    <a:pt x="69850" y="539750"/>
                  </a:lnTo>
                  <a:lnTo>
                    <a:pt x="76200" y="5270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4365" y="2683510"/>
              <a:ext cx="240791" cy="76200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7228332" y="2406396"/>
              <a:ext cx="715010" cy="622300"/>
            </a:xfrm>
            <a:custGeom>
              <a:avLst/>
              <a:gdLst/>
              <a:ahLst/>
              <a:cxnLst/>
              <a:rect l="l" t="t" r="r" b="b"/>
              <a:pathLst>
                <a:path w="715009" h="622300">
                  <a:moveTo>
                    <a:pt x="0" y="621791"/>
                  </a:moveTo>
                  <a:lnTo>
                    <a:pt x="714755" y="621791"/>
                  </a:lnTo>
                  <a:lnTo>
                    <a:pt x="714755" y="0"/>
                  </a:lnTo>
                  <a:lnTo>
                    <a:pt x="0" y="0"/>
                  </a:lnTo>
                  <a:lnTo>
                    <a:pt x="0" y="62179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7264908" y="2488692"/>
              <a:ext cx="622300" cy="457200"/>
            </a:xfrm>
            <a:custGeom>
              <a:avLst/>
              <a:gdLst/>
              <a:ahLst/>
              <a:cxnLst/>
              <a:rect l="l" t="t" r="r" b="b"/>
              <a:pathLst>
                <a:path w="622300" h="457200">
                  <a:moveTo>
                    <a:pt x="0" y="457200"/>
                  </a:moveTo>
                  <a:lnTo>
                    <a:pt x="622300" y="457200"/>
                  </a:lnTo>
                </a:path>
                <a:path w="622300" h="457200">
                  <a:moveTo>
                    <a:pt x="324612" y="0"/>
                  </a:moveTo>
                  <a:lnTo>
                    <a:pt x="324612" y="45720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7938516" y="2679192"/>
              <a:ext cx="311785" cy="76200"/>
            </a:xfrm>
            <a:custGeom>
              <a:avLst/>
              <a:gdLst/>
              <a:ahLst/>
              <a:cxnLst/>
              <a:rect l="l" t="t" r="r" b="b"/>
              <a:pathLst>
                <a:path w="311784" h="76200">
                  <a:moveTo>
                    <a:pt x="235457" y="0"/>
                  </a:moveTo>
                  <a:lnTo>
                    <a:pt x="235457" y="76200"/>
                  </a:lnTo>
                  <a:lnTo>
                    <a:pt x="298957" y="44450"/>
                  </a:lnTo>
                  <a:lnTo>
                    <a:pt x="248157" y="44450"/>
                  </a:lnTo>
                  <a:lnTo>
                    <a:pt x="248157" y="31750"/>
                  </a:lnTo>
                  <a:lnTo>
                    <a:pt x="298957" y="31750"/>
                  </a:lnTo>
                  <a:lnTo>
                    <a:pt x="235457" y="0"/>
                  </a:lnTo>
                  <a:close/>
                </a:path>
                <a:path w="311784" h="76200">
                  <a:moveTo>
                    <a:pt x="235457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235457" y="44450"/>
                  </a:lnTo>
                  <a:lnTo>
                    <a:pt x="235457" y="31750"/>
                  </a:lnTo>
                  <a:close/>
                </a:path>
                <a:path w="311784" h="76200">
                  <a:moveTo>
                    <a:pt x="298957" y="31750"/>
                  </a:moveTo>
                  <a:lnTo>
                    <a:pt x="248157" y="31750"/>
                  </a:lnTo>
                  <a:lnTo>
                    <a:pt x="248157" y="44450"/>
                  </a:lnTo>
                  <a:lnTo>
                    <a:pt x="298957" y="44450"/>
                  </a:lnTo>
                  <a:lnTo>
                    <a:pt x="311657" y="38100"/>
                  </a:lnTo>
                  <a:lnTo>
                    <a:pt x="298957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4951476" y="2438400"/>
              <a:ext cx="635" cy="660400"/>
            </a:xfrm>
            <a:custGeom>
              <a:avLst/>
              <a:gdLst/>
              <a:ahLst/>
              <a:cxnLst/>
              <a:rect l="l" t="t" r="r" b="b"/>
              <a:pathLst>
                <a:path w="635" h="660400">
                  <a:moveTo>
                    <a:pt x="0" y="0"/>
                  </a:moveTo>
                  <a:lnTo>
                    <a:pt x="635" y="660400"/>
                  </a:lnTo>
                </a:path>
              </a:pathLst>
            </a:custGeom>
            <a:ln w="12191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7363968" y="2526792"/>
              <a:ext cx="451484" cy="391795"/>
            </a:xfrm>
            <a:custGeom>
              <a:avLst/>
              <a:gdLst/>
              <a:ahLst/>
              <a:cxnLst/>
              <a:rect l="l" t="t" r="r" b="b"/>
              <a:pathLst>
                <a:path w="451484" h="391794">
                  <a:moveTo>
                    <a:pt x="0" y="388874"/>
                  </a:moveTo>
                  <a:lnTo>
                    <a:pt x="56054" y="388143"/>
                  </a:lnTo>
                  <a:lnTo>
                    <a:pt x="124967" y="343027"/>
                  </a:lnTo>
                  <a:lnTo>
                    <a:pt x="149518" y="313109"/>
                  </a:lnTo>
                  <a:lnTo>
                    <a:pt x="177009" y="272962"/>
                  </a:lnTo>
                  <a:lnTo>
                    <a:pt x="206294" y="226614"/>
                  </a:lnTo>
                  <a:lnTo>
                    <a:pt x="236222" y="178095"/>
                  </a:lnTo>
                  <a:lnTo>
                    <a:pt x="265647" y="131436"/>
                  </a:lnTo>
                  <a:lnTo>
                    <a:pt x="293418" y="90667"/>
                  </a:lnTo>
                  <a:lnTo>
                    <a:pt x="318388" y="59817"/>
                  </a:lnTo>
                  <a:lnTo>
                    <a:pt x="358860" y="27735"/>
                  </a:lnTo>
                  <a:lnTo>
                    <a:pt x="396795" y="12239"/>
                  </a:lnTo>
                  <a:lnTo>
                    <a:pt x="428706" y="5578"/>
                  </a:lnTo>
                  <a:lnTo>
                    <a:pt x="451103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5411724" y="1688592"/>
              <a:ext cx="321945" cy="350520"/>
            </a:xfrm>
            <a:custGeom>
              <a:avLst/>
              <a:gdLst/>
              <a:ahLst/>
              <a:cxnLst/>
              <a:rect l="l" t="t" r="r" b="b"/>
              <a:pathLst>
                <a:path w="321945" h="350519">
                  <a:moveTo>
                    <a:pt x="160781" y="0"/>
                  </a:moveTo>
                  <a:lnTo>
                    <a:pt x="118048" y="6261"/>
                  </a:lnTo>
                  <a:lnTo>
                    <a:pt x="79643" y="23932"/>
                  </a:lnTo>
                  <a:lnTo>
                    <a:pt x="47101" y="51339"/>
                  </a:lnTo>
                  <a:lnTo>
                    <a:pt x="21956" y="86811"/>
                  </a:lnTo>
                  <a:lnTo>
                    <a:pt x="5744" y="128675"/>
                  </a:lnTo>
                  <a:lnTo>
                    <a:pt x="0" y="175260"/>
                  </a:lnTo>
                  <a:lnTo>
                    <a:pt x="5744" y="221844"/>
                  </a:lnTo>
                  <a:lnTo>
                    <a:pt x="21956" y="263708"/>
                  </a:lnTo>
                  <a:lnTo>
                    <a:pt x="47101" y="299180"/>
                  </a:lnTo>
                  <a:lnTo>
                    <a:pt x="79643" y="326587"/>
                  </a:lnTo>
                  <a:lnTo>
                    <a:pt x="118048" y="344258"/>
                  </a:lnTo>
                  <a:lnTo>
                    <a:pt x="160781" y="350520"/>
                  </a:lnTo>
                  <a:lnTo>
                    <a:pt x="203515" y="344258"/>
                  </a:lnTo>
                  <a:lnTo>
                    <a:pt x="241920" y="326587"/>
                  </a:lnTo>
                  <a:lnTo>
                    <a:pt x="274462" y="299180"/>
                  </a:lnTo>
                  <a:lnTo>
                    <a:pt x="299607" y="263708"/>
                  </a:lnTo>
                  <a:lnTo>
                    <a:pt x="315819" y="221844"/>
                  </a:lnTo>
                  <a:lnTo>
                    <a:pt x="321563" y="175260"/>
                  </a:lnTo>
                  <a:lnTo>
                    <a:pt x="315819" y="128675"/>
                  </a:lnTo>
                  <a:lnTo>
                    <a:pt x="299607" y="86811"/>
                  </a:lnTo>
                  <a:lnTo>
                    <a:pt x="274462" y="51339"/>
                  </a:lnTo>
                  <a:lnTo>
                    <a:pt x="241920" y="23932"/>
                  </a:lnTo>
                  <a:lnTo>
                    <a:pt x="203515" y="6261"/>
                  </a:lnTo>
                  <a:lnTo>
                    <a:pt x="1607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5411724" y="1688592"/>
              <a:ext cx="321945" cy="350520"/>
            </a:xfrm>
            <a:custGeom>
              <a:avLst/>
              <a:gdLst/>
              <a:ahLst/>
              <a:cxnLst/>
              <a:rect l="l" t="t" r="r" b="b"/>
              <a:pathLst>
                <a:path w="321945" h="350519">
                  <a:moveTo>
                    <a:pt x="0" y="175260"/>
                  </a:moveTo>
                  <a:lnTo>
                    <a:pt x="5744" y="128675"/>
                  </a:lnTo>
                  <a:lnTo>
                    <a:pt x="21956" y="86811"/>
                  </a:lnTo>
                  <a:lnTo>
                    <a:pt x="47101" y="51339"/>
                  </a:lnTo>
                  <a:lnTo>
                    <a:pt x="79643" y="23932"/>
                  </a:lnTo>
                  <a:lnTo>
                    <a:pt x="118048" y="6261"/>
                  </a:lnTo>
                  <a:lnTo>
                    <a:pt x="160781" y="0"/>
                  </a:lnTo>
                  <a:lnTo>
                    <a:pt x="203515" y="6261"/>
                  </a:lnTo>
                  <a:lnTo>
                    <a:pt x="241920" y="23932"/>
                  </a:lnTo>
                  <a:lnTo>
                    <a:pt x="274462" y="51339"/>
                  </a:lnTo>
                  <a:lnTo>
                    <a:pt x="299607" y="86811"/>
                  </a:lnTo>
                  <a:lnTo>
                    <a:pt x="315819" y="128675"/>
                  </a:lnTo>
                  <a:lnTo>
                    <a:pt x="321563" y="175260"/>
                  </a:lnTo>
                  <a:lnTo>
                    <a:pt x="315819" y="221844"/>
                  </a:lnTo>
                  <a:lnTo>
                    <a:pt x="299607" y="263708"/>
                  </a:lnTo>
                  <a:lnTo>
                    <a:pt x="274462" y="299180"/>
                  </a:lnTo>
                  <a:lnTo>
                    <a:pt x="241920" y="326587"/>
                  </a:lnTo>
                  <a:lnTo>
                    <a:pt x="203515" y="344258"/>
                  </a:lnTo>
                  <a:lnTo>
                    <a:pt x="160781" y="350520"/>
                  </a:lnTo>
                  <a:lnTo>
                    <a:pt x="118048" y="344258"/>
                  </a:lnTo>
                  <a:lnTo>
                    <a:pt x="79643" y="326587"/>
                  </a:lnTo>
                  <a:lnTo>
                    <a:pt x="47101" y="299180"/>
                  </a:lnTo>
                  <a:lnTo>
                    <a:pt x="21956" y="263708"/>
                  </a:lnTo>
                  <a:lnTo>
                    <a:pt x="5744" y="221844"/>
                  </a:lnTo>
                  <a:lnTo>
                    <a:pt x="0" y="17526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 descr=""/>
          <p:cNvSpPr txBox="1"/>
          <p:nvPr/>
        </p:nvSpPr>
        <p:spPr>
          <a:xfrm>
            <a:off x="6373114" y="1489710"/>
            <a:ext cx="98996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latin typeface="Times New Roman"/>
                <a:cs typeface="Times New Roman"/>
              </a:rPr>
              <a:t>Bias</a:t>
            </a:r>
            <a:r>
              <a:rPr dirty="0" sz="1000" spc="-25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(X</a:t>
            </a:r>
            <a:r>
              <a:rPr dirty="0" baseline="-21367" sz="975" b="1">
                <a:latin typeface="Times New Roman"/>
                <a:cs typeface="Times New Roman"/>
              </a:rPr>
              <a:t>0 </a:t>
            </a:r>
            <a:r>
              <a:rPr dirty="0" sz="1000" spc="-10" b="1">
                <a:latin typeface="Times New Roman"/>
                <a:cs typeface="Times New Roman"/>
              </a:rPr>
              <a:t>or</a:t>
            </a:r>
            <a:r>
              <a:rPr dirty="0" sz="1000" spc="-105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b)</a:t>
            </a:r>
            <a:r>
              <a:rPr dirty="0" sz="1000" spc="-5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= </a:t>
            </a:r>
            <a:r>
              <a:rPr dirty="0" sz="1000" spc="-50" b="1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7353045" y="3090798"/>
            <a:ext cx="531495" cy="30162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64135" marR="5080" indent="-52069">
              <a:lnSpc>
                <a:spcPct val="101099"/>
              </a:lnSpc>
              <a:spcBef>
                <a:spcPts val="85"/>
              </a:spcBef>
            </a:pPr>
            <a:r>
              <a:rPr dirty="0" sz="900" spc="-10" b="1">
                <a:latin typeface="Times New Roman"/>
                <a:cs typeface="Times New Roman"/>
              </a:rPr>
              <a:t>Activation function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5461761" y="1769745"/>
            <a:ext cx="22732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Times New Roman"/>
                <a:cs typeface="Times New Roman"/>
              </a:rPr>
              <a:t>W</a:t>
            </a:r>
            <a:r>
              <a:rPr dirty="0" baseline="-18518" sz="900" spc="-37" b="1">
                <a:latin typeface="Times New Roman"/>
                <a:cs typeface="Times New Roman"/>
              </a:rPr>
              <a:t>1</a:t>
            </a:r>
            <a:endParaRPr baseline="-18518" sz="900">
              <a:latin typeface="Times New Roman"/>
              <a:cs typeface="Times New Roman"/>
            </a:endParaRPr>
          </a:p>
        </p:txBody>
      </p:sp>
      <p:grpSp>
        <p:nvGrpSpPr>
          <p:cNvPr id="60" name="object 60" descr=""/>
          <p:cNvGrpSpPr/>
          <p:nvPr/>
        </p:nvGrpSpPr>
        <p:grpSpPr>
          <a:xfrm>
            <a:off x="5412994" y="2921254"/>
            <a:ext cx="335915" cy="361950"/>
            <a:chOff x="5412994" y="2921254"/>
            <a:chExt cx="335915" cy="361950"/>
          </a:xfrm>
        </p:grpSpPr>
        <p:sp>
          <p:nvSpPr>
            <p:cNvPr id="61" name="object 61" descr=""/>
            <p:cNvSpPr/>
            <p:nvPr/>
          </p:nvSpPr>
          <p:spPr>
            <a:xfrm>
              <a:off x="5419344" y="2927604"/>
              <a:ext cx="323215" cy="349250"/>
            </a:xfrm>
            <a:custGeom>
              <a:avLst/>
              <a:gdLst/>
              <a:ahLst/>
              <a:cxnLst/>
              <a:rect l="l" t="t" r="r" b="b"/>
              <a:pathLst>
                <a:path w="323214" h="349250">
                  <a:moveTo>
                    <a:pt x="161543" y="0"/>
                  </a:moveTo>
                  <a:lnTo>
                    <a:pt x="118577" y="6231"/>
                  </a:lnTo>
                  <a:lnTo>
                    <a:pt x="79981" y="23819"/>
                  </a:lnTo>
                  <a:lnTo>
                    <a:pt x="47291" y="51101"/>
                  </a:lnTo>
                  <a:lnTo>
                    <a:pt x="22041" y="86416"/>
                  </a:lnTo>
                  <a:lnTo>
                    <a:pt x="5766" y="128102"/>
                  </a:lnTo>
                  <a:lnTo>
                    <a:pt x="0" y="174498"/>
                  </a:lnTo>
                  <a:lnTo>
                    <a:pt x="5766" y="220893"/>
                  </a:lnTo>
                  <a:lnTo>
                    <a:pt x="22041" y="262579"/>
                  </a:lnTo>
                  <a:lnTo>
                    <a:pt x="47291" y="297894"/>
                  </a:lnTo>
                  <a:lnTo>
                    <a:pt x="79981" y="325176"/>
                  </a:lnTo>
                  <a:lnTo>
                    <a:pt x="118577" y="342764"/>
                  </a:lnTo>
                  <a:lnTo>
                    <a:pt x="161543" y="348996"/>
                  </a:lnTo>
                  <a:lnTo>
                    <a:pt x="204510" y="342764"/>
                  </a:lnTo>
                  <a:lnTo>
                    <a:pt x="243106" y="325176"/>
                  </a:lnTo>
                  <a:lnTo>
                    <a:pt x="275796" y="297894"/>
                  </a:lnTo>
                  <a:lnTo>
                    <a:pt x="301046" y="262579"/>
                  </a:lnTo>
                  <a:lnTo>
                    <a:pt x="317321" y="220893"/>
                  </a:lnTo>
                  <a:lnTo>
                    <a:pt x="323088" y="174498"/>
                  </a:lnTo>
                  <a:lnTo>
                    <a:pt x="317321" y="128102"/>
                  </a:lnTo>
                  <a:lnTo>
                    <a:pt x="301046" y="86416"/>
                  </a:lnTo>
                  <a:lnTo>
                    <a:pt x="275796" y="51101"/>
                  </a:lnTo>
                  <a:lnTo>
                    <a:pt x="243106" y="23819"/>
                  </a:lnTo>
                  <a:lnTo>
                    <a:pt x="204510" y="6231"/>
                  </a:lnTo>
                  <a:lnTo>
                    <a:pt x="1615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5419344" y="2927604"/>
              <a:ext cx="323215" cy="349250"/>
            </a:xfrm>
            <a:custGeom>
              <a:avLst/>
              <a:gdLst/>
              <a:ahLst/>
              <a:cxnLst/>
              <a:rect l="l" t="t" r="r" b="b"/>
              <a:pathLst>
                <a:path w="323214" h="349250">
                  <a:moveTo>
                    <a:pt x="0" y="174498"/>
                  </a:moveTo>
                  <a:lnTo>
                    <a:pt x="5766" y="128102"/>
                  </a:lnTo>
                  <a:lnTo>
                    <a:pt x="22041" y="86416"/>
                  </a:lnTo>
                  <a:lnTo>
                    <a:pt x="47291" y="51101"/>
                  </a:lnTo>
                  <a:lnTo>
                    <a:pt x="79981" y="23819"/>
                  </a:lnTo>
                  <a:lnTo>
                    <a:pt x="118577" y="6231"/>
                  </a:lnTo>
                  <a:lnTo>
                    <a:pt x="161543" y="0"/>
                  </a:lnTo>
                  <a:lnTo>
                    <a:pt x="204510" y="6231"/>
                  </a:lnTo>
                  <a:lnTo>
                    <a:pt x="243106" y="23819"/>
                  </a:lnTo>
                  <a:lnTo>
                    <a:pt x="275796" y="51101"/>
                  </a:lnTo>
                  <a:lnTo>
                    <a:pt x="301046" y="86416"/>
                  </a:lnTo>
                  <a:lnTo>
                    <a:pt x="317321" y="128102"/>
                  </a:lnTo>
                  <a:lnTo>
                    <a:pt x="323088" y="174498"/>
                  </a:lnTo>
                  <a:lnTo>
                    <a:pt x="317321" y="220893"/>
                  </a:lnTo>
                  <a:lnTo>
                    <a:pt x="301046" y="262579"/>
                  </a:lnTo>
                  <a:lnTo>
                    <a:pt x="275796" y="297894"/>
                  </a:lnTo>
                  <a:lnTo>
                    <a:pt x="243106" y="325176"/>
                  </a:lnTo>
                  <a:lnTo>
                    <a:pt x="204510" y="342764"/>
                  </a:lnTo>
                  <a:lnTo>
                    <a:pt x="161543" y="348996"/>
                  </a:lnTo>
                  <a:lnTo>
                    <a:pt x="118577" y="342764"/>
                  </a:lnTo>
                  <a:lnTo>
                    <a:pt x="79981" y="325176"/>
                  </a:lnTo>
                  <a:lnTo>
                    <a:pt x="47291" y="297894"/>
                  </a:lnTo>
                  <a:lnTo>
                    <a:pt x="22041" y="262579"/>
                  </a:lnTo>
                  <a:lnTo>
                    <a:pt x="5766" y="220893"/>
                  </a:lnTo>
                  <a:lnTo>
                    <a:pt x="0" y="174498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 descr=""/>
          <p:cNvSpPr txBox="1"/>
          <p:nvPr/>
        </p:nvSpPr>
        <p:spPr>
          <a:xfrm>
            <a:off x="5462651" y="3008121"/>
            <a:ext cx="2444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Times New Roman"/>
                <a:cs typeface="Times New Roman"/>
              </a:rPr>
              <a:t>W</a:t>
            </a:r>
            <a:r>
              <a:rPr dirty="0" baseline="-18518" sz="900" spc="-37" b="1">
                <a:latin typeface="Times New Roman"/>
                <a:cs typeface="Times New Roman"/>
              </a:rPr>
              <a:t>N</a:t>
            </a:r>
            <a:endParaRPr baseline="-18518" sz="900">
              <a:latin typeface="Times New Roman"/>
              <a:cs typeface="Times New Roman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5357240" y="3338576"/>
            <a:ext cx="449580" cy="30162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38100" marR="5080" indent="-26034">
              <a:lnSpc>
                <a:spcPct val="101099"/>
              </a:lnSpc>
              <a:spcBef>
                <a:spcPts val="85"/>
              </a:spcBef>
            </a:pPr>
            <a:r>
              <a:rPr dirty="0" sz="900" spc="-10" b="1">
                <a:latin typeface="Times New Roman"/>
                <a:cs typeface="Times New Roman"/>
              </a:rPr>
              <a:t>Synaptic weights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4441697" y="2446147"/>
            <a:ext cx="391795" cy="31750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 indent="31750">
              <a:lnSpc>
                <a:spcPts val="1100"/>
              </a:lnSpc>
              <a:spcBef>
                <a:spcPts val="215"/>
              </a:spcBef>
            </a:pPr>
            <a:r>
              <a:rPr dirty="0" sz="1000" spc="-20" b="1">
                <a:latin typeface="Times New Roman"/>
                <a:cs typeface="Times New Roman"/>
              </a:rPr>
              <a:t>Input </a:t>
            </a:r>
            <a:r>
              <a:rPr dirty="0" sz="1000" spc="-10" b="1">
                <a:latin typeface="Times New Roman"/>
                <a:cs typeface="Times New Roman"/>
              </a:rPr>
              <a:t>signals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4820411" y="2174239"/>
            <a:ext cx="2108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latin typeface="Times New Roman"/>
                <a:cs typeface="Times New Roman"/>
              </a:rPr>
              <a:t>X</a:t>
            </a:r>
            <a:r>
              <a:rPr dirty="0" baseline="-21367" sz="975" spc="-37" b="1">
                <a:latin typeface="Times New Roman"/>
                <a:cs typeface="Times New Roman"/>
              </a:rPr>
              <a:t>2</a:t>
            </a:r>
            <a:endParaRPr baseline="-21367" sz="975">
              <a:latin typeface="Times New Roman"/>
              <a:cs typeface="Times New Roman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4795773" y="3166998"/>
            <a:ext cx="2298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latin typeface="Times New Roman"/>
                <a:cs typeface="Times New Roman"/>
              </a:rPr>
              <a:t>X</a:t>
            </a:r>
            <a:r>
              <a:rPr dirty="0" baseline="-21367" sz="975" spc="-37" b="1">
                <a:latin typeface="Times New Roman"/>
                <a:cs typeface="Times New Roman"/>
              </a:rPr>
              <a:t>N</a:t>
            </a:r>
            <a:endParaRPr baseline="-21367" sz="975">
              <a:latin typeface="Times New Roman"/>
              <a:cs typeface="Times New Roman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6409182" y="2372995"/>
            <a:ext cx="488315" cy="10839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34290">
              <a:lnSpc>
                <a:spcPct val="100000"/>
              </a:lnSpc>
              <a:spcBef>
                <a:spcPts val="105"/>
              </a:spcBef>
            </a:pPr>
            <a:r>
              <a:rPr dirty="0" sz="3800" spc="-50" b="1">
                <a:latin typeface="Symbol"/>
                <a:cs typeface="Symbol"/>
              </a:rPr>
              <a:t></a:t>
            </a:r>
            <a:endParaRPr sz="3800">
              <a:latin typeface="Symbol"/>
              <a:cs typeface="Symbol"/>
            </a:endParaRPr>
          </a:p>
          <a:p>
            <a:pPr algn="ctr" marL="12065" marR="5080">
              <a:lnSpc>
                <a:spcPct val="101099"/>
              </a:lnSpc>
              <a:spcBef>
                <a:spcPts val="1585"/>
              </a:spcBef>
            </a:pPr>
            <a:r>
              <a:rPr dirty="0" sz="900" spc="-20" b="1">
                <a:latin typeface="Times New Roman"/>
                <a:cs typeface="Times New Roman"/>
              </a:rPr>
              <a:t>Summing unit</a:t>
            </a:r>
            <a:endParaRPr sz="900">
              <a:latin typeface="Times New Roman"/>
              <a:cs typeface="Times New Roman"/>
            </a:endParaRPr>
          </a:p>
        </p:txBody>
      </p:sp>
      <p:grpSp>
        <p:nvGrpSpPr>
          <p:cNvPr id="69" name="object 69" descr=""/>
          <p:cNvGrpSpPr/>
          <p:nvPr/>
        </p:nvGrpSpPr>
        <p:grpSpPr>
          <a:xfrm>
            <a:off x="6507226" y="1855977"/>
            <a:ext cx="334645" cy="361950"/>
            <a:chOff x="6507226" y="1855977"/>
            <a:chExt cx="334645" cy="361950"/>
          </a:xfrm>
        </p:grpSpPr>
        <p:sp>
          <p:nvSpPr>
            <p:cNvPr id="70" name="object 70" descr=""/>
            <p:cNvSpPr/>
            <p:nvPr/>
          </p:nvSpPr>
          <p:spPr>
            <a:xfrm>
              <a:off x="6513576" y="1862327"/>
              <a:ext cx="321945" cy="349250"/>
            </a:xfrm>
            <a:custGeom>
              <a:avLst/>
              <a:gdLst/>
              <a:ahLst/>
              <a:cxnLst/>
              <a:rect l="l" t="t" r="r" b="b"/>
              <a:pathLst>
                <a:path w="321945" h="349250">
                  <a:moveTo>
                    <a:pt x="160781" y="0"/>
                  </a:moveTo>
                  <a:lnTo>
                    <a:pt x="118048" y="6231"/>
                  </a:lnTo>
                  <a:lnTo>
                    <a:pt x="79643" y="23819"/>
                  </a:lnTo>
                  <a:lnTo>
                    <a:pt x="47101" y="51101"/>
                  </a:lnTo>
                  <a:lnTo>
                    <a:pt x="21956" y="86416"/>
                  </a:lnTo>
                  <a:lnTo>
                    <a:pt x="5744" y="128102"/>
                  </a:lnTo>
                  <a:lnTo>
                    <a:pt x="0" y="174498"/>
                  </a:lnTo>
                  <a:lnTo>
                    <a:pt x="5744" y="220893"/>
                  </a:lnTo>
                  <a:lnTo>
                    <a:pt x="21956" y="262579"/>
                  </a:lnTo>
                  <a:lnTo>
                    <a:pt x="47101" y="297894"/>
                  </a:lnTo>
                  <a:lnTo>
                    <a:pt x="79643" y="325176"/>
                  </a:lnTo>
                  <a:lnTo>
                    <a:pt x="118048" y="342764"/>
                  </a:lnTo>
                  <a:lnTo>
                    <a:pt x="160781" y="348996"/>
                  </a:lnTo>
                  <a:lnTo>
                    <a:pt x="203515" y="342764"/>
                  </a:lnTo>
                  <a:lnTo>
                    <a:pt x="241920" y="325176"/>
                  </a:lnTo>
                  <a:lnTo>
                    <a:pt x="274462" y="297894"/>
                  </a:lnTo>
                  <a:lnTo>
                    <a:pt x="299607" y="262579"/>
                  </a:lnTo>
                  <a:lnTo>
                    <a:pt x="315819" y="220893"/>
                  </a:lnTo>
                  <a:lnTo>
                    <a:pt x="321564" y="174498"/>
                  </a:lnTo>
                  <a:lnTo>
                    <a:pt x="315819" y="128102"/>
                  </a:lnTo>
                  <a:lnTo>
                    <a:pt x="299607" y="86416"/>
                  </a:lnTo>
                  <a:lnTo>
                    <a:pt x="274462" y="51101"/>
                  </a:lnTo>
                  <a:lnTo>
                    <a:pt x="241920" y="23819"/>
                  </a:lnTo>
                  <a:lnTo>
                    <a:pt x="203515" y="6231"/>
                  </a:lnTo>
                  <a:lnTo>
                    <a:pt x="1607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6513576" y="1862327"/>
              <a:ext cx="321945" cy="349250"/>
            </a:xfrm>
            <a:custGeom>
              <a:avLst/>
              <a:gdLst/>
              <a:ahLst/>
              <a:cxnLst/>
              <a:rect l="l" t="t" r="r" b="b"/>
              <a:pathLst>
                <a:path w="321945" h="349250">
                  <a:moveTo>
                    <a:pt x="0" y="174498"/>
                  </a:moveTo>
                  <a:lnTo>
                    <a:pt x="5744" y="128102"/>
                  </a:lnTo>
                  <a:lnTo>
                    <a:pt x="21956" y="86416"/>
                  </a:lnTo>
                  <a:lnTo>
                    <a:pt x="47101" y="51101"/>
                  </a:lnTo>
                  <a:lnTo>
                    <a:pt x="79643" y="23819"/>
                  </a:lnTo>
                  <a:lnTo>
                    <a:pt x="118048" y="6231"/>
                  </a:lnTo>
                  <a:lnTo>
                    <a:pt x="160781" y="0"/>
                  </a:lnTo>
                  <a:lnTo>
                    <a:pt x="203515" y="6231"/>
                  </a:lnTo>
                  <a:lnTo>
                    <a:pt x="241920" y="23819"/>
                  </a:lnTo>
                  <a:lnTo>
                    <a:pt x="274462" y="51101"/>
                  </a:lnTo>
                  <a:lnTo>
                    <a:pt x="299607" y="86416"/>
                  </a:lnTo>
                  <a:lnTo>
                    <a:pt x="315819" y="128102"/>
                  </a:lnTo>
                  <a:lnTo>
                    <a:pt x="321564" y="174498"/>
                  </a:lnTo>
                  <a:lnTo>
                    <a:pt x="315819" y="220893"/>
                  </a:lnTo>
                  <a:lnTo>
                    <a:pt x="299607" y="262579"/>
                  </a:lnTo>
                  <a:lnTo>
                    <a:pt x="274462" y="297894"/>
                  </a:lnTo>
                  <a:lnTo>
                    <a:pt x="241920" y="325176"/>
                  </a:lnTo>
                  <a:lnTo>
                    <a:pt x="203515" y="342764"/>
                  </a:lnTo>
                  <a:lnTo>
                    <a:pt x="160781" y="348996"/>
                  </a:lnTo>
                  <a:lnTo>
                    <a:pt x="118048" y="342764"/>
                  </a:lnTo>
                  <a:lnTo>
                    <a:pt x="79643" y="325176"/>
                  </a:lnTo>
                  <a:lnTo>
                    <a:pt x="47101" y="297894"/>
                  </a:lnTo>
                  <a:lnTo>
                    <a:pt x="21956" y="262579"/>
                  </a:lnTo>
                  <a:lnTo>
                    <a:pt x="5744" y="220893"/>
                  </a:lnTo>
                  <a:lnTo>
                    <a:pt x="0" y="17449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2" name="object 72" descr=""/>
          <p:cNvSpPr txBox="1"/>
          <p:nvPr/>
        </p:nvSpPr>
        <p:spPr>
          <a:xfrm>
            <a:off x="6564121" y="1941321"/>
            <a:ext cx="22732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Times New Roman"/>
                <a:cs typeface="Times New Roman"/>
              </a:rPr>
              <a:t>W</a:t>
            </a:r>
            <a:r>
              <a:rPr dirty="0" baseline="-18518" sz="900" spc="-37" b="1">
                <a:latin typeface="Times New Roman"/>
                <a:cs typeface="Times New Roman"/>
              </a:rPr>
              <a:t>0</a:t>
            </a:r>
            <a:endParaRPr baseline="-18518" sz="900">
              <a:latin typeface="Times New Roman"/>
              <a:cs typeface="Times New Roman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4388103" y="3917441"/>
            <a:ext cx="4758690" cy="37274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42265">
              <a:lnSpc>
                <a:spcPts val="1760"/>
              </a:lnSpc>
            </a:pPr>
            <a:r>
              <a:rPr dirty="0" sz="1500">
                <a:latin typeface="Times New Roman"/>
                <a:cs typeface="Times New Roman"/>
              </a:rPr>
              <a:t>Figure</a:t>
            </a:r>
            <a:r>
              <a:rPr dirty="0" sz="1500" spc="-45">
                <a:latin typeface="Times New Roman"/>
                <a:cs typeface="Times New Roman"/>
              </a:rPr>
              <a:t> </a:t>
            </a:r>
            <a:r>
              <a:rPr dirty="0" sz="1500">
                <a:latin typeface="Times New Roman"/>
                <a:cs typeface="Times New Roman"/>
              </a:rPr>
              <a:t>1.3:</a:t>
            </a:r>
            <a:r>
              <a:rPr dirty="0" sz="1500" spc="-25">
                <a:latin typeface="Times New Roman"/>
                <a:cs typeface="Times New Roman"/>
              </a:rPr>
              <a:t> </a:t>
            </a:r>
            <a:r>
              <a:rPr dirty="0" sz="1500">
                <a:latin typeface="Times New Roman"/>
                <a:cs typeface="Times New Roman"/>
              </a:rPr>
              <a:t>Generalized</a:t>
            </a:r>
            <a:r>
              <a:rPr dirty="0" sz="1500" spc="-15">
                <a:latin typeface="Times New Roman"/>
                <a:cs typeface="Times New Roman"/>
              </a:rPr>
              <a:t> </a:t>
            </a:r>
            <a:r>
              <a:rPr dirty="0" sz="1500">
                <a:latin typeface="Times New Roman"/>
                <a:cs typeface="Times New Roman"/>
              </a:rPr>
              <a:t>model</a:t>
            </a:r>
            <a:r>
              <a:rPr dirty="0" sz="1500" spc="-25">
                <a:latin typeface="Times New Roman"/>
                <a:cs typeface="Times New Roman"/>
              </a:rPr>
              <a:t> </a:t>
            </a:r>
            <a:r>
              <a:rPr dirty="0" sz="1500">
                <a:latin typeface="Times New Roman"/>
                <a:cs typeface="Times New Roman"/>
              </a:rPr>
              <a:t>of</a:t>
            </a:r>
            <a:r>
              <a:rPr dirty="0" sz="1500" spc="-15">
                <a:latin typeface="Times New Roman"/>
                <a:cs typeface="Times New Roman"/>
              </a:rPr>
              <a:t> </a:t>
            </a:r>
            <a:r>
              <a:rPr dirty="0" sz="1500">
                <a:latin typeface="Times New Roman"/>
                <a:cs typeface="Times New Roman"/>
              </a:rPr>
              <a:t>an</a:t>
            </a:r>
            <a:r>
              <a:rPr dirty="0" sz="1500" spc="-15">
                <a:latin typeface="Times New Roman"/>
                <a:cs typeface="Times New Roman"/>
              </a:rPr>
              <a:t> </a:t>
            </a:r>
            <a:r>
              <a:rPr dirty="0" sz="1500">
                <a:latin typeface="Times New Roman"/>
                <a:cs typeface="Times New Roman"/>
              </a:rPr>
              <a:t>artificial</a:t>
            </a:r>
            <a:r>
              <a:rPr dirty="0" sz="1500" spc="-20">
                <a:latin typeface="Times New Roman"/>
                <a:cs typeface="Times New Roman"/>
              </a:rPr>
              <a:t> </a:t>
            </a:r>
            <a:r>
              <a:rPr dirty="0" sz="1500" spc="-10">
                <a:latin typeface="Times New Roman"/>
                <a:cs typeface="Times New Roman"/>
              </a:rPr>
              <a:t>neuron.</a:t>
            </a:r>
            <a:endParaRPr sz="1500">
              <a:latin typeface="Times New Roman"/>
              <a:cs typeface="Times New Roman"/>
            </a:endParaRPr>
          </a:p>
        </p:txBody>
      </p:sp>
      <p:grpSp>
        <p:nvGrpSpPr>
          <p:cNvPr id="74" name="object 74" descr=""/>
          <p:cNvGrpSpPr/>
          <p:nvPr/>
        </p:nvGrpSpPr>
        <p:grpSpPr>
          <a:xfrm>
            <a:off x="2057400" y="4994147"/>
            <a:ext cx="5868035" cy="990600"/>
            <a:chOff x="2057400" y="4994147"/>
            <a:chExt cx="5868035" cy="990600"/>
          </a:xfrm>
        </p:grpSpPr>
        <p:sp>
          <p:nvSpPr>
            <p:cNvPr id="75" name="object 75" descr=""/>
            <p:cNvSpPr/>
            <p:nvPr/>
          </p:nvSpPr>
          <p:spPr>
            <a:xfrm>
              <a:off x="2057400" y="4994147"/>
              <a:ext cx="1448435" cy="990600"/>
            </a:xfrm>
            <a:custGeom>
              <a:avLst/>
              <a:gdLst/>
              <a:ahLst/>
              <a:cxnLst/>
              <a:rect l="l" t="t" r="r" b="b"/>
              <a:pathLst>
                <a:path w="1448435" h="990600">
                  <a:moveTo>
                    <a:pt x="0" y="761999"/>
                  </a:moveTo>
                  <a:lnTo>
                    <a:pt x="1448435" y="761999"/>
                  </a:lnTo>
                </a:path>
                <a:path w="1448435" h="990600">
                  <a:moveTo>
                    <a:pt x="605027" y="0"/>
                  </a:moveTo>
                  <a:lnTo>
                    <a:pt x="605027" y="99059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2107692" y="5138927"/>
              <a:ext cx="1385570" cy="609600"/>
            </a:xfrm>
            <a:custGeom>
              <a:avLst/>
              <a:gdLst/>
              <a:ahLst/>
              <a:cxnLst/>
              <a:rect l="l" t="t" r="r" b="b"/>
              <a:pathLst>
                <a:path w="1385570" h="609600">
                  <a:moveTo>
                    <a:pt x="0" y="609600"/>
                  </a:moveTo>
                  <a:lnTo>
                    <a:pt x="817371" y="609600"/>
                  </a:lnTo>
                  <a:lnTo>
                    <a:pt x="817371" y="0"/>
                  </a:lnTo>
                  <a:lnTo>
                    <a:pt x="1385443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3581400" y="4994147"/>
              <a:ext cx="1448435" cy="990600"/>
            </a:xfrm>
            <a:custGeom>
              <a:avLst/>
              <a:gdLst/>
              <a:ahLst/>
              <a:cxnLst/>
              <a:rect l="l" t="t" r="r" b="b"/>
              <a:pathLst>
                <a:path w="1448435" h="990600">
                  <a:moveTo>
                    <a:pt x="0" y="761999"/>
                  </a:moveTo>
                  <a:lnTo>
                    <a:pt x="1448435" y="761999"/>
                  </a:lnTo>
                </a:path>
                <a:path w="1448435" h="990600">
                  <a:moveTo>
                    <a:pt x="731520" y="0"/>
                  </a:moveTo>
                  <a:lnTo>
                    <a:pt x="731520" y="99059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3619500" y="5108447"/>
              <a:ext cx="1385570" cy="647700"/>
            </a:xfrm>
            <a:custGeom>
              <a:avLst/>
              <a:gdLst/>
              <a:ahLst/>
              <a:cxnLst/>
              <a:rect l="l" t="t" r="r" b="b"/>
              <a:pathLst>
                <a:path w="1385570" h="647700">
                  <a:moveTo>
                    <a:pt x="0" y="647699"/>
                  </a:moveTo>
                  <a:lnTo>
                    <a:pt x="445515" y="640079"/>
                  </a:lnTo>
                  <a:lnTo>
                    <a:pt x="939800" y="0"/>
                  </a:lnTo>
                  <a:lnTo>
                    <a:pt x="1385315" y="7619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5204460" y="5102351"/>
              <a:ext cx="911860" cy="648970"/>
            </a:xfrm>
            <a:custGeom>
              <a:avLst/>
              <a:gdLst/>
              <a:ahLst/>
              <a:cxnLst/>
              <a:rect l="l" t="t" r="r" b="b"/>
              <a:pathLst>
                <a:path w="911860" h="648970">
                  <a:moveTo>
                    <a:pt x="0" y="645109"/>
                  </a:moveTo>
                  <a:lnTo>
                    <a:pt x="36411" y="648350"/>
                  </a:lnTo>
                  <a:lnTo>
                    <a:pt x="73866" y="648863"/>
                  </a:lnTo>
                  <a:lnTo>
                    <a:pt x="113284" y="643921"/>
                  </a:lnTo>
                  <a:lnTo>
                    <a:pt x="155579" y="630796"/>
                  </a:lnTo>
                  <a:lnTo>
                    <a:pt x="201671" y="606761"/>
                  </a:lnTo>
                  <a:lnTo>
                    <a:pt x="252475" y="569087"/>
                  </a:lnTo>
                  <a:lnTo>
                    <a:pt x="280537" y="542582"/>
                  </a:lnTo>
                  <a:lnTo>
                    <a:pt x="310950" y="509355"/>
                  </a:lnTo>
                  <a:lnTo>
                    <a:pt x="343253" y="470733"/>
                  </a:lnTo>
                  <a:lnTo>
                    <a:pt x="376987" y="428041"/>
                  </a:lnTo>
                  <a:lnTo>
                    <a:pt x="411694" y="382607"/>
                  </a:lnTo>
                  <a:lnTo>
                    <a:pt x="446912" y="335756"/>
                  </a:lnTo>
                  <a:lnTo>
                    <a:pt x="482184" y="288815"/>
                  </a:lnTo>
                  <a:lnTo>
                    <a:pt x="517049" y="243110"/>
                  </a:lnTo>
                  <a:lnTo>
                    <a:pt x="551049" y="199969"/>
                  </a:lnTo>
                  <a:lnTo>
                    <a:pt x="583722" y="160717"/>
                  </a:lnTo>
                  <a:lnTo>
                    <a:pt x="614611" y="126681"/>
                  </a:lnTo>
                  <a:lnTo>
                    <a:pt x="643254" y="99187"/>
                  </a:lnTo>
                  <a:lnTo>
                    <a:pt x="697994" y="60028"/>
                  </a:lnTo>
                  <a:lnTo>
                    <a:pt x="751482" y="35004"/>
                  </a:lnTo>
                  <a:lnTo>
                    <a:pt x="801639" y="20304"/>
                  </a:lnTo>
                  <a:lnTo>
                    <a:pt x="846389" y="12112"/>
                  </a:lnTo>
                  <a:lnTo>
                    <a:pt x="883652" y="6615"/>
                  </a:lnTo>
                  <a:lnTo>
                    <a:pt x="911351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5105400" y="4994147"/>
              <a:ext cx="1197610" cy="990600"/>
            </a:xfrm>
            <a:custGeom>
              <a:avLst/>
              <a:gdLst/>
              <a:ahLst/>
              <a:cxnLst/>
              <a:rect l="l" t="t" r="r" b="b"/>
              <a:pathLst>
                <a:path w="1197610" h="990600">
                  <a:moveTo>
                    <a:pt x="0" y="761999"/>
                  </a:moveTo>
                  <a:lnTo>
                    <a:pt x="1197102" y="761999"/>
                  </a:lnTo>
                </a:path>
                <a:path w="1197610" h="990600">
                  <a:moveTo>
                    <a:pt x="548639" y="0"/>
                  </a:moveTo>
                  <a:lnTo>
                    <a:pt x="548639" y="99059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6725411" y="5102351"/>
              <a:ext cx="475615" cy="649605"/>
            </a:xfrm>
            <a:custGeom>
              <a:avLst/>
              <a:gdLst/>
              <a:ahLst/>
              <a:cxnLst/>
              <a:rect l="l" t="t" r="r" b="b"/>
              <a:pathLst>
                <a:path w="475615" h="649604">
                  <a:moveTo>
                    <a:pt x="0" y="645109"/>
                  </a:moveTo>
                  <a:lnTo>
                    <a:pt x="59086" y="643921"/>
                  </a:lnTo>
                  <a:lnTo>
                    <a:pt x="92904" y="620313"/>
                  </a:lnTo>
                  <a:lnTo>
                    <a:pt x="131699" y="569087"/>
                  </a:lnTo>
                  <a:lnTo>
                    <a:pt x="168881" y="494480"/>
                  </a:lnTo>
                  <a:lnTo>
                    <a:pt x="189593" y="445521"/>
                  </a:lnTo>
                  <a:lnTo>
                    <a:pt x="211166" y="391849"/>
                  </a:lnTo>
                  <a:lnTo>
                    <a:pt x="233187" y="335756"/>
                  </a:lnTo>
                  <a:lnTo>
                    <a:pt x="255243" y="279533"/>
                  </a:lnTo>
                  <a:lnTo>
                    <a:pt x="276919" y="225472"/>
                  </a:lnTo>
                  <a:lnTo>
                    <a:pt x="297802" y="175866"/>
                  </a:lnTo>
                  <a:lnTo>
                    <a:pt x="317478" y="133007"/>
                  </a:lnTo>
                  <a:lnTo>
                    <a:pt x="335534" y="99187"/>
                  </a:lnTo>
                  <a:lnTo>
                    <a:pt x="378261" y="45987"/>
                  </a:lnTo>
                  <a:lnTo>
                    <a:pt x="418274" y="20304"/>
                  </a:lnTo>
                  <a:lnTo>
                    <a:pt x="451905" y="9265"/>
                  </a:lnTo>
                  <a:lnTo>
                    <a:pt x="475488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6477000" y="4994147"/>
              <a:ext cx="1448435" cy="990600"/>
            </a:xfrm>
            <a:custGeom>
              <a:avLst/>
              <a:gdLst/>
              <a:ahLst/>
              <a:cxnLst/>
              <a:rect l="l" t="t" r="r" b="b"/>
              <a:pathLst>
                <a:path w="1448434" h="990600">
                  <a:moveTo>
                    <a:pt x="0" y="761999"/>
                  </a:moveTo>
                  <a:lnTo>
                    <a:pt x="1448434" y="761999"/>
                  </a:lnTo>
                </a:path>
                <a:path w="1448434" h="990600">
                  <a:moveTo>
                    <a:pt x="720851" y="0"/>
                  </a:moveTo>
                  <a:lnTo>
                    <a:pt x="720851" y="99059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7208520" y="5103875"/>
              <a:ext cx="457200" cy="649605"/>
            </a:xfrm>
            <a:custGeom>
              <a:avLst/>
              <a:gdLst/>
              <a:ahLst/>
              <a:cxnLst/>
              <a:rect l="l" t="t" r="r" b="b"/>
              <a:pathLst>
                <a:path w="457200" h="649604">
                  <a:moveTo>
                    <a:pt x="457200" y="645109"/>
                  </a:moveTo>
                  <a:lnTo>
                    <a:pt x="400367" y="643921"/>
                  </a:lnTo>
                  <a:lnTo>
                    <a:pt x="367867" y="620313"/>
                  </a:lnTo>
                  <a:lnTo>
                    <a:pt x="330580" y="569087"/>
                  </a:lnTo>
                  <a:lnTo>
                    <a:pt x="294825" y="494480"/>
                  </a:lnTo>
                  <a:lnTo>
                    <a:pt x="274904" y="445521"/>
                  </a:lnTo>
                  <a:lnTo>
                    <a:pt x="254151" y="391849"/>
                  </a:lnTo>
                  <a:lnTo>
                    <a:pt x="232965" y="335756"/>
                  </a:lnTo>
                  <a:lnTo>
                    <a:pt x="211745" y="279533"/>
                  </a:lnTo>
                  <a:lnTo>
                    <a:pt x="190889" y="225472"/>
                  </a:lnTo>
                  <a:lnTo>
                    <a:pt x="170796" y="175866"/>
                  </a:lnTo>
                  <a:lnTo>
                    <a:pt x="151864" y="133007"/>
                  </a:lnTo>
                  <a:lnTo>
                    <a:pt x="93458" y="45987"/>
                  </a:lnTo>
                  <a:lnTo>
                    <a:pt x="55006" y="20304"/>
                  </a:lnTo>
                  <a:lnTo>
                    <a:pt x="22675" y="9265"/>
                  </a:lnTo>
                  <a:lnTo>
                    <a:pt x="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4" name="object 84" descr=""/>
          <p:cNvSpPr txBox="1"/>
          <p:nvPr/>
        </p:nvSpPr>
        <p:spPr>
          <a:xfrm>
            <a:off x="2328164" y="5892495"/>
            <a:ext cx="482536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82750" algn="l"/>
                <a:tab pos="3022600" algn="l"/>
                <a:tab pos="4603115" algn="l"/>
              </a:tabLst>
            </a:pPr>
            <a:r>
              <a:rPr dirty="0" sz="1400" spc="-25">
                <a:latin typeface="Times New Roman"/>
                <a:cs typeface="Times New Roman"/>
              </a:rPr>
              <a:t>(a)</a:t>
            </a:r>
            <a:r>
              <a:rPr dirty="0" sz="1400">
                <a:latin typeface="Times New Roman"/>
                <a:cs typeface="Times New Roman"/>
              </a:rPr>
              <a:t>	</a:t>
            </a:r>
            <a:r>
              <a:rPr dirty="0" sz="1400" spc="-25">
                <a:latin typeface="Times New Roman"/>
                <a:cs typeface="Times New Roman"/>
              </a:rPr>
              <a:t>(b)</a:t>
            </a:r>
            <a:r>
              <a:rPr dirty="0" sz="1400">
                <a:latin typeface="Times New Roman"/>
                <a:cs typeface="Times New Roman"/>
              </a:rPr>
              <a:t>	</a:t>
            </a:r>
            <a:r>
              <a:rPr dirty="0" sz="1400" spc="-25">
                <a:latin typeface="Times New Roman"/>
                <a:cs typeface="Times New Roman"/>
              </a:rPr>
              <a:t>(c)</a:t>
            </a:r>
            <a:r>
              <a:rPr dirty="0" sz="1400">
                <a:latin typeface="Times New Roman"/>
                <a:cs typeface="Times New Roman"/>
              </a:rPr>
              <a:t>	</a:t>
            </a:r>
            <a:r>
              <a:rPr dirty="0" sz="1400" spc="-25">
                <a:latin typeface="Times New Roman"/>
                <a:cs typeface="Times New Roman"/>
              </a:rPr>
              <a:t>(d)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1563116" y="6272923"/>
            <a:ext cx="7124065" cy="28765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28295">
              <a:lnSpc>
                <a:spcPts val="1300"/>
              </a:lnSpc>
            </a:pPr>
            <a:r>
              <a:rPr dirty="0" sz="1100">
                <a:latin typeface="Times New Roman"/>
                <a:cs typeface="Times New Roman"/>
              </a:rPr>
              <a:t>Figure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1.4:</a:t>
            </a:r>
            <a:r>
              <a:rPr dirty="0" sz="1100" spc="-1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Different</a:t>
            </a:r>
            <a:r>
              <a:rPr dirty="0" sz="1100" spc="-4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types</a:t>
            </a:r>
            <a:r>
              <a:rPr dirty="0" sz="1100" spc="-2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of</a:t>
            </a:r>
            <a:r>
              <a:rPr dirty="0" sz="1100" spc="-1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activation</a:t>
            </a:r>
            <a:r>
              <a:rPr dirty="0" sz="1100" spc="-5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functions:</a:t>
            </a:r>
            <a:r>
              <a:rPr dirty="0" sz="1100" spc="-4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(a)</a:t>
            </a:r>
            <a:r>
              <a:rPr dirty="0" sz="1100" spc="-2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threshold,</a:t>
            </a:r>
            <a:r>
              <a:rPr dirty="0" sz="1100" spc="-5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(b)</a:t>
            </a:r>
            <a:r>
              <a:rPr dirty="0" sz="1100" spc="-1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piecewise</a:t>
            </a:r>
            <a:r>
              <a:rPr dirty="0" sz="1100" spc="-35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linear,</a:t>
            </a:r>
            <a:r>
              <a:rPr dirty="0" sz="1100" spc="-4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(c)</a:t>
            </a:r>
            <a:r>
              <a:rPr dirty="0" sz="1100" spc="-1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sigmoid,</a:t>
            </a:r>
            <a:r>
              <a:rPr dirty="0" sz="1100" spc="-1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and</a:t>
            </a:r>
            <a:r>
              <a:rPr dirty="0" sz="1100" spc="-1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(d)</a:t>
            </a:r>
            <a:r>
              <a:rPr dirty="0" sz="1100" spc="-20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Gaussian.</a:t>
            </a:r>
            <a:endParaRPr sz="1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Sigmoid</a:t>
            </a:r>
            <a:r>
              <a:rPr dirty="0" sz="3200" spc="-4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Activation</a:t>
            </a:r>
            <a:r>
              <a:rPr dirty="0" sz="3200" spc="-2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Function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15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3505200" y="1828800"/>
            <a:ext cx="4733925" cy="2781300"/>
            <a:chOff x="3505200" y="1828800"/>
            <a:chExt cx="4733925" cy="2781300"/>
          </a:xfrm>
        </p:grpSpPr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05200" y="1828800"/>
              <a:ext cx="4733544" cy="2781300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6019673" y="2386711"/>
              <a:ext cx="737870" cy="577850"/>
            </a:xfrm>
            <a:custGeom>
              <a:avLst/>
              <a:gdLst/>
              <a:ahLst/>
              <a:cxnLst/>
              <a:rect l="l" t="t" r="r" b="b"/>
              <a:pathLst>
                <a:path w="737870" h="577850">
                  <a:moveTo>
                    <a:pt x="672940" y="536601"/>
                  </a:moveTo>
                  <a:lnTo>
                    <a:pt x="654176" y="560704"/>
                  </a:lnTo>
                  <a:lnTo>
                    <a:pt x="737743" y="577468"/>
                  </a:lnTo>
                  <a:lnTo>
                    <a:pt x="721995" y="544449"/>
                  </a:lnTo>
                  <a:lnTo>
                    <a:pt x="683005" y="544449"/>
                  </a:lnTo>
                  <a:lnTo>
                    <a:pt x="672940" y="536601"/>
                  </a:lnTo>
                  <a:close/>
                </a:path>
                <a:path w="737870" h="577850">
                  <a:moveTo>
                    <a:pt x="682334" y="524535"/>
                  </a:moveTo>
                  <a:lnTo>
                    <a:pt x="672940" y="536601"/>
                  </a:lnTo>
                  <a:lnTo>
                    <a:pt x="683005" y="544449"/>
                  </a:lnTo>
                  <a:lnTo>
                    <a:pt x="692403" y="532384"/>
                  </a:lnTo>
                  <a:lnTo>
                    <a:pt x="682334" y="524535"/>
                  </a:lnTo>
                  <a:close/>
                </a:path>
                <a:path w="737870" h="577850">
                  <a:moveTo>
                    <a:pt x="701040" y="500506"/>
                  </a:moveTo>
                  <a:lnTo>
                    <a:pt x="682334" y="524535"/>
                  </a:lnTo>
                  <a:lnTo>
                    <a:pt x="692403" y="532384"/>
                  </a:lnTo>
                  <a:lnTo>
                    <a:pt x="683005" y="544449"/>
                  </a:lnTo>
                  <a:lnTo>
                    <a:pt x="721995" y="544449"/>
                  </a:lnTo>
                  <a:lnTo>
                    <a:pt x="701040" y="500506"/>
                  </a:lnTo>
                  <a:close/>
                </a:path>
                <a:path w="737870" h="577850">
                  <a:moveTo>
                    <a:pt x="9398" y="0"/>
                  </a:moveTo>
                  <a:lnTo>
                    <a:pt x="0" y="11937"/>
                  </a:lnTo>
                  <a:lnTo>
                    <a:pt x="672940" y="536601"/>
                  </a:lnTo>
                  <a:lnTo>
                    <a:pt x="682334" y="524535"/>
                  </a:lnTo>
                  <a:lnTo>
                    <a:pt x="93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6780403" y="2835401"/>
            <a:ext cx="1026794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Times New Roman"/>
                <a:cs typeface="Times New Roman"/>
              </a:rPr>
              <a:t>Slope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(</a:t>
            </a:r>
            <a:r>
              <a:rPr dirty="0" sz="1000" i="1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)</a:t>
            </a:r>
            <a:r>
              <a:rPr dirty="0" sz="1000" spc="-10">
                <a:latin typeface="Times New Roman"/>
                <a:cs typeface="Times New Roman"/>
              </a:rPr>
              <a:t> decreased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942838" y="4480305"/>
            <a:ext cx="101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latin typeface="Times New Roman"/>
                <a:cs typeface="Times New Roman"/>
              </a:rPr>
              <a:t>x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5247894" y="1982851"/>
            <a:ext cx="706120" cy="5759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latin typeface="Times New Roman"/>
                <a:cs typeface="Times New Roman"/>
              </a:rPr>
              <a:t>y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9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100" spc="-25" i="1">
                <a:latin typeface="Times New Roman"/>
                <a:cs typeface="Times New Roman"/>
              </a:rPr>
              <a:t>a</a:t>
            </a:r>
            <a:r>
              <a:rPr dirty="0" sz="1100" spc="-25">
                <a:latin typeface="Times New Roman"/>
                <a:cs typeface="Times New Roman"/>
              </a:rPr>
              <a:t>=2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5513070" y="2462910"/>
            <a:ext cx="595630" cy="241935"/>
          </a:xfrm>
          <a:custGeom>
            <a:avLst/>
            <a:gdLst/>
            <a:ahLst/>
            <a:cxnLst/>
            <a:rect l="l" t="t" r="r" b="b"/>
            <a:pathLst>
              <a:path w="595629" h="241935">
                <a:moveTo>
                  <a:pt x="521664" y="211737"/>
                </a:moveTo>
                <a:lnTo>
                  <a:pt x="510285" y="241426"/>
                </a:lnTo>
                <a:lnTo>
                  <a:pt x="595121" y="233044"/>
                </a:lnTo>
                <a:lnTo>
                  <a:pt x="579780" y="216280"/>
                </a:lnTo>
                <a:lnTo>
                  <a:pt x="533526" y="216280"/>
                </a:lnTo>
                <a:lnTo>
                  <a:pt x="521664" y="211737"/>
                </a:lnTo>
                <a:close/>
              </a:path>
              <a:path w="595629" h="241935">
                <a:moveTo>
                  <a:pt x="526239" y="199800"/>
                </a:moveTo>
                <a:lnTo>
                  <a:pt x="521664" y="211737"/>
                </a:lnTo>
                <a:lnTo>
                  <a:pt x="533526" y="216280"/>
                </a:lnTo>
                <a:lnTo>
                  <a:pt x="538099" y="204342"/>
                </a:lnTo>
                <a:lnTo>
                  <a:pt x="526239" y="199800"/>
                </a:lnTo>
                <a:close/>
              </a:path>
              <a:path w="595629" h="241935">
                <a:moveTo>
                  <a:pt x="537590" y="170179"/>
                </a:moveTo>
                <a:lnTo>
                  <a:pt x="526239" y="199800"/>
                </a:lnTo>
                <a:lnTo>
                  <a:pt x="538099" y="204342"/>
                </a:lnTo>
                <a:lnTo>
                  <a:pt x="533526" y="216280"/>
                </a:lnTo>
                <a:lnTo>
                  <a:pt x="579780" y="216280"/>
                </a:lnTo>
                <a:lnTo>
                  <a:pt x="537590" y="170179"/>
                </a:lnTo>
                <a:close/>
              </a:path>
              <a:path w="595629" h="241935">
                <a:moveTo>
                  <a:pt x="4571" y="0"/>
                </a:moveTo>
                <a:lnTo>
                  <a:pt x="0" y="11937"/>
                </a:lnTo>
                <a:lnTo>
                  <a:pt x="521664" y="211737"/>
                </a:lnTo>
                <a:lnTo>
                  <a:pt x="526239" y="199800"/>
                </a:lnTo>
                <a:lnTo>
                  <a:pt x="45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4047490" y="3447033"/>
            <a:ext cx="33718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20" i="1">
                <a:latin typeface="Times New Roman"/>
                <a:cs typeface="Times New Roman"/>
              </a:rPr>
              <a:t>a</a:t>
            </a:r>
            <a:r>
              <a:rPr dirty="0" sz="1100" spc="-20">
                <a:latin typeface="Times New Roman"/>
                <a:cs typeface="Times New Roman"/>
              </a:rPr>
              <a:t>=</a:t>
            </a:r>
            <a:r>
              <a:rPr dirty="0" sz="1000" spc="-20">
                <a:latin typeface="Times New Roman"/>
                <a:cs typeface="Times New Roman"/>
              </a:rPr>
              <a:t>1/3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4400550" y="3552571"/>
            <a:ext cx="595630" cy="241935"/>
          </a:xfrm>
          <a:custGeom>
            <a:avLst/>
            <a:gdLst/>
            <a:ahLst/>
            <a:cxnLst/>
            <a:rect l="l" t="t" r="r" b="b"/>
            <a:pathLst>
              <a:path w="595629" h="241935">
                <a:moveTo>
                  <a:pt x="521664" y="211737"/>
                </a:moveTo>
                <a:lnTo>
                  <a:pt x="510286" y="241426"/>
                </a:lnTo>
                <a:lnTo>
                  <a:pt x="595122" y="233044"/>
                </a:lnTo>
                <a:lnTo>
                  <a:pt x="579780" y="216280"/>
                </a:lnTo>
                <a:lnTo>
                  <a:pt x="533526" y="216280"/>
                </a:lnTo>
                <a:lnTo>
                  <a:pt x="521664" y="211737"/>
                </a:lnTo>
                <a:close/>
              </a:path>
              <a:path w="595629" h="241935">
                <a:moveTo>
                  <a:pt x="526239" y="199800"/>
                </a:moveTo>
                <a:lnTo>
                  <a:pt x="521664" y="211737"/>
                </a:lnTo>
                <a:lnTo>
                  <a:pt x="533526" y="216280"/>
                </a:lnTo>
                <a:lnTo>
                  <a:pt x="538099" y="204342"/>
                </a:lnTo>
                <a:lnTo>
                  <a:pt x="526239" y="199800"/>
                </a:lnTo>
                <a:close/>
              </a:path>
              <a:path w="595629" h="241935">
                <a:moveTo>
                  <a:pt x="537590" y="170179"/>
                </a:moveTo>
                <a:lnTo>
                  <a:pt x="526239" y="199800"/>
                </a:lnTo>
                <a:lnTo>
                  <a:pt x="538099" y="204342"/>
                </a:lnTo>
                <a:lnTo>
                  <a:pt x="533526" y="216280"/>
                </a:lnTo>
                <a:lnTo>
                  <a:pt x="579780" y="216280"/>
                </a:lnTo>
                <a:lnTo>
                  <a:pt x="537590" y="170179"/>
                </a:lnTo>
                <a:close/>
              </a:path>
              <a:path w="595629" h="241935">
                <a:moveTo>
                  <a:pt x="4572" y="0"/>
                </a:moveTo>
                <a:lnTo>
                  <a:pt x="0" y="11937"/>
                </a:lnTo>
                <a:lnTo>
                  <a:pt x="521664" y="211737"/>
                </a:lnTo>
                <a:lnTo>
                  <a:pt x="526239" y="199800"/>
                </a:lnTo>
                <a:lnTo>
                  <a:pt x="45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4519929" y="3332733"/>
            <a:ext cx="33718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20" i="1">
                <a:latin typeface="Times New Roman"/>
                <a:cs typeface="Times New Roman"/>
              </a:rPr>
              <a:t>a</a:t>
            </a:r>
            <a:r>
              <a:rPr dirty="0" sz="1100" spc="-20">
                <a:latin typeface="Times New Roman"/>
                <a:cs typeface="Times New Roman"/>
              </a:rPr>
              <a:t>=</a:t>
            </a:r>
            <a:r>
              <a:rPr dirty="0" sz="1000" spc="-20">
                <a:latin typeface="Times New Roman"/>
                <a:cs typeface="Times New Roman"/>
              </a:rPr>
              <a:t>1/2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4872990" y="3438271"/>
            <a:ext cx="595630" cy="241935"/>
          </a:xfrm>
          <a:custGeom>
            <a:avLst/>
            <a:gdLst/>
            <a:ahLst/>
            <a:cxnLst/>
            <a:rect l="l" t="t" r="r" b="b"/>
            <a:pathLst>
              <a:path w="595629" h="241935">
                <a:moveTo>
                  <a:pt x="521664" y="211737"/>
                </a:moveTo>
                <a:lnTo>
                  <a:pt x="510286" y="241426"/>
                </a:lnTo>
                <a:lnTo>
                  <a:pt x="595122" y="233044"/>
                </a:lnTo>
                <a:lnTo>
                  <a:pt x="579780" y="216280"/>
                </a:lnTo>
                <a:lnTo>
                  <a:pt x="533526" y="216280"/>
                </a:lnTo>
                <a:lnTo>
                  <a:pt x="521664" y="211737"/>
                </a:lnTo>
                <a:close/>
              </a:path>
              <a:path w="595629" h="241935">
                <a:moveTo>
                  <a:pt x="526239" y="199800"/>
                </a:moveTo>
                <a:lnTo>
                  <a:pt x="521664" y="211737"/>
                </a:lnTo>
                <a:lnTo>
                  <a:pt x="533526" y="216280"/>
                </a:lnTo>
                <a:lnTo>
                  <a:pt x="538099" y="204342"/>
                </a:lnTo>
                <a:lnTo>
                  <a:pt x="526239" y="199800"/>
                </a:lnTo>
                <a:close/>
              </a:path>
              <a:path w="595629" h="241935">
                <a:moveTo>
                  <a:pt x="537590" y="170179"/>
                </a:moveTo>
                <a:lnTo>
                  <a:pt x="526239" y="199800"/>
                </a:lnTo>
                <a:lnTo>
                  <a:pt x="538099" y="204342"/>
                </a:lnTo>
                <a:lnTo>
                  <a:pt x="533526" y="216280"/>
                </a:lnTo>
                <a:lnTo>
                  <a:pt x="579780" y="216280"/>
                </a:lnTo>
                <a:lnTo>
                  <a:pt x="537590" y="170179"/>
                </a:lnTo>
                <a:close/>
              </a:path>
              <a:path w="595629" h="241935">
                <a:moveTo>
                  <a:pt x="4572" y="0"/>
                </a:moveTo>
                <a:lnTo>
                  <a:pt x="0" y="11937"/>
                </a:lnTo>
                <a:lnTo>
                  <a:pt x="521664" y="211737"/>
                </a:lnTo>
                <a:lnTo>
                  <a:pt x="526239" y="199800"/>
                </a:lnTo>
                <a:lnTo>
                  <a:pt x="45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5004053" y="3149854"/>
            <a:ext cx="23812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25" i="1">
                <a:latin typeface="Times New Roman"/>
                <a:cs typeface="Times New Roman"/>
              </a:rPr>
              <a:t>a</a:t>
            </a:r>
            <a:r>
              <a:rPr dirty="0" sz="1100" spc="-25">
                <a:latin typeface="Times New Roman"/>
                <a:cs typeface="Times New Roman"/>
              </a:rPr>
              <a:t>=</a:t>
            </a:r>
            <a:r>
              <a:rPr dirty="0" sz="1000" spc="-25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5246370" y="3247770"/>
            <a:ext cx="2501900" cy="949325"/>
            <a:chOff x="5246370" y="3247770"/>
            <a:chExt cx="2501900" cy="949325"/>
          </a:xfrm>
        </p:grpSpPr>
        <p:sp>
          <p:nvSpPr>
            <p:cNvPr id="26" name="object 26" descr=""/>
            <p:cNvSpPr/>
            <p:nvPr/>
          </p:nvSpPr>
          <p:spPr>
            <a:xfrm>
              <a:off x="5246370" y="3247770"/>
              <a:ext cx="595630" cy="241935"/>
            </a:xfrm>
            <a:custGeom>
              <a:avLst/>
              <a:gdLst/>
              <a:ahLst/>
              <a:cxnLst/>
              <a:rect l="l" t="t" r="r" b="b"/>
              <a:pathLst>
                <a:path w="595629" h="241935">
                  <a:moveTo>
                    <a:pt x="521664" y="211737"/>
                  </a:moveTo>
                  <a:lnTo>
                    <a:pt x="510285" y="241426"/>
                  </a:lnTo>
                  <a:lnTo>
                    <a:pt x="595121" y="233044"/>
                  </a:lnTo>
                  <a:lnTo>
                    <a:pt x="579780" y="216280"/>
                  </a:lnTo>
                  <a:lnTo>
                    <a:pt x="533526" y="216280"/>
                  </a:lnTo>
                  <a:lnTo>
                    <a:pt x="521664" y="211737"/>
                  </a:lnTo>
                  <a:close/>
                </a:path>
                <a:path w="595629" h="241935">
                  <a:moveTo>
                    <a:pt x="526239" y="199800"/>
                  </a:moveTo>
                  <a:lnTo>
                    <a:pt x="521664" y="211737"/>
                  </a:lnTo>
                  <a:lnTo>
                    <a:pt x="533526" y="216280"/>
                  </a:lnTo>
                  <a:lnTo>
                    <a:pt x="538099" y="204342"/>
                  </a:lnTo>
                  <a:lnTo>
                    <a:pt x="526239" y="199800"/>
                  </a:lnTo>
                  <a:close/>
                </a:path>
                <a:path w="595629" h="241935">
                  <a:moveTo>
                    <a:pt x="537590" y="170179"/>
                  </a:moveTo>
                  <a:lnTo>
                    <a:pt x="526239" y="199800"/>
                  </a:lnTo>
                  <a:lnTo>
                    <a:pt x="538099" y="204342"/>
                  </a:lnTo>
                  <a:lnTo>
                    <a:pt x="533526" y="216280"/>
                  </a:lnTo>
                  <a:lnTo>
                    <a:pt x="579780" y="216280"/>
                  </a:lnTo>
                  <a:lnTo>
                    <a:pt x="537590" y="170179"/>
                  </a:lnTo>
                  <a:close/>
                </a:path>
                <a:path w="595629" h="241935">
                  <a:moveTo>
                    <a:pt x="4571" y="0"/>
                  </a:moveTo>
                  <a:lnTo>
                    <a:pt x="0" y="11937"/>
                  </a:lnTo>
                  <a:lnTo>
                    <a:pt x="521664" y="211737"/>
                  </a:lnTo>
                  <a:lnTo>
                    <a:pt x="526239" y="199800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6702552" y="3253739"/>
              <a:ext cx="1045844" cy="943610"/>
            </a:xfrm>
            <a:custGeom>
              <a:avLst/>
              <a:gdLst/>
              <a:ahLst/>
              <a:cxnLst/>
              <a:rect l="l" t="t" r="r" b="b"/>
              <a:pathLst>
                <a:path w="1045845" h="943610">
                  <a:moveTo>
                    <a:pt x="1045463" y="0"/>
                  </a:moveTo>
                  <a:lnTo>
                    <a:pt x="0" y="0"/>
                  </a:lnTo>
                  <a:lnTo>
                    <a:pt x="0" y="943356"/>
                  </a:lnTo>
                  <a:lnTo>
                    <a:pt x="1045463" y="943356"/>
                  </a:lnTo>
                  <a:lnTo>
                    <a:pt x="10454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1734311" y="5070221"/>
            <a:ext cx="6308090" cy="27876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875"/>
              </a:lnSpc>
            </a:pPr>
            <a:r>
              <a:rPr dirty="0" sz="1600">
                <a:latin typeface="Times New Roman"/>
                <a:cs typeface="Times New Roman"/>
              </a:rPr>
              <a:t>Figure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1.5: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Sigmoid</a:t>
            </a:r>
            <a:r>
              <a:rPr dirty="0" sz="1600" spc="-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function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with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various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slope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(a)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values.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145844" y="2997834"/>
            <a:ext cx="16395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i="1">
                <a:latin typeface="Times New Roman"/>
                <a:cs typeface="Times New Roman"/>
              </a:rPr>
              <a:t>y=1/(1+exp(-</a:t>
            </a:r>
            <a:r>
              <a:rPr dirty="0" sz="1800" spc="-20" i="1">
                <a:latin typeface="Times New Roman"/>
                <a:cs typeface="Times New Roman"/>
              </a:rPr>
              <a:t>ax))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1222044" y="514857"/>
            <a:ext cx="4236720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333399"/>
                </a:solidFill>
                <a:latin typeface="Times New Roman"/>
                <a:cs typeface="Times New Roman"/>
              </a:rPr>
              <a:t>Ability</a:t>
            </a:r>
            <a:r>
              <a:rPr dirty="0" sz="3200" spc="-25" b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333399"/>
                </a:solidFill>
                <a:latin typeface="Times New Roman"/>
                <a:cs typeface="Times New Roman"/>
              </a:rPr>
              <a:t>of</a:t>
            </a:r>
            <a:r>
              <a:rPr dirty="0" sz="3200" spc="-5" b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333399"/>
                </a:solidFill>
                <a:latin typeface="Times New Roman"/>
                <a:cs typeface="Times New Roman"/>
              </a:rPr>
              <a:t>Single</a:t>
            </a:r>
            <a:r>
              <a:rPr dirty="0" sz="3200" spc="-25" b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3200" spc="-10" b="1">
                <a:solidFill>
                  <a:srgbClr val="333399"/>
                </a:solidFill>
                <a:latin typeface="Times New Roman"/>
                <a:cs typeface="Times New Roman"/>
              </a:rPr>
              <a:t>Neuron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3200400" y="1905000"/>
            <a:ext cx="4419600" cy="3505200"/>
          </a:xfrm>
          <a:custGeom>
            <a:avLst/>
            <a:gdLst/>
            <a:ahLst/>
            <a:cxnLst/>
            <a:rect l="l" t="t" r="r" b="b"/>
            <a:pathLst>
              <a:path w="4419600" h="3505200">
                <a:moveTo>
                  <a:pt x="0" y="1752600"/>
                </a:moveTo>
                <a:lnTo>
                  <a:pt x="639" y="1710015"/>
                </a:lnTo>
                <a:lnTo>
                  <a:pt x="2548" y="1667679"/>
                </a:lnTo>
                <a:lnTo>
                  <a:pt x="5711" y="1625605"/>
                </a:lnTo>
                <a:lnTo>
                  <a:pt x="10115" y="1583803"/>
                </a:lnTo>
                <a:lnTo>
                  <a:pt x="15745" y="1542285"/>
                </a:lnTo>
                <a:lnTo>
                  <a:pt x="22586" y="1501062"/>
                </a:lnTo>
                <a:lnTo>
                  <a:pt x="30624" y="1460146"/>
                </a:lnTo>
                <a:lnTo>
                  <a:pt x="39844" y="1419548"/>
                </a:lnTo>
                <a:lnTo>
                  <a:pt x="50233" y="1379280"/>
                </a:lnTo>
                <a:lnTo>
                  <a:pt x="61775" y="1339353"/>
                </a:lnTo>
                <a:lnTo>
                  <a:pt x="74456" y="1299779"/>
                </a:lnTo>
                <a:lnTo>
                  <a:pt x="88262" y="1260569"/>
                </a:lnTo>
                <a:lnTo>
                  <a:pt x="103177" y="1221735"/>
                </a:lnTo>
                <a:lnTo>
                  <a:pt x="119189" y="1183288"/>
                </a:lnTo>
                <a:lnTo>
                  <a:pt x="136281" y="1145239"/>
                </a:lnTo>
                <a:lnTo>
                  <a:pt x="154441" y="1107600"/>
                </a:lnTo>
                <a:lnTo>
                  <a:pt x="173652" y="1070383"/>
                </a:lnTo>
                <a:lnTo>
                  <a:pt x="193901" y="1033599"/>
                </a:lnTo>
                <a:lnTo>
                  <a:pt x="215174" y="997260"/>
                </a:lnTo>
                <a:lnTo>
                  <a:pt x="237456" y="961376"/>
                </a:lnTo>
                <a:lnTo>
                  <a:pt x="260732" y="925959"/>
                </a:lnTo>
                <a:lnTo>
                  <a:pt x="284987" y="891022"/>
                </a:lnTo>
                <a:lnTo>
                  <a:pt x="310209" y="856575"/>
                </a:lnTo>
                <a:lnTo>
                  <a:pt x="336381" y="822630"/>
                </a:lnTo>
                <a:lnTo>
                  <a:pt x="363489" y="789198"/>
                </a:lnTo>
                <a:lnTo>
                  <a:pt x="391520" y="756291"/>
                </a:lnTo>
                <a:lnTo>
                  <a:pt x="420458" y="723920"/>
                </a:lnTo>
                <a:lnTo>
                  <a:pt x="450290" y="692097"/>
                </a:lnTo>
                <a:lnTo>
                  <a:pt x="481000" y="660832"/>
                </a:lnTo>
                <a:lnTo>
                  <a:pt x="512574" y="630139"/>
                </a:lnTo>
                <a:lnTo>
                  <a:pt x="544998" y="600028"/>
                </a:lnTo>
                <a:lnTo>
                  <a:pt x="578257" y="570510"/>
                </a:lnTo>
                <a:lnTo>
                  <a:pt x="612337" y="541598"/>
                </a:lnTo>
                <a:lnTo>
                  <a:pt x="647223" y="513302"/>
                </a:lnTo>
                <a:lnTo>
                  <a:pt x="682901" y="485634"/>
                </a:lnTo>
                <a:lnTo>
                  <a:pt x="719357" y="458605"/>
                </a:lnTo>
                <a:lnTo>
                  <a:pt x="756575" y="432228"/>
                </a:lnTo>
                <a:lnTo>
                  <a:pt x="794542" y="406513"/>
                </a:lnTo>
                <a:lnTo>
                  <a:pt x="833242" y="381472"/>
                </a:lnTo>
                <a:lnTo>
                  <a:pt x="872662" y="357116"/>
                </a:lnTo>
                <a:lnTo>
                  <a:pt x="912788" y="333457"/>
                </a:lnTo>
                <a:lnTo>
                  <a:pt x="953603" y="310506"/>
                </a:lnTo>
                <a:lnTo>
                  <a:pt x="995095" y="288276"/>
                </a:lnTo>
                <a:lnTo>
                  <a:pt x="1037249" y="266776"/>
                </a:lnTo>
                <a:lnTo>
                  <a:pt x="1080049" y="246019"/>
                </a:lnTo>
                <a:lnTo>
                  <a:pt x="1123482" y="226017"/>
                </a:lnTo>
                <a:lnTo>
                  <a:pt x="1167534" y="206780"/>
                </a:lnTo>
                <a:lnTo>
                  <a:pt x="1212189" y="188320"/>
                </a:lnTo>
                <a:lnTo>
                  <a:pt x="1257434" y="170649"/>
                </a:lnTo>
                <a:lnTo>
                  <a:pt x="1303253" y="153778"/>
                </a:lnTo>
                <a:lnTo>
                  <a:pt x="1349632" y="137719"/>
                </a:lnTo>
                <a:lnTo>
                  <a:pt x="1396558" y="122483"/>
                </a:lnTo>
                <a:lnTo>
                  <a:pt x="1444015" y="108081"/>
                </a:lnTo>
                <a:lnTo>
                  <a:pt x="1491989" y="94525"/>
                </a:lnTo>
                <a:lnTo>
                  <a:pt x="1540465" y="81827"/>
                </a:lnTo>
                <a:lnTo>
                  <a:pt x="1589429" y="69998"/>
                </a:lnTo>
                <a:lnTo>
                  <a:pt x="1638867" y="59049"/>
                </a:lnTo>
                <a:lnTo>
                  <a:pt x="1688764" y="48992"/>
                </a:lnTo>
                <a:lnTo>
                  <a:pt x="1739106" y="39838"/>
                </a:lnTo>
                <a:lnTo>
                  <a:pt x="1789877" y="31599"/>
                </a:lnTo>
                <a:lnTo>
                  <a:pt x="1841065" y="24287"/>
                </a:lnTo>
                <a:lnTo>
                  <a:pt x="1892653" y="17912"/>
                </a:lnTo>
                <a:lnTo>
                  <a:pt x="1944629" y="12487"/>
                </a:lnTo>
                <a:lnTo>
                  <a:pt x="1996976" y="8022"/>
                </a:lnTo>
                <a:lnTo>
                  <a:pt x="2049681" y="4529"/>
                </a:lnTo>
                <a:lnTo>
                  <a:pt x="2102730" y="2020"/>
                </a:lnTo>
                <a:lnTo>
                  <a:pt x="2156108" y="507"/>
                </a:lnTo>
                <a:lnTo>
                  <a:pt x="2209800" y="0"/>
                </a:lnTo>
                <a:lnTo>
                  <a:pt x="2263491" y="507"/>
                </a:lnTo>
                <a:lnTo>
                  <a:pt x="2316869" y="2020"/>
                </a:lnTo>
                <a:lnTo>
                  <a:pt x="2369918" y="4529"/>
                </a:lnTo>
                <a:lnTo>
                  <a:pt x="2422623" y="8022"/>
                </a:lnTo>
                <a:lnTo>
                  <a:pt x="2474970" y="12487"/>
                </a:lnTo>
                <a:lnTo>
                  <a:pt x="2526946" y="17912"/>
                </a:lnTo>
                <a:lnTo>
                  <a:pt x="2578534" y="24287"/>
                </a:lnTo>
                <a:lnTo>
                  <a:pt x="2629722" y="31599"/>
                </a:lnTo>
                <a:lnTo>
                  <a:pt x="2680493" y="39838"/>
                </a:lnTo>
                <a:lnTo>
                  <a:pt x="2730835" y="48992"/>
                </a:lnTo>
                <a:lnTo>
                  <a:pt x="2780732" y="59049"/>
                </a:lnTo>
                <a:lnTo>
                  <a:pt x="2830170" y="69998"/>
                </a:lnTo>
                <a:lnTo>
                  <a:pt x="2879134" y="81827"/>
                </a:lnTo>
                <a:lnTo>
                  <a:pt x="2927610" y="94525"/>
                </a:lnTo>
                <a:lnTo>
                  <a:pt x="2975584" y="108081"/>
                </a:lnTo>
                <a:lnTo>
                  <a:pt x="3023041" y="122483"/>
                </a:lnTo>
                <a:lnTo>
                  <a:pt x="3069967" y="137719"/>
                </a:lnTo>
                <a:lnTo>
                  <a:pt x="3116346" y="153778"/>
                </a:lnTo>
                <a:lnTo>
                  <a:pt x="3162165" y="170649"/>
                </a:lnTo>
                <a:lnTo>
                  <a:pt x="3207410" y="188320"/>
                </a:lnTo>
                <a:lnTo>
                  <a:pt x="3252065" y="206780"/>
                </a:lnTo>
                <a:lnTo>
                  <a:pt x="3296117" y="226017"/>
                </a:lnTo>
                <a:lnTo>
                  <a:pt x="3339550" y="246019"/>
                </a:lnTo>
                <a:lnTo>
                  <a:pt x="3382350" y="266776"/>
                </a:lnTo>
                <a:lnTo>
                  <a:pt x="3424504" y="288276"/>
                </a:lnTo>
                <a:lnTo>
                  <a:pt x="3465996" y="310506"/>
                </a:lnTo>
                <a:lnTo>
                  <a:pt x="3506811" y="333457"/>
                </a:lnTo>
                <a:lnTo>
                  <a:pt x="3546937" y="357116"/>
                </a:lnTo>
                <a:lnTo>
                  <a:pt x="3586357" y="381472"/>
                </a:lnTo>
                <a:lnTo>
                  <a:pt x="3625057" y="406513"/>
                </a:lnTo>
                <a:lnTo>
                  <a:pt x="3663024" y="432228"/>
                </a:lnTo>
                <a:lnTo>
                  <a:pt x="3700242" y="458605"/>
                </a:lnTo>
                <a:lnTo>
                  <a:pt x="3736698" y="485634"/>
                </a:lnTo>
                <a:lnTo>
                  <a:pt x="3772376" y="513302"/>
                </a:lnTo>
                <a:lnTo>
                  <a:pt x="3807262" y="541598"/>
                </a:lnTo>
                <a:lnTo>
                  <a:pt x="3841342" y="570510"/>
                </a:lnTo>
                <a:lnTo>
                  <a:pt x="3874601" y="600028"/>
                </a:lnTo>
                <a:lnTo>
                  <a:pt x="3907025" y="630139"/>
                </a:lnTo>
                <a:lnTo>
                  <a:pt x="3938599" y="660832"/>
                </a:lnTo>
                <a:lnTo>
                  <a:pt x="3969309" y="692097"/>
                </a:lnTo>
                <a:lnTo>
                  <a:pt x="3999141" y="723920"/>
                </a:lnTo>
                <a:lnTo>
                  <a:pt x="4028079" y="756291"/>
                </a:lnTo>
                <a:lnTo>
                  <a:pt x="4056110" y="789198"/>
                </a:lnTo>
                <a:lnTo>
                  <a:pt x="4083218" y="822630"/>
                </a:lnTo>
                <a:lnTo>
                  <a:pt x="4109390" y="856575"/>
                </a:lnTo>
                <a:lnTo>
                  <a:pt x="4134612" y="891022"/>
                </a:lnTo>
                <a:lnTo>
                  <a:pt x="4158867" y="925959"/>
                </a:lnTo>
                <a:lnTo>
                  <a:pt x="4182143" y="961376"/>
                </a:lnTo>
                <a:lnTo>
                  <a:pt x="4204425" y="997260"/>
                </a:lnTo>
                <a:lnTo>
                  <a:pt x="4225698" y="1033599"/>
                </a:lnTo>
                <a:lnTo>
                  <a:pt x="4245947" y="1070383"/>
                </a:lnTo>
                <a:lnTo>
                  <a:pt x="4265158" y="1107600"/>
                </a:lnTo>
                <a:lnTo>
                  <a:pt x="4283318" y="1145239"/>
                </a:lnTo>
                <a:lnTo>
                  <a:pt x="4300410" y="1183288"/>
                </a:lnTo>
                <a:lnTo>
                  <a:pt x="4316422" y="1221735"/>
                </a:lnTo>
                <a:lnTo>
                  <a:pt x="4331337" y="1260569"/>
                </a:lnTo>
                <a:lnTo>
                  <a:pt x="4345143" y="1299779"/>
                </a:lnTo>
                <a:lnTo>
                  <a:pt x="4357824" y="1339353"/>
                </a:lnTo>
                <a:lnTo>
                  <a:pt x="4369366" y="1379280"/>
                </a:lnTo>
                <a:lnTo>
                  <a:pt x="4379755" y="1419548"/>
                </a:lnTo>
                <a:lnTo>
                  <a:pt x="4388975" y="1460146"/>
                </a:lnTo>
                <a:lnTo>
                  <a:pt x="4397013" y="1501062"/>
                </a:lnTo>
                <a:lnTo>
                  <a:pt x="4403854" y="1542285"/>
                </a:lnTo>
                <a:lnTo>
                  <a:pt x="4409484" y="1583803"/>
                </a:lnTo>
                <a:lnTo>
                  <a:pt x="4413888" y="1625605"/>
                </a:lnTo>
                <a:lnTo>
                  <a:pt x="4417051" y="1667679"/>
                </a:lnTo>
                <a:lnTo>
                  <a:pt x="4418960" y="1710015"/>
                </a:lnTo>
                <a:lnTo>
                  <a:pt x="4419600" y="1752600"/>
                </a:lnTo>
                <a:lnTo>
                  <a:pt x="4418960" y="1795184"/>
                </a:lnTo>
                <a:lnTo>
                  <a:pt x="4417051" y="1837520"/>
                </a:lnTo>
                <a:lnTo>
                  <a:pt x="4413888" y="1879594"/>
                </a:lnTo>
                <a:lnTo>
                  <a:pt x="4409484" y="1921396"/>
                </a:lnTo>
                <a:lnTo>
                  <a:pt x="4403854" y="1962914"/>
                </a:lnTo>
                <a:lnTo>
                  <a:pt x="4397013" y="2004137"/>
                </a:lnTo>
                <a:lnTo>
                  <a:pt x="4388975" y="2045053"/>
                </a:lnTo>
                <a:lnTo>
                  <a:pt x="4379755" y="2085651"/>
                </a:lnTo>
                <a:lnTo>
                  <a:pt x="4369366" y="2125919"/>
                </a:lnTo>
                <a:lnTo>
                  <a:pt x="4357824" y="2165846"/>
                </a:lnTo>
                <a:lnTo>
                  <a:pt x="4345143" y="2205420"/>
                </a:lnTo>
                <a:lnTo>
                  <a:pt x="4331337" y="2244630"/>
                </a:lnTo>
                <a:lnTo>
                  <a:pt x="4316422" y="2283464"/>
                </a:lnTo>
                <a:lnTo>
                  <a:pt x="4300410" y="2321911"/>
                </a:lnTo>
                <a:lnTo>
                  <a:pt x="4283318" y="2359960"/>
                </a:lnTo>
                <a:lnTo>
                  <a:pt x="4265158" y="2397599"/>
                </a:lnTo>
                <a:lnTo>
                  <a:pt x="4245947" y="2434816"/>
                </a:lnTo>
                <a:lnTo>
                  <a:pt x="4225698" y="2471600"/>
                </a:lnTo>
                <a:lnTo>
                  <a:pt x="4204425" y="2507939"/>
                </a:lnTo>
                <a:lnTo>
                  <a:pt x="4182143" y="2543823"/>
                </a:lnTo>
                <a:lnTo>
                  <a:pt x="4158867" y="2579240"/>
                </a:lnTo>
                <a:lnTo>
                  <a:pt x="4134612" y="2614177"/>
                </a:lnTo>
                <a:lnTo>
                  <a:pt x="4109390" y="2648624"/>
                </a:lnTo>
                <a:lnTo>
                  <a:pt x="4083218" y="2682569"/>
                </a:lnTo>
                <a:lnTo>
                  <a:pt x="4056110" y="2716001"/>
                </a:lnTo>
                <a:lnTo>
                  <a:pt x="4028079" y="2748908"/>
                </a:lnTo>
                <a:lnTo>
                  <a:pt x="3999141" y="2781279"/>
                </a:lnTo>
                <a:lnTo>
                  <a:pt x="3969309" y="2813102"/>
                </a:lnTo>
                <a:lnTo>
                  <a:pt x="3938599" y="2844367"/>
                </a:lnTo>
                <a:lnTo>
                  <a:pt x="3907025" y="2875060"/>
                </a:lnTo>
                <a:lnTo>
                  <a:pt x="3874601" y="2905171"/>
                </a:lnTo>
                <a:lnTo>
                  <a:pt x="3841342" y="2934689"/>
                </a:lnTo>
                <a:lnTo>
                  <a:pt x="3807262" y="2963601"/>
                </a:lnTo>
                <a:lnTo>
                  <a:pt x="3772376" y="2991897"/>
                </a:lnTo>
                <a:lnTo>
                  <a:pt x="3736698" y="3019565"/>
                </a:lnTo>
                <a:lnTo>
                  <a:pt x="3700242" y="3046594"/>
                </a:lnTo>
                <a:lnTo>
                  <a:pt x="3663024" y="3072971"/>
                </a:lnTo>
                <a:lnTo>
                  <a:pt x="3625057" y="3098686"/>
                </a:lnTo>
                <a:lnTo>
                  <a:pt x="3586357" y="3123727"/>
                </a:lnTo>
                <a:lnTo>
                  <a:pt x="3546937" y="3148083"/>
                </a:lnTo>
                <a:lnTo>
                  <a:pt x="3506811" y="3171742"/>
                </a:lnTo>
                <a:lnTo>
                  <a:pt x="3465996" y="3194693"/>
                </a:lnTo>
                <a:lnTo>
                  <a:pt x="3424504" y="3216923"/>
                </a:lnTo>
                <a:lnTo>
                  <a:pt x="3382350" y="3238423"/>
                </a:lnTo>
                <a:lnTo>
                  <a:pt x="3339550" y="3259180"/>
                </a:lnTo>
                <a:lnTo>
                  <a:pt x="3296117" y="3279182"/>
                </a:lnTo>
                <a:lnTo>
                  <a:pt x="3252065" y="3298419"/>
                </a:lnTo>
                <a:lnTo>
                  <a:pt x="3207410" y="3316879"/>
                </a:lnTo>
                <a:lnTo>
                  <a:pt x="3162165" y="3334550"/>
                </a:lnTo>
                <a:lnTo>
                  <a:pt x="3116346" y="3351421"/>
                </a:lnTo>
                <a:lnTo>
                  <a:pt x="3069967" y="3367480"/>
                </a:lnTo>
                <a:lnTo>
                  <a:pt x="3023041" y="3382716"/>
                </a:lnTo>
                <a:lnTo>
                  <a:pt x="2975584" y="3397118"/>
                </a:lnTo>
                <a:lnTo>
                  <a:pt x="2927610" y="3410674"/>
                </a:lnTo>
                <a:lnTo>
                  <a:pt x="2879134" y="3423372"/>
                </a:lnTo>
                <a:lnTo>
                  <a:pt x="2830170" y="3435201"/>
                </a:lnTo>
                <a:lnTo>
                  <a:pt x="2780732" y="3446150"/>
                </a:lnTo>
                <a:lnTo>
                  <a:pt x="2730835" y="3456207"/>
                </a:lnTo>
                <a:lnTo>
                  <a:pt x="2680493" y="3465361"/>
                </a:lnTo>
                <a:lnTo>
                  <a:pt x="2629722" y="3473600"/>
                </a:lnTo>
                <a:lnTo>
                  <a:pt x="2578534" y="3480912"/>
                </a:lnTo>
                <a:lnTo>
                  <a:pt x="2526946" y="3487287"/>
                </a:lnTo>
                <a:lnTo>
                  <a:pt x="2474970" y="3492712"/>
                </a:lnTo>
                <a:lnTo>
                  <a:pt x="2422623" y="3497177"/>
                </a:lnTo>
                <a:lnTo>
                  <a:pt x="2369918" y="3500670"/>
                </a:lnTo>
                <a:lnTo>
                  <a:pt x="2316869" y="3503179"/>
                </a:lnTo>
                <a:lnTo>
                  <a:pt x="2263491" y="3504692"/>
                </a:lnTo>
                <a:lnTo>
                  <a:pt x="2209800" y="3505200"/>
                </a:lnTo>
                <a:lnTo>
                  <a:pt x="2156108" y="3504692"/>
                </a:lnTo>
                <a:lnTo>
                  <a:pt x="2102730" y="3503179"/>
                </a:lnTo>
                <a:lnTo>
                  <a:pt x="2049681" y="3500670"/>
                </a:lnTo>
                <a:lnTo>
                  <a:pt x="1996976" y="3497177"/>
                </a:lnTo>
                <a:lnTo>
                  <a:pt x="1944629" y="3492712"/>
                </a:lnTo>
                <a:lnTo>
                  <a:pt x="1892653" y="3487287"/>
                </a:lnTo>
                <a:lnTo>
                  <a:pt x="1841065" y="3480912"/>
                </a:lnTo>
                <a:lnTo>
                  <a:pt x="1789877" y="3473600"/>
                </a:lnTo>
                <a:lnTo>
                  <a:pt x="1739106" y="3465361"/>
                </a:lnTo>
                <a:lnTo>
                  <a:pt x="1688764" y="3456207"/>
                </a:lnTo>
                <a:lnTo>
                  <a:pt x="1638867" y="3446150"/>
                </a:lnTo>
                <a:lnTo>
                  <a:pt x="1589429" y="3435201"/>
                </a:lnTo>
                <a:lnTo>
                  <a:pt x="1540465" y="3423372"/>
                </a:lnTo>
                <a:lnTo>
                  <a:pt x="1491989" y="3410674"/>
                </a:lnTo>
                <a:lnTo>
                  <a:pt x="1444015" y="3397118"/>
                </a:lnTo>
                <a:lnTo>
                  <a:pt x="1396558" y="3382716"/>
                </a:lnTo>
                <a:lnTo>
                  <a:pt x="1349632" y="3367480"/>
                </a:lnTo>
                <a:lnTo>
                  <a:pt x="1303253" y="3351421"/>
                </a:lnTo>
                <a:lnTo>
                  <a:pt x="1257434" y="3334550"/>
                </a:lnTo>
                <a:lnTo>
                  <a:pt x="1212189" y="3316879"/>
                </a:lnTo>
                <a:lnTo>
                  <a:pt x="1167534" y="3298419"/>
                </a:lnTo>
                <a:lnTo>
                  <a:pt x="1123482" y="3279182"/>
                </a:lnTo>
                <a:lnTo>
                  <a:pt x="1080049" y="3259180"/>
                </a:lnTo>
                <a:lnTo>
                  <a:pt x="1037249" y="3238423"/>
                </a:lnTo>
                <a:lnTo>
                  <a:pt x="995095" y="3216923"/>
                </a:lnTo>
                <a:lnTo>
                  <a:pt x="953603" y="3194693"/>
                </a:lnTo>
                <a:lnTo>
                  <a:pt x="912788" y="3171742"/>
                </a:lnTo>
                <a:lnTo>
                  <a:pt x="872662" y="3148083"/>
                </a:lnTo>
                <a:lnTo>
                  <a:pt x="833242" y="3123727"/>
                </a:lnTo>
                <a:lnTo>
                  <a:pt x="794542" y="3098686"/>
                </a:lnTo>
                <a:lnTo>
                  <a:pt x="756575" y="3072971"/>
                </a:lnTo>
                <a:lnTo>
                  <a:pt x="719357" y="3046594"/>
                </a:lnTo>
                <a:lnTo>
                  <a:pt x="682901" y="3019565"/>
                </a:lnTo>
                <a:lnTo>
                  <a:pt x="647223" y="2991897"/>
                </a:lnTo>
                <a:lnTo>
                  <a:pt x="612337" y="2963601"/>
                </a:lnTo>
                <a:lnTo>
                  <a:pt x="578257" y="2934689"/>
                </a:lnTo>
                <a:lnTo>
                  <a:pt x="544998" y="2905171"/>
                </a:lnTo>
                <a:lnTo>
                  <a:pt x="512574" y="2875060"/>
                </a:lnTo>
                <a:lnTo>
                  <a:pt x="481000" y="2844367"/>
                </a:lnTo>
                <a:lnTo>
                  <a:pt x="450290" y="2813102"/>
                </a:lnTo>
                <a:lnTo>
                  <a:pt x="420458" y="2781279"/>
                </a:lnTo>
                <a:lnTo>
                  <a:pt x="391520" y="2748908"/>
                </a:lnTo>
                <a:lnTo>
                  <a:pt x="363489" y="2716001"/>
                </a:lnTo>
                <a:lnTo>
                  <a:pt x="336381" y="2682569"/>
                </a:lnTo>
                <a:lnTo>
                  <a:pt x="310209" y="2648624"/>
                </a:lnTo>
                <a:lnTo>
                  <a:pt x="284987" y="2614177"/>
                </a:lnTo>
                <a:lnTo>
                  <a:pt x="260732" y="2579240"/>
                </a:lnTo>
                <a:lnTo>
                  <a:pt x="237456" y="2543823"/>
                </a:lnTo>
                <a:lnTo>
                  <a:pt x="215174" y="2507939"/>
                </a:lnTo>
                <a:lnTo>
                  <a:pt x="193901" y="2471600"/>
                </a:lnTo>
                <a:lnTo>
                  <a:pt x="173652" y="2434816"/>
                </a:lnTo>
                <a:lnTo>
                  <a:pt x="154441" y="2397599"/>
                </a:lnTo>
                <a:lnTo>
                  <a:pt x="136281" y="2359960"/>
                </a:lnTo>
                <a:lnTo>
                  <a:pt x="119189" y="2321911"/>
                </a:lnTo>
                <a:lnTo>
                  <a:pt x="103177" y="2283464"/>
                </a:lnTo>
                <a:lnTo>
                  <a:pt x="88262" y="2244630"/>
                </a:lnTo>
                <a:lnTo>
                  <a:pt x="74456" y="2205420"/>
                </a:lnTo>
                <a:lnTo>
                  <a:pt x="61775" y="2165846"/>
                </a:lnTo>
                <a:lnTo>
                  <a:pt x="50233" y="2125919"/>
                </a:lnTo>
                <a:lnTo>
                  <a:pt x="39844" y="2085651"/>
                </a:lnTo>
                <a:lnTo>
                  <a:pt x="30624" y="2045053"/>
                </a:lnTo>
                <a:lnTo>
                  <a:pt x="22586" y="2004137"/>
                </a:lnTo>
                <a:lnTo>
                  <a:pt x="15745" y="1962914"/>
                </a:lnTo>
                <a:lnTo>
                  <a:pt x="10115" y="1921396"/>
                </a:lnTo>
                <a:lnTo>
                  <a:pt x="5711" y="1879594"/>
                </a:lnTo>
                <a:lnTo>
                  <a:pt x="2548" y="1837520"/>
                </a:lnTo>
                <a:lnTo>
                  <a:pt x="639" y="1795184"/>
                </a:lnTo>
                <a:lnTo>
                  <a:pt x="0" y="17526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4294607" y="3466217"/>
            <a:ext cx="241935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55">
                <a:latin typeface="Symbol"/>
                <a:cs typeface="Symbol"/>
              </a:rPr>
              <a:t></a:t>
            </a:r>
            <a:endParaRPr sz="3000">
              <a:latin typeface="Symbol"/>
              <a:cs typeface="Symbo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4294607" y="2943696"/>
            <a:ext cx="241935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55">
                <a:latin typeface="Symbol"/>
                <a:cs typeface="Symbol"/>
              </a:rPr>
              <a:t></a:t>
            </a:r>
            <a:endParaRPr sz="3000">
              <a:latin typeface="Symbol"/>
              <a:cs typeface="Symbo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269207" y="3898538"/>
            <a:ext cx="1381760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51510" algn="l"/>
              </a:tabLst>
            </a:pPr>
            <a:r>
              <a:rPr dirty="0" baseline="10185" sz="4500" spc="-592">
                <a:latin typeface="Symbol"/>
                <a:cs typeface="Symbol"/>
              </a:rPr>
              <a:t></a:t>
            </a:r>
            <a:r>
              <a:rPr dirty="0" baseline="-12962" sz="4500" spc="-592">
                <a:latin typeface="Symbol"/>
                <a:cs typeface="Symbol"/>
              </a:rPr>
              <a:t></a:t>
            </a:r>
            <a:r>
              <a:rPr dirty="0" sz="3000" spc="-395">
                <a:latin typeface="Times New Roman"/>
                <a:cs typeface="Times New Roman"/>
              </a:rPr>
              <a:t>0</a:t>
            </a:r>
            <a:r>
              <a:rPr dirty="0" sz="3000">
                <a:latin typeface="Times New Roman"/>
                <a:cs typeface="Times New Roman"/>
              </a:rPr>
              <a:t>	</a:t>
            </a:r>
            <a:r>
              <a:rPr dirty="0" sz="3000" spc="165">
                <a:latin typeface="Times New Roman"/>
                <a:cs typeface="Times New Roman"/>
              </a:rPr>
              <a:t>else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6731582" y="3181429"/>
            <a:ext cx="578485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6075" indent="-333375">
              <a:lnSpc>
                <a:spcPct val="100000"/>
              </a:lnSpc>
              <a:spcBef>
                <a:spcPts val="100"/>
              </a:spcBef>
              <a:buFont typeface="Symbol"/>
              <a:buChar char=""/>
              <a:tabLst>
                <a:tab pos="346075" algn="l"/>
              </a:tabLst>
            </a:pPr>
            <a:r>
              <a:rPr dirty="0" sz="3000" spc="160">
                <a:latin typeface="Times New Roman"/>
                <a:cs typeface="Times New Roman"/>
              </a:rPr>
              <a:t>0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563583" y="2954251"/>
            <a:ext cx="153035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70" i="1">
                <a:latin typeface="Times New Roman"/>
                <a:cs typeface="Times New Roman"/>
              </a:rPr>
              <a:t>n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5441920" y="3703543"/>
            <a:ext cx="39370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160" i="1">
                <a:latin typeface="Times New Roman"/>
                <a:cs typeface="Times New Roman"/>
              </a:rPr>
              <a:t>i</a:t>
            </a:r>
            <a:r>
              <a:rPr dirty="0" sz="1750" spc="160">
                <a:latin typeface="Symbol"/>
                <a:cs typeface="Symbol"/>
              </a:rPr>
              <a:t></a:t>
            </a:r>
            <a:r>
              <a:rPr dirty="0" sz="1750" spc="160">
                <a:latin typeface="Times New Roman"/>
                <a:cs typeface="Times New Roman"/>
              </a:rPr>
              <a:t>0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5369624" y="3086090"/>
            <a:ext cx="1260475" cy="711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4500" spc="445">
                <a:latin typeface="Symbol"/>
                <a:cs typeface="Symbol"/>
              </a:rPr>
              <a:t></a:t>
            </a:r>
            <a:r>
              <a:rPr dirty="0" sz="4500" spc="-615">
                <a:latin typeface="Times New Roman"/>
                <a:cs typeface="Times New Roman"/>
              </a:rPr>
              <a:t> </a:t>
            </a:r>
            <a:r>
              <a:rPr dirty="0" baseline="13888" sz="4500" spc="127" i="1">
                <a:latin typeface="Times New Roman"/>
                <a:cs typeface="Times New Roman"/>
              </a:rPr>
              <a:t>w</a:t>
            </a:r>
            <a:r>
              <a:rPr dirty="0" sz="1750" spc="85" i="1">
                <a:latin typeface="Times New Roman"/>
                <a:cs typeface="Times New Roman"/>
              </a:rPr>
              <a:t>i</a:t>
            </a:r>
            <a:r>
              <a:rPr dirty="0" sz="1750" spc="-35" i="1">
                <a:latin typeface="Times New Roman"/>
                <a:cs typeface="Times New Roman"/>
              </a:rPr>
              <a:t> </a:t>
            </a:r>
            <a:r>
              <a:rPr dirty="0" baseline="13888" sz="4500" spc="120" i="1">
                <a:latin typeface="Times New Roman"/>
                <a:cs typeface="Times New Roman"/>
              </a:rPr>
              <a:t>x</a:t>
            </a:r>
            <a:r>
              <a:rPr dirty="0" sz="1750" spc="80" i="1">
                <a:latin typeface="Times New Roman"/>
                <a:cs typeface="Times New Roman"/>
              </a:rPr>
              <a:t>i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498643" y="3154546"/>
            <a:ext cx="1687830" cy="5156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  <a:tabLst>
                <a:tab pos="467359" algn="l"/>
              </a:tabLst>
            </a:pPr>
            <a:r>
              <a:rPr dirty="0" baseline="-30381" sz="4800" spc="120" i="1">
                <a:latin typeface="Symbol"/>
                <a:cs typeface="Symbol"/>
              </a:rPr>
              <a:t></a:t>
            </a:r>
            <a:r>
              <a:rPr dirty="0" baseline="-30381" sz="4800">
                <a:latin typeface="Times New Roman"/>
                <a:cs typeface="Times New Roman"/>
              </a:rPr>
              <a:t>	</a:t>
            </a:r>
            <a:r>
              <a:rPr dirty="0" baseline="-32407" sz="4500" spc="345">
                <a:latin typeface="Symbol"/>
                <a:cs typeface="Symbol"/>
              </a:rPr>
              <a:t></a:t>
            </a:r>
            <a:r>
              <a:rPr dirty="0" baseline="-32407" sz="4500" spc="60">
                <a:latin typeface="Times New Roman"/>
                <a:cs typeface="Times New Roman"/>
              </a:rPr>
              <a:t> </a:t>
            </a:r>
            <a:r>
              <a:rPr dirty="0" sz="3000" spc="210">
                <a:latin typeface="Symbol"/>
                <a:cs typeface="Symbol"/>
              </a:rPr>
              <a:t></a:t>
            </a:r>
            <a:r>
              <a:rPr dirty="0" sz="3000" spc="210">
                <a:latin typeface="Times New Roman"/>
                <a:cs typeface="Times New Roman"/>
              </a:rPr>
              <a:t>1</a:t>
            </a:r>
            <a:r>
              <a:rPr dirty="0" sz="3000" spc="370">
                <a:latin typeface="Times New Roman"/>
                <a:cs typeface="Times New Roman"/>
              </a:rPr>
              <a:t> </a:t>
            </a:r>
            <a:r>
              <a:rPr dirty="0" sz="3000" spc="75">
                <a:latin typeface="Times New Roman"/>
                <a:cs typeface="Times New Roman"/>
              </a:rPr>
              <a:t>if</a:t>
            </a:r>
            <a:endParaRPr sz="3000">
              <a:latin typeface="Times New Roman"/>
              <a:cs typeface="Times New Roman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1290637" y="1138237"/>
            <a:ext cx="7016115" cy="5038725"/>
            <a:chOff x="1290637" y="1138237"/>
            <a:chExt cx="7016115" cy="5038725"/>
          </a:xfrm>
        </p:grpSpPr>
        <p:sp>
          <p:nvSpPr>
            <p:cNvPr id="22" name="object 22" descr=""/>
            <p:cNvSpPr/>
            <p:nvPr/>
          </p:nvSpPr>
          <p:spPr>
            <a:xfrm>
              <a:off x="1295400" y="1143000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266700" y="0"/>
                  </a:moveTo>
                  <a:lnTo>
                    <a:pt x="212943" y="4644"/>
                  </a:lnTo>
                  <a:lnTo>
                    <a:pt x="162877" y="17966"/>
                  </a:lnTo>
                  <a:lnTo>
                    <a:pt x="117574" y="39045"/>
                  </a:lnTo>
                  <a:lnTo>
                    <a:pt x="78105" y="66960"/>
                  </a:lnTo>
                  <a:lnTo>
                    <a:pt x="45541" y="100793"/>
                  </a:lnTo>
                  <a:lnTo>
                    <a:pt x="20955" y="139624"/>
                  </a:lnTo>
                  <a:lnTo>
                    <a:pt x="5417" y="182533"/>
                  </a:lnTo>
                  <a:lnTo>
                    <a:pt x="0" y="228600"/>
                  </a:lnTo>
                  <a:lnTo>
                    <a:pt x="5417" y="274666"/>
                  </a:lnTo>
                  <a:lnTo>
                    <a:pt x="20955" y="317575"/>
                  </a:lnTo>
                  <a:lnTo>
                    <a:pt x="45541" y="356406"/>
                  </a:lnTo>
                  <a:lnTo>
                    <a:pt x="78105" y="390239"/>
                  </a:lnTo>
                  <a:lnTo>
                    <a:pt x="117574" y="418154"/>
                  </a:lnTo>
                  <a:lnTo>
                    <a:pt x="162877" y="439233"/>
                  </a:lnTo>
                  <a:lnTo>
                    <a:pt x="212943" y="452555"/>
                  </a:lnTo>
                  <a:lnTo>
                    <a:pt x="266700" y="457200"/>
                  </a:lnTo>
                  <a:lnTo>
                    <a:pt x="320456" y="452555"/>
                  </a:lnTo>
                  <a:lnTo>
                    <a:pt x="370522" y="439233"/>
                  </a:lnTo>
                  <a:lnTo>
                    <a:pt x="415825" y="418154"/>
                  </a:lnTo>
                  <a:lnTo>
                    <a:pt x="455295" y="390239"/>
                  </a:lnTo>
                  <a:lnTo>
                    <a:pt x="487858" y="356406"/>
                  </a:lnTo>
                  <a:lnTo>
                    <a:pt x="512445" y="317575"/>
                  </a:lnTo>
                  <a:lnTo>
                    <a:pt x="527982" y="274666"/>
                  </a:lnTo>
                  <a:lnTo>
                    <a:pt x="533400" y="228600"/>
                  </a:lnTo>
                  <a:lnTo>
                    <a:pt x="527982" y="182533"/>
                  </a:lnTo>
                  <a:lnTo>
                    <a:pt x="512444" y="139624"/>
                  </a:lnTo>
                  <a:lnTo>
                    <a:pt x="487858" y="100793"/>
                  </a:lnTo>
                  <a:lnTo>
                    <a:pt x="455294" y="66960"/>
                  </a:lnTo>
                  <a:lnTo>
                    <a:pt x="415825" y="39045"/>
                  </a:lnTo>
                  <a:lnTo>
                    <a:pt x="370522" y="17966"/>
                  </a:lnTo>
                  <a:lnTo>
                    <a:pt x="320456" y="4644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295400" y="1143000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0" y="228600"/>
                  </a:moveTo>
                  <a:lnTo>
                    <a:pt x="5417" y="182533"/>
                  </a:lnTo>
                  <a:lnTo>
                    <a:pt x="20955" y="139624"/>
                  </a:lnTo>
                  <a:lnTo>
                    <a:pt x="45541" y="100793"/>
                  </a:lnTo>
                  <a:lnTo>
                    <a:pt x="78105" y="66960"/>
                  </a:lnTo>
                  <a:lnTo>
                    <a:pt x="117574" y="39045"/>
                  </a:lnTo>
                  <a:lnTo>
                    <a:pt x="162877" y="17966"/>
                  </a:lnTo>
                  <a:lnTo>
                    <a:pt x="212943" y="4644"/>
                  </a:lnTo>
                  <a:lnTo>
                    <a:pt x="266700" y="0"/>
                  </a:lnTo>
                  <a:lnTo>
                    <a:pt x="320456" y="4644"/>
                  </a:lnTo>
                  <a:lnTo>
                    <a:pt x="370522" y="17966"/>
                  </a:lnTo>
                  <a:lnTo>
                    <a:pt x="415825" y="39045"/>
                  </a:lnTo>
                  <a:lnTo>
                    <a:pt x="455294" y="66960"/>
                  </a:lnTo>
                  <a:lnTo>
                    <a:pt x="487858" y="100793"/>
                  </a:lnTo>
                  <a:lnTo>
                    <a:pt x="512444" y="139624"/>
                  </a:lnTo>
                  <a:lnTo>
                    <a:pt x="527982" y="182533"/>
                  </a:lnTo>
                  <a:lnTo>
                    <a:pt x="533400" y="228600"/>
                  </a:lnTo>
                  <a:lnTo>
                    <a:pt x="527982" y="274666"/>
                  </a:lnTo>
                  <a:lnTo>
                    <a:pt x="512445" y="317575"/>
                  </a:lnTo>
                  <a:lnTo>
                    <a:pt x="487858" y="356406"/>
                  </a:lnTo>
                  <a:lnTo>
                    <a:pt x="455295" y="390239"/>
                  </a:lnTo>
                  <a:lnTo>
                    <a:pt x="415825" y="418154"/>
                  </a:lnTo>
                  <a:lnTo>
                    <a:pt x="370522" y="439233"/>
                  </a:lnTo>
                  <a:lnTo>
                    <a:pt x="320456" y="452555"/>
                  </a:lnTo>
                  <a:lnTo>
                    <a:pt x="266700" y="457200"/>
                  </a:lnTo>
                  <a:lnTo>
                    <a:pt x="212943" y="452555"/>
                  </a:lnTo>
                  <a:lnTo>
                    <a:pt x="162877" y="439233"/>
                  </a:lnTo>
                  <a:lnTo>
                    <a:pt x="117574" y="418154"/>
                  </a:lnTo>
                  <a:lnTo>
                    <a:pt x="78105" y="390239"/>
                  </a:lnTo>
                  <a:lnTo>
                    <a:pt x="45541" y="356406"/>
                  </a:lnTo>
                  <a:lnTo>
                    <a:pt x="20955" y="317575"/>
                  </a:lnTo>
                  <a:lnTo>
                    <a:pt x="5417" y="274666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295400" y="2286000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266700" y="0"/>
                  </a:moveTo>
                  <a:lnTo>
                    <a:pt x="212943" y="4644"/>
                  </a:lnTo>
                  <a:lnTo>
                    <a:pt x="162877" y="17966"/>
                  </a:lnTo>
                  <a:lnTo>
                    <a:pt x="117574" y="39045"/>
                  </a:lnTo>
                  <a:lnTo>
                    <a:pt x="78105" y="66960"/>
                  </a:lnTo>
                  <a:lnTo>
                    <a:pt x="45541" y="100793"/>
                  </a:lnTo>
                  <a:lnTo>
                    <a:pt x="20955" y="139624"/>
                  </a:lnTo>
                  <a:lnTo>
                    <a:pt x="5417" y="182533"/>
                  </a:lnTo>
                  <a:lnTo>
                    <a:pt x="0" y="228600"/>
                  </a:lnTo>
                  <a:lnTo>
                    <a:pt x="5417" y="274666"/>
                  </a:lnTo>
                  <a:lnTo>
                    <a:pt x="20955" y="317575"/>
                  </a:lnTo>
                  <a:lnTo>
                    <a:pt x="45541" y="356406"/>
                  </a:lnTo>
                  <a:lnTo>
                    <a:pt x="78105" y="390239"/>
                  </a:lnTo>
                  <a:lnTo>
                    <a:pt x="117574" y="418154"/>
                  </a:lnTo>
                  <a:lnTo>
                    <a:pt x="162877" y="439233"/>
                  </a:lnTo>
                  <a:lnTo>
                    <a:pt x="212943" y="452555"/>
                  </a:lnTo>
                  <a:lnTo>
                    <a:pt x="266700" y="457200"/>
                  </a:lnTo>
                  <a:lnTo>
                    <a:pt x="320456" y="452555"/>
                  </a:lnTo>
                  <a:lnTo>
                    <a:pt x="370522" y="439233"/>
                  </a:lnTo>
                  <a:lnTo>
                    <a:pt x="415825" y="418154"/>
                  </a:lnTo>
                  <a:lnTo>
                    <a:pt x="455295" y="390239"/>
                  </a:lnTo>
                  <a:lnTo>
                    <a:pt x="487858" y="356406"/>
                  </a:lnTo>
                  <a:lnTo>
                    <a:pt x="512445" y="317575"/>
                  </a:lnTo>
                  <a:lnTo>
                    <a:pt x="527982" y="274666"/>
                  </a:lnTo>
                  <a:lnTo>
                    <a:pt x="533400" y="228600"/>
                  </a:lnTo>
                  <a:lnTo>
                    <a:pt x="527982" y="182533"/>
                  </a:lnTo>
                  <a:lnTo>
                    <a:pt x="512444" y="139624"/>
                  </a:lnTo>
                  <a:lnTo>
                    <a:pt x="487858" y="100793"/>
                  </a:lnTo>
                  <a:lnTo>
                    <a:pt x="455294" y="66960"/>
                  </a:lnTo>
                  <a:lnTo>
                    <a:pt x="415825" y="39045"/>
                  </a:lnTo>
                  <a:lnTo>
                    <a:pt x="370522" y="17966"/>
                  </a:lnTo>
                  <a:lnTo>
                    <a:pt x="320456" y="4644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295400" y="2286000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0" y="228600"/>
                  </a:moveTo>
                  <a:lnTo>
                    <a:pt x="5417" y="182533"/>
                  </a:lnTo>
                  <a:lnTo>
                    <a:pt x="20955" y="139624"/>
                  </a:lnTo>
                  <a:lnTo>
                    <a:pt x="45541" y="100793"/>
                  </a:lnTo>
                  <a:lnTo>
                    <a:pt x="78105" y="66960"/>
                  </a:lnTo>
                  <a:lnTo>
                    <a:pt x="117574" y="39045"/>
                  </a:lnTo>
                  <a:lnTo>
                    <a:pt x="162877" y="17966"/>
                  </a:lnTo>
                  <a:lnTo>
                    <a:pt x="212943" y="4644"/>
                  </a:lnTo>
                  <a:lnTo>
                    <a:pt x="266700" y="0"/>
                  </a:lnTo>
                  <a:lnTo>
                    <a:pt x="320456" y="4644"/>
                  </a:lnTo>
                  <a:lnTo>
                    <a:pt x="370522" y="17966"/>
                  </a:lnTo>
                  <a:lnTo>
                    <a:pt x="415825" y="39045"/>
                  </a:lnTo>
                  <a:lnTo>
                    <a:pt x="455294" y="66960"/>
                  </a:lnTo>
                  <a:lnTo>
                    <a:pt x="487858" y="100793"/>
                  </a:lnTo>
                  <a:lnTo>
                    <a:pt x="512444" y="139624"/>
                  </a:lnTo>
                  <a:lnTo>
                    <a:pt x="527982" y="182533"/>
                  </a:lnTo>
                  <a:lnTo>
                    <a:pt x="533400" y="228600"/>
                  </a:lnTo>
                  <a:lnTo>
                    <a:pt x="527982" y="274666"/>
                  </a:lnTo>
                  <a:lnTo>
                    <a:pt x="512445" y="317575"/>
                  </a:lnTo>
                  <a:lnTo>
                    <a:pt x="487858" y="356406"/>
                  </a:lnTo>
                  <a:lnTo>
                    <a:pt x="455295" y="390239"/>
                  </a:lnTo>
                  <a:lnTo>
                    <a:pt x="415825" y="418154"/>
                  </a:lnTo>
                  <a:lnTo>
                    <a:pt x="370522" y="439233"/>
                  </a:lnTo>
                  <a:lnTo>
                    <a:pt x="320456" y="452555"/>
                  </a:lnTo>
                  <a:lnTo>
                    <a:pt x="266700" y="457200"/>
                  </a:lnTo>
                  <a:lnTo>
                    <a:pt x="212943" y="452555"/>
                  </a:lnTo>
                  <a:lnTo>
                    <a:pt x="162877" y="439233"/>
                  </a:lnTo>
                  <a:lnTo>
                    <a:pt x="117574" y="418154"/>
                  </a:lnTo>
                  <a:lnTo>
                    <a:pt x="78105" y="390239"/>
                  </a:lnTo>
                  <a:lnTo>
                    <a:pt x="45541" y="356406"/>
                  </a:lnTo>
                  <a:lnTo>
                    <a:pt x="20955" y="317575"/>
                  </a:lnTo>
                  <a:lnTo>
                    <a:pt x="5417" y="274666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295400" y="3429000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266700" y="0"/>
                  </a:moveTo>
                  <a:lnTo>
                    <a:pt x="212943" y="4644"/>
                  </a:lnTo>
                  <a:lnTo>
                    <a:pt x="162877" y="17966"/>
                  </a:lnTo>
                  <a:lnTo>
                    <a:pt x="117574" y="39045"/>
                  </a:lnTo>
                  <a:lnTo>
                    <a:pt x="78105" y="66960"/>
                  </a:lnTo>
                  <a:lnTo>
                    <a:pt x="45541" y="100793"/>
                  </a:lnTo>
                  <a:lnTo>
                    <a:pt x="20955" y="139624"/>
                  </a:lnTo>
                  <a:lnTo>
                    <a:pt x="5417" y="182533"/>
                  </a:lnTo>
                  <a:lnTo>
                    <a:pt x="0" y="228600"/>
                  </a:lnTo>
                  <a:lnTo>
                    <a:pt x="5417" y="274666"/>
                  </a:lnTo>
                  <a:lnTo>
                    <a:pt x="20955" y="317575"/>
                  </a:lnTo>
                  <a:lnTo>
                    <a:pt x="45541" y="356406"/>
                  </a:lnTo>
                  <a:lnTo>
                    <a:pt x="78105" y="390239"/>
                  </a:lnTo>
                  <a:lnTo>
                    <a:pt x="117574" y="418154"/>
                  </a:lnTo>
                  <a:lnTo>
                    <a:pt x="162877" y="439233"/>
                  </a:lnTo>
                  <a:lnTo>
                    <a:pt x="212943" y="452555"/>
                  </a:lnTo>
                  <a:lnTo>
                    <a:pt x="266700" y="457200"/>
                  </a:lnTo>
                  <a:lnTo>
                    <a:pt x="320456" y="452555"/>
                  </a:lnTo>
                  <a:lnTo>
                    <a:pt x="370522" y="439233"/>
                  </a:lnTo>
                  <a:lnTo>
                    <a:pt x="415825" y="418154"/>
                  </a:lnTo>
                  <a:lnTo>
                    <a:pt x="455295" y="390239"/>
                  </a:lnTo>
                  <a:lnTo>
                    <a:pt x="487858" y="356406"/>
                  </a:lnTo>
                  <a:lnTo>
                    <a:pt x="512445" y="317575"/>
                  </a:lnTo>
                  <a:lnTo>
                    <a:pt x="527982" y="274666"/>
                  </a:lnTo>
                  <a:lnTo>
                    <a:pt x="533400" y="228600"/>
                  </a:lnTo>
                  <a:lnTo>
                    <a:pt x="527982" y="182533"/>
                  </a:lnTo>
                  <a:lnTo>
                    <a:pt x="512444" y="139624"/>
                  </a:lnTo>
                  <a:lnTo>
                    <a:pt x="487858" y="100793"/>
                  </a:lnTo>
                  <a:lnTo>
                    <a:pt x="455294" y="66960"/>
                  </a:lnTo>
                  <a:lnTo>
                    <a:pt x="415825" y="39045"/>
                  </a:lnTo>
                  <a:lnTo>
                    <a:pt x="370522" y="17966"/>
                  </a:lnTo>
                  <a:lnTo>
                    <a:pt x="320456" y="4644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295400" y="3429000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0" y="228600"/>
                  </a:moveTo>
                  <a:lnTo>
                    <a:pt x="5417" y="182533"/>
                  </a:lnTo>
                  <a:lnTo>
                    <a:pt x="20955" y="139624"/>
                  </a:lnTo>
                  <a:lnTo>
                    <a:pt x="45541" y="100793"/>
                  </a:lnTo>
                  <a:lnTo>
                    <a:pt x="78105" y="66960"/>
                  </a:lnTo>
                  <a:lnTo>
                    <a:pt x="117574" y="39045"/>
                  </a:lnTo>
                  <a:lnTo>
                    <a:pt x="162877" y="17966"/>
                  </a:lnTo>
                  <a:lnTo>
                    <a:pt x="212943" y="4644"/>
                  </a:lnTo>
                  <a:lnTo>
                    <a:pt x="266700" y="0"/>
                  </a:lnTo>
                  <a:lnTo>
                    <a:pt x="320456" y="4644"/>
                  </a:lnTo>
                  <a:lnTo>
                    <a:pt x="370522" y="17966"/>
                  </a:lnTo>
                  <a:lnTo>
                    <a:pt x="415825" y="39045"/>
                  </a:lnTo>
                  <a:lnTo>
                    <a:pt x="455294" y="66960"/>
                  </a:lnTo>
                  <a:lnTo>
                    <a:pt x="487858" y="100793"/>
                  </a:lnTo>
                  <a:lnTo>
                    <a:pt x="512444" y="139624"/>
                  </a:lnTo>
                  <a:lnTo>
                    <a:pt x="527982" y="182533"/>
                  </a:lnTo>
                  <a:lnTo>
                    <a:pt x="533400" y="228600"/>
                  </a:lnTo>
                  <a:lnTo>
                    <a:pt x="527982" y="274666"/>
                  </a:lnTo>
                  <a:lnTo>
                    <a:pt x="512445" y="317575"/>
                  </a:lnTo>
                  <a:lnTo>
                    <a:pt x="487858" y="356406"/>
                  </a:lnTo>
                  <a:lnTo>
                    <a:pt x="455295" y="390239"/>
                  </a:lnTo>
                  <a:lnTo>
                    <a:pt x="415825" y="418154"/>
                  </a:lnTo>
                  <a:lnTo>
                    <a:pt x="370522" y="439233"/>
                  </a:lnTo>
                  <a:lnTo>
                    <a:pt x="320456" y="452555"/>
                  </a:lnTo>
                  <a:lnTo>
                    <a:pt x="266700" y="457200"/>
                  </a:lnTo>
                  <a:lnTo>
                    <a:pt x="212943" y="452555"/>
                  </a:lnTo>
                  <a:lnTo>
                    <a:pt x="162877" y="439233"/>
                  </a:lnTo>
                  <a:lnTo>
                    <a:pt x="117574" y="418154"/>
                  </a:lnTo>
                  <a:lnTo>
                    <a:pt x="78105" y="390239"/>
                  </a:lnTo>
                  <a:lnTo>
                    <a:pt x="45541" y="356406"/>
                  </a:lnTo>
                  <a:lnTo>
                    <a:pt x="20955" y="317575"/>
                  </a:lnTo>
                  <a:lnTo>
                    <a:pt x="5417" y="274666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295400" y="4572000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266700" y="0"/>
                  </a:moveTo>
                  <a:lnTo>
                    <a:pt x="212943" y="4644"/>
                  </a:lnTo>
                  <a:lnTo>
                    <a:pt x="162877" y="17966"/>
                  </a:lnTo>
                  <a:lnTo>
                    <a:pt x="117574" y="39045"/>
                  </a:lnTo>
                  <a:lnTo>
                    <a:pt x="78105" y="66960"/>
                  </a:lnTo>
                  <a:lnTo>
                    <a:pt x="45541" y="100793"/>
                  </a:lnTo>
                  <a:lnTo>
                    <a:pt x="20955" y="139624"/>
                  </a:lnTo>
                  <a:lnTo>
                    <a:pt x="5417" y="182533"/>
                  </a:lnTo>
                  <a:lnTo>
                    <a:pt x="0" y="228600"/>
                  </a:lnTo>
                  <a:lnTo>
                    <a:pt x="5417" y="274666"/>
                  </a:lnTo>
                  <a:lnTo>
                    <a:pt x="20955" y="317575"/>
                  </a:lnTo>
                  <a:lnTo>
                    <a:pt x="45541" y="356406"/>
                  </a:lnTo>
                  <a:lnTo>
                    <a:pt x="78105" y="390239"/>
                  </a:lnTo>
                  <a:lnTo>
                    <a:pt x="117574" y="418154"/>
                  </a:lnTo>
                  <a:lnTo>
                    <a:pt x="162877" y="439233"/>
                  </a:lnTo>
                  <a:lnTo>
                    <a:pt x="212943" y="452555"/>
                  </a:lnTo>
                  <a:lnTo>
                    <a:pt x="266700" y="457200"/>
                  </a:lnTo>
                  <a:lnTo>
                    <a:pt x="320456" y="452555"/>
                  </a:lnTo>
                  <a:lnTo>
                    <a:pt x="370522" y="439233"/>
                  </a:lnTo>
                  <a:lnTo>
                    <a:pt x="415825" y="418154"/>
                  </a:lnTo>
                  <a:lnTo>
                    <a:pt x="455295" y="390239"/>
                  </a:lnTo>
                  <a:lnTo>
                    <a:pt x="487858" y="356406"/>
                  </a:lnTo>
                  <a:lnTo>
                    <a:pt x="512445" y="317575"/>
                  </a:lnTo>
                  <a:lnTo>
                    <a:pt x="527982" y="274666"/>
                  </a:lnTo>
                  <a:lnTo>
                    <a:pt x="533400" y="228600"/>
                  </a:lnTo>
                  <a:lnTo>
                    <a:pt x="527982" y="182533"/>
                  </a:lnTo>
                  <a:lnTo>
                    <a:pt x="512444" y="139624"/>
                  </a:lnTo>
                  <a:lnTo>
                    <a:pt x="487858" y="100793"/>
                  </a:lnTo>
                  <a:lnTo>
                    <a:pt x="455294" y="66960"/>
                  </a:lnTo>
                  <a:lnTo>
                    <a:pt x="415825" y="39045"/>
                  </a:lnTo>
                  <a:lnTo>
                    <a:pt x="370522" y="17966"/>
                  </a:lnTo>
                  <a:lnTo>
                    <a:pt x="320456" y="4644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295400" y="4572000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0" y="228600"/>
                  </a:moveTo>
                  <a:lnTo>
                    <a:pt x="5417" y="182533"/>
                  </a:lnTo>
                  <a:lnTo>
                    <a:pt x="20955" y="139624"/>
                  </a:lnTo>
                  <a:lnTo>
                    <a:pt x="45541" y="100793"/>
                  </a:lnTo>
                  <a:lnTo>
                    <a:pt x="78105" y="66960"/>
                  </a:lnTo>
                  <a:lnTo>
                    <a:pt x="117574" y="39045"/>
                  </a:lnTo>
                  <a:lnTo>
                    <a:pt x="162877" y="17966"/>
                  </a:lnTo>
                  <a:lnTo>
                    <a:pt x="212943" y="4644"/>
                  </a:lnTo>
                  <a:lnTo>
                    <a:pt x="266700" y="0"/>
                  </a:lnTo>
                  <a:lnTo>
                    <a:pt x="320456" y="4644"/>
                  </a:lnTo>
                  <a:lnTo>
                    <a:pt x="370522" y="17966"/>
                  </a:lnTo>
                  <a:lnTo>
                    <a:pt x="415825" y="39045"/>
                  </a:lnTo>
                  <a:lnTo>
                    <a:pt x="455294" y="66960"/>
                  </a:lnTo>
                  <a:lnTo>
                    <a:pt x="487858" y="100793"/>
                  </a:lnTo>
                  <a:lnTo>
                    <a:pt x="512444" y="139624"/>
                  </a:lnTo>
                  <a:lnTo>
                    <a:pt x="527982" y="182533"/>
                  </a:lnTo>
                  <a:lnTo>
                    <a:pt x="533400" y="228600"/>
                  </a:lnTo>
                  <a:lnTo>
                    <a:pt x="527982" y="274666"/>
                  </a:lnTo>
                  <a:lnTo>
                    <a:pt x="512445" y="317575"/>
                  </a:lnTo>
                  <a:lnTo>
                    <a:pt x="487858" y="356406"/>
                  </a:lnTo>
                  <a:lnTo>
                    <a:pt x="455295" y="390239"/>
                  </a:lnTo>
                  <a:lnTo>
                    <a:pt x="415825" y="418154"/>
                  </a:lnTo>
                  <a:lnTo>
                    <a:pt x="370522" y="439233"/>
                  </a:lnTo>
                  <a:lnTo>
                    <a:pt x="320456" y="452555"/>
                  </a:lnTo>
                  <a:lnTo>
                    <a:pt x="266700" y="457200"/>
                  </a:lnTo>
                  <a:lnTo>
                    <a:pt x="212943" y="452555"/>
                  </a:lnTo>
                  <a:lnTo>
                    <a:pt x="162877" y="439233"/>
                  </a:lnTo>
                  <a:lnTo>
                    <a:pt x="117574" y="418154"/>
                  </a:lnTo>
                  <a:lnTo>
                    <a:pt x="78105" y="390239"/>
                  </a:lnTo>
                  <a:lnTo>
                    <a:pt x="45541" y="356406"/>
                  </a:lnTo>
                  <a:lnTo>
                    <a:pt x="20955" y="317575"/>
                  </a:lnTo>
                  <a:lnTo>
                    <a:pt x="5417" y="274666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295400" y="5715000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266700" y="0"/>
                  </a:moveTo>
                  <a:lnTo>
                    <a:pt x="212943" y="4644"/>
                  </a:lnTo>
                  <a:lnTo>
                    <a:pt x="162877" y="17964"/>
                  </a:lnTo>
                  <a:lnTo>
                    <a:pt x="117574" y="39041"/>
                  </a:lnTo>
                  <a:lnTo>
                    <a:pt x="78105" y="66955"/>
                  </a:lnTo>
                  <a:lnTo>
                    <a:pt x="45541" y="100788"/>
                  </a:lnTo>
                  <a:lnTo>
                    <a:pt x="20955" y="139619"/>
                  </a:lnTo>
                  <a:lnTo>
                    <a:pt x="5417" y="182529"/>
                  </a:lnTo>
                  <a:lnTo>
                    <a:pt x="0" y="228600"/>
                  </a:lnTo>
                  <a:lnTo>
                    <a:pt x="5417" y="274670"/>
                  </a:lnTo>
                  <a:lnTo>
                    <a:pt x="20955" y="317580"/>
                  </a:lnTo>
                  <a:lnTo>
                    <a:pt x="45541" y="356411"/>
                  </a:lnTo>
                  <a:lnTo>
                    <a:pt x="78105" y="390244"/>
                  </a:lnTo>
                  <a:lnTo>
                    <a:pt x="117574" y="418158"/>
                  </a:lnTo>
                  <a:lnTo>
                    <a:pt x="162877" y="439235"/>
                  </a:lnTo>
                  <a:lnTo>
                    <a:pt x="212943" y="452555"/>
                  </a:lnTo>
                  <a:lnTo>
                    <a:pt x="266700" y="457200"/>
                  </a:lnTo>
                  <a:lnTo>
                    <a:pt x="320456" y="452555"/>
                  </a:lnTo>
                  <a:lnTo>
                    <a:pt x="370522" y="439235"/>
                  </a:lnTo>
                  <a:lnTo>
                    <a:pt x="415825" y="418158"/>
                  </a:lnTo>
                  <a:lnTo>
                    <a:pt x="455295" y="390244"/>
                  </a:lnTo>
                  <a:lnTo>
                    <a:pt x="487858" y="356411"/>
                  </a:lnTo>
                  <a:lnTo>
                    <a:pt x="512445" y="317580"/>
                  </a:lnTo>
                  <a:lnTo>
                    <a:pt x="527982" y="274670"/>
                  </a:lnTo>
                  <a:lnTo>
                    <a:pt x="533400" y="228600"/>
                  </a:lnTo>
                  <a:lnTo>
                    <a:pt x="527982" y="182529"/>
                  </a:lnTo>
                  <a:lnTo>
                    <a:pt x="512444" y="139619"/>
                  </a:lnTo>
                  <a:lnTo>
                    <a:pt x="487858" y="100788"/>
                  </a:lnTo>
                  <a:lnTo>
                    <a:pt x="455294" y="66955"/>
                  </a:lnTo>
                  <a:lnTo>
                    <a:pt x="415825" y="39041"/>
                  </a:lnTo>
                  <a:lnTo>
                    <a:pt x="370522" y="17964"/>
                  </a:lnTo>
                  <a:lnTo>
                    <a:pt x="320456" y="4644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295400" y="5715000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0" y="228600"/>
                  </a:moveTo>
                  <a:lnTo>
                    <a:pt x="5417" y="182529"/>
                  </a:lnTo>
                  <a:lnTo>
                    <a:pt x="20955" y="139619"/>
                  </a:lnTo>
                  <a:lnTo>
                    <a:pt x="45541" y="100788"/>
                  </a:lnTo>
                  <a:lnTo>
                    <a:pt x="78105" y="66955"/>
                  </a:lnTo>
                  <a:lnTo>
                    <a:pt x="117574" y="39041"/>
                  </a:lnTo>
                  <a:lnTo>
                    <a:pt x="162877" y="17964"/>
                  </a:lnTo>
                  <a:lnTo>
                    <a:pt x="212943" y="4644"/>
                  </a:lnTo>
                  <a:lnTo>
                    <a:pt x="266700" y="0"/>
                  </a:lnTo>
                  <a:lnTo>
                    <a:pt x="320456" y="4644"/>
                  </a:lnTo>
                  <a:lnTo>
                    <a:pt x="370522" y="17964"/>
                  </a:lnTo>
                  <a:lnTo>
                    <a:pt x="415825" y="39041"/>
                  </a:lnTo>
                  <a:lnTo>
                    <a:pt x="455294" y="66955"/>
                  </a:lnTo>
                  <a:lnTo>
                    <a:pt x="487858" y="100788"/>
                  </a:lnTo>
                  <a:lnTo>
                    <a:pt x="512444" y="139619"/>
                  </a:lnTo>
                  <a:lnTo>
                    <a:pt x="527982" y="182529"/>
                  </a:lnTo>
                  <a:lnTo>
                    <a:pt x="533400" y="228600"/>
                  </a:lnTo>
                  <a:lnTo>
                    <a:pt x="527982" y="274670"/>
                  </a:lnTo>
                  <a:lnTo>
                    <a:pt x="512445" y="317580"/>
                  </a:lnTo>
                  <a:lnTo>
                    <a:pt x="487858" y="356411"/>
                  </a:lnTo>
                  <a:lnTo>
                    <a:pt x="455295" y="390244"/>
                  </a:lnTo>
                  <a:lnTo>
                    <a:pt x="415825" y="418158"/>
                  </a:lnTo>
                  <a:lnTo>
                    <a:pt x="370522" y="439235"/>
                  </a:lnTo>
                  <a:lnTo>
                    <a:pt x="320456" y="452555"/>
                  </a:lnTo>
                  <a:lnTo>
                    <a:pt x="266700" y="457200"/>
                  </a:lnTo>
                  <a:lnTo>
                    <a:pt x="212943" y="452555"/>
                  </a:lnTo>
                  <a:lnTo>
                    <a:pt x="162877" y="439235"/>
                  </a:lnTo>
                  <a:lnTo>
                    <a:pt x="117574" y="418158"/>
                  </a:lnTo>
                  <a:lnTo>
                    <a:pt x="78105" y="390244"/>
                  </a:lnTo>
                  <a:lnTo>
                    <a:pt x="45541" y="356411"/>
                  </a:lnTo>
                  <a:lnTo>
                    <a:pt x="20955" y="317580"/>
                  </a:lnTo>
                  <a:lnTo>
                    <a:pt x="5417" y="27467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813179" y="1362582"/>
              <a:ext cx="6493510" cy="4591685"/>
            </a:xfrm>
            <a:custGeom>
              <a:avLst/>
              <a:gdLst/>
              <a:ahLst/>
              <a:cxnLst/>
              <a:rect l="l" t="t" r="r" b="b"/>
              <a:pathLst>
                <a:path w="6493509" h="4591685">
                  <a:moveTo>
                    <a:pt x="1387983" y="2295779"/>
                  </a:moveTo>
                  <a:lnTo>
                    <a:pt x="1382458" y="2223897"/>
                  </a:lnTo>
                  <a:lnTo>
                    <a:pt x="1378204" y="2168398"/>
                  </a:lnTo>
                  <a:lnTo>
                    <a:pt x="1345526" y="2187994"/>
                  </a:lnTo>
                  <a:lnTo>
                    <a:pt x="32766" y="0"/>
                  </a:lnTo>
                  <a:lnTo>
                    <a:pt x="0" y="19558"/>
                  </a:lnTo>
                  <a:lnTo>
                    <a:pt x="1312837" y="2207476"/>
                  </a:lnTo>
                  <a:lnTo>
                    <a:pt x="1312608" y="2207742"/>
                  </a:lnTo>
                  <a:lnTo>
                    <a:pt x="1312278" y="2207945"/>
                  </a:lnTo>
                  <a:lnTo>
                    <a:pt x="28575" y="1138174"/>
                  </a:lnTo>
                  <a:lnTo>
                    <a:pt x="4191" y="1167384"/>
                  </a:lnTo>
                  <a:lnTo>
                    <a:pt x="1288034" y="2237270"/>
                  </a:lnTo>
                  <a:lnTo>
                    <a:pt x="1283017" y="2243302"/>
                  </a:lnTo>
                  <a:lnTo>
                    <a:pt x="1273683" y="2238629"/>
                  </a:lnTo>
                  <a:lnTo>
                    <a:pt x="1273683" y="2254516"/>
                  </a:lnTo>
                  <a:lnTo>
                    <a:pt x="1263650" y="2266569"/>
                  </a:lnTo>
                  <a:lnTo>
                    <a:pt x="1273683" y="2268931"/>
                  </a:lnTo>
                  <a:lnTo>
                    <a:pt x="1273683" y="2276729"/>
                  </a:lnTo>
                  <a:lnTo>
                    <a:pt x="16383" y="2276729"/>
                  </a:lnTo>
                  <a:lnTo>
                    <a:pt x="16383" y="2314829"/>
                  </a:lnTo>
                  <a:lnTo>
                    <a:pt x="1273683" y="2314829"/>
                  </a:lnTo>
                  <a:lnTo>
                    <a:pt x="1273683" y="2322639"/>
                  </a:lnTo>
                  <a:lnTo>
                    <a:pt x="1263650" y="2324989"/>
                  </a:lnTo>
                  <a:lnTo>
                    <a:pt x="1273683" y="2337054"/>
                  </a:lnTo>
                  <a:lnTo>
                    <a:pt x="1273683" y="2352929"/>
                  </a:lnTo>
                  <a:lnTo>
                    <a:pt x="1283004" y="2348268"/>
                  </a:lnTo>
                  <a:lnTo>
                    <a:pt x="1288034" y="2354300"/>
                  </a:lnTo>
                  <a:lnTo>
                    <a:pt x="4191" y="3424174"/>
                  </a:lnTo>
                  <a:lnTo>
                    <a:pt x="28575" y="3453384"/>
                  </a:lnTo>
                  <a:lnTo>
                    <a:pt x="1312278" y="2383637"/>
                  </a:lnTo>
                  <a:lnTo>
                    <a:pt x="1312608" y="2383840"/>
                  </a:lnTo>
                  <a:lnTo>
                    <a:pt x="1312748" y="2384018"/>
                  </a:lnTo>
                  <a:lnTo>
                    <a:pt x="0" y="4571974"/>
                  </a:lnTo>
                  <a:lnTo>
                    <a:pt x="32766" y="4591583"/>
                  </a:lnTo>
                  <a:lnTo>
                    <a:pt x="1345526" y="2403576"/>
                  </a:lnTo>
                  <a:lnTo>
                    <a:pt x="1378204" y="2423160"/>
                  </a:lnTo>
                  <a:lnTo>
                    <a:pt x="1382458" y="2367661"/>
                  </a:lnTo>
                  <a:lnTo>
                    <a:pt x="1387983" y="2295779"/>
                  </a:lnTo>
                  <a:close/>
                </a:path>
                <a:path w="6493509" h="4591685">
                  <a:moveTo>
                    <a:pt x="6493383" y="2295779"/>
                  </a:moveTo>
                  <a:lnTo>
                    <a:pt x="6455283" y="2276729"/>
                  </a:lnTo>
                  <a:lnTo>
                    <a:pt x="6302883" y="2200529"/>
                  </a:lnTo>
                  <a:lnTo>
                    <a:pt x="6302883" y="2276729"/>
                  </a:lnTo>
                  <a:lnTo>
                    <a:pt x="5807583" y="2276729"/>
                  </a:lnTo>
                  <a:lnTo>
                    <a:pt x="5807583" y="2314829"/>
                  </a:lnTo>
                  <a:lnTo>
                    <a:pt x="6302883" y="2314829"/>
                  </a:lnTo>
                  <a:lnTo>
                    <a:pt x="6302883" y="2391029"/>
                  </a:lnTo>
                  <a:lnTo>
                    <a:pt x="6455283" y="2314829"/>
                  </a:lnTo>
                  <a:lnTo>
                    <a:pt x="6493383" y="22957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1806194" y="1697177"/>
            <a:ext cx="38925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2800" spc="-25" i="1">
                <a:latin typeface="Times New Roman"/>
                <a:cs typeface="Times New Roman"/>
              </a:rPr>
              <a:t>w</a:t>
            </a:r>
            <a:r>
              <a:rPr dirty="0" baseline="-20833" sz="1800" spc="-37" i="1">
                <a:latin typeface="Times New Roman"/>
                <a:cs typeface="Times New Roman"/>
              </a:rPr>
              <a:t>1</a:t>
            </a:r>
            <a:endParaRPr baseline="-20833" sz="1800">
              <a:latin typeface="Times New Roman"/>
              <a:cs typeface="Times New Roman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1831594" y="3603116"/>
            <a:ext cx="26225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0" i="1">
                <a:latin typeface="Times New Roman"/>
                <a:cs typeface="Times New Roman"/>
              </a:rPr>
              <a:t>w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2067814" y="3862196"/>
            <a:ext cx="101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 i="1">
                <a:latin typeface="Times New Roman"/>
                <a:cs typeface="Times New Roman"/>
              </a:rPr>
              <a:t>3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842770" y="4608067"/>
            <a:ext cx="38862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2800" spc="-25" i="1">
                <a:latin typeface="Times New Roman"/>
                <a:cs typeface="Times New Roman"/>
              </a:rPr>
              <a:t>w</a:t>
            </a:r>
            <a:r>
              <a:rPr dirty="0" baseline="-20833" sz="1800" spc="-37" i="1">
                <a:latin typeface="Times New Roman"/>
                <a:cs typeface="Times New Roman"/>
              </a:rPr>
              <a:t>4</a:t>
            </a:r>
            <a:endParaRPr baseline="-20833" sz="1800">
              <a:latin typeface="Times New Roman"/>
              <a:cs typeface="Times New Roman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425194" y="1087881"/>
            <a:ext cx="30988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2800" spc="-25" i="1">
                <a:latin typeface="Times New Roman"/>
                <a:cs typeface="Times New Roman"/>
              </a:rPr>
              <a:t>x</a:t>
            </a:r>
            <a:r>
              <a:rPr dirty="0" baseline="-20833" sz="1800" spc="-37" i="1">
                <a:latin typeface="Times New Roman"/>
                <a:cs typeface="Times New Roman"/>
              </a:rPr>
              <a:t>1</a:t>
            </a:r>
            <a:endParaRPr baseline="-20833" sz="1800">
              <a:latin typeface="Times New Roman"/>
              <a:cs typeface="Times New Roman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1412494" y="2231262"/>
            <a:ext cx="795020" cy="83311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0800">
              <a:lnSpc>
                <a:spcPts val="3180"/>
              </a:lnSpc>
              <a:spcBef>
                <a:spcPts val="95"/>
              </a:spcBef>
            </a:pPr>
            <a:r>
              <a:rPr dirty="0" sz="2800" spc="-25" i="1">
                <a:latin typeface="Times New Roman"/>
                <a:cs typeface="Times New Roman"/>
              </a:rPr>
              <a:t>x</a:t>
            </a:r>
            <a:r>
              <a:rPr dirty="0" baseline="-20833" sz="1800" spc="-37" i="1">
                <a:latin typeface="Times New Roman"/>
                <a:cs typeface="Times New Roman"/>
              </a:rPr>
              <a:t>2</a:t>
            </a:r>
            <a:endParaRPr baseline="-20833" sz="1800">
              <a:latin typeface="Times New Roman"/>
              <a:cs typeface="Times New Roman"/>
            </a:endParaRPr>
          </a:p>
          <a:p>
            <a:pPr marL="431800">
              <a:lnSpc>
                <a:spcPts val="3180"/>
              </a:lnSpc>
            </a:pPr>
            <a:r>
              <a:rPr dirty="0" sz="2800" spc="-25" i="1">
                <a:latin typeface="Times New Roman"/>
                <a:cs typeface="Times New Roman"/>
              </a:rPr>
              <a:t>w</a:t>
            </a:r>
            <a:r>
              <a:rPr dirty="0" baseline="-20833" sz="1800" spc="-37" i="1">
                <a:latin typeface="Times New Roman"/>
                <a:cs typeface="Times New Roman"/>
              </a:rPr>
              <a:t>2</a:t>
            </a:r>
            <a:endParaRPr baseline="-20833" sz="1800">
              <a:latin typeface="Times New Roman"/>
              <a:cs typeface="Times New Roman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1450594" y="3373958"/>
            <a:ext cx="18351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0" i="1">
                <a:latin typeface="Times New Roman"/>
                <a:cs typeface="Times New Roman"/>
              </a:rPr>
              <a:t>x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1607566" y="3633038"/>
            <a:ext cx="10223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 i="1">
                <a:latin typeface="Times New Roman"/>
                <a:cs typeface="Times New Roman"/>
              </a:rPr>
              <a:t>3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1425194" y="4517516"/>
            <a:ext cx="30988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2800" spc="-25" i="1">
                <a:latin typeface="Times New Roman"/>
                <a:cs typeface="Times New Roman"/>
              </a:rPr>
              <a:t>x</a:t>
            </a:r>
            <a:r>
              <a:rPr dirty="0" baseline="-20833" sz="1800" spc="-37" i="1">
                <a:latin typeface="Times New Roman"/>
                <a:cs typeface="Times New Roman"/>
              </a:rPr>
              <a:t>4</a:t>
            </a:r>
            <a:endParaRPr baseline="-20833" sz="1800">
              <a:latin typeface="Times New Roman"/>
              <a:cs typeface="Times New Roman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1412494" y="5660847"/>
            <a:ext cx="871219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  <a:tabLst>
                <a:tab pos="507365" algn="l"/>
              </a:tabLst>
            </a:pPr>
            <a:r>
              <a:rPr dirty="0" sz="2800" spc="-25" i="1">
                <a:latin typeface="Times New Roman"/>
                <a:cs typeface="Times New Roman"/>
              </a:rPr>
              <a:t>x</a:t>
            </a:r>
            <a:r>
              <a:rPr dirty="0" baseline="-20833" sz="1800" spc="-37" i="1">
                <a:latin typeface="Times New Roman"/>
                <a:cs typeface="Times New Roman"/>
              </a:rPr>
              <a:t>5</a:t>
            </a:r>
            <a:r>
              <a:rPr dirty="0" baseline="-20833" sz="1800" i="1">
                <a:latin typeface="Times New Roman"/>
                <a:cs typeface="Times New Roman"/>
              </a:rPr>
              <a:t>	</a:t>
            </a:r>
            <a:r>
              <a:rPr dirty="0" sz="2800" spc="-25" i="1">
                <a:latin typeface="Times New Roman"/>
                <a:cs typeface="Times New Roman"/>
              </a:rPr>
              <a:t>w</a:t>
            </a:r>
            <a:r>
              <a:rPr dirty="0" baseline="-20833" sz="1800" spc="-37" i="1">
                <a:latin typeface="Times New Roman"/>
                <a:cs typeface="Times New Roman"/>
              </a:rPr>
              <a:t>5</a:t>
            </a:r>
            <a:endParaRPr baseline="-20833" sz="1800">
              <a:latin typeface="Times New Roman"/>
              <a:cs typeface="Times New Roman"/>
            </a:endParaRPr>
          </a:p>
        </p:txBody>
      </p:sp>
      <p:grpSp>
        <p:nvGrpSpPr>
          <p:cNvPr id="43" name="object 43" descr=""/>
          <p:cNvGrpSpPr/>
          <p:nvPr/>
        </p:nvGrpSpPr>
        <p:grpSpPr>
          <a:xfrm>
            <a:off x="3500628" y="1214627"/>
            <a:ext cx="542925" cy="1204595"/>
            <a:chOff x="3500628" y="1214627"/>
            <a:chExt cx="542925" cy="1204595"/>
          </a:xfrm>
        </p:grpSpPr>
        <p:sp>
          <p:nvSpPr>
            <p:cNvPr id="44" name="object 44" descr=""/>
            <p:cNvSpPr/>
            <p:nvPr/>
          </p:nvSpPr>
          <p:spPr>
            <a:xfrm>
              <a:off x="3773424" y="1662048"/>
              <a:ext cx="125095" cy="757555"/>
            </a:xfrm>
            <a:custGeom>
              <a:avLst/>
              <a:gdLst/>
              <a:ahLst/>
              <a:cxnLst/>
              <a:rect l="l" t="t" r="r" b="b"/>
              <a:pathLst>
                <a:path w="125095" h="757555">
                  <a:moveTo>
                    <a:pt x="48601" y="644479"/>
                  </a:moveTo>
                  <a:lnTo>
                    <a:pt x="10540" y="647318"/>
                  </a:lnTo>
                  <a:lnTo>
                    <a:pt x="76200" y="757047"/>
                  </a:lnTo>
                  <a:lnTo>
                    <a:pt x="114504" y="663448"/>
                  </a:lnTo>
                  <a:lnTo>
                    <a:pt x="50037" y="663448"/>
                  </a:lnTo>
                  <a:lnTo>
                    <a:pt x="48601" y="644479"/>
                  </a:lnTo>
                  <a:close/>
                </a:path>
                <a:path w="125095" h="757555">
                  <a:moveTo>
                    <a:pt x="86574" y="641646"/>
                  </a:moveTo>
                  <a:lnTo>
                    <a:pt x="48601" y="644479"/>
                  </a:lnTo>
                  <a:lnTo>
                    <a:pt x="50037" y="663448"/>
                  </a:lnTo>
                  <a:lnTo>
                    <a:pt x="88011" y="660653"/>
                  </a:lnTo>
                  <a:lnTo>
                    <a:pt x="86574" y="641646"/>
                  </a:lnTo>
                  <a:close/>
                </a:path>
                <a:path w="125095" h="757555">
                  <a:moveTo>
                    <a:pt x="124587" y="638810"/>
                  </a:moveTo>
                  <a:lnTo>
                    <a:pt x="86574" y="641646"/>
                  </a:lnTo>
                  <a:lnTo>
                    <a:pt x="88011" y="660653"/>
                  </a:lnTo>
                  <a:lnTo>
                    <a:pt x="50037" y="663448"/>
                  </a:lnTo>
                  <a:lnTo>
                    <a:pt x="114504" y="663448"/>
                  </a:lnTo>
                  <a:lnTo>
                    <a:pt x="124587" y="638810"/>
                  </a:lnTo>
                  <a:close/>
                </a:path>
                <a:path w="125095" h="757555">
                  <a:moveTo>
                    <a:pt x="38100" y="0"/>
                  </a:moveTo>
                  <a:lnTo>
                    <a:pt x="0" y="2793"/>
                  </a:lnTo>
                  <a:lnTo>
                    <a:pt x="48601" y="644479"/>
                  </a:lnTo>
                  <a:lnTo>
                    <a:pt x="86574" y="641646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3505200" y="1219199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266700" y="0"/>
                  </a:moveTo>
                  <a:lnTo>
                    <a:pt x="212943" y="4644"/>
                  </a:lnTo>
                  <a:lnTo>
                    <a:pt x="162877" y="17966"/>
                  </a:lnTo>
                  <a:lnTo>
                    <a:pt x="117574" y="39045"/>
                  </a:lnTo>
                  <a:lnTo>
                    <a:pt x="78104" y="66960"/>
                  </a:lnTo>
                  <a:lnTo>
                    <a:pt x="45541" y="100793"/>
                  </a:lnTo>
                  <a:lnTo>
                    <a:pt x="20954" y="139624"/>
                  </a:lnTo>
                  <a:lnTo>
                    <a:pt x="5417" y="182533"/>
                  </a:lnTo>
                  <a:lnTo>
                    <a:pt x="0" y="228600"/>
                  </a:lnTo>
                  <a:lnTo>
                    <a:pt x="5417" y="274666"/>
                  </a:lnTo>
                  <a:lnTo>
                    <a:pt x="20954" y="317575"/>
                  </a:lnTo>
                  <a:lnTo>
                    <a:pt x="45541" y="356406"/>
                  </a:lnTo>
                  <a:lnTo>
                    <a:pt x="78104" y="390239"/>
                  </a:lnTo>
                  <a:lnTo>
                    <a:pt x="117574" y="418154"/>
                  </a:lnTo>
                  <a:lnTo>
                    <a:pt x="162877" y="439233"/>
                  </a:lnTo>
                  <a:lnTo>
                    <a:pt x="212943" y="452555"/>
                  </a:lnTo>
                  <a:lnTo>
                    <a:pt x="266700" y="457200"/>
                  </a:lnTo>
                  <a:lnTo>
                    <a:pt x="320456" y="452555"/>
                  </a:lnTo>
                  <a:lnTo>
                    <a:pt x="370522" y="439233"/>
                  </a:lnTo>
                  <a:lnTo>
                    <a:pt x="415825" y="418154"/>
                  </a:lnTo>
                  <a:lnTo>
                    <a:pt x="455295" y="390239"/>
                  </a:lnTo>
                  <a:lnTo>
                    <a:pt x="487858" y="356406"/>
                  </a:lnTo>
                  <a:lnTo>
                    <a:pt x="512445" y="317575"/>
                  </a:lnTo>
                  <a:lnTo>
                    <a:pt x="527982" y="274666"/>
                  </a:lnTo>
                  <a:lnTo>
                    <a:pt x="533400" y="228600"/>
                  </a:lnTo>
                  <a:lnTo>
                    <a:pt x="527982" y="182533"/>
                  </a:lnTo>
                  <a:lnTo>
                    <a:pt x="512445" y="139624"/>
                  </a:lnTo>
                  <a:lnTo>
                    <a:pt x="487858" y="100793"/>
                  </a:lnTo>
                  <a:lnTo>
                    <a:pt x="455295" y="66960"/>
                  </a:lnTo>
                  <a:lnTo>
                    <a:pt x="415825" y="39045"/>
                  </a:lnTo>
                  <a:lnTo>
                    <a:pt x="370522" y="17966"/>
                  </a:lnTo>
                  <a:lnTo>
                    <a:pt x="320456" y="4644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3505200" y="1219199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0" y="228600"/>
                  </a:moveTo>
                  <a:lnTo>
                    <a:pt x="5417" y="182533"/>
                  </a:lnTo>
                  <a:lnTo>
                    <a:pt x="20954" y="139624"/>
                  </a:lnTo>
                  <a:lnTo>
                    <a:pt x="45541" y="100793"/>
                  </a:lnTo>
                  <a:lnTo>
                    <a:pt x="78104" y="66960"/>
                  </a:lnTo>
                  <a:lnTo>
                    <a:pt x="117574" y="39045"/>
                  </a:lnTo>
                  <a:lnTo>
                    <a:pt x="162877" y="17966"/>
                  </a:lnTo>
                  <a:lnTo>
                    <a:pt x="212943" y="4644"/>
                  </a:lnTo>
                  <a:lnTo>
                    <a:pt x="266700" y="0"/>
                  </a:lnTo>
                  <a:lnTo>
                    <a:pt x="320456" y="4644"/>
                  </a:lnTo>
                  <a:lnTo>
                    <a:pt x="370522" y="17966"/>
                  </a:lnTo>
                  <a:lnTo>
                    <a:pt x="415825" y="39045"/>
                  </a:lnTo>
                  <a:lnTo>
                    <a:pt x="455295" y="66960"/>
                  </a:lnTo>
                  <a:lnTo>
                    <a:pt x="487858" y="100793"/>
                  </a:lnTo>
                  <a:lnTo>
                    <a:pt x="512445" y="139624"/>
                  </a:lnTo>
                  <a:lnTo>
                    <a:pt x="527982" y="182533"/>
                  </a:lnTo>
                  <a:lnTo>
                    <a:pt x="533400" y="228600"/>
                  </a:lnTo>
                  <a:lnTo>
                    <a:pt x="527982" y="274666"/>
                  </a:lnTo>
                  <a:lnTo>
                    <a:pt x="512445" y="317575"/>
                  </a:lnTo>
                  <a:lnTo>
                    <a:pt x="487858" y="356406"/>
                  </a:lnTo>
                  <a:lnTo>
                    <a:pt x="455295" y="390239"/>
                  </a:lnTo>
                  <a:lnTo>
                    <a:pt x="415825" y="418154"/>
                  </a:lnTo>
                  <a:lnTo>
                    <a:pt x="370522" y="439233"/>
                  </a:lnTo>
                  <a:lnTo>
                    <a:pt x="320456" y="452555"/>
                  </a:lnTo>
                  <a:lnTo>
                    <a:pt x="266700" y="457200"/>
                  </a:lnTo>
                  <a:lnTo>
                    <a:pt x="212943" y="452555"/>
                  </a:lnTo>
                  <a:lnTo>
                    <a:pt x="162877" y="439233"/>
                  </a:lnTo>
                  <a:lnTo>
                    <a:pt x="117574" y="418154"/>
                  </a:lnTo>
                  <a:lnTo>
                    <a:pt x="78104" y="390239"/>
                  </a:lnTo>
                  <a:lnTo>
                    <a:pt x="45541" y="356406"/>
                  </a:lnTo>
                  <a:lnTo>
                    <a:pt x="20954" y="317575"/>
                  </a:lnTo>
                  <a:lnTo>
                    <a:pt x="5417" y="274666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 descr=""/>
          <p:cNvSpPr txBox="1"/>
          <p:nvPr/>
        </p:nvSpPr>
        <p:spPr>
          <a:xfrm>
            <a:off x="3635375" y="1164081"/>
            <a:ext cx="30988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2800" spc="-25" i="1">
                <a:latin typeface="Times New Roman"/>
                <a:cs typeface="Times New Roman"/>
              </a:rPr>
              <a:t>x</a:t>
            </a:r>
            <a:r>
              <a:rPr dirty="0" baseline="-20833" sz="1800" spc="-37" i="1">
                <a:latin typeface="Times New Roman"/>
                <a:cs typeface="Times New Roman"/>
              </a:rPr>
              <a:t>0</a:t>
            </a:r>
            <a:endParaRPr baseline="-20833" sz="1800">
              <a:latin typeface="Times New Roman"/>
              <a:cs typeface="Times New Roman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3406775" y="1697177"/>
            <a:ext cx="38925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2800" spc="-25" i="1">
                <a:latin typeface="Times New Roman"/>
                <a:cs typeface="Times New Roman"/>
              </a:rPr>
              <a:t>w</a:t>
            </a:r>
            <a:r>
              <a:rPr dirty="0" baseline="-20833" sz="1800" spc="-37" i="1">
                <a:latin typeface="Times New Roman"/>
                <a:cs typeface="Times New Roman"/>
              </a:rPr>
              <a:t>0</a:t>
            </a:r>
            <a:endParaRPr baseline="-20833" sz="1800">
              <a:latin typeface="Times New Roman"/>
              <a:cs typeface="Times New Roman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295700" y="2825140"/>
            <a:ext cx="593090" cy="140906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4520"/>
              </a:lnSpc>
            </a:pPr>
            <a:r>
              <a:rPr dirty="0" sz="4000" spc="-10">
                <a:latin typeface="Arial"/>
                <a:cs typeface="Arial"/>
              </a:rPr>
              <a:t>Inputs</a:t>
            </a:r>
            <a:endParaRPr sz="4000">
              <a:latin typeface="Arial"/>
              <a:cs typeface="Arial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xfrm>
            <a:off x="4092575" y="1086358"/>
            <a:ext cx="311975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4000" b="0">
                <a:solidFill>
                  <a:srgbClr val="000000"/>
                </a:solidFill>
                <a:latin typeface="Arial"/>
                <a:cs typeface="Arial"/>
              </a:rPr>
              <a:t>Bias</a:t>
            </a:r>
            <a:r>
              <a:rPr dirty="0" sz="4000" spc="-7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 b="0">
                <a:solidFill>
                  <a:srgbClr val="000000"/>
                </a:solidFill>
                <a:latin typeface="Arial"/>
                <a:cs typeface="Arial"/>
              </a:rPr>
              <a:t>(x</a:t>
            </a:r>
            <a:r>
              <a:rPr dirty="0" baseline="-20833" sz="2400" b="0">
                <a:solidFill>
                  <a:srgbClr val="000000"/>
                </a:solidFill>
                <a:latin typeface="Arial"/>
                <a:cs typeface="Arial"/>
              </a:rPr>
              <a:t>0</a:t>
            </a:r>
            <a:r>
              <a:rPr dirty="0" baseline="-20833" sz="2400" spc="254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 spc="-10" b="0">
                <a:solidFill>
                  <a:srgbClr val="000000"/>
                </a:solidFill>
                <a:latin typeface="Arial"/>
                <a:cs typeface="Arial"/>
              </a:rPr>
              <a:t>=1,always)</a:t>
            </a:r>
            <a:endParaRPr sz="2400">
              <a:latin typeface="Arial"/>
              <a:cs typeface="Arial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8298501" y="2887408"/>
            <a:ext cx="592455" cy="155003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4515"/>
              </a:lnSpc>
            </a:pPr>
            <a:r>
              <a:rPr dirty="0" sz="4000" spc="-10">
                <a:latin typeface="Arial"/>
                <a:cs typeface="Arial"/>
              </a:rPr>
              <a:t>Output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222044" y="133857"/>
            <a:ext cx="3201670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latin typeface="Times New Roman"/>
                <a:cs typeface="Times New Roman"/>
              </a:rPr>
              <a:t>Logical</a:t>
            </a:r>
            <a:r>
              <a:rPr dirty="0" sz="3200" spc="-20">
                <a:latin typeface="Times New Roman"/>
                <a:cs typeface="Times New Roman"/>
              </a:rPr>
              <a:t> </a:t>
            </a:r>
            <a:r>
              <a:rPr dirty="0" sz="3200" spc="-10">
                <a:latin typeface="Times New Roman"/>
                <a:cs typeface="Times New Roman"/>
              </a:rPr>
              <a:t>Operators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229361" y="2146554"/>
            <a:ext cx="1651000" cy="1626235"/>
          </a:xfrm>
          <a:custGeom>
            <a:avLst/>
            <a:gdLst/>
            <a:ahLst/>
            <a:cxnLst/>
            <a:rect l="l" t="t" r="r" b="b"/>
            <a:pathLst>
              <a:path w="1651000" h="1626235">
                <a:moveTo>
                  <a:pt x="0" y="0"/>
                </a:moveTo>
                <a:lnTo>
                  <a:pt x="1650492" y="1626108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2466720" y="3198114"/>
            <a:ext cx="330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latin typeface="Times New Roman"/>
                <a:cs typeface="Times New Roman"/>
              </a:rPr>
              <a:t>x</a:t>
            </a:r>
            <a:r>
              <a:rPr dirty="0" baseline="-20833" sz="2400" spc="-37">
                <a:latin typeface="Times New Roman"/>
                <a:cs typeface="Times New Roman"/>
              </a:rPr>
              <a:t>1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32841" y="1330833"/>
            <a:ext cx="330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latin typeface="Times New Roman"/>
                <a:cs typeface="Times New Roman"/>
              </a:rPr>
              <a:t>x</a:t>
            </a:r>
            <a:r>
              <a:rPr dirty="0" baseline="-20833" sz="2400" spc="-37">
                <a:latin typeface="Times New Roman"/>
                <a:cs typeface="Times New Roman"/>
              </a:rPr>
              <a:t>2</a:t>
            </a:r>
            <a:endParaRPr baseline="-20833" sz="2400">
              <a:latin typeface="Times New Roman"/>
              <a:cs typeface="Times New Roman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460248" y="1726692"/>
            <a:ext cx="1960245" cy="1910080"/>
            <a:chOff x="460248" y="1726692"/>
            <a:chExt cx="1960245" cy="1910080"/>
          </a:xfrm>
        </p:grpSpPr>
        <p:sp>
          <p:nvSpPr>
            <p:cNvPr id="16" name="object 16" descr=""/>
            <p:cNvSpPr/>
            <p:nvPr/>
          </p:nvSpPr>
          <p:spPr>
            <a:xfrm>
              <a:off x="460248" y="1726691"/>
              <a:ext cx="1960245" cy="1790700"/>
            </a:xfrm>
            <a:custGeom>
              <a:avLst/>
              <a:gdLst/>
              <a:ahLst/>
              <a:cxnLst/>
              <a:rect l="l" t="t" r="r" b="b"/>
              <a:pathLst>
                <a:path w="1960245" h="1790700">
                  <a:moveTo>
                    <a:pt x="76200" y="76200"/>
                  </a:move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1600200"/>
                  </a:lnTo>
                  <a:lnTo>
                    <a:pt x="44450" y="1600200"/>
                  </a:lnTo>
                  <a:lnTo>
                    <a:pt x="44450" y="76200"/>
                  </a:lnTo>
                  <a:lnTo>
                    <a:pt x="76200" y="76200"/>
                  </a:lnTo>
                  <a:close/>
                </a:path>
                <a:path w="1960245" h="1790700">
                  <a:moveTo>
                    <a:pt x="1959864" y="1752600"/>
                  </a:moveTo>
                  <a:lnTo>
                    <a:pt x="1947164" y="1746250"/>
                  </a:lnTo>
                  <a:lnTo>
                    <a:pt x="1883664" y="1714500"/>
                  </a:lnTo>
                  <a:lnTo>
                    <a:pt x="1883664" y="1746250"/>
                  </a:lnTo>
                  <a:lnTo>
                    <a:pt x="199644" y="1746250"/>
                  </a:lnTo>
                  <a:lnTo>
                    <a:pt x="199644" y="1758950"/>
                  </a:lnTo>
                  <a:lnTo>
                    <a:pt x="1883664" y="1758950"/>
                  </a:lnTo>
                  <a:lnTo>
                    <a:pt x="1883664" y="1790700"/>
                  </a:lnTo>
                  <a:lnTo>
                    <a:pt x="1947164" y="1758950"/>
                  </a:lnTo>
                  <a:lnTo>
                    <a:pt x="1959864" y="1752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688592" y="332689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688592" y="332689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1745995" y="3280409"/>
            <a:ext cx="1930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</a:t>
            </a:r>
            <a:endParaRPr sz="2400">
              <a:latin typeface="Symbol"/>
              <a:cs typeface="Symbol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341185" y="3322129"/>
            <a:ext cx="314325" cy="314325"/>
            <a:chOff x="341185" y="3322129"/>
            <a:chExt cx="314325" cy="314325"/>
          </a:xfrm>
        </p:grpSpPr>
        <p:sp>
          <p:nvSpPr>
            <p:cNvPr id="21" name="object 21" descr=""/>
            <p:cNvSpPr/>
            <p:nvPr/>
          </p:nvSpPr>
          <p:spPr>
            <a:xfrm>
              <a:off x="345947" y="332689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31" y="7766"/>
                  </a:lnTo>
                  <a:lnTo>
                    <a:pt x="62396" y="29394"/>
                  </a:lnTo>
                  <a:lnTo>
                    <a:pt x="29405" y="62380"/>
                  </a:lnTo>
                  <a:lnTo>
                    <a:pt x="7769" y="104217"/>
                  </a:lnTo>
                  <a:lnTo>
                    <a:pt x="0" y="152400"/>
                  </a:lnTo>
                  <a:lnTo>
                    <a:pt x="7769" y="200582"/>
                  </a:lnTo>
                  <a:lnTo>
                    <a:pt x="29405" y="242419"/>
                  </a:lnTo>
                  <a:lnTo>
                    <a:pt x="62396" y="275405"/>
                  </a:lnTo>
                  <a:lnTo>
                    <a:pt x="104231" y="297033"/>
                  </a:lnTo>
                  <a:lnTo>
                    <a:pt x="152400" y="304800"/>
                  </a:lnTo>
                  <a:lnTo>
                    <a:pt x="200568" y="297033"/>
                  </a:lnTo>
                  <a:lnTo>
                    <a:pt x="242403" y="275405"/>
                  </a:lnTo>
                  <a:lnTo>
                    <a:pt x="275394" y="242419"/>
                  </a:lnTo>
                  <a:lnTo>
                    <a:pt x="297030" y="200582"/>
                  </a:lnTo>
                  <a:lnTo>
                    <a:pt x="304800" y="152400"/>
                  </a:lnTo>
                  <a:lnTo>
                    <a:pt x="297030" y="104217"/>
                  </a:lnTo>
                  <a:lnTo>
                    <a:pt x="275394" y="62380"/>
                  </a:lnTo>
                  <a:lnTo>
                    <a:pt x="242403" y="29394"/>
                  </a:lnTo>
                  <a:lnTo>
                    <a:pt x="200568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345947" y="332689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9" y="104217"/>
                  </a:lnTo>
                  <a:lnTo>
                    <a:pt x="29405" y="62380"/>
                  </a:lnTo>
                  <a:lnTo>
                    <a:pt x="62396" y="29394"/>
                  </a:lnTo>
                  <a:lnTo>
                    <a:pt x="104231" y="7766"/>
                  </a:lnTo>
                  <a:lnTo>
                    <a:pt x="152400" y="0"/>
                  </a:lnTo>
                  <a:lnTo>
                    <a:pt x="200568" y="7766"/>
                  </a:lnTo>
                  <a:lnTo>
                    <a:pt x="242403" y="29394"/>
                  </a:lnTo>
                  <a:lnTo>
                    <a:pt x="275394" y="62380"/>
                  </a:lnTo>
                  <a:lnTo>
                    <a:pt x="297030" y="104217"/>
                  </a:lnTo>
                  <a:lnTo>
                    <a:pt x="304800" y="152400"/>
                  </a:lnTo>
                  <a:lnTo>
                    <a:pt x="297030" y="200582"/>
                  </a:lnTo>
                  <a:lnTo>
                    <a:pt x="275394" y="242419"/>
                  </a:lnTo>
                  <a:lnTo>
                    <a:pt x="242403" y="275405"/>
                  </a:lnTo>
                  <a:lnTo>
                    <a:pt x="200568" y="297033"/>
                  </a:lnTo>
                  <a:lnTo>
                    <a:pt x="152400" y="304800"/>
                  </a:lnTo>
                  <a:lnTo>
                    <a:pt x="104231" y="297033"/>
                  </a:lnTo>
                  <a:lnTo>
                    <a:pt x="62396" y="275405"/>
                  </a:lnTo>
                  <a:lnTo>
                    <a:pt x="29405" y="242419"/>
                  </a:lnTo>
                  <a:lnTo>
                    <a:pt x="7769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415442" y="3280409"/>
            <a:ext cx="1676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</a:t>
            </a:r>
            <a:endParaRPr sz="2400">
              <a:latin typeface="Symbol"/>
              <a:cs typeface="Symbol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341185" y="1976437"/>
            <a:ext cx="314325" cy="314325"/>
            <a:chOff x="341185" y="1976437"/>
            <a:chExt cx="314325" cy="314325"/>
          </a:xfrm>
        </p:grpSpPr>
        <p:sp>
          <p:nvSpPr>
            <p:cNvPr id="25" name="object 25" descr=""/>
            <p:cNvSpPr/>
            <p:nvPr/>
          </p:nvSpPr>
          <p:spPr>
            <a:xfrm>
              <a:off x="345947" y="19812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31" y="7766"/>
                  </a:lnTo>
                  <a:lnTo>
                    <a:pt x="62396" y="29394"/>
                  </a:lnTo>
                  <a:lnTo>
                    <a:pt x="29405" y="62380"/>
                  </a:lnTo>
                  <a:lnTo>
                    <a:pt x="7769" y="104217"/>
                  </a:lnTo>
                  <a:lnTo>
                    <a:pt x="0" y="152400"/>
                  </a:lnTo>
                  <a:lnTo>
                    <a:pt x="7769" y="200582"/>
                  </a:lnTo>
                  <a:lnTo>
                    <a:pt x="29405" y="242419"/>
                  </a:lnTo>
                  <a:lnTo>
                    <a:pt x="62396" y="275405"/>
                  </a:lnTo>
                  <a:lnTo>
                    <a:pt x="104231" y="297033"/>
                  </a:lnTo>
                  <a:lnTo>
                    <a:pt x="152400" y="304800"/>
                  </a:lnTo>
                  <a:lnTo>
                    <a:pt x="200568" y="297033"/>
                  </a:lnTo>
                  <a:lnTo>
                    <a:pt x="242403" y="275405"/>
                  </a:lnTo>
                  <a:lnTo>
                    <a:pt x="275394" y="242419"/>
                  </a:lnTo>
                  <a:lnTo>
                    <a:pt x="297030" y="200582"/>
                  </a:lnTo>
                  <a:lnTo>
                    <a:pt x="304800" y="152400"/>
                  </a:lnTo>
                  <a:lnTo>
                    <a:pt x="297030" y="104217"/>
                  </a:lnTo>
                  <a:lnTo>
                    <a:pt x="275394" y="62380"/>
                  </a:lnTo>
                  <a:lnTo>
                    <a:pt x="242403" y="29394"/>
                  </a:lnTo>
                  <a:lnTo>
                    <a:pt x="200568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345947" y="19812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9" y="104217"/>
                  </a:lnTo>
                  <a:lnTo>
                    <a:pt x="29405" y="62380"/>
                  </a:lnTo>
                  <a:lnTo>
                    <a:pt x="62396" y="29394"/>
                  </a:lnTo>
                  <a:lnTo>
                    <a:pt x="104231" y="7766"/>
                  </a:lnTo>
                  <a:lnTo>
                    <a:pt x="152400" y="0"/>
                  </a:lnTo>
                  <a:lnTo>
                    <a:pt x="200568" y="7766"/>
                  </a:lnTo>
                  <a:lnTo>
                    <a:pt x="242403" y="29394"/>
                  </a:lnTo>
                  <a:lnTo>
                    <a:pt x="275394" y="62380"/>
                  </a:lnTo>
                  <a:lnTo>
                    <a:pt x="297030" y="104217"/>
                  </a:lnTo>
                  <a:lnTo>
                    <a:pt x="304800" y="152400"/>
                  </a:lnTo>
                  <a:lnTo>
                    <a:pt x="297030" y="200582"/>
                  </a:lnTo>
                  <a:lnTo>
                    <a:pt x="275394" y="242419"/>
                  </a:lnTo>
                  <a:lnTo>
                    <a:pt x="242403" y="275405"/>
                  </a:lnTo>
                  <a:lnTo>
                    <a:pt x="200568" y="297033"/>
                  </a:lnTo>
                  <a:lnTo>
                    <a:pt x="152400" y="304800"/>
                  </a:lnTo>
                  <a:lnTo>
                    <a:pt x="104231" y="297033"/>
                  </a:lnTo>
                  <a:lnTo>
                    <a:pt x="62396" y="275405"/>
                  </a:lnTo>
                  <a:lnTo>
                    <a:pt x="29405" y="242419"/>
                  </a:lnTo>
                  <a:lnTo>
                    <a:pt x="7769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402742" y="1933397"/>
            <a:ext cx="19304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</a:t>
            </a:r>
            <a:endParaRPr sz="2400">
              <a:latin typeface="Symbol"/>
              <a:cs typeface="Symbol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1674685" y="2026729"/>
            <a:ext cx="314325" cy="314325"/>
            <a:chOff x="1674685" y="2026729"/>
            <a:chExt cx="314325" cy="314325"/>
          </a:xfrm>
        </p:grpSpPr>
        <p:sp>
          <p:nvSpPr>
            <p:cNvPr id="29" name="object 29" descr=""/>
            <p:cNvSpPr/>
            <p:nvPr/>
          </p:nvSpPr>
          <p:spPr>
            <a:xfrm>
              <a:off x="1679448" y="203149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679448" y="203149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 txBox="1"/>
          <p:nvPr/>
        </p:nvSpPr>
        <p:spPr>
          <a:xfrm>
            <a:off x="1736598" y="1984628"/>
            <a:ext cx="1930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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161694" y="2478786"/>
            <a:ext cx="38036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">
                <a:latin typeface="Times New Roman"/>
                <a:cs typeface="Times New Roman"/>
              </a:rPr>
              <a:t>OR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5337302" y="3223386"/>
            <a:ext cx="330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latin typeface="Times New Roman"/>
                <a:cs typeface="Times New Roman"/>
              </a:rPr>
              <a:t>x</a:t>
            </a:r>
            <a:r>
              <a:rPr dirty="0" baseline="-20833" sz="2400" spc="-37">
                <a:latin typeface="Times New Roman"/>
                <a:cs typeface="Times New Roman"/>
              </a:rPr>
              <a:t>1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3203448" y="1089405"/>
            <a:ext cx="330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latin typeface="Times New Roman"/>
                <a:cs typeface="Times New Roman"/>
              </a:rPr>
              <a:t>x</a:t>
            </a:r>
            <a:r>
              <a:rPr dirty="0" baseline="-20833" sz="2400" spc="-37">
                <a:latin typeface="Times New Roman"/>
                <a:cs typeface="Times New Roman"/>
              </a:rPr>
              <a:t>2</a:t>
            </a:r>
            <a:endParaRPr baseline="-20833" sz="2400">
              <a:latin typeface="Times New Roman"/>
              <a:cs typeface="Times New Roman"/>
            </a:endParaRPr>
          </a:p>
        </p:txBody>
      </p:sp>
      <p:grpSp>
        <p:nvGrpSpPr>
          <p:cNvPr id="35" name="object 35" descr=""/>
          <p:cNvGrpSpPr/>
          <p:nvPr/>
        </p:nvGrpSpPr>
        <p:grpSpPr>
          <a:xfrm>
            <a:off x="3273552" y="1467611"/>
            <a:ext cx="2086610" cy="2195195"/>
            <a:chOff x="3273552" y="1467611"/>
            <a:chExt cx="2086610" cy="2195195"/>
          </a:xfrm>
        </p:grpSpPr>
        <p:sp>
          <p:nvSpPr>
            <p:cNvPr id="36" name="object 36" descr=""/>
            <p:cNvSpPr/>
            <p:nvPr/>
          </p:nvSpPr>
          <p:spPr>
            <a:xfrm>
              <a:off x="3273552" y="1467611"/>
              <a:ext cx="2086610" cy="2075814"/>
            </a:xfrm>
            <a:custGeom>
              <a:avLst/>
              <a:gdLst/>
              <a:ahLst/>
              <a:cxnLst/>
              <a:rect l="l" t="t" r="r" b="b"/>
              <a:pathLst>
                <a:path w="2086610" h="2075814">
                  <a:moveTo>
                    <a:pt x="2086356" y="2037588"/>
                  </a:moveTo>
                  <a:lnTo>
                    <a:pt x="2073656" y="2031238"/>
                  </a:lnTo>
                  <a:lnTo>
                    <a:pt x="2010156" y="1999488"/>
                  </a:lnTo>
                  <a:lnTo>
                    <a:pt x="2010156" y="2031238"/>
                  </a:lnTo>
                  <a:lnTo>
                    <a:pt x="44450" y="2031238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2031238"/>
                  </a:lnTo>
                  <a:lnTo>
                    <a:pt x="28956" y="2031238"/>
                  </a:lnTo>
                  <a:lnTo>
                    <a:pt x="28956" y="2043938"/>
                  </a:lnTo>
                  <a:lnTo>
                    <a:pt x="31750" y="2043938"/>
                  </a:lnTo>
                  <a:lnTo>
                    <a:pt x="31750" y="2057400"/>
                  </a:lnTo>
                  <a:lnTo>
                    <a:pt x="44450" y="2057400"/>
                  </a:lnTo>
                  <a:lnTo>
                    <a:pt x="44450" y="2043938"/>
                  </a:lnTo>
                  <a:lnTo>
                    <a:pt x="2010156" y="2043938"/>
                  </a:lnTo>
                  <a:lnTo>
                    <a:pt x="2010156" y="2075688"/>
                  </a:lnTo>
                  <a:lnTo>
                    <a:pt x="2073656" y="2043938"/>
                  </a:lnTo>
                  <a:lnTo>
                    <a:pt x="2086356" y="20375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4597908" y="3352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4597908" y="3352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 descr=""/>
          <p:cNvSpPr txBox="1"/>
          <p:nvPr/>
        </p:nvSpPr>
        <p:spPr>
          <a:xfrm>
            <a:off x="4655058" y="3305378"/>
            <a:ext cx="19304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</a:t>
            </a:r>
            <a:endParaRPr sz="2400">
              <a:latin typeface="Symbol"/>
              <a:cs typeface="Symbol"/>
            </a:endParaRPr>
          </a:p>
        </p:txBody>
      </p:sp>
      <p:grpSp>
        <p:nvGrpSpPr>
          <p:cNvPr id="40" name="object 40" descr=""/>
          <p:cNvGrpSpPr/>
          <p:nvPr/>
        </p:nvGrpSpPr>
        <p:grpSpPr>
          <a:xfrm>
            <a:off x="3145345" y="3348037"/>
            <a:ext cx="314325" cy="314325"/>
            <a:chOff x="3145345" y="3348037"/>
            <a:chExt cx="314325" cy="314325"/>
          </a:xfrm>
        </p:grpSpPr>
        <p:sp>
          <p:nvSpPr>
            <p:cNvPr id="41" name="object 41" descr=""/>
            <p:cNvSpPr/>
            <p:nvPr/>
          </p:nvSpPr>
          <p:spPr>
            <a:xfrm>
              <a:off x="3150107" y="3352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3150107" y="3352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 descr=""/>
          <p:cNvSpPr txBox="1"/>
          <p:nvPr/>
        </p:nvSpPr>
        <p:spPr>
          <a:xfrm>
            <a:off x="3206876" y="3305378"/>
            <a:ext cx="19304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</a:t>
            </a:r>
            <a:endParaRPr sz="2400">
              <a:latin typeface="Symbol"/>
              <a:cs typeface="Symbol"/>
            </a:endParaRPr>
          </a:p>
        </p:txBody>
      </p:sp>
      <p:grpSp>
        <p:nvGrpSpPr>
          <p:cNvPr id="44" name="object 44" descr=""/>
          <p:cNvGrpSpPr/>
          <p:nvPr/>
        </p:nvGrpSpPr>
        <p:grpSpPr>
          <a:xfrm>
            <a:off x="3145345" y="2052637"/>
            <a:ext cx="314325" cy="314325"/>
            <a:chOff x="3145345" y="2052637"/>
            <a:chExt cx="314325" cy="314325"/>
          </a:xfrm>
        </p:grpSpPr>
        <p:sp>
          <p:nvSpPr>
            <p:cNvPr id="45" name="object 45" descr=""/>
            <p:cNvSpPr/>
            <p:nvPr/>
          </p:nvSpPr>
          <p:spPr>
            <a:xfrm>
              <a:off x="3150107" y="20574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3150107" y="20574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 descr=""/>
          <p:cNvSpPr txBox="1"/>
          <p:nvPr/>
        </p:nvSpPr>
        <p:spPr>
          <a:xfrm>
            <a:off x="3206876" y="2010283"/>
            <a:ext cx="1930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</a:t>
            </a:r>
            <a:endParaRPr sz="2400">
              <a:latin typeface="Symbol"/>
              <a:cs typeface="Symbol"/>
            </a:endParaRPr>
          </a:p>
        </p:txBody>
      </p:sp>
      <p:grpSp>
        <p:nvGrpSpPr>
          <p:cNvPr id="48" name="object 48" descr=""/>
          <p:cNvGrpSpPr/>
          <p:nvPr/>
        </p:nvGrpSpPr>
        <p:grpSpPr>
          <a:xfrm>
            <a:off x="4555045" y="2052637"/>
            <a:ext cx="314325" cy="314325"/>
            <a:chOff x="4555045" y="2052637"/>
            <a:chExt cx="314325" cy="314325"/>
          </a:xfrm>
        </p:grpSpPr>
        <p:sp>
          <p:nvSpPr>
            <p:cNvPr id="49" name="object 49" descr=""/>
            <p:cNvSpPr/>
            <p:nvPr/>
          </p:nvSpPr>
          <p:spPr>
            <a:xfrm>
              <a:off x="4559808" y="20574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4559808" y="20574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 descr=""/>
          <p:cNvSpPr txBox="1"/>
          <p:nvPr/>
        </p:nvSpPr>
        <p:spPr>
          <a:xfrm>
            <a:off x="4629658" y="2010283"/>
            <a:ext cx="1676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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4080002" y="2310511"/>
            <a:ext cx="55372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2000" spc="-25">
                <a:latin typeface="Times New Roman"/>
                <a:cs typeface="Times New Roman"/>
              </a:rPr>
              <a:t>AND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3" name="object 53" descr=""/>
          <p:cNvSpPr/>
          <p:nvPr/>
        </p:nvSpPr>
        <p:spPr>
          <a:xfrm>
            <a:off x="3150870" y="1829561"/>
            <a:ext cx="2057400" cy="1847214"/>
          </a:xfrm>
          <a:custGeom>
            <a:avLst/>
            <a:gdLst/>
            <a:ahLst/>
            <a:cxnLst/>
            <a:rect l="l" t="t" r="r" b="b"/>
            <a:pathLst>
              <a:path w="2057400" h="1847214">
                <a:moveTo>
                  <a:pt x="0" y="0"/>
                </a:moveTo>
                <a:lnTo>
                  <a:pt x="2057400" y="1847088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 descr=""/>
          <p:cNvSpPr txBox="1"/>
          <p:nvPr/>
        </p:nvSpPr>
        <p:spPr>
          <a:xfrm>
            <a:off x="2619120" y="5776671"/>
            <a:ext cx="330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latin typeface="Times New Roman"/>
                <a:cs typeface="Times New Roman"/>
              </a:rPr>
              <a:t>x</a:t>
            </a:r>
            <a:r>
              <a:rPr dirty="0" baseline="-20833" sz="2400" spc="-37">
                <a:latin typeface="Times New Roman"/>
                <a:cs typeface="Times New Roman"/>
              </a:rPr>
              <a:t>1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497941" y="3909441"/>
            <a:ext cx="304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latin typeface="Times New Roman"/>
                <a:cs typeface="Times New Roman"/>
              </a:rPr>
              <a:t>x</a:t>
            </a:r>
            <a:r>
              <a:rPr dirty="0" baseline="-20833" sz="2400" spc="-37">
                <a:latin typeface="Times New Roman"/>
                <a:cs typeface="Times New Roman"/>
              </a:rPr>
              <a:t>2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56" name="object 56" descr=""/>
          <p:cNvSpPr/>
          <p:nvPr/>
        </p:nvSpPr>
        <p:spPr>
          <a:xfrm>
            <a:off x="612648" y="4305300"/>
            <a:ext cx="1960245" cy="1790700"/>
          </a:xfrm>
          <a:custGeom>
            <a:avLst/>
            <a:gdLst/>
            <a:ahLst/>
            <a:cxnLst/>
            <a:rect l="l" t="t" r="r" b="b"/>
            <a:pathLst>
              <a:path w="1960245" h="1790700">
                <a:moveTo>
                  <a:pt x="76200" y="76200"/>
                </a:moveTo>
                <a:lnTo>
                  <a:pt x="69850" y="63500"/>
                </a:lnTo>
                <a:lnTo>
                  <a:pt x="38100" y="0"/>
                </a:lnTo>
                <a:lnTo>
                  <a:pt x="0" y="76200"/>
                </a:lnTo>
                <a:lnTo>
                  <a:pt x="31750" y="76200"/>
                </a:lnTo>
                <a:lnTo>
                  <a:pt x="31750" y="1600200"/>
                </a:lnTo>
                <a:lnTo>
                  <a:pt x="44450" y="1600200"/>
                </a:lnTo>
                <a:lnTo>
                  <a:pt x="44450" y="76200"/>
                </a:lnTo>
                <a:lnTo>
                  <a:pt x="76200" y="76200"/>
                </a:lnTo>
                <a:close/>
              </a:path>
              <a:path w="1960245" h="1790700">
                <a:moveTo>
                  <a:pt x="1959864" y="1752600"/>
                </a:moveTo>
                <a:lnTo>
                  <a:pt x="1947164" y="1746250"/>
                </a:lnTo>
                <a:lnTo>
                  <a:pt x="1883664" y="1714500"/>
                </a:lnTo>
                <a:lnTo>
                  <a:pt x="1883664" y="1746250"/>
                </a:lnTo>
                <a:lnTo>
                  <a:pt x="199644" y="1746250"/>
                </a:lnTo>
                <a:lnTo>
                  <a:pt x="199644" y="1758950"/>
                </a:lnTo>
                <a:lnTo>
                  <a:pt x="1883664" y="1758950"/>
                </a:lnTo>
                <a:lnTo>
                  <a:pt x="1883664" y="1790700"/>
                </a:lnTo>
                <a:lnTo>
                  <a:pt x="1947164" y="1758950"/>
                </a:lnTo>
                <a:lnTo>
                  <a:pt x="1959864" y="1752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 descr=""/>
          <p:cNvSpPr txBox="1"/>
          <p:nvPr/>
        </p:nvSpPr>
        <p:spPr>
          <a:xfrm>
            <a:off x="790143" y="5492292"/>
            <a:ext cx="56515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5">
                <a:latin typeface="Times New Roman"/>
                <a:cs typeface="Times New Roman"/>
              </a:rPr>
              <a:t>NOR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58" name="object 58" descr=""/>
          <p:cNvGrpSpPr/>
          <p:nvPr/>
        </p:nvGrpSpPr>
        <p:grpSpPr>
          <a:xfrm>
            <a:off x="1976437" y="4503229"/>
            <a:ext cx="314325" cy="314325"/>
            <a:chOff x="1976437" y="4503229"/>
            <a:chExt cx="314325" cy="314325"/>
          </a:xfrm>
        </p:grpSpPr>
        <p:sp>
          <p:nvSpPr>
            <p:cNvPr id="59" name="object 59" descr=""/>
            <p:cNvSpPr/>
            <p:nvPr/>
          </p:nvSpPr>
          <p:spPr>
            <a:xfrm>
              <a:off x="1981200" y="450799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399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799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399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1981200" y="450799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399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399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799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3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 descr=""/>
          <p:cNvSpPr txBox="1"/>
          <p:nvPr/>
        </p:nvSpPr>
        <p:spPr>
          <a:xfrm>
            <a:off x="2038350" y="4461764"/>
            <a:ext cx="1930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</a:t>
            </a:r>
            <a:endParaRPr sz="2400">
              <a:latin typeface="Symbol"/>
              <a:cs typeface="Symbol"/>
            </a:endParaRPr>
          </a:p>
        </p:txBody>
      </p:sp>
      <p:grpSp>
        <p:nvGrpSpPr>
          <p:cNvPr id="62" name="object 62" descr=""/>
          <p:cNvGrpSpPr/>
          <p:nvPr/>
        </p:nvGrpSpPr>
        <p:grpSpPr>
          <a:xfrm>
            <a:off x="478345" y="5862637"/>
            <a:ext cx="314325" cy="314325"/>
            <a:chOff x="478345" y="5862637"/>
            <a:chExt cx="314325" cy="314325"/>
          </a:xfrm>
        </p:grpSpPr>
        <p:sp>
          <p:nvSpPr>
            <p:cNvPr id="63" name="object 63" descr=""/>
            <p:cNvSpPr/>
            <p:nvPr/>
          </p:nvSpPr>
          <p:spPr>
            <a:xfrm>
              <a:off x="483108" y="58674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31" y="7769"/>
                  </a:lnTo>
                  <a:lnTo>
                    <a:pt x="62396" y="29405"/>
                  </a:lnTo>
                  <a:lnTo>
                    <a:pt x="29405" y="62396"/>
                  </a:lnTo>
                  <a:lnTo>
                    <a:pt x="7769" y="104231"/>
                  </a:lnTo>
                  <a:lnTo>
                    <a:pt x="0" y="152400"/>
                  </a:lnTo>
                  <a:lnTo>
                    <a:pt x="7769" y="200568"/>
                  </a:lnTo>
                  <a:lnTo>
                    <a:pt x="29405" y="242403"/>
                  </a:lnTo>
                  <a:lnTo>
                    <a:pt x="62396" y="275394"/>
                  </a:lnTo>
                  <a:lnTo>
                    <a:pt x="104231" y="297030"/>
                  </a:lnTo>
                  <a:lnTo>
                    <a:pt x="152400" y="304800"/>
                  </a:lnTo>
                  <a:lnTo>
                    <a:pt x="200568" y="297030"/>
                  </a:lnTo>
                  <a:lnTo>
                    <a:pt x="242403" y="275394"/>
                  </a:lnTo>
                  <a:lnTo>
                    <a:pt x="275394" y="242403"/>
                  </a:lnTo>
                  <a:lnTo>
                    <a:pt x="297030" y="200568"/>
                  </a:lnTo>
                  <a:lnTo>
                    <a:pt x="304800" y="152400"/>
                  </a:lnTo>
                  <a:lnTo>
                    <a:pt x="297030" y="104231"/>
                  </a:lnTo>
                  <a:lnTo>
                    <a:pt x="275394" y="62396"/>
                  </a:lnTo>
                  <a:lnTo>
                    <a:pt x="242403" y="29405"/>
                  </a:lnTo>
                  <a:lnTo>
                    <a:pt x="200568" y="776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483108" y="58674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9" y="104231"/>
                  </a:lnTo>
                  <a:lnTo>
                    <a:pt x="29405" y="62396"/>
                  </a:lnTo>
                  <a:lnTo>
                    <a:pt x="62396" y="29405"/>
                  </a:lnTo>
                  <a:lnTo>
                    <a:pt x="104231" y="7769"/>
                  </a:lnTo>
                  <a:lnTo>
                    <a:pt x="152400" y="0"/>
                  </a:lnTo>
                  <a:lnTo>
                    <a:pt x="200568" y="7769"/>
                  </a:lnTo>
                  <a:lnTo>
                    <a:pt x="242403" y="29405"/>
                  </a:lnTo>
                  <a:lnTo>
                    <a:pt x="275394" y="62396"/>
                  </a:lnTo>
                  <a:lnTo>
                    <a:pt x="297030" y="104231"/>
                  </a:lnTo>
                  <a:lnTo>
                    <a:pt x="304800" y="152400"/>
                  </a:lnTo>
                  <a:lnTo>
                    <a:pt x="297030" y="200568"/>
                  </a:lnTo>
                  <a:lnTo>
                    <a:pt x="275394" y="242403"/>
                  </a:lnTo>
                  <a:lnTo>
                    <a:pt x="242403" y="275394"/>
                  </a:lnTo>
                  <a:lnTo>
                    <a:pt x="200568" y="297030"/>
                  </a:lnTo>
                  <a:lnTo>
                    <a:pt x="152400" y="304800"/>
                  </a:lnTo>
                  <a:lnTo>
                    <a:pt x="104231" y="297030"/>
                  </a:lnTo>
                  <a:lnTo>
                    <a:pt x="62396" y="275394"/>
                  </a:lnTo>
                  <a:lnTo>
                    <a:pt x="29405" y="242403"/>
                  </a:lnTo>
                  <a:lnTo>
                    <a:pt x="7769" y="200568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 descr=""/>
          <p:cNvSpPr txBox="1"/>
          <p:nvPr/>
        </p:nvSpPr>
        <p:spPr>
          <a:xfrm>
            <a:off x="539292" y="5820867"/>
            <a:ext cx="1930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</a:t>
            </a:r>
            <a:endParaRPr sz="2400">
              <a:latin typeface="Symbol"/>
              <a:cs typeface="Symbol"/>
            </a:endParaRPr>
          </a:p>
        </p:txBody>
      </p:sp>
      <p:grpSp>
        <p:nvGrpSpPr>
          <p:cNvPr id="66" name="object 66" descr=""/>
          <p:cNvGrpSpPr/>
          <p:nvPr/>
        </p:nvGrpSpPr>
        <p:grpSpPr>
          <a:xfrm>
            <a:off x="478345" y="4491037"/>
            <a:ext cx="314325" cy="314325"/>
            <a:chOff x="478345" y="4491037"/>
            <a:chExt cx="314325" cy="314325"/>
          </a:xfrm>
        </p:grpSpPr>
        <p:sp>
          <p:nvSpPr>
            <p:cNvPr id="67" name="object 67" descr=""/>
            <p:cNvSpPr/>
            <p:nvPr/>
          </p:nvSpPr>
          <p:spPr>
            <a:xfrm>
              <a:off x="483108" y="4495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31" y="7766"/>
                  </a:lnTo>
                  <a:lnTo>
                    <a:pt x="62396" y="29394"/>
                  </a:lnTo>
                  <a:lnTo>
                    <a:pt x="29405" y="62380"/>
                  </a:lnTo>
                  <a:lnTo>
                    <a:pt x="7769" y="104217"/>
                  </a:lnTo>
                  <a:lnTo>
                    <a:pt x="0" y="152400"/>
                  </a:lnTo>
                  <a:lnTo>
                    <a:pt x="7769" y="200582"/>
                  </a:lnTo>
                  <a:lnTo>
                    <a:pt x="29405" y="242419"/>
                  </a:lnTo>
                  <a:lnTo>
                    <a:pt x="62396" y="275405"/>
                  </a:lnTo>
                  <a:lnTo>
                    <a:pt x="104231" y="297033"/>
                  </a:lnTo>
                  <a:lnTo>
                    <a:pt x="152400" y="304800"/>
                  </a:lnTo>
                  <a:lnTo>
                    <a:pt x="200568" y="297033"/>
                  </a:lnTo>
                  <a:lnTo>
                    <a:pt x="242403" y="275405"/>
                  </a:lnTo>
                  <a:lnTo>
                    <a:pt x="275394" y="242419"/>
                  </a:lnTo>
                  <a:lnTo>
                    <a:pt x="297030" y="200582"/>
                  </a:lnTo>
                  <a:lnTo>
                    <a:pt x="304800" y="152400"/>
                  </a:lnTo>
                  <a:lnTo>
                    <a:pt x="297030" y="104217"/>
                  </a:lnTo>
                  <a:lnTo>
                    <a:pt x="275394" y="62380"/>
                  </a:lnTo>
                  <a:lnTo>
                    <a:pt x="242403" y="29394"/>
                  </a:lnTo>
                  <a:lnTo>
                    <a:pt x="200568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483108" y="4495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9" y="104217"/>
                  </a:lnTo>
                  <a:lnTo>
                    <a:pt x="29405" y="62380"/>
                  </a:lnTo>
                  <a:lnTo>
                    <a:pt x="62396" y="29394"/>
                  </a:lnTo>
                  <a:lnTo>
                    <a:pt x="104231" y="7766"/>
                  </a:lnTo>
                  <a:lnTo>
                    <a:pt x="152400" y="0"/>
                  </a:lnTo>
                  <a:lnTo>
                    <a:pt x="200568" y="7766"/>
                  </a:lnTo>
                  <a:lnTo>
                    <a:pt x="242403" y="29394"/>
                  </a:lnTo>
                  <a:lnTo>
                    <a:pt x="275394" y="62380"/>
                  </a:lnTo>
                  <a:lnTo>
                    <a:pt x="297030" y="104217"/>
                  </a:lnTo>
                  <a:lnTo>
                    <a:pt x="304800" y="152400"/>
                  </a:lnTo>
                  <a:lnTo>
                    <a:pt x="297030" y="200582"/>
                  </a:lnTo>
                  <a:lnTo>
                    <a:pt x="275394" y="242419"/>
                  </a:lnTo>
                  <a:lnTo>
                    <a:pt x="242403" y="275405"/>
                  </a:lnTo>
                  <a:lnTo>
                    <a:pt x="200568" y="297033"/>
                  </a:lnTo>
                  <a:lnTo>
                    <a:pt x="152400" y="304800"/>
                  </a:lnTo>
                  <a:lnTo>
                    <a:pt x="104231" y="297033"/>
                  </a:lnTo>
                  <a:lnTo>
                    <a:pt x="62396" y="275405"/>
                  </a:lnTo>
                  <a:lnTo>
                    <a:pt x="29405" y="242419"/>
                  </a:lnTo>
                  <a:lnTo>
                    <a:pt x="7769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 descr=""/>
          <p:cNvSpPr txBox="1"/>
          <p:nvPr/>
        </p:nvSpPr>
        <p:spPr>
          <a:xfrm>
            <a:off x="551992" y="4448936"/>
            <a:ext cx="1676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</a:t>
            </a:r>
            <a:endParaRPr sz="2400">
              <a:latin typeface="Symbol"/>
              <a:cs typeface="Symbol"/>
            </a:endParaRPr>
          </a:p>
        </p:txBody>
      </p:sp>
      <p:grpSp>
        <p:nvGrpSpPr>
          <p:cNvPr id="70" name="object 70" descr=""/>
          <p:cNvGrpSpPr/>
          <p:nvPr/>
        </p:nvGrpSpPr>
        <p:grpSpPr>
          <a:xfrm>
            <a:off x="2002345" y="5862637"/>
            <a:ext cx="314325" cy="314325"/>
            <a:chOff x="2002345" y="5862637"/>
            <a:chExt cx="314325" cy="314325"/>
          </a:xfrm>
        </p:grpSpPr>
        <p:sp>
          <p:nvSpPr>
            <p:cNvPr id="71" name="object 71" descr=""/>
            <p:cNvSpPr/>
            <p:nvPr/>
          </p:nvSpPr>
          <p:spPr>
            <a:xfrm>
              <a:off x="2007107" y="58674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9"/>
                  </a:lnTo>
                  <a:lnTo>
                    <a:pt x="62380" y="29405"/>
                  </a:lnTo>
                  <a:lnTo>
                    <a:pt x="29394" y="62396"/>
                  </a:lnTo>
                  <a:lnTo>
                    <a:pt x="7766" y="104231"/>
                  </a:lnTo>
                  <a:lnTo>
                    <a:pt x="0" y="152400"/>
                  </a:lnTo>
                  <a:lnTo>
                    <a:pt x="7766" y="200568"/>
                  </a:lnTo>
                  <a:lnTo>
                    <a:pt x="29394" y="242403"/>
                  </a:lnTo>
                  <a:lnTo>
                    <a:pt x="62380" y="275394"/>
                  </a:lnTo>
                  <a:lnTo>
                    <a:pt x="104217" y="297030"/>
                  </a:lnTo>
                  <a:lnTo>
                    <a:pt x="152400" y="304800"/>
                  </a:lnTo>
                  <a:lnTo>
                    <a:pt x="200582" y="297030"/>
                  </a:lnTo>
                  <a:lnTo>
                    <a:pt x="242419" y="275394"/>
                  </a:lnTo>
                  <a:lnTo>
                    <a:pt x="275405" y="242403"/>
                  </a:lnTo>
                  <a:lnTo>
                    <a:pt x="297033" y="200568"/>
                  </a:lnTo>
                  <a:lnTo>
                    <a:pt x="304800" y="152400"/>
                  </a:lnTo>
                  <a:lnTo>
                    <a:pt x="297033" y="104231"/>
                  </a:lnTo>
                  <a:lnTo>
                    <a:pt x="275405" y="62396"/>
                  </a:lnTo>
                  <a:lnTo>
                    <a:pt x="242419" y="29405"/>
                  </a:lnTo>
                  <a:lnTo>
                    <a:pt x="200582" y="776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2007107" y="58674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31"/>
                  </a:lnTo>
                  <a:lnTo>
                    <a:pt x="29394" y="62396"/>
                  </a:lnTo>
                  <a:lnTo>
                    <a:pt x="62380" y="29405"/>
                  </a:lnTo>
                  <a:lnTo>
                    <a:pt x="104217" y="7769"/>
                  </a:lnTo>
                  <a:lnTo>
                    <a:pt x="152400" y="0"/>
                  </a:lnTo>
                  <a:lnTo>
                    <a:pt x="200582" y="7769"/>
                  </a:lnTo>
                  <a:lnTo>
                    <a:pt x="242419" y="29405"/>
                  </a:lnTo>
                  <a:lnTo>
                    <a:pt x="275405" y="62396"/>
                  </a:lnTo>
                  <a:lnTo>
                    <a:pt x="297033" y="104231"/>
                  </a:lnTo>
                  <a:lnTo>
                    <a:pt x="304800" y="152400"/>
                  </a:lnTo>
                  <a:lnTo>
                    <a:pt x="297033" y="200568"/>
                  </a:lnTo>
                  <a:lnTo>
                    <a:pt x="275405" y="242403"/>
                  </a:lnTo>
                  <a:lnTo>
                    <a:pt x="242419" y="275394"/>
                  </a:lnTo>
                  <a:lnTo>
                    <a:pt x="200582" y="297030"/>
                  </a:lnTo>
                  <a:lnTo>
                    <a:pt x="152400" y="304800"/>
                  </a:lnTo>
                  <a:lnTo>
                    <a:pt x="104217" y="297030"/>
                  </a:lnTo>
                  <a:lnTo>
                    <a:pt x="62380" y="275394"/>
                  </a:lnTo>
                  <a:lnTo>
                    <a:pt x="29394" y="242403"/>
                  </a:lnTo>
                  <a:lnTo>
                    <a:pt x="7766" y="200568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 descr=""/>
          <p:cNvSpPr txBox="1"/>
          <p:nvPr/>
        </p:nvSpPr>
        <p:spPr>
          <a:xfrm>
            <a:off x="2063623" y="5820867"/>
            <a:ext cx="1930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</a:t>
            </a:r>
            <a:endParaRPr sz="2400">
              <a:latin typeface="Symbol"/>
              <a:cs typeface="Symbol"/>
            </a:endParaRPr>
          </a:p>
        </p:txBody>
      </p:sp>
      <p:grpSp>
        <p:nvGrpSpPr>
          <p:cNvPr id="74" name="object 74" descr=""/>
          <p:cNvGrpSpPr/>
          <p:nvPr/>
        </p:nvGrpSpPr>
        <p:grpSpPr>
          <a:xfrm>
            <a:off x="327659" y="4491037"/>
            <a:ext cx="4706620" cy="1853564"/>
            <a:chOff x="327659" y="4491037"/>
            <a:chExt cx="4706620" cy="1853564"/>
          </a:xfrm>
        </p:grpSpPr>
        <p:sp>
          <p:nvSpPr>
            <p:cNvPr id="75" name="object 75" descr=""/>
            <p:cNvSpPr/>
            <p:nvPr/>
          </p:nvSpPr>
          <p:spPr>
            <a:xfrm>
              <a:off x="346709" y="4652010"/>
              <a:ext cx="1940560" cy="1673860"/>
            </a:xfrm>
            <a:custGeom>
              <a:avLst/>
              <a:gdLst/>
              <a:ahLst/>
              <a:cxnLst/>
              <a:rect l="l" t="t" r="r" b="b"/>
              <a:pathLst>
                <a:path w="1940560" h="1673860">
                  <a:moveTo>
                    <a:pt x="0" y="0"/>
                  </a:moveTo>
                  <a:lnTo>
                    <a:pt x="1940052" y="1673352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4724400" y="4495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4724400" y="4495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8" name="object 78" descr=""/>
          <p:cNvSpPr txBox="1"/>
          <p:nvPr/>
        </p:nvSpPr>
        <p:spPr>
          <a:xfrm>
            <a:off x="4781803" y="4448936"/>
            <a:ext cx="1930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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79" name="object 79" descr=""/>
          <p:cNvSpPr/>
          <p:nvPr/>
        </p:nvSpPr>
        <p:spPr>
          <a:xfrm>
            <a:off x="3480053" y="4277105"/>
            <a:ext cx="1804670" cy="1790700"/>
          </a:xfrm>
          <a:custGeom>
            <a:avLst/>
            <a:gdLst/>
            <a:ahLst/>
            <a:cxnLst/>
            <a:rect l="l" t="t" r="r" b="b"/>
            <a:pathLst>
              <a:path w="1804670" h="1790700">
                <a:moveTo>
                  <a:pt x="0" y="0"/>
                </a:moveTo>
                <a:lnTo>
                  <a:pt x="1804416" y="179070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 descr=""/>
          <p:cNvSpPr txBox="1"/>
          <p:nvPr/>
        </p:nvSpPr>
        <p:spPr>
          <a:xfrm>
            <a:off x="5616955" y="5628538"/>
            <a:ext cx="17843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3483102" y="3761613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3635502" y="3938397"/>
            <a:ext cx="1270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>
                <a:latin typeface="Times New Roman"/>
                <a:cs typeface="Times New Roman"/>
              </a:rPr>
              <a:t>2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83" name="object 83" descr=""/>
          <p:cNvGrpSpPr/>
          <p:nvPr/>
        </p:nvGrpSpPr>
        <p:grpSpPr>
          <a:xfrm>
            <a:off x="3584447" y="4157471"/>
            <a:ext cx="1960245" cy="1910080"/>
            <a:chOff x="3584447" y="4157471"/>
            <a:chExt cx="1960245" cy="1910080"/>
          </a:xfrm>
        </p:grpSpPr>
        <p:sp>
          <p:nvSpPr>
            <p:cNvPr id="84" name="object 84" descr=""/>
            <p:cNvSpPr/>
            <p:nvPr/>
          </p:nvSpPr>
          <p:spPr>
            <a:xfrm>
              <a:off x="3584448" y="4157471"/>
              <a:ext cx="1960245" cy="1790700"/>
            </a:xfrm>
            <a:custGeom>
              <a:avLst/>
              <a:gdLst/>
              <a:ahLst/>
              <a:cxnLst/>
              <a:rect l="l" t="t" r="r" b="b"/>
              <a:pathLst>
                <a:path w="1960245" h="1790700">
                  <a:moveTo>
                    <a:pt x="76200" y="76200"/>
                  </a:move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1600200"/>
                  </a:lnTo>
                  <a:lnTo>
                    <a:pt x="44450" y="1600200"/>
                  </a:lnTo>
                  <a:lnTo>
                    <a:pt x="44450" y="76200"/>
                  </a:lnTo>
                  <a:lnTo>
                    <a:pt x="76200" y="76200"/>
                  </a:lnTo>
                  <a:close/>
                </a:path>
                <a:path w="1960245" h="1790700">
                  <a:moveTo>
                    <a:pt x="1959864" y="1752600"/>
                  </a:moveTo>
                  <a:lnTo>
                    <a:pt x="1947164" y="1746250"/>
                  </a:lnTo>
                  <a:lnTo>
                    <a:pt x="1883664" y="1714500"/>
                  </a:lnTo>
                  <a:lnTo>
                    <a:pt x="1883664" y="1746250"/>
                  </a:lnTo>
                  <a:lnTo>
                    <a:pt x="199644" y="1746250"/>
                  </a:lnTo>
                  <a:lnTo>
                    <a:pt x="199644" y="1758950"/>
                  </a:lnTo>
                  <a:lnTo>
                    <a:pt x="1883664" y="1758950"/>
                  </a:lnTo>
                  <a:lnTo>
                    <a:pt x="1883664" y="1790700"/>
                  </a:lnTo>
                  <a:lnTo>
                    <a:pt x="1947164" y="1758950"/>
                  </a:lnTo>
                  <a:lnTo>
                    <a:pt x="1959864" y="1752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4750307" y="575767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9"/>
                  </a:lnTo>
                  <a:lnTo>
                    <a:pt x="62380" y="29405"/>
                  </a:lnTo>
                  <a:lnTo>
                    <a:pt x="29394" y="62396"/>
                  </a:lnTo>
                  <a:lnTo>
                    <a:pt x="7766" y="104231"/>
                  </a:lnTo>
                  <a:lnTo>
                    <a:pt x="0" y="152399"/>
                  </a:lnTo>
                  <a:lnTo>
                    <a:pt x="7766" y="200568"/>
                  </a:lnTo>
                  <a:lnTo>
                    <a:pt x="29394" y="242403"/>
                  </a:lnTo>
                  <a:lnTo>
                    <a:pt x="62380" y="275394"/>
                  </a:lnTo>
                  <a:lnTo>
                    <a:pt x="104217" y="297030"/>
                  </a:lnTo>
                  <a:lnTo>
                    <a:pt x="152400" y="304799"/>
                  </a:lnTo>
                  <a:lnTo>
                    <a:pt x="200582" y="297030"/>
                  </a:lnTo>
                  <a:lnTo>
                    <a:pt x="242419" y="275394"/>
                  </a:lnTo>
                  <a:lnTo>
                    <a:pt x="275405" y="242403"/>
                  </a:lnTo>
                  <a:lnTo>
                    <a:pt x="297033" y="200568"/>
                  </a:lnTo>
                  <a:lnTo>
                    <a:pt x="304800" y="152399"/>
                  </a:lnTo>
                  <a:lnTo>
                    <a:pt x="297033" y="104231"/>
                  </a:lnTo>
                  <a:lnTo>
                    <a:pt x="275405" y="62396"/>
                  </a:lnTo>
                  <a:lnTo>
                    <a:pt x="242419" y="29405"/>
                  </a:lnTo>
                  <a:lnTo>
                    <a:pt x="200582" y="776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4750307" y="575767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399"/>
                  </a:moveTo>
                  <a:lnTo>
                    <a:pt x="7766" y="104231"/>
                  </a:lnTo>
                  <a:lnTo>
                    <a:pt x="29394" y="62396"/>
                  </a:lnTo>
                  <a:lnTo>
                    <a:pt x="62380" y="29405"/>
                  </a:lnTo>
                  <a:lnTo>
                    <a:pt x="104217" y="7769"/>
                  </a:lnTo>
                  <a:lnTo>
                    <a:pt x="152400" y="0"/>
                  </a:lnTo>
                  <a:lnTo>
                    <a:pt x="200582" y="7769"/>
                  </a:lnTo>
                  <a:lnTo>
                    <a:pt x="242419" y="29405"/>
                  </a:lnTo>
                  <a:lnTo>
                    <a:pt x="275405" y="62396"/>
                  </a:lnTo>
                  <a:lnTo>
                    <a:pt x="297033" y="104231"/>
                  </a:lnTo>
                  <a:lnTo>
                    <a:pt x="304800" y="152399"/>
                  </a:lnTo>
                  <a:lnTo>
                    <a:pt x="297033" y="200568"/>
                  </a:lnTo>
                  <a:lnTo>
                    <a:pt x="275405" y="242403"/>
                  </a:lnTo>
                  <a:lnTo>
                    <a:pt x="242419" y="275394"/>
                  </a:lnTo>
                  <a:lnTo>
                    <a:pt x="200582" y="297030"/>
                  </a:lnTo>
                  <a:lnTo>
                    <a:pt x="152400" y="304799"/>
                  </a:lnTo>
                  <a:lnTo>
                    <a:pt x="104217" y="297030"/>
                  </a:lnTo>
                  <a:lnTo>
                    <a:pt x="62380" y="275394"/>
                  </a:lnTo>
                  <a:lnTo>
                    <a:pt x="29394" y="242403"/>
                  </a:lnTo>
                  <a:lnTo>
                    <a:pt x="7766" y="200568"/>
                  </a:lnTo>
                  <a:lnTo>
                    <a:pt x="0" y="1523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7" name="object 87" descr=""/>
          <p:cNvSpPr txBox="1"/>
          <p:nvPr/>
        </p:nvSpPr>
        <p:spPr>
          <a:xfrm>
            <a:off x="4807458" y="5711444"/>
            <a:ext cx="10890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74090" algn="l"/>
              </a:tabLst>
            </a:pPr>
            <a:r>
              <a:rPr dirty="0" sz="2400" spc="-50">
                <a:latin typeface="Symbol"/>
                <a:cs typeface="Symbol"/>
              </a:rPr>
              <a:t></a:t>
            </a:r>
            <a:r>
              <a:rPr dirty="0" sz="2400">
                <a:latin typeface="Times New Roman"/>
                <a:cs typeface="Times New Roman"/>
              </a:rPr>
              <a:t>	</a:t>
            </a:r>
            <a:r>
              <a:rPr dirty="0" baseline="1736" sz="2400" spc="-75">
                <a:latin typeface="Times New Roman"/>
                <a:cs typeface="Times New Roman"/>
              </a:rPr>
              <a:t>1</a:t>
            </a:r>
            <a:endParaRPr baseline="1736" sz="2400">
              <a:latin typeface="Times New Roman"/>
              <a:cs typeface="Times New Roman"/>
            </a:endParaRPr>
          </a:p>
        </p:txBody>
      </p:sp>
      <p:grpSp>
        <p:nvGrpSpPr>
          <p:cNvPr id="88" name="object 88" descr=""/>
          <p:cNvGrpSpPr/>
          <p:nvPr/>
        </p:nvGrpSpPr>
        <p:grpSpPr>
          <a:xfrm>
            <a:off x="3465385" y="4491037"/>
            <a:ext cx="314325" cy="314325"/>
            <a:chOff x="3465385" y="4491037"/>
            <a:chExt cx="314325" cy="314325"/>
          </a:xfrm>
        </p:grpSpPr>
        <p:sp>
          <p:nvSpPr>
            <p:cNvPr id="89" name="object 89" descr=""/>
            <p:cNvSpPr/>
            <p:nvPr/>
          </p:nvSpPr>
          <p:spPr>
            <a:xfrm>
              <a:off x="3470147" y="4495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3470147" y="4495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1" name="object 91" descr=""/>
          <p:cNvSpPr txBox="1"/>
          <p:nvPr/>
        </p:nvSpPr>
        <p:spPr>
          <a:xfrm>
            <a:off x="3527552" y="4448936"/>
            <a:ext cx="1930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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92" name="object 92" descr=""/>
          <p:cNvSpPr txBox="1"/>
          <p:nvPr/>
        </p:nvSpPr>
        <p:spPr>
          <a:xfrm>
            <a:off x="3686047" y="5206746"/>
            <a:ext cx="76327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0">
                <a:latin typeface="Times New Roman"/>
                <a:cs typeface="Times New Roman"/>
              </a:rPr>
              <a:t>NAND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93" name="object 93" descr=""/>
          <p:cNvGrpSpPr/>
          <p:nvPr/>
        </p:nvGrpSpPr>
        <p:grpSpPr>
          <a:xfrm>
            <a:off x="3474529" y="5710237"/>
            <a:ext cx="314325" cy="314325"/>
            <a:chOff x="3474529" y="5710237"/>
            <a:chExt cx="314325" cy="314325"/>
          </a:xfrm>
        </p:grpSpPr>
        <p:sp>
          <p:nvSpPr>
            <p:cNvPr id="94" name="object 94" descr=""/>
            <p:cNvSpPr/>
            <p:nvPr/>
          </p:nvSpPr>
          <p:spPr>
            <a:xfrm>
              <a:off x="3479291" y="57150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9"/>
                  </a:lnTo>
                  <a:lnTo>
                    <a:pt x="62380" y="29405"/>
                  </a:lnTo>
                  <a:lnTo>
                    <a:pt x="29394" y="62396"/>
                  </a:lnTo>
                  <a:lnTo>
                    <a:pt x="7766" y="104231"/>
                  </a:lnTo>
                  <a:lnTo>
                    <a:pt x="0" y="152400"/>
                  </a:lnTo>
                  <a:lnTo>
                    <a:pt x="7766" y="200568"/>
                  </a:lnTo>
                  <a:lnTo>
                    <a:pt x="29394" y="242403"/>
                  </a:lnTo>
                  <a:lnTo>
                    <a:pt x="62380" y="275394"/>
                  </a:lnTo>
                  <a:lnTo>
                    <a:pt x="104217" y="297030"/>
                  </a:lnTo>
                  <a:lnTo>
                    <a:pt x="152400" y="304800"/>
                  </a:lnTo>
                  <a:lnTo>
                    <a:pt x="200582" y="297030"/>
                  </a:lnTo>
                  <a:lnTo>
                    <a:pt x="242419" y="275394"/>
                  </a:lnTo>
                  <a:lnTo>
                    <a:pt x="275405" y="242403"/>
                  </a:lnTo>
                  <a:lnTo>
                    <a:pt x="297033" y="200568"/>
                  </a:lnTo>
                  <a:lnTo>
                    <a:pt x="304800" y="152400"/>
                  </a:lnTo>
                  <a:lnTo>
                    <a:pt x="297033" y="104231"/>
                  </a:lnTo>
                  <a:lnTo>
                    <a:pt x="275405" y="62396"/>
                  </a:lnTo>
                  <a:lnTo>
                    <a:pt x="242419" y="29405"/>
                  </a:lnTo>
                  <a:lnTo>
                    <a:pt x="200582" y="776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3479291" y="57150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31"/>
                  </a:lnTo>
                  <a:lnTo>
                    <a:pt x="29394" y="62396"/>
                  </a:lnTo>
                  <a:lnTo>
                    <a:pt x="62380" y="29405"/>
                  </a:lnTo>
                  <a:lnTo>
                    <a:pt x="104217" y="7769"/>
                  </a:lnTo>
                  <a:lnTo>
                    <a:pt x="152400" y="0"/>
                  </a:lnTo>
                  <a:lnTo>
                    <a:pt x="200582" y="7769"/>
                  </a:lnTo>
                  <a:lnTo>
                    <a:pt x="242419" y="29405"/>
                  </a:lnTo>
                  <a:lnTo>
                    <a:pt x="275405" y="62396"/>
                  </a:lnTo>
                  <a:lnTo>
                    <a:pt x="297033" y="104231"/>
                  </a:lnTo>
                  <a:lnTo>
                    <a:pt x="304800" y="152400"/>
                  </a:lnTo>
                  <a:lnTo>
                    <a:pt x="297033" y="200568"/>
                  </a:lnTo>
                  <a:lnTo>
                    <a:pt x="275405" y="242403"/>
                  </a:lnTo>
                  <a:lnTo>
                    <a:pt x="242419" y="275394"/>
                  </a:lnTo>
                  <a:lnTo>
                    <a:pt x="200582" y="297030"/>
                  </a:lnTo>
                  <a:lnTo>
                    <a:pt x="152400" y="304800"/>
                  </a:lnTo>
                  <a:lnTo>
                    <a:pt x="104217" y="297030"/>
                  </a:lnTo>
                  <a:lnTo>
                    <a:pt x="62380" y="275394"/>
                  </a:lnTo>
                  <a:lnTo>
                    <a:pt x="29394" y="242403"/>
                  </a:lnTo>
                  <a:lnTo>
                    <a:pt x="7766" y="200568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6" name="object 96" descr=""/>
          <p:cNvSpPr txBox="1"/>
          <p:nvPr/>
        </p:nvSpPr>
        <p:spPr>
          <a:xfrm>
            <a:off x="3536950" y="5668467"/>
            <a:ext cx="1930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</a:t>
            </a:r>
            <a:endParaRPr sz="2400">
              <a:latin typeface="Symbol"/>
              <a:cs typeface="Symbol"/>
            </a:endParaRPr>
          </a:p>
        </p:txBody>
      </p:sp>
      <p:grpSp>
        <p:nvGrpSpPr>
          <p:cNvPr id="97" name="object 97" descr=""/>
          <p:cNvGrpSpPr/>
          <p:nvPr/>
        </p:nvGrpSpPr>
        <p:grpSpPr>
          <a:xfrm>
            <a:off x="5696711" y="1635251"/>
            <a:ext cx="2331720" cy="2220595"/>
            <a:chOff x="5696711" y="1635251"/>
            <a:chExt cx="2331720" cy="2220595"/>
          </a:xfrm>
        </p:grpSpPr>
        <p:sp>
          <p:nvSpPr>
            <p:cNvPr id="98" name="object 98" descr=""/>
            <p:cNvSpPr/>
            <p:nvPr/>
          </p:nvSpPr>
          <p:spPr>
            <a:xfrm>
              <a:off x="5715761" y="2210561"/>
              <a:ext cx="1651000" cy="1626235"/>
            </a:xfrm>
            <a:custGeom>
              <a:avLst/>
              <a:gdLst/>
              <a:ahLst/>
              <a:cxnLst/>
              <a:rect l="l" t="t" r="r" b="b"/>
              <a:pathLst>
                <a:path w="1651000" h="1626235">
                  <a:moveTo>
                    <a:pt x="0" y="0"/>
                  </a:moveTo>
                  <a:lnTo>
                    <a:pt x="1650491" y="1626108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 descr=""/>
            <p:cNvSpPr/>
            <p:nvPr/>
          </p:nvSpPr>
          <p:spPr>
            <a:xfrm>
              <a:off x="6067044" y="1635251"/>
              <a:ext cx="1961514" cy="1870075"/>
            </a:xfrm>
            <a:custGeom>
              <a:avLst/>
              <a:gdLst/>
              <a:ahLst/>
              <a:cxnLst/>
              <a:rect l="l" t="t" r="r" b="b"/>
              <a:pathLst>
                <a:path w="1961515" h="1870075">
                  <a:moveTo>
                    <a:pt x="76200" y="76200"/>
                  </a:move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1760220"/>
                  </a:lnTo>
                  <a:lnTo>
                    <a:pt x="44450" y="1760220"/>
                  </a:lnTo>
                  <a:lnTo>
                    <a:pt x="44450" y="76200"/>
                  </a:lnTo>
                  <a:lnTo>
                    <a:pt x="76200" y="76200"/>
                  </a:lnTo>
                  <a:close/>
                </a:path>
                <a:path w="1961515" h="1870075">
                  <a:moveTo>
                    <a:pt x="1961388" y="1831848"/>
                  </a:moveTo>
                  <a:lnTo>
                    <a:pt x="1948688" y="1825498"/>
                  </a:lnTo>
                  <a:lnTo>
                    <a:pt x="1885188" y="1793748"/>
                  </a:lnTo>
                  <a:lnTo>
                    <a:pt x="1885188" y="1825498"/>
                  </a:lnTo>
                  <a:lnTo>
                    <a:pt x="201168" y="1825498"/>
                  </a:lnTo>
                  <a:lnTo>
                    <a:pt x="201168" y="1838198"/>
                  </a:lnTo>
                  <a:lnTo>
                    <a:pt x="1885188" y="1838198"/>
                  </a:lnTo>
                  <a:lnTo>
                    <a:pt x="1885188" y="1869948"/>
                  </a:lnTo>
                  <a:lnTo>
                    <a:pt x="1948688" y="1838198"/>
                  </a:lnTo>
                  <a:lnTo>
                    <a:pt x="1961388" y="18318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 descr=""/>
            <p:cNvSpPr/>
            <p:nvPr/>
          </p:nvSpPr>
          <p:spPr>
            <a:xfrm>
              <a:off x="7315200" y="33147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 descr=""/>
            <p:cNvSpPr/>
            <p:nvPr/>
          </p:nvSpPr>
          <p:spPr>
            <a:xfrm>
              <a:off x="7315200" y="33147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2" name="object 102" descr=""/>
          <p:cNvSpPr txBox="1"/>
          <p:nvPr/>
        </p:nvSpPr>
        <p:spPr>
          <a:xfrm>
            <a:off x="8074786" y="3185286"/>
            <a:ext cx="330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latin typeface="Times New Roman"/>
                <a:cs typeface="Times New Roman"/>
              </a:rPr>
              <a:t>x</a:t>
            </a:r>
            <a:r>
              <a:rPr dirty="0" baseline="-20833" sz="2400" spc="-37">
                <a:latin typeface="Times New Roman"/>
                <a:cs typeface="Times New Roman"/>
              </a:rPr>
              <a:t>1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103" name="object 103" descr=""/>
          <p:cNvSpPr txBox="1"/>
          <p:nvPr/>
        </p:nvSpPr>
        <p:spPr>
          <a:xfrm>
            <a:off x="5940805" y="1165605"/>
            <a:ext cx="330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latin typeface="Times New Roman"/>
                <a:cs typeface="Times New Roman"/>
              </a:rPr>
              <a:t>x</a:t>
            </a:r>
            <a:r>
              <a:rPr dirty="0" baseline="-20833" sz="2400" spc="-37">
                <a:latin typeface="Times New Roman"/>
                <a:cs typeface="Times New Roman"/>
              </a:rPr>
              <a:t>2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104" name="object 104" descr=""/>
          <p:cNvSpPr txBox="1"/>
          <p:nvPr/>
        </p:nvSpPr>
        <p:spPr>
          <a:xfrm>
            <a:off x="7373239" y="3267278"/>
            <a:ext cx="19304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</a:t>
            </a:r>
            <a:endParaRPr sz="2400">
              <a:latin typeface="Symbol"/>
              <a:cs typeface="Symbol"/>
            </a:endParaRPr>
          </a:p>
        </p:txBody>
      </p:sp>
      <p:grpSp>
        <p:nvGrpSpPr>
          <p:cNvPr id="105" name="object 105" descr=""/>
          <p:cNvGrpSpPr/>
          <p:nvPr/>
        </p:nvGrpSpPr>
        <p:grpSpPr>
          <a:xfrm>
            <a:off x="5947981" y="3309937"/>
            <a:ext cx="314325" cy="314325"/>
            <a:chOff x="5947981" y="3309937"/>
            <a:chExt cx="314325" cy="314325"/>
          </a:xfrm>
        </p:grpSpPr>
        <p:sp>
          <p:nvSpPr>
            <p:cNvPr id="106" name="object 106" descr=""/>
            <p:cNvSpPr/>
            <p:nvPr/>
          </p:nvSpPr>
          <p:spPr>
            <a:xfrm>
              <a:off x="5952744" y="33147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5952744" y="33147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8" name="object 108" descr=""/>
          <p:cNvSpPr txBox="1"/>
          <p:nvPr/>
        </p:nvSpPr>
        <p:spPr>
          <a:xfrm>
            <a:off x="6023483" y="3267278"/>
            <a:ext cx="16764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</a:t>
            </a:r>
            <a:endParaRPr sz="2400">
              <a:latin typeface="Symbol"/>
              <a:cs typeface="Symbol"/>
            </a:endParaRPr>
          </a:p>
        </p:txBody>
      </p:sp>
      <p:grpSp>
        <p:nvGrpSpPr>
          <p:cNvPr id="109" name="object 109" descr=""/>
          <p:cNvGrpSpPr/>
          <p:nvPr/>
        </p:nvGrpSpPr>
        <p:grpSpPr>
          <a:xfrm>
            <a:off x="5938837" y="1976437"/>
            <a:ext cx="314325" cy="314325"/>
            <a:chOff x="5938837" y="1976437"/>
            <a:chExt cx="314325" cy="314325"/>
          </a:xfrm>
        </p:grpSpPr>
        <p:sp>
          <p:nvSpPr>
            <p:cNvPr id="110" name="object 110" descr=""/>
            <p:cNvSpPr/>
            <p:nvPr/>
          </p:nvSpPr>
          <p:spPr>
            <a:xfrm>
              <a:off x="5943600" y="19812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 descr=""/>
            <p:cNvSpPr/>
            <p:nvPr/>
          </p:nvSpPr>
          <p:spPr>
            <a:xfrm>
              <a:off x="5943600" y="19812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2" name="object 112" descr=""/>
          <p:cNvSpPr txBox="1"/>
          <p:nvPr/>
        </p:nvSpPr>
        <p:spPr>
          <a:xfrm>
            <a:off x="6001258" y="1933397"/>
            <a:ext cx="19304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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113" name="object 113" descr=""/>
          <p:cNvSpPr txBox="1"/>
          <p:nvPr/>
        </p:nvSpPr>
        <p:spPr>
          <a:xfrm>
            <a:off x="6391783" y="2595829"/>
            <a:ext cx="56515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">
                <a:latin typeface="Times New Roman"/>
                <a:cs typeface="Times New Roman"/>
              </a:rPr>
              <a:t>XOR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14" name="object 114" descr=""/>
          <p:cNvGrpSpPr/>
          <p:nvPr/>
        </p:nvGrpSpPr>
        <p:grpSpPr>
          <a:xfrm>
            <a:off x="7310437" y="2052637"/>
            <a:ext cx="314325" cy="314325"/>
            <a:chOff x="7310437" y="2052637"/>
            <a:chExt cx="314325" cy="314325"/>
          </a:xfrm>
        </p:grpSpPr>
        <p:sp>
          <p:nvSpPr>
            <p:cNvPr id="115" name="object 115" descr=""/>
            <p:cNvSpPr/>
            <p:nvPr/>
          </p:nvSpPr>
          <p:spPr>
            <a:xfrm>
              <a:off x="7315200" y="20574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 descr=""/>
            <p:cNvSpPr/>
            <p:nvPr/>
          </p:nvSpPr>
          <p:spPr>
            <a:xfrm>
              <a:off x="7315200" y="20574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7" name="object 117" descr=""/>
          <p:cNvSpPr txBox="1"/>
          <p:nvPr/>
        </p:nvSpPr>
        <p:spPr>
          <a:xfrm>
            <a:off x="7373239" y="2010283"/>
            <a:ext cx="1930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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118" name="object 118" descr=""/>
          <p:cNvSpPr/>
          <p:nvPr/>
        </p:nvSpPr>
        <p:spPr>
          <a:xfrm>
            <a:off x="5956553" y="1651254"/>
            <a:ext cx="1975485" cy="1931035"/>
          </a:xfrm>
          <a:custGeom>
            <a:avLst/>
            <a:gdLst/>
            <a:ahLst/>
            <a:cxnLst/>
            <a:rect l="l" t="t" r="r" b="b"/>
            <a:pathLst>
              <a:path w="1975484" h="1931035">
                <a:moveTo>
                  <a:pt x="0" y="0"/>
                </a:moveTo>
                <a:lnTo>
                  <a:pt x="1975103" y="1930908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 descr=""/>
          <p:cNvSpPr txBox="1"/>
          <p:nvPr/>
        </p:nvSpPr>
        <p:spPr>
          <a:xfrm>
            <a:off x="8386064" y="5662371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0" name="object 120" descr=""/>
          <p:cNvSpPr txBox="1"/>
          <p:nvPr/>
        </p:nvSpPr>
        <p:spPr>
          <a:xfrm>
            <a:off x="8538464" y="5839155"/>
            <a:ext cx="1270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>
                <a:latin typeface="Times New Roman"/>
                <a:cs typeface="Times New Roman"/>
              </a:rPr>
              <a:t>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1" name="object 121" descr=""/>
          <p:cNvSpPr txBox="1"/>
          <p:nvPr/>
        </p:nvSpPr>
        <p:spPr>
          <a:xfrm>
            <a:off x="6010528" y="3509264"/>
            <a:ext cx="304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latin typeface="Times New Roman"/>
                <a:cs typeface="Times New Roman"/>
              </a:rPr>
              <a:t>x</a:t>
            </a:r>
            <a:r>
              <a:rPr dirty="0" baseline="-20833" sz="2400" spc="-37">
                <a:latin typeface="Times New Roman"/>
                <a:cs typeface="Times New Roman"/>
              </a:rPr>
              <a:t>2</a:t>
            </a:r>
            <a:endParaRPr baseline="-20833" sz="2400">
              <a:latin typeface="Times New Roman"/>
              <a:cs typeface="Times New Roman"/>
            </a:endParaRPr>
          </a:p>
        </p:txBody>
      </p:sp>
      <p:grpSp>
        <p:nvGrpSpPr>
          <p:cNvPr id="122" name="object 122" descr=""/>
          <p:cNvGrpSpPr/>
          <p:nvPr/>
        </p:nvGrpSpPr>
        <p:grpSpPr>
          <a:xfrm>
            <a:off x="5879591" y="3886200"/>
            <a:ext cx="2490470" cy="2170430"/>
            <a:chOff x="5879591" y="3886200"/>
            <a:chExt cx="2490470" cy="2170430"/>
          </a:xfrm>
        </p:grpSpPr>
        <p:sp>
          <p:nvSpPr>
            <p:cNvPr id="123" name="object 123" descr=""/>
            <p:cNvSpPr/>
            <p:nvPr/>
          </p:nvSpPr>
          <p:spPr>
            <a:xfrm>
              <a:off x="5879592" y="3886199"/>
              <a:ext cx="2490470" cy="2077720"/>
            </a:xfrm>
            <a:custGeom>
              <a:avLst/>
              <a:gdLst/>
              <a:ahLst/>
              <a:cxnLst/>
              <a:rect l="l" t="t" r="r" b="b"/>
              <a:pathLst>
                <a:path w="2490470" h="2077720">
                  <a:moveTo>
                    <a:pt x="2490216" y="2039112"/>
                  </a:moveTo>
                  <a:lnTo>
                    <a:pt x="2477516" y="2032762"/>
                  </a:lnTo>
                  <a:lnTo>
                    <a:pt x="2414016" y="2001012"/>
                  </a:lnTo>
                  <a:lnTo>
                    <a:pt x="2414016" y="2032762"/>
                  </a:lnTo>
                  <a:lnTo>
                    <a:pt x="231902" y="2032762"/>
                  </a:lnTo>
                  <a:lnTo>
                    <a:pt x="231902" y="76200"/>
                  </a:lnTo>
                  <a:lnTo>
                    <a:pt x="263652" y="76200"/>
                  </a:lnTo>
                  <a:lnTo>
                    <a:pt x="257302" y="63500"/>
                  </a:lnTo>
                  <a:lnTo>
                    <a:pt x="225552" y="0"/>
                  </a:lnTo>
                  <a:lnTo>
                    <a:pt x="187452" y="76200"/>
                  </a:lnTo>
                  <a:lnTo>
                    <a:pt x="219202" y="76200"/>
                  </a:lnTo>
                  <a:lnTo>
                    <a:pt x="219202" y="2032762"/>
                  </a:lnTo>
                  <a:lnTo>
                    <a:pt x="0" y="2032762"/>
                  </a:lnTo>
                  <a:lnTo>
                    <a:pt x="0" y="2045462"/>
                  </a:lnTo>
                  <a:lnTo>
                    <a:pt x="219202" y="2045462"/>
                  </a:lnTo>
                  <a:lnTo>
                    <a:pt x="219202" y="2057400"/>
                  </a:lnTo>
                  <a:lnTo>
                    <a:pt x="231902" y="2057400"/>
                  </a:lnTo>
                  <a:lnTo>
                    <a:pt x="231902" y="2045462"/>
                  </a:lnTo>
                  <a:lnTo>
                    <a:pt x="2414016" y="2045462"/>
                  </a:lnTo>
                  <a:lnTo>
                    <a:pt x="2414016" y="2077212"/>
                  </a:lnTo>
                  <a:lnTo>
                    <a:pt x="2477516" y="2045462"/>
                  </a:lnTo>
                  <a:lnTo>
                    <a:pt x="2490216" y="20391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 descr=""/>
            <p:cNvSpPr/>
            <p:nvPr/>
          </p:nvSpPr>
          <p:spPr>
            <a:xfrm>
              <a:off x="7607807" y="5747004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9"/>
                  </a:lnTo>
                  <a:lnTo>
                    <a:pt x="62380" y="29405"/>
                  </a:lnTo>
                  <a:lnTo>
                    <a:pt x="29394" y="62396"/>
                  </a:lnTo>
                  <a:lnTo>
                    <a:pt x="7766" y="104231"/>
                  </a:lnTo>
                  <a:lnTo>
                    <a:pt x="0" y="152400"/>
                  </a:lnTo>
                  <a:lnTo>
                    <a:pt x="7766" y="200568"/>
                  </a:lnTo>
                  <a:lnTo>
                    <a:pt x="29394" y="242403"/>
                  </a:lnTo>
                  <a:lnTo>
                    <a:pt x="62380" y="275394"/>
                  </a:lnTo>
                  <a:lnTo>
                    <a:pt x="104217" y="297030"/>
                  </a:lnTo>
                  <a:lnTo>
                    <a:pt x="152400" y="304800"/>
                  </a:lnTo>
                  <a:lnTo>
                    <a:pt x="200582" y="297030"/>
                  </a:lnTo>
                  <a:lnTo>
                    <a:pt x="242419" y="275394"/>
                  </a:lnTo>
                  <a:lnTo>
                    <a:pt x="275405" y="242403"/>
                  </a:lnTo>
                  <a:lnTo>
                    <a:pt x="297033" y="200568"/>
                  </a:lnTo>
                  <a:lnTo>
                    <a:pt x="304800" y="152400"/>
                  </a:lnTo>
                  <a:lnTo>
                    <a:pt x="297033" y="104231"/>
                  </a:lnTo>
                  <a:lnTo>
                    <a:pt x="275405" y="62396"/>
                  </a:lnTo>
                  <a:lnTo>
                    <a:pt x="242419" y="29405"/>
                  </a:lnTo>
                  <a:lnTo>
                    <a:pt x="200582" y="776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 descr=""/>
            <p:cNvSpPr/>
            <p:nvPr/>
          </p:nvSpPr>
          <p:spPr>
            <a:xfrm>
              <a:off x="7607807" y="5747004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31"/>
                  </a:lnTo>
                  <a:lnTo>
                    <a:pt x="29394" y="62396"/>
                  </a:lnTo>
                  <a:lnTo>
                    <a:pt x="62380" y="29405"/>
                  </a:lnTo>
                  <a:lnTo>
                    <a:pt x="104217" y="7769"/>
                  </a:lnTo>
                  <a:lnTo>
                    <a:pt x="152400" y="0"/>
                  </a:lnTo>
                  <a:lnTo>
                    <a:pt x="200582" y="7769"/>
                  </a:lnTo>
                  <a:lnTo>
                    <a:pt x="242419" y="29405"/>
                  </a:lnTo>
                  <a:lnTo>
                    <a:pt x="275405" y="62396"/>
                  </a:lnTo>
                  <a:lnTo>
                    <a:pt x="297033" y="104231"/>
                  </a:lnTo>
                  <a:lnTo>
                    <a:pt x="304800" y="152400"/>
                  </a:lnTo>
                  <a:lnTo>
                    <a:pt x="297033" y="200568"/>
                  </a:lnTo>
                  <a:lnTo>
                    <a:pt x="275405" y="242403"/>
                  </a:lnTo>
                  <a:lnTo>
                    <a:pt x="242419" y="275394"/>
                  </a:lnTo>
                  <a:lnTo>
                    <a:pt x="200582" y="297030"/>
                  </a:lnTo>
                  <a:lnTo>
                    <a:pt x="152400" y="304800"/>
                  </a:lnTo>
                  <a:lnTo>
                    <a:pt x="104217" y="297030"/>
                  </a:lnTo>
                  <a:lnTo>
                    <a:pt x="62380" y="275394"/>
                  </a:lnTo>
                  <a:lnTo>
                    <a:pt x="29394" y="242403"/>
                  </a:lnTo>
                  <a:lnTo>
                    <a:pt x="7766" y="200568"/>
                  </a:lnTo>
                  <a:lnTo>
                    <a:pt x="0" y="152400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6" name="object 126" descr=""/>
          <p:cNvSpPr txBox="1"/>
          <p:nvPr/>
        </p:nvSpPr>
        <p:spPr>
          <a:xfrm>
            <a:off x="7665211" y="5700166"/>
            <a:ext cx="1930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</a:t>
            </a:r>
            <a:endParaRPr sz="2400">
              <a:latin typeface="Symbol"/>
              <a:cs typeface="Symbol"/>
            </a:endParaRPr>
          </a:p>
        </p:txBody>
      </p:sp>
      <p:grpSp>
        <p:nvGrpSpPr>
          <p:cNvPr id="127" name="object 127" descr=""/>
          <p:cNvGrpSpPr/>
          <p:nvPr/>
        </p:nvGrpSpPr>
        <p:grpSpPr>
          <a:xfrm>
            <a:off x="5938837" y="4350829"/>
            <a:ext cx="314325" cy="314325"/>
            <a:chOff x="5938837" y="4350829"/>
            <a:chExt cx="314325" cy="314325"/>
          </a:xfrm>
        </p:grpSpPr>
        <p:sp>
          <p:nvSpPr>
            <p:cNvPr id="128" name="object 128" descr=""/>
            <p:cNvSpPr/>
            <p:nvPr/>
          </p:nvSpPr>
          <p:spPr>
            <a:xfrm>
              <a:off x="5943600" y="435559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399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799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399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 descr=""/>
            <p:cNvSpPr/>
            <p:nvPr/>
          </p:nvSpPr>
          <p:spPr>
            <a:xfrm>
              <a:off x="5943600" y="435559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399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399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799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3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0" name="object 130" descr=""/>
          <p:cNvSpPr txBox="1"/>
          <p:nvPr/>
        </p:nvSpPr>
        <p:spPr>
          <a:xfrm>
            <a:off x="6001258" y="4309364"/>
            <a:ext cx="1930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</a:t>
            </a:r>
            <a:endParaRPr sz="2400">
              <a:latin typeface="Symbol"/>
              <a:cs typeface="Symbol"/>
            </a:endParaRPr>
          </a:p>
        </p:txBody>
      </p:sp>
      <p:grpSp>
        <p:nvGrpSpPr>
          <p:cNvPr id="131" name="object 131" descr=""/>
          <p:cNvGrpSpPr/>
          <p:nvPr/>
        </p:nvGrpSpPr>
        <p:grpSpPr>
          <a:xfrm>
            <a:off x="7348537" y="4472749"/>
            <a:ext cx="314325" cy="314325"/>
            <a:chOff x="7348537" y="4472749"/>
            <a:chExt cx="314325" cy="314325"/>
          </a:xfrm>
        </p:grpSpPr>
        <p:sp>
          <p:nvSpPr>
            <p:cNvPr id="132" name="object 132" descr=""/>
            <p:cNvSpPr/>
            <p:nvPr/>
          </p:nvSpPr>
          <p:spPr>
            <a:xfrm>
              <a:off x="7353300" y="447751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 descr=""/>
            <p:cNvSpPr/>
            <p:nvPr/>
          </p:nvSpPr>
          <p:spPr>
            <a:xfrm>
              <a:off x="7353300" y="447751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4" name="object 134" descr=""/>
          <p:cNvSpPr txBox="1"/>
          <p:nvPr/>
        </p:nvSpPr>
        <p:spPr>
          <a:xfrm>
            <a:off x="7424039" y="4430014"/>
            <a:ext cx="1676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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135" name="object 135" descr=""/>
          <p:cNvSpPr txBox="1"/>
          <p:nvPr/>
        </p:nvSpPr>
        <p:spPr>
          <a:xfrm>
            <a:off x="7227061" y="4844541"/>
            <a:ext cx="72390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000" spc="-20">
                <a:latin typeface="Times New Roman"/>
                <a:cs typeface="Times New Roman"/>
              </a:rPr>
              <a:t>XNOR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36" name="object 136" descr=""/>
          <p:cNvGrpSpPr/>
          <p:nvPr/>
        </p:nvGrpSpPr>
        <p:grpSpPr>
          <a:xfrm>
            <a:off x="5861303" y="3965447"/>
            <a:ext cx="2388235" cy="2135505"/>
            <a:chOff x="5861303" y="3965447"/>
            <a:chExt cx="2388235" cy="2135505"/>
          </a:xfrm>
        </p:grpSpPr>
        <p:sp>
          <p:nvSpPr>
            <p:cNvPr id="137" name="object 137" descr=""/>
            <p:cNvSpPr/>
            <p:nvPr/>
          </p:nvSpPr>
          <p:spPr>
            <a:xfrm>
              <a:off x="5880353" y="3984497"/>
              <a:ext cx="2350135" cy="2033270"/>
            </a:xfrm>
            <a:custGeom>
              <a:avLst/>
              <a:gdLst/>
              <a:ahLst/>
              <a:cxnLst/>
              <a:rect l="l" t="t" r="r" b="b"/>
              <a:pathLst>
                <a:path w="2350134" h="2033270">
                  <a:moveTo>
                    <a:pt x="0" y="0"/>
                  </a:moveTo>
                  <a:lnTo>
                    <a:pt x="2350007" y="2033015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 descr=""/>
            <p:cNvSpPr/>
            <p:nvPr/>
          </p:nvSpPr>
          <p:spPr>
            <a:xfrm>
              <a:off x="5943599" y="57911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9"/>
                  </a:lnTo>
                  <a:lnTo>
                    <a:pt x="62380" y="29405"/>
                  </a:lnTo>
                  <a:lnTo>
                    <a:pt x="29394" y="62396"/>
                  </a:lnTo>
                  <a:lnTo>
                    <a:pt x="7766" y="104231"/>
                  </a:lnTo>
                  <a:lnTo>
                    <a:pt x="0" y="152400"/>
                  </a:lnTo>
                  <a:lnTo>
                    <a:pt x="7766" y="200568"/>
                  </a:lnTo>
                  <a:lnTo>
                    <a:pt x="29394" y="242403"/>
                  </a:lnTo>
                  <a:lnTo>
                    <a:pt x="62380" y="275394"/>
                  </a:lnTo>
                  <a:lnTo>
                    <a:pt x="104217" y="297030"/>
                  </a:lnTo>
                  <a:lnTo>
                    <a:pt x="152400" y="304800"/>
                  </a:lnTo>
                  <a:lnTo>
                    <a:pt x="200582" y="297030"/>
                  </a:lnTo>
                  <a:lnTo>
                    <a:pt x="242419" y="275394"/>
                  </a:lnTo>
                  <a:lnTo>
                    <a:pt x="275405" y="242403"/>
                  </a:lnTo>
                  <a:lnTo>
                    <a:pt x="297033" y="200568"/>
                  </a:lnTo>
                  <a:lnTo>
                    <a:pt x="304800" y="152400"/>
                  </a:lnTo>
                  <a:lnTo>
                    <a:pt x="297033" y="104231"/>
                  </a:lnTo>
                  <a:lnTo>
                    <a:pt x="275405" y="62396"/>
                  </a:lnTo>
                  <a:lnTo>
                    <a:pt x="242419" y="29405"/>
                  </a:lnTo>
                  <a:lnTo>
                    <a:pt x="200582" y="776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 descr=""/>
            <p:cNvSpPr/>
            <p:nvPr/>
          </p:nvSpPr>
          <p:spPr>
            <a:xfrm>
              <a:off x="5943599" y="57911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31"/>
                  </a:lnTo>
                  <a:lnTo>
                    <a:pt x="29394" y="62396"/>
                  </a:lnTo>
                  <a:lnTo>
                    <a:pt x="62380" y="29405"/>
                  </a:lnTo>
                  <a:lnTo>
                    <a:pt x="104217" y="7769"/>
                  </a:lnTo>
                  <a:lnTo>
                    <a:pt x="152400" y="0"/>
                  </a:lnTo>
                  <a:lnTo>
                    <a:pt x="200582" y="7769"/>
                  </a:lnTo>
                  <a:lnTo>
                    <a:pt x="242419" y="29405"/>
                  </a:lnTo>
                  <a:lnTo>
                    <a:pt x="275405" y="62396"/>
                  </a:lnTo>
                  <a:lnTo>
                    <a:pt x="297033" y="104231"/>
                  </a:lnTo>
                  <a:lnTo>
                    <a:pt x="304800" y="152400"/>
                  </a:lnTo>
                  <a:lnTo>
                    <a:pt x="297033" y="200568"/>
                  </a:lnTo>
                  <a:lnTo>
                    <a:pt x="275405" y="242403"/>
                  </a:lnTo>
                  <a:lnTo>
                    <a:pt x="242419" y="275394"/>
                  </a:lnTo>
                  <a:lnTo>
                    <a:pt x="200582" y="297030"/>
                  </a:lnTo>
                  <a:lnTo>
                    <a:pt x="152400" y="304800"/>
                  </a:lnTo>
                  <a:lnTo>
                    <a:pt x="104217" y="297030"/>
                  </a:lnTo>
                  <a:lnTo>
                    <a:pt x="62380" y="275394"/>
                  </a:lnTo>
                  <a:lnTo>
                    <a:pt x="29394" y="242403"/>
                  </a:lnTo>
                  <a:lnTo>
                    <a:pt x="7766" y="200568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0" name="object 140" descr=""/>
          <p:cNvSpPr txBox="1"/>
          <p:nvPr/>
        </p:nvSpPr>
        <p:spPr>
          <a:xfrm>
            <a:off x="6013958" y="5744667"/>
            <a:ext cx="1676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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141" name="object 141" descr=""/>
          <p:cNvSpPr/>
          <p:nvPr/>
        </p:nvSpPr>
        <p:spPr>
          <a:xfrm>
            <a:off x="5817870" y="4572761"/>
            <a:ext cx="1762125" cy="1554480"/>
          </a:xfrm>
          <a:custGeom>
            <a:avLst/>
            <a:gdLst/>
            <a:ahLst/>
            <a:cxnLst/>
            <a:rect l="l" t="t" r="r" b="b"/>
            <a:pathLst>
              <a:path w="1762125" h="1554479">
                <a:moveTo>
                  <a:pt x="0" y="0"/>
                </a:moveTo>
                <a:lnTo>
                  <a:pt x="1761744" y="155448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 descr=""/>
          <p:cNvSpPr txBox="1"/>
          <p:nvPr/>
        </p:nvSpPr>
        <p:spPr>
          <a:xfrm>
            <a:off x="6137783" y="5416092"/>
            <a:ext cx="72390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000" spc="-20">
                <a:latin typeface="Times New Roman"/>
                <a:cs typeface="Times New Roman"/>
              </a:rPr>
              <a:t>XNOR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222044" y="133857"/>
            <a:ext cx="3201670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latin typeface="Times New Roman"/>
                <a:cs typeface="Times New Roman"/>
              </a:rPr>
              <a:t>Logical</a:t>
            </a:r>
            <a:r>
              <a:rPr dirty="0" sz="3200" spc="-20">
                <a:latin typeface="Times New Roman"/>
                <a:cs typeface="Times New Roman"/>
              </a:rPr>
              <a:t> </a:t>
            </a:r>
            <a:r>
              <a:rPr dirty="0" sz="3200" spc="-10">
                <a:latin typeface="Times New Roman"/>
                <a:cs typeface="Times New Roman"/>
              </a:rPr>
              <a:t>Operators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506092" y="1540256"/>
            <a:ext cx="1530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0" b="1" i="1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506092" y="2302510"/>
            <a:ext cx="1530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0" b="1" i="1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2101595" y="1303019"/>
            <a:ext cx="2286000" cy="1295400"/>
          </a:xfrm>
          <a:custGeom>
            <a:avLst/>
            <a:gdLst/>
            <a:ahLst/>
            <a:cxnLst/>
            <a:rect l="l" t="t" r="r" b="b"/>
            <a:pathLst>
              <a:path w="2286000" h="1295400">
                <a:moveTo>
                  <a:pt x="0" y="647700"/>
                </a:moveTo>
                <a:lnTo>
                  <a:pt x="6284" y="579362"/>
                </a:lnTo>
                <a:lnTo>
                  <a:pt x="24715" y="513077"/>
                </a:lnTo>
                <a:lnTo>
                  <a:pt x="54661" y="449201"/>
                </a:lnTo>
                <a:lnTo>
                  <a:pt x="95492" y="388092"/>
                </a:lnTo>
                <a:lnTo>
                  <a:pt x="119791" y="358687"/>
                </a:lnTo>
                <a:lnTo>
                  <a:pt x="146574" y="330108"/>
                </a:lnTo>
                <a:lnTo>
                  <a:pt x="175762" y="302400"/>
                </a:lnTo>
                <a:lnTo>
                  <a:pt x="207277" y="275608"/>
                </a:lnTo>
                <a:lnTo>
                  <a:pt x="241038" y="249776"/>
                </a:lnTo>
                <a:lnTo>
                  <a:pt x="276968" y="224948"/>
                </a:lnTo>
                <a:lnTo>
                  <a:pt x="314987" y="201171"/>
                </a:lnTo>
                <a:lnTo>
                  <a:pt x="355017" y="178488"/>
                </a:lnTo>
                <a:lnTo>
                  <a:pt x="396977" y="156944"/>
                </a:lnTo>
                <a:lnTo>
                  <a:pt x="440790" y="136584"/>
                </a:lnTo>
                <a:lnTo>
                  <a:pt x="486377" y="117453"/>
                </a:lnTo>
                <a:lnTo>
                  <a:pt x="533658" y="99595"/>
                </a:lnTo>
                <a:lnTo>
                  <a:pt x="582554" y="83056"/>
                </a:lnTo>
                <a:lnTo>
                  <a:pt x="632987" y="67879"/>
                </a:lnTo>
                <a:lnTo>
                  <a:pt x="684878" y="54110"/>
                </a:lnTo>
                <a:lnTo>
                  <a:pt x="738147" y="41793"/>
                </a:lnTo>
                <a:lnTo>
                  <a:pt x="792716" y="30973"/>
                </a:lnTo>
                <a:lnTo>
                  <a:pt x="848505" y="21696"/>
                </a:lnTo>
                <a:lnTo>
                  <a:pt x="905436" y="14004"/>
                </a:lnTo>
                <a:lnTo>
                  <a:pt x="963430" y="7944"/>
                </a:lnTo>
                <a:lnTo>
                  <a:pt x="1022408" y="3560"/>
                </a:lnTo>
                <a:lnTo>
                  <a:pt x="1082291" y="897"/>
                </a:lnTo>
                <a:lnTo>
                  <a:pt x="1143000" y="0"/>
                </a:lnTo>
                <a:lnTo>
                  <a:pt x="1203708" y="897"/>
                </a:lnTo>
                <a:lnTo>
                  <a:pt x="1263591" y="3560"/>
                </a:lnTo>
                <a:lnTo>
                  <a:pt x="1322569" y="7944"/>
                </a:lnTo>
                <a:lnTo>
                  <a:pt x="1380563" y="14004"/>
                </a:lnTo>
                <a:lnTo>
                  <a:pt x="1437494" y="21696"/>
                </a:lnTo>
                <a:lnTo>
                  <a:pt x="1493283" y="30973"/>
                </a:lnTo>
                <a:lnTo>
                  <a:pt x="1547852" y="41793"/>
                </a:lnTo>
                <a:lnTo>
                  <a:pt x="1601121" y="54110"/>
                </a:lnTo>
                <a:lnTo>
                  <a:pt x="1653012" y="67879"/>
                </a:lnTo>
                <a:lnTo>
                  <a:pt x="1703445" y="83056"/>
                </a:lnTo>
                <a:lnTo>
                  <a:pt x="1752341" y="99595"/>
                </a:lnTo>
                <a:lnTo>
                  <a:pt x="1799622" y="117453"/>
                </a:lnTo>
                <a:lnTo>
                  <a:pt x="1845209" y="136584"/>
                </a:lnTo>
                <a:lnTo>
                  <a:pt x="1889022" y="156944"/>
                </a:lnTo>
                <a:lnTo>
                  <a:pt x="1930982" y="178488"/>
                </a:lnTo>
                <a:lnTo>
                  <a:pt x="1971012" y="201171"/>
                </a:lnTo>
                <a:lnTo>
                  <a:pt x="2009031" y="224948"/>
                </a:lnTo>
                <a:lnTo>
                  <a:pt x="2044961" y="249776"/>
                </a:lnTo>
                <a:lnTo>
                  <a:pt x="2078722" y="275608"/>
                </a:lnTo>
                <a:lnTo>
                  <a:pt x="2110237" y="302400"/>
                </a:lnTo>
                <a:lnTo>
                  <a:pt x="2139425" y="330108"/>
                </a:lnTo>
                <a:lnTo>
                  <a:pt x="2166208" y="358687"/>
                </a:lnTo>
                <a:lnTo>
                  <a:pt x="2190507" y="388092"/>
                </a:lnTo>
                <a:lnTo>
                  <a:pt x="2231338" y="449201"/>
                </a:lnTo>
                <a:lnTo>
                  <a:pt x="2261284" y="513077"/>
                </a:lnTo>
                <a:lnTo>
                  <a:pt x="2279715" y="579362"/>
                </a:lnTo>
                <a:lnTo>
                  <a:pt x="2286000" y="647700"/>
                </a:lnTo>
                <a:lnTo>
                  <a:pt x="2284415" y="682102"/>
                </a:lnTo>
                <a:lnTo>
                  <a:pt x="2271979" y="749458"/>
                </a:lnTo>
                <a:lnTo>
                  <a:pt x="2247711" y="814584"/>
                </a:lnTo>
                <a:lnTo>
                  <a:pt x="2212243" y="877121"/>
                </a:lnTo>
                <a:lnTo>
                  <a:pt x="2166208" y="936712"/>
                </a:lnTo>
                <a:lnTo>
                  <a:pt x="2139425" y="965291"/>
                </a:lnTo>
                <a:lnTo>
                  <a:pt x="2110237" y="992999"/>
                </a:lnTo>
                <a:lnTo>
                  <a:pt x="2078722" y="1019791"/>
                </a:lnTo>
                <a:lnTo>
                  <a:pt x="2044961" y="1045623"/>
                </a:lnTo>
                <a:lnTo>
                  <a:pt x="2009031" y="1070451"/>
                </a:lnTo>
                <a:lnTo>
                  <a:pt x="1971012" y="1094228"/>
                </a:lnTo>
                <a:lnTo>
                  <a:pt x="1930982" y="1116911"/>
                </a:lnTo>
                <a:lnTo>
                  <a:pt x="1889022" y="1138455"/>
                </a:lnTo>
                <a:lnTo>
                  <a:pt x="1845209" y="1158815"/>
                </a:lnTo>
                <a:lnTo>
                  <a:pt x="1799622" y="1177946"/>
                </a:lnTo>
                <a:lnTo>
                  <a:pt x="1752341" y="1195804"/>
                </a:lnTo>
                <a:lnTo>
                  <a:pt x="1703445" y="1212343"/>
                </a:lnTo>
                <a:lnTo>
                  <a:pt x="1653012" y="1227520"/>
                </a:lnTo>
                <a:lnTo>
                  <a:pt x="1601121" y="1241289"/>
                </a:lnTo>
                <a:lnTo>
                  <a:pt x="1547852" y="1253606"/>
                </a:lnTo>
                <a:lnTo>
                  <a:pt x="1493283" y="1264426"/>
                </a:lnTo>
                <a:lnTo>
                  <a:pt x="1437494" y="1273703"/>
                </a:lnTo>
                <a:lnTo>
                  <a:pt x="1380563" y="1281395"/>
                </a:lnTo>
                <a:lnTo>
                  <a:pt x="1322569" y="1287455"/>
                </a:lnTo>
                <a:lnTo>
                  <a:pt x="1263591" y="1291839"/>
                </a:lnTo>
                <a:lnTo>
                  <a:pt x="1203708" y="1294502"/>
                </a:lnTo>
                <a:lnTo>
                  <a:pt x="1143000" y="1295400"/>
                </a:lnTo>
                <a:lnTo>
                  <a:pt x="1082291" y="1294502"/>
                </a:lnTo>
                <a:lnTo>
                  <a:pt x="1022408" y="1291839"/>
                </a:lnTo>
                <a:lnTo>
                  <a:pt x="963430" y="1287455"/>
                </a:lnTo>
                <a:lnTo>
                  <a:pt x="905436" y="1281395"/>
                </a:lnTo>
                <a:lnTo>
                  <a:pt x="848505" y="1273703"/>
                </a:lnTo>
                <a:lnTo>
                  <a:pt x="792716" y="1264426"/>
                </a:lnTo>
                <a:lnTo>
                  <a:pt x="738147" y="1253606"/>
                </a:lnTo>
                <a:lnTo>
                  <a:pt x="684878" y="1241289"/>
                </a:lnTo>
                <a:lnTo>
                  <a:pt x="632987" y="1227520"/>
                </a:lnTo>
                <a:lnTo>
                  <a:pt x="582554" y="1212343"/>
                </a:lnTo>
                <a:lnTo>
                  <a:pt x="533658" y="1195804"/>
                </a:lnTo>
                <a:lnTo>
                  <a:pt x="486377" y="1177946"/>
                </a:lnTo>
                <a:lnTo>
                  <a:pt x="440790" y="1158815"/>
                </a:lnTo>
                <a:lnTo>
                  <a:pt x="396977" y="1138455"/>
                </a:lnTo>
                <a:lnTo>
                  <a:pt x="355017" y="1116911"/>
                </a:lnTo>
                <a:lnTo>
                  <a:pt x="314987" y="1094228"/>
                </a:lnTo>
                <a:lnTo>
                  <a:pt x="276968" y="1070451"/>
                </a:lnTo>
                <a:lnTo>
                  <a:pt x="241038" y="1045623"/>
                </a:lnTo>
                <a:lnTo>
                  <a:pt x="207277" y="1019791"/>
                </a:lnTo>
                <a:lnTo>
                  <a:pt x="175762" y="992999"/>
                </a:lnTo>
                <a:lnTo>
                  <a:pt x="146574" y="965291"/>
                </a:lnTo>
                <a:lnTo>
                  <a:pt x="119791" y="936712"/>
                </a:lnTo>
                <a:lnTo>
                  <a:pt x="95492" y="907307"/>
                </a:lnTo>
                <a:lnTo>
                  <a:pt x="54661" y="846198"/>
                </a:lnTo>
                <a:lnTo>
                  <a:pt x="24715" y="782322"/>
                </a:lnTo>
                <a:lnTo>
                  <a:pt x="6284" y="716037"/>
                </a:lnTo>
                <a:lnTo>
                  <a:pt x="0" y="64770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2589741" y="1788566"/>
            <a:ext cx="140335" cy="3028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800" spc="-50">
                <a:latin typeface="Symbol"/>
                <a:cs typeface="Symbol"/>
              </a:rPr>
              <a:t>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589741" y="1472141"/>
            <a:ext cx="140335" cy="3028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800" spc="-50">
                <a:latin typeface="Symbol"/>
                <a:cs typeface="Symbol"/>
              </a:rPr>
              <a:t>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564341" y="2050369"/>
            <a:ext cx="767715" cy="3028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dirty="0" baseline="9259" sz="2700" spc="-450">
                <a:latin typeface="Symbol"/>
                <a:cs typeface="Symbol"/>
              </a:rPr>
              <a:t></a:t>
            </a:r>
            <a:r>
              <a:rPr dirty="0" baseline="-13888" sz="2700" spc="-450">
                <a:latin typeface="Symbol"/>
                <a:cs typeface="Symbol"/>
              </a:rPr>
              <a:t></a:t>
            </a:r>
            <a:r>
              <a:rPr dirty="0" sz="1800" spc="-300">
                <a:latin typeface="Times New Roman"/>
                <a:cs typeface="Times New Roman"/>
              </a:rPr>
              <a:t>0</a:t>
            </a:r>
            <a:r>
              <a:rPr dirty="0" sz="1800" spc="320">
                <a:latin typeface="Times New Roman"/>
                <a:cs typeface="Times New Roman"/>
              </a:rPr>
              <a:t> </a:t>
            </a:r>
            <a:r>
              <a:rPr dirty="0" sz="1800" spc="-20">
                <a:latin typeface="Times New Roman"/>
                <a:cs typeface="Times New Roman"/>
              </a:rPr>
              <a:t>else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3172314" y="1478533"/>
            <a:ext cx="260350" cy="51689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10795">
              <a:lnSpc>
                <a:spcPts val="935"/>
              </a:lnSpc>
              <a:spcBef>
                <a:spcPts val="110"/>
              </a:spcBef>
            </a:pPr>
            <a:r>
              <a:rPr dirty="0" sz="1050" spc="-50" i="1">
                <a:latin typeface="Times New Roman"/>
                <a:cs typeface="Times New Roman"/>
              </a:rPr>
              <a:t>n</a:t>
            </a: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ts val="2915"/>
              </a:lnSpc>
            </a:pPr>
            <a:r>
              <a:rPr dirty="0" sz="2700" spc="-1280">
                <a:latin typeface="Symbol"/>
                <a:cs typeface="Symbol"/>
              </a:rPr>
              <a:t></a:t>
            </a:r>
            <a:endParaRPr sz="2700">
              <a:latin typeface="Symbol"/>
              <a:cs typeface="Symbo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3197142" y="1932285"/>
            <a:ext cx="220345" cy="1873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50" spc="-25" i="1">
                <a:latin typeface="Times New Roman"/>
                <a:cs typeface="Times New Roman"/>
              </a:rPr>
              <a:t>i</a:t>
            </a:r>
            <a:r>
              <a:rPr dirty="0" sz="1050" spc="-25">
                <a:latin typeface="Symbol"/>
                <a:cs typeface="Symbol"/>
              </a:rPr>
              <a:t></a:t>
            </a:r>
            <a:r>
              <a:rPr dirty="0" sz="1050" spc="-25">
                <a:latin typeface="Times New Roman"/>
                <a:cs typeface="Times New Roman"/>
              </a:rPr>
              <a:t>0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415725" y="1616106"/>
            <a:ext cx="807720" cy="3028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14"/>
              </a:spcBef>
            </a:pPr>
            <a:r>
              <a:rPr dirty="0" sz="1800" spc="-40" i="1">
                <a:latin typeface="Times New Roman"/>
                <a:cs typeface="Times New Roman"/>
              </a:rPr>
              <a:t>w</a:t>
            </a:r>
            <a:r>
              <a:rPr dirty="0" baseline="-23809" sz="1575" spc="-60" i="1">
                <a:latin typeface="Times New Roman"/>
                <a:cs typeface="Times New Roman"/>
              </a:rPr>
              <a:t>i</a:t>
            </a:r>
            <a:r>
              <a:rPr dirty="0" baseline="-23809" sz="1575" spc="-82" i="1">
                <a:latin typeface="Times New Roman"/>
                <a:cs typeface="Times New Roman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x</a:t>
            </a:r>
            <a:r>
              <a:rPr dirty="0" baseline="-23809" sz="1575" i="1">
                <a:latin typeface="Times New Roman"/>
                <a:cs typeface="Times New Roman"/>
              </a:rPr>
              <a:t>i</a:t>
            </a:r>
            <a:r>
              <a:rPr dirty="0" baseline="-23809" sz="1575" spc="562" i="1">
                <a:latin typeface="Times New Roman"/>
                <a:cs typeface="Times New Roman"/>
              </a:rPr>
              <a:t> </a:t>
            </a:r>
            <a:r>
              <a:rPr dirty="0" sz="1800">
                <a:latin typeface="Symbol"/>
                <a:cs typeface="Symbol"/>
              </a:rPr>
              <a:t></a:t>
            </a:r>
            <a:r>
              <a:rPr dirty="0" sz="1800" spc="-55">
                <a:latin typeface="Times New Roman"/>
                <a:cs typeface="Times New Roman"/>
              </a:rPr>
              <a:t> </a:t>
            </a:r>
            <a:r>
              <a:rPr dirty="0" sz="1800" spc="-50">
                <a:latin typeface="Times New Roman"/>
                <a:cs typeface="Times New Roman"/>
              </a:rPr>
              <a:t>0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2156395" y="1603566"/>
            <a:ext cx="929640" cy="3181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dirty="0" baseline="-30701" sz="2850" i="1">
                <a:latin typeface="Symbol"/>
                <a:cs typeface="Symbol"/>
              </a:rPr>
              <a:t></a:t>
            </a:r>
            <a:r>
              <a:rPr dirty="0" baseline="-30701" sz="2850" spc="307">
                <a:latin typeface="Times New Roman"/>
                <a:cs typeface="Times New Roman"/>
              </a:rPr>
              <a:t> </a:t>
            </a:r>
            <a:r>
              <a:rPr dirty="0" baseline="-32407" sz="2700">
                <a:latin typeface="Symbol"/>
                <a:cs typeface="Symbol"/>
              </a:rPr>
              <a:t></a:t>
            </a:r>
            <a:r>
              <a:rPr dirty="0" baseline="-32407" sz="2700" spc="-60">
                <a:latin typeface="Times New Roman"/>
                <a:cs typeface="Times New Roman"/>
              </a:rPr>
              <a:t> </a:t>
            </a:r>
            <a:r>
              <a:rPr dirty="0" sz="1800">
                <a:latin typeface="Symbol"/>
                <a:cs typeface="Symbol"/>
              </a:rPr>
              <a:t></a:t>
            </a:r>
            <a:r>
              <a:rPr dirty="0" sz="1800">
                <a:latin typeface="Times New Roman"/>
                <a:cs typeface="Times New Roman"/>
              </a:rPr>
              <a:t>1</a:t>
            </a:r>
            <a:r>
              <a:rPr dirty="0" sz="1800" spc="140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Times New Roman"/>
                <a:cs typeface="Times New Roman"/>
              </a:rPr>
              <a:t>if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1437005" y="612457"/>
            <a:ext cx="3637279" cy="1774189"/>
            <a:chOff x="1437005" y="612457"/>
            <a:chExt cx="3637279" cy="1774189"/>
          </a:xfrm>
        </p:grpSpPr>
        <p:sp>
          <p:nvSpPr>
            <p:cNvPr id="23" name="object 23" descr=""/>
            <p:cNvSpPr/>
            <p:nvPr/>
          </p:nvSpPr>
          <p:spPr>
            <a:xfrm>
              <a:off x="1437005" y="1068450"/>
              <a:ext cx="3637279" cy="1318260"/>
            </a:xfrm>
            <a:custGeom>
              <a:avLst/>
              <a:gdLst/>
              <a:ahLst/>
              <a:cxnLst/>
              <a:rect l="l" t="t" r="r" b="b"/>
              <a:pathLst>
                <a:path w="3637279" h="1318260">
                  <a:moveTo>
                    <a:pt x="665607" y="883031"/>
                  </a:moveTo>
                  <a:lnTo>
                    <a:pt x="644690" y="840740"/>
                  </a:lnTo>
                  <a:lnTo>
                    <a:pt x="608965" y="768477"/>
                  </a:lnTo>
                  <a:lnTo>
                    <a:pt x="585965" y="798842"/>
                  </a:lnTo>
                  <a:lnTo>
                    <a:pt x="23114" y="372491"/>
                  </a:lnTo>
                  <a:lnTo>
                    <a:pt x="0" y="402971"/>
                  </a:lnTo>
                  <a:lnTo>
                    <a:pt x="562978" y="829195"/>
                  </a:lnTo>
                  <a:lnTo>
                    <a:pt x="540004" y="859536"/>
                  </a:lnTo>
                  <a:lnTo>
                    <a:pt x="665607" y="883031"/>
                  </a:lnTo>
                  <a:close/>
                </a:path>
                <a:path w="3637279" h="1318260">
                  <a:moveTo>
                    <a:pt x="665607" y="883031"/>
                  </a:moveTo>
                  <a:lnTo>
                    <a:pt x="538480" y="896620"/>
                  </a:lnTo>
                  <a:lnTo>
                    <a:pt x="559054" y="928674"/>
                  </a:lnTo>
                  <a:lnTo>
                    <a:pt x="1270" y="1286129"/>
                  </a:lnTo>
                  <a:lnTo>
                    <a:pt x="21844" y="1318133"/>
                  </a:lnTo>
                  <a:lnTo>
                    <a:pt x="579628" y="960729"/>
                  </a:lnTo>
                  <a:lnTo>
                    <a:pt x="600202" y="992759"/>
                  </a:lnTo>
                  <a:lnTo>
                    <a:pt x="644550" y="918337"/>
                  </a:lnTo>
                  <a:lnTo>
                    <a:pt x="665607" y="883031"/>
                  </a:lnTo>
                  <a:close/>
                </a:path>
                <a:path w="3637279" h="1318260">
                  <a:moveTo>
                    <a:pt x="1053719" y="308991"/>
                  </a:moveTo>
                  <a:lnTo>
                    <a:pt x="1015657" y="310184"/>
                  </a:lnTo>
                  <a:lnTo>
                    <a:pt x="1005967" y="0"/>
                  </a:lnTo>
                  <a:lnTo>
                    <a:pt x="967867" y="1270"/>
                  </a:lnTo>
                  <a:lnTo>
                    <a:pt x="977557" y="311365"/>
                  </a:lnTo>
                  <a:lnTo>
                    <a:pt x="939546" y="312547"/>
                  </a:lnTo>
                  <a:lnTo>
                    <a:pt x="1000252" y="424942"/>
                  </a:lnTo>
                  <a:lnTo>
                    <a:pt x="1043876" y="330327"/>
                  </a:lnTo>
                  <a:lnTo>
                    <a:pt x="1053719" y="308991"/>
                  </a:lnTo>
                  <a:close/>
                </a:path>
                <a:path w="3637279" h="1318260">
                  <a:moveTo>
                    <a:pt x="3637153" y="883031"/>
                  </a:moveTo>
                  <a:lnTo>
                    <a:pt x="3599053" y="863981"/>
                  </a:lnTo>
                  <a:lnTo>
                    <a:pt x="3446653" y="787781"/>
                  </a:lnTo>
                  <a:lnTo>
                    <a:pt x="3446653" y="863981"/>
                  </a:lnTo>
                  <a:lnTo>
                    <a:pt x="2951353" y="863981"/>
                  </a:lnTo>
                  <a:lnTo>
                    <a:pt x="2951353" y="902081"/>
                  </a:lnTo>
                  <a:lnTo>
                    <a:pt x="3446653" y="902081"/>
                  </a:lnTo>
                  <a:lnTo>
                    <a:pt x="3446653" y="978281"/>
                  </a:lnTo>
                  <a:lnTo>
                    <a:pt x="3599053" y="902081"/>
                  </a:lnTo>
                  <a:lnTo>
                    <a:pt x="3637153" y="8830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2138172" y="617219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266700" y="0"/>
                  </a:moveTo>
                  <a:lnTo>
                    <a:pt x="212943" y="4644"/>
                  </a:lnTo>
                  <a:lnTo>
                    <a:pt x="162877" y="17966"/>
                  </a:lnTo>
                  <a:lnTo>
                    <a:pt x="117574" y="39045"/>
                  </a:lnTo>
                  <a:lnTo>
                    <a:pt x="78104" y="66960"/>
                  </a:lnTo>
                  <a:lnTo>
                    <a:pt x="45541" y="100793"/>
                  </a:lnTo>
                  <a:lnTo>
                    <a:pt x="20954" y="139624"/>
                  </a:lnTo>
                  <a:lnTo>
                    <a:pt x="5417" y="182533"/>
                  </a:lnTo>
                  <a:lnTo>
                    <a:pt x="0" y="228600"/>
                  </a:lnTo>
                  <a:lnTo>
                    <a:pt x="5417" y="274666"/>
                  </a:lnTo>
                  <a:lnTo>
                    <a:pt x="20955" y="317575"/>
                  </a:lnTo>
                  <a:lnTo>
                    <a:pt x="45541" y="356406"/>
                  </a:lnTo>
                  <a:lnTo>
                    <a:pt x="78105" y="390239"/>
                  </a:lnTo>
                  <a:lnTo>
                    <a:pt x="117574" y="418154"/>
                  </a:lnTo>
                  <a:lnTo>
                    <a:pt x="162877" y="439233"/>
                  </a:lnTo>
                  <a:lnTo>
                    <a:pt x="212943" y="452555"/>
                  </a:lnTo>
                  <a:lnTo>
                    <a:pt x="266700" y="457200"/>
                  </a:lnTo>
                  <a:lnTo>
                    <a:pt x="320456" y="452555"/>
                  </a:lnTo>
                  <a:lnTo>
                    <a:pt x="370522" y="439233"/>
                  </a:lnTo>
                  <a:lnTo>
                    <a:pt x="415825" y="418154"/>
                  </a:lnTo>
                  <a:lnTo>
                    <a:pt x="455295" y="390239"/>
                  </a:lnTo>
                  <a:lnTo>
                    <a:pt x="487858" y="356406"/>
                  </a:lnTo>
                  <a:lnTo>
                    <a:pt x="512445" y="317575"/>
                  </a:lnTo>
                  <a:lnTo>
                    <a:pt x="527982" y="274666"/>
                  </a:lnTo>
                  <a:lnTo>
                    <a:pt x="533400" y="228600"/>
                  </a:lnTo>
                  <a:lnTo>
                    <a:pt x="527982" y="182533"/>
                  </a:lnTo>
                  <a:lnTo>
                    <a:pt x="512444" y="139624"/>
                  </a:lnTo>
                  <a:lnTo>
                    <a:pt x="487858" y="100793"/>
                  </a:lnTo>
                  <a:lnTo>
                    <a:pt x="455294" y="66960"/>
                  </a:lnTo>
                  <a:lnTo>
                    <a:pt x="415825" y="39045"/>
                  </a:lnTo>
                  <a:lnTo>
                    <a:pt x="370522" y="17966"/>
                  </a:lnTo>
                  <a:lnTo>
                    <a:pt x="320456" y="4644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2138172" y="617219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0" y="228600"/>
                  </a:moveTo>
                  <a:lnTo>
                    <a:pt x="5417" y="182533"/>
                  </a:lnTo>
                  <a:lnTo>
                    <a:pt x="20954" y="139624"/>
                  </a:lnTo>
                  <a:lnTo>
                    <a:pt x="45541" y="100793"/>
                  </a:lnTo>
                  <a:lnTo>
                    <a:pt x="78104" y="66960"/>
                  </a:lnTo>
                  <a:lnTo>
                    <a:pt x="117574" y="39045"/>
                  </a:lnTo>
                  <a:lnTo>
                    <a:pt x="162877" y="17966"/>
                  </a:lnTo>
                  <a:lnTo>
                    <a:pt x="212943" y="4644"/>
                  </a:lnTo>
                  <a:lnTo>
                    <a:pt x="266700" y="0"/>
                  </a:lnTo>
                  <a:lnTo>
                    <a:pt x="320456" y="4644"/>
                  </a:lnTo>
                  <a:lnTo>
                    <a:pt x="370522" y="17966"/>
                  </a:lnTo>
                  <a:lnTo>
                    <a:pt x="415825" y="39045"/>
                  </a:lnTo>
                  <a:lnTo>
                    <a:pt x="455294" y="66960"/>
                  </a:lnTo>
                  <a:lnTo>
                    <a:pt x="487858" y="100793"/>
                  </a:lnTo>
                  <a:lnTo>
                    <a:pt x="512444" y="139624"/>
                  </a:lnTo>
                  <a:lnTo>
                    <a:pt x="527982" y="182533"/>
                  </a:lnTo>
                  <a:lnTo>
                    <a:pt x="533400" y="228600"/>
                  </a:lnTo>
                  <a:lnTo>
                    <a:pt x="527982" y="274666"/>
                  </a:lnTo>
                  <a:lnTo>
                    <a:pt x="512445" y="317575"/>
                  </a:lnTo>
                  <a:lnTo>
                    <a:pt x="487858" y="356406"/>
                  </a:lnTo>
                  <a:lnTo>
                    <a:pt x="455295" y="390239"/>
                  </a:lnTo>
                  <a:lnTo>
                    <a:pt x="415825" y="418154"/>
                  </a:lnTo>
                  <a:lnTo>
                    <a:pt x="370522" y="439233"/>
                  </a:lnTo>
                  <a:lnTo>
                    <a:pt x="320456" y="452555"/>
                  </a:lnTo>
                  <a:lnTo>
                    <a:pt x="266700" y="457200"/>
                  </a:lnTo>
                  <a:lnTo>
                    <a:pt x="212943" y="452555"/>
                  </a:lnTo>
                  <a:lnTo>
                    <a:pt x="162877" y="439233"/>
                  </a:lnTo>
                  <a:lnTo>
                    <a:pt x="117574" y="418154"/>
                  </a:lnTo>
                  <a:lnTo>
                    <a:pt x="78105" y="390239"/>
                  </a:lnTo>
                  <a:lnTo>
                    <a:pt x="45541" y="356406"/>
                  </a:lnTo>
                  <a:lnTo>
                    <a:pt x="20955" y="317575"/>
                  </a:lnTo>
                  <a:lnTo>
                    <a:pt x="5417" y="274666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2268347" y="576199"/>
            <a:ext cx="728345" cy="6616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ts val="3220"/>
              </a:lnSpc>
              <a:spcBef>
                <a:spcPts val="105"/>
              </a:spcBef>
            </a:pPr>
            <a:r>
              <a:rPr dirty="0" baseline="9920" sz="4200" spc="-1875" i="1">
                <a:latin typeface="Times New Roman"/>
                <a:cs typeface="Times New Roman"/>
              </a:rPr>
              <a:t>x</a:t>
            </a:r>
            <a:r>
              <a:rPr dirty="0" sz="3200" spc="-229" i="1">
                <a:latin typeface="Times New Roman"/>
                <a:cs typeface="Times New Roman"/>
              </a:rPr>
              <a:t>x</a:t>
            </a:r>
            <a:r>
              <a:rPr dirty="0" baseline="2314" sz="1800" spc="-622" i="1">
                <a:latin typeface="Times New Roman"/>
                <a:cs typeface="Times New Roman"/>
              </a:rPr>
              <a:t>0</a:t>
            </a:r>
            <a:r>
              <a:rPr dirty="0" baseline="-21367" sz="1950" spc="-270" i="1">
                <a:latin typeface="Times New Roman"/>
                <a:cs typeface="Times New Roman"/>
              </a:rPr>
              <a:t>0</a:t>
            </a:r>
            <a:endParaRPr baseline="-21367" sz="1950">
              <a:latin typeface="Times New Roman"/>
              <a:cs typeface="Times New Roman"/>
            </a:endParaRPr>
          </a:p>
          <a:p>
            <a:pPr marL="285750">
              <a:lnSpc>
                <a:spcPts val="1780"/>
              </a:lnSpc>
            </a:pPr>
            <a:r>
              <a:rPr dirty="0" sz="2000" b="1" i="1">
                <a:latin typeface="Times New Roman"/>
                <a:cs typeface="Times New Roman"/>
              </a:rPr>
              <a:t>-</a:t>
            </a:r>
            <a:r>
              <a:rPr dirty="0" sz="2000" spc="-25" b="1" i="1">
                <a:latin typeface="Times New Roman"/>
                <a:cs typeface="Times New Roman"/>
              </a:rPr>
              <a:t>0.5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909637" y="1222057"/>
            <a:ext cx="542925" cy="466725"/>
            <a:chOff x="909637" y="1222057"/>
            <a:chExt cx="542925" cy="466725"/>
          </a:xfrm>
        </p:grpSpPr>
        <p:sp>
          <p:nvSpPr>
            <p:cNvPr id="28" name="object 28" descr=""/>
            <p:cNvSpPr/>
            <p:nvPr/>
          </p:nvSpPr>
          <p:spPr>
            <a:xfrm>
              <a:off x="914400" y="1226819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266700" y="0"/>
                  </a:moveTo>
                  <a:lnTo>
                    <a:pt x="212950" y="4644"/>
                  </a:lnTo>
                  <a:lnTo>
                    <a:pt x="162888" y="17966"/>
                  </a:lnTo>
                  <a:lnTo>
                    <a:pt x="117585" y="39045"/>
                  </a:lnTo>
                  <a:lnTo>
                    <a:pt x="78114" y="66960"/>
                  </a:lnTo>
                  <a:lnTo>
                    <a:pt x="45548" y="100793"/>
                  </a:lnTo>
                  <a:lnTo>
                    <a:pt x="20958" y="139624"/>
                  </a:lnTo>
                  <a:lnTo>
                    <a:pt x="5418" y="182533"/>
                  </a:lnTo>
                  <a:lnTo>
                    <a:pt x="0" y="228600"/>
                  </a:lnTo>
                  <a:lnTo>
                    <a:pt x="5418" y="274666"/>
                  </a:lnTo>
                  <a:lnTo>
                    <a:pt x="20958" y="317575"/>
                  </a:lnTo>
                  <a:lnTo>
                    <a:pt x="45548" y="356406"/>
                  </a:lnTo>
                  <a:lnTo>
                    <a:pt x="78114" y="390239"/>
                  </a:lnTo>
                  <a:lnTo>
                    <a:pt x="117585" y="418154"/>
                  </a:lnTo>
                  <a:lnTo>
                    <a:pt x="162888" y="439233"/>
                  </a:lnTo>
                  <a:lnTo>
                    <a:pt x="212950" y="452555"/>
                  </a:lnTo>
                  <a:lnTo>
                    <a:pt x="266700" y="457200"/>
                  </a:lnTo>
                  <a:lnTo>
                    <a:pt x="320456" y="452555"/>
                  </a:lnTo>
                  <a:lnTo>
                    <a:pt x="370522" y="439233"/>
                  </a:lnTo>
                  <a:lnTo>
                    <a:pt x="415825" y="418154"/>
                  </a:lnTo>
                  <a:lnTo>
                    <a:pt x="455294" y="390239"/>
                  </a:lnTo>
                  <a:lnTo>
                    <a:pt x="487858" y="356406"/>
                  </a:lnTo>
                  <a:lnTo>
                    <a:pt x="512444" y="317575"/>
                  </a:lnTo>
                  <a:lnTo>
                    <a:pt x="527982" y="274666"/>
                  </a:lnTo>
                  <a:lnTo>
                    <a:pt x="533400" y="228600"/>
                  </a:lnTo>
                  <a:lnTo>
                    <a:pt x="527982" y="182533"/>
                  </a:lnTo>
                  <a:lnTo>
                    <a:pt x="512444" y="139624"/>
                  </a:lnTo>
                  <a:lnTo>
                    <a:pt x="487858" y="100793"/>
                  </a:lnTo>
                  <a:lnTo>
                    <a:pt x="455294" y="66960"/>
                  </a:lnTo>
                  <a:lnTo>
                    <a:pt x="415825" y="39045"/>
                  </a:lnTo>
                  <a:lnTo>
                    <a:pt x="370522" y="17966"/>
                  </a:lnTo>
                  <a:lnTo>
                    <a:pt x="320456" y="4644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914400" y="1226819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0" y="228600"/>
                  </a:moveTo>
                  <a:lnTo>
                    <a:pt x="5418" y="182533"/>
                  </a:lnTo>
                  <a:lnTo>
                    <a:pt x="20958" y="139624"/>
                  </a:lnTo>
                  <a:lnTo>
                    <a:pt x="45548" y="100793"/>
                  </a:lnTo>
                  <a:lnTo>
                    <a:pt x="78114" y="66960"/>
                  </a:lnTo>
                  <a:lnTo>
                    <a:pt x="117585" y="39045"/>
                  </a:lnTo>
                  <a:lnTo>
                    <a:pt x="162888" y="17966"/>
                  </a:lnTo>
                  <a:lnTo>
                    <a:pt x="212950" y="4644"/>
                  </a:lnTo>
                  <a:lnTo>
                    <a:pt x="266700" y="0"/>
                  </a:lnTo>
                  <a:lnTo>
                    <a:pt x="320456" y="4644"/>
                  </a:lnTo>
                  <a:lnTo>
                    <a:pt x="370522" y="17966"/>
                  </a:lnTo>
                  <a:lnTo>
                    <a:pt x="415825" y="39045"/>
                  </a:lnTo>
                  <a:lnTo>
                    <a:pt x="455294" y="66960"/>
                  </a:lnTo>
                  <a:lnTo>
                    <a:pt x="487858" y="100793"/>
                  </a:lnTo>
                  <a:lnTo>
                    <a:pt x="512444" y="139624"/>
                  </a:lnTo>
                  <a:lnTo>
                    <a:pt x="527982" y="182533"/>
                  </a:lnTo>
                  <a:lnTo>
                    <a:pt x="533400" y="228600"/>
                  </a:lnTo>
                  <a:lnTo>
                    <a:pt x="527982" y="274666"/>
                  </a:lnTo>
                  <a:lnTo>
                    <a:pt x="512444" y="317575"/>
                  </a:lnTo>
                  <a:lnTo>
                    <a:pt x="487858" y="356406"/>
                  </a:lnTo>
                  <a:lnTo>
                    <a:pt x="455294" y="390239"/>
                  </a:lnTo>
                  <a:lnTo>
                    <a:pt x="415825" y="418154"/>
                  </a:lnTo>
                  <a:lnTo>
                    <a:pt x="370522" y="439233"/>
                  </a:lnTo>
                  <a:lnTo>
                    <a:pt x="320456" y="452555"/>
                  </a:lnTo>
                  <a:lnTo>
                    <a:pt x="266700" y="457200"/>
                  </a:lnTo>
                  <a:lnTo>
                    <a:pt x="212950" y="452555"/>
                  </a:lnTo>
                  <a:lnTo>
                    <a:pt x="162888" y="439233"/>
                  </a:lnTo>
                  <a:lnTo>
                    <a:pt x="117585" y="418154"/>
                  </a:lnTo>
                  <a:lnTo>
                    <a:pt x="78114" y="390239"/>
                  </a:lnTo>
                  <a:lnTo>
                    <a:pt x="45548" y="356406"/>
                  </a:lnTo>
                  <a:lnTo>
                    <a:pt x="20958" y="317575"/>
                  </a:lnTo>
                  <a:lnTo>
                    <a:pt x="5418" y="274666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 txBox="1"/>
          <p:nvPr/>
        </p:nvSpPr>
        <p:spPr>
          <a:xfrm>
            <a:off x="1044244" y="1172083"/>
            <a:ext cx="30988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2800" spc="-25" i="1">
                <a:latin typeface="Times New Roman"/>
                <a:cs typeface="Times New Roman"/>
              </a:rPr>
              <a:t>x</a:t>
            </a:r>
            <a:r>
              <a:rPr dirty="0" baseline="-20833" sz="1800" spc="-37" i="1">
                <a:latin typeface="Times New Roman"/>
                <a:cs typeface="Times New Roman"/>
              </a:rPr>
              <a:t>1</a:t>
            </a:r>
            <a:endParaRPr baseline="-20833" sz="1800">
              <a:latin typeface="Times New Roman"/>
              <a:cs typeface="Times New Roman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909637" y="2136457"/>
            <a:ext cx="542925" cy="466725"/>
            <a:chOff x="909637" y="2136457"/>
            <a:chExt cx="542925" cy="466725"/>
          </a:xfrm>
        </p:grpSpPr>
        <p:sp>
          <p:nvSpPr>
            <p:cNvPr id="32" name="object 32" descr=""/>
            <p:cNvSpPr/>
            <p:nvPr/>
          </p:nvSpPr>
          <p:spPr>
            <a:xfrm>
              <a:off x="914400" y="2141220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266700" y="0"/>
                  </a:moveTo>
                  <a:lnTo>
                    <a:pt x="212950" y="4644"/>
                  </a:lnTo>
                  <a:lnTo>
                    <a:pt x="162888" y="17966"/>
                  </a:lnTo>
                  <a:lnTo>
                    <a:pt x="117585" y="39045"/>
                  </a:lnTo>
                  <a:lnTo>
                    <a:pt x="78114" y="66960"/>
                  </a:lnTo>
                  <a:lnTo>
                    <a:pt x="45548" y="100793"/>
                  </a:lnTo>
                  <a:lnTo>
                    <a:pt x="20958" y="139624"/>
                  </a:lnTo>
                  <a:lnTo>
                    <a:pt x="5418" y="182533"/>
                  </a:lnTo>
                  <a:lnTo>
                    <a:pt x="0" y="228600"/>
                  </a:lnTo>
                  <a:lnTo>
                    <a:pt x="5418" y="274666"/>
                  </a:lnTo>
                  <a:lnTo>
                    <a:pt x="20958" y="317575"/>
                  </a:lnTo>
                  <a:lnTo>
                    <a:pt x="45548" y="356406"/>
                  </a:lnTo>
                  <a:lnTo>
                    <a:pt x="78114" y="390239"/>
                  </a:lnTo>
                  <a:lnTo>
                    <a:pt x="117585" y="418154"/>
                  </a:lnTo>
                  <a:lnTo>
                    <a:pt x="162888" y="439233"/>
                  </a:lnTo>
                  <a:lnTo>
                    <a:pt x="212950" y="452555"/>
                  </a:lnTo>
                  <a:lnTo>
                    <a:pt x="266700" y="457200"/>
                  </a:lnTo>
                  <a:lnTo>
                    <a:pt x="320456" y="452555"/>
                  </a:lnTo>
                  <a:lnTo>
                    <a:pt x="370522" y="439233"/>
                  </a:lnTo>
                  <a:lnTo>
                    <a:pt x="415825" y="418154"/>
                  </a:lnTo>
                  <a:lnTo>
                    <a:pt x="455294" y="390239"/>
                  </a:lnTo>
                  <a:lnTo>
                    <a:pt x="487858" y="356406"/>
                  </a:lnTo>
                  <a:lnTo>
                    <a:pt x="512444" y="317575"/>
                  </a:lnTo>
                  <a:lnTo>
                    <a:pt x="527982" y="274666"/>
                  </a:lnTo>
                  <a:lnTo>
                    <a:pt x="533400" y="228600"/>
                  </a:lnTo>
                  <a:lnTo>
                    <a:pt x="527982" y="182533"/>
                  </a:lnTo>
                  <a:lnTo>
                    <a:pt x="512444" y="139624"/>
                  </a:lnTo>
                  <a:lnTo>
                    <a:pt x="487858" y="100793"/>
                  </a:lnTo>
                  <a:lnTo>
                    <a:pt x="455294" y="66960"/>
                  </a:lnTo>
                  <a:lnTo>
                    <a:pt x="415825" y="39045"/>
                  </a:lnTo>
                  <a:lnTo>
                    <a:pt x="370522" y="17966"/>
                  </a:lnTo>
                  <a:lnTo>
                    <a:pt x="320456" y="4644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914400" y="2141220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0" y="228600"/>
                  </a:moveTo>
                  <a:lnTo>
                    <a:pt x="5418" y="182533"/>
                  </a:lnTo>
                  <a:lnTo>
                    <a:pt x="20958" y="139624"/>
                  </a:lnTo>
                  <a:lnTo>
                    <a:pt x="45548" y="100793"/>
                  </a:lnTo>
                  <a:lnTo>
                    <a:pt x="78114" y="66960"/>
                  </a:lnTo>
                  <a:lnTo>
                    <a:pt x="117585" y="39045"/>
                  </a:lnTo>
                  <a:lnTo>
                    <a:pt x="162888" y="17966"/>
                  </a:lnTo>
                  <a:lnTo>
                    <a:pt x="212950" y="4644"/>
                  </a:lnTo>
                  <a:lnTo>
                    <a:pt x="266700" y="0"/>
                  </a:lnTo>
                  <a:lnTo>
                    <a:pt x="320456" y="4644"/>
                  </a:lnTo>
                  <a:lnTo>
                    <a:pt x="370522" y="17966"/>
                  </a:lnTo>
                  <a:lnTo>
                    <a:pt x="415825" y="39045"/>
                  </a:lnTo>
                  <a:lnTo>
                    <a:pt x="455294" y="66960"/>
                  </a:lnTo>
                  <a:lnTo>
                    <a:pt x="487858" y="100793"/>
                  </a:lnTo>
                  <a:lnTo>
                    <a:pt x="512444" y="139624"/>
                  </a:lnTo>
                  <a:lnTo>
                    <a:pt x="527982" y="182533"/>
                  </a:lnTo>
                  <a:lnTo>
                    <a:pt x="533400" y="228600"/>
                  </a:lnTo>
                  <a:lnTo>
                    <a:pt x="527982" y="274666"/>
                  </a:lnTo>
                  <a:lnTo>
                    <a:pt x="512444" y="317575"/>
                  </a:lnTo>
                  <a:lnTo>
                    <a:pt x="487858" y="356406"/>
                  </a:lnTo>
                  <a:lnTo>
                    <a:pt x="455294" y="390239"/>
                  </a:lnTo>
                  <a:lnTo>
                    <a:pt x="415825" y="418154"/>
                  </a:lnTo>
                  <a:lnTo>
                    <a:pt x="370522" y="439233"/>
                  </a:lnTo>
                  <a:lnTo>
                    <a:pt x="320456" y="452555"/>
                  </a:lnTo>
                  <a:lnTo>
                    <a:pt x="266700" y="457200"/>
                  </a:lnTo>
                  <a:lnTo>
                    <a:pt x="212950" y="452555"/>
                  </a:lnTo>
                  <a:lnTo>
                    <a:pt x="162888" y="439233"/>
                  </a:lnTo>
                  <a:lnTo>
                    <a:pt x="117585" y="418154"/>
                  </a:lnTo>
                  <a:lnTo>
                    <a:pt x="78114" y="390239"/>
                  </a:lnTo>
                  <a:lnTo>
                    <a:pt x="45548" y="356406"/>
                  </a:lnTo>
                  <a:lnTo>
                    <a:pt x="20958" y="317575"/>
                  </a:lnTo>
                  <a:lnTo>
                    <a:pt x="5418" y="274666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1069644" y="2086736"/>
            <a:ext cx="18351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0" i="1">
                <a:latin typeface="Times New Roman"/>
                <a:cs typeface="Times New Roman"/>
              </a:rPr>
              <a:t>x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226616" y="2345816"/>
            <a:ext cx="101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 i="1"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4467225" y="1444574"/>
            <a:ext cx="48387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 b="1">
                <a:latin typeface="Arial"/>
                <a:cs typeface="Arial"/>
              </a:rPr>
              <a:t>OR</a:t>
            </a:r>
            <a:endParaRPr sz="240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498219" y="6333845"/>
            <a:ext cx="42989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 i="1">
                <a:latin typeface="Times New Roman"/>
                <a:cs typeface="Times New Roman"/>
              </a:rPr>
              <a:t>-</a:t>
            </a:r>
            <a:r>
              <a:rPr dirty="0" sz="2000" spc="-25" b="1" i="1">
                <a:latin typeface="Times New Roman"/>
                <a:cs typeface="Times New Roman"/>
              </a:rPr>
              <a:t>1.0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8" name="object 38" descr=""/>
          <p:cNvSpPr/>
          <p:nvPr/>
        </p:nvSpPr>
        <p:spPr>
          <a:xfrm>
            <a:off x="2007107" y="5562600"/>
            <a:ext cx="2293620" cy="1295400"/>
          </a:xfrm>
          <a:custGeom>
            <a:avLst/>
            <a:gdLst/>
            <a:ahLst/>
            <a:cxnLst/>
            <a:rect l="l" t="t" r="r" b="b"/>
            <a:pathLst>
              <a:path w="2293620" h="1295400">
                <a:moveTo>
                  <a:pt x="0" y="647700"/>
                </a:moveTo>
                <a:lnTo>
                  <a:pt x="6305" y="579369"/>
                </a:lnTo>
                <a:lnTo>
                  <a:pt x="24800" y="513088"/>
                </a:lnTo>
                <a:lnTo>
                  <a:pt x="54850" y="449215"/>
                </a:lnTo>
                <a:lnTo>
                  <a:pt x="95821" y="388108"/>
                </a:lnTo>
                <a:lnTo>
                  <a:pt x="120203" y="358704"/>
                </a:lnTo>
                <a:lnTo>
                  <a:pt x="147078" y="330125"/>
                </a:lnTo>
                <a:lnTo>
                  <a:pt x="176366" y="302417"/>
                </a:lnTo>
                <a:lnTo>
                  <a:pt x="207988" y="275624"/>
                </a:lnTo>
                <a:lnTo>
                  <a:pt x="241864" y="249792"/>
                </a:lnTo>
                <a:lnTo>
                  <a:pt x="277916" y="224964"/>
                </a:lnTo>
                <a:lnTo>
                  <a:pt x="316063" y="201186"/>
                </a:lnTo>
                <a:lnTo>
                  <a:pt x="356228" y="178502"/>
                </a:lnTo>
                <a:lnTo>
                  <a:pt x="398330" y="156957"/>
                </a:lnTo>
                <a:lnTo>
                  <a:pt x="442290" y="136596"/>
                </a:lnTo>
                <a:lnTo>
                  <a:pt x="488030" y="117464"/>
                </a:lnTo>
                <a:lnTo>
                  <a:pt x="535469" y="99605"/>
                </a:lnTo>
                <a:lnTo>
                  <a:pt x="584528" y="83064"/>
                </a:lnTo>
                <a:lnTo>
                  <a:pt x="635129" y="67886"/>
                </a:lnTo>
                <a:lnTo>
                  <a:pt x="687192" y="54116"/>
                </a:lnTo>
                <a:lnTo>
                  <a:pt x="740637" y="41798"/>
                </a:lnTo>
                <a:lnTo>
                  <a:pt x="795385" y="30977"/>
                </a:lnTo>
                <a:lnTo>
                  <a:pt x="851358" y="21698"/>
                </a:lnTo>
                <a:lnTo>
                  <a:pt x="908476" y="14006"/>
                </a:lnTo>
                <a:lnTo>
                  <a:pt x="966659" y="7945"/>
                </a:lnTo>
                <a:lnTo>
                  <a:pt x="1025829" y="3561"/>
                </a:lnTo>
                <a:lnTo>
                  <a:pt x="1085905" y="897"/>
                </a:lnTo>
                <a:lnTo>
                  <a:pt x="1146810" y="0"/>
                </a:lnTo>
                <a:lnTo>
                  <a:pt x="1207714" y="897"/>
                </a:lnTo>
                <a:lnTo>
                  <a:pt x="1267790" y="3561"/>
                </a:lnTo>
                <a:lnTo>
                  <a:pt x="1326960" y="7945"/>
                </a:lnTo>
                <a:lnTo>
                  <a:pt x="1385143" y="14006"/>
                </a:lnTo>
                <a:lnTo>
                  <a:pt x="1442261" y="21698"/>
                </a:lnTo>
                <a:lnTo>
                  <a:pt x="1498234" y="30977"/>
                </a:lnTo>
                <a:lnTo>
                  <a:pt x="1552982" y="41798"/>
                </a:lnTo>
                <a:lnTo>
                  <a:pt x="1606427" y="54116"/>
                </a:lnTo>
                <a:lnTo>
                  <a:pt x="1658490" y="67886"/>
                </a:lnTo>
                <a:lnTo>
                  <a:pt x="1709091" y="83064"/>
                </a:lnTo>
                <a:lnTo>
                  <a:pt x="1758150" y="99605"/>
                </a:lnTo>
                <a:lnTo>
                  <a:pt x="1805589" y="117464"/>
                </a:lnTo>
                <a:lnTo>
                  <a:pt x="1851329" y="136596"/>
                </a:lnTo>
                <a:lnTo>
                  <a:pt x="1895289" y="156957"/>
                </a:lnTo>
                <a:lnTo>
                  <a:pt x="1937391" y="178502"/>
                </a:lnTo>
                <a:lnTo>
                  <a:pt x="1977556" y="201186"/>
                </a:lnTo>
                <a:lnTo>
                  <a:pt x="2015703" y="224964"/>
                </a:lnTo>
                <a:lnTo>
                  <a:pt x="2051755" y="249792"/>
                </a:lnTo>
                <a:lnTo>
                  <a:pt x="2085631" y="275624"/>
                </a:lnTo>
                <a:lnTo>
                  <a:pt x="2117253" y="302417"/>
                </a:lnTo>
                <a:lnTo>
                  <a:pt x="2146541" y="330125"/>
                </a:lnTo>
                <a:lnTo>
                  <a:pt x="2173416" y="358704"/>
                </a:lnTo>
                <a:lnTo>
                  <a:pt x="2197798" y="388108"/>
                </a:lnTo>
                <a:lnTo>
                  <a:pt x="2238769" y="449215"/>
                </a:lnTo>
                <a:lnTo>
                  <a:pt x="2268819" y="513088"/>
                </a:lnTo>
                <a:lnTo>
                  <a:pt x="2287314" y="579369"/>
                </a:lnTo>
                <a:lnTo>
                  <a:pt x="2293620" y="647700"/>
                </a:lnTo>
                <a:lnTo>
                  <a:pt x="2292030" y="682099"/>
                </a:lnTo>
                <a:lnTo>
                  <a:pt x="2279550" y="749449"/>
                </a:lnTo>
                <a:lnTo>
                  <a:pt x="2255198" y="814571"/>
                </a:lnTo>
                <a:lnTo>
                  <a:pt x="2219609" y="877106"/>
                </a:lnTo>
                <a:lnTo>
                  <a:pt x="2173416" y="936695"/>
                </a:lnTo>
                <a:lnTo>
                  <a:pt x="2146541" y="965274"/>
                </a:lnTo>
                <a:lnTo>
                  <a:pt x="2117253" y="992982"/>
                </a:lnTo>
                <a:lnTo>
                  <a:pt x="2085631" y="1019774"/>
                </a:lnTo>
                <a:lnTo>
                  <a:pt x="2051755" y="1045607"/>
                </a:lnTo>
                <a:lnTo>
                  <a:pt x="2015703" y="1070435"/>
                </a:lnTo>
                <a:lnTo>
                  <a:pt x="1977556" y="1094213"/>
                </a:lnTo>
                <a:lnTo>
                  <a:pt x="1937391" y="1116897"/>
                </a:lnTo>
                <a:lnTo>
                  <a:pt x="1895289" y="1138442"/>
                </a:lnTo>
                <a:lnTo>
                  <a:pt x="1851329" y="1158803"/>
                </a:lnTo>
                <a:lnTo>
                  <a:pt x="1805589" y="1177935"/>
                </a:lnTo>
                <a:lnTo>
                  <a:pt x="1758150" y="1195794"/>
                </a:lnTo>
                <a:lnTo>
                  <a:pt x="1709091" y="1212335"/>
                </a:lnTo>
                <a:lnTo>
                  <a:pt x="1658490" y="1227513"/>
                </a:lnTo>
                <a:lnTo>
                  <a:pt x="1606427" y="1241283"/>
                </a:lnTo>
                <a:lnTo>
                  <a:pt x="1552982" y="1253601"/>
                </a:lnTo>
                <a:lnTo>
                  <a:pt x="1498234" y="1264421"/>
                </a:lnTo>
                <a:lnTo>
                  <a:pt x="1442261" y="1273700"/>
                </a:lnTo>
                <a:lnTo>
                  <a:pt x="1385143" y="1281392"/>
                </a:lnTo>
                <a:lnTo>
                  <a:pt x="1326960" y="1287453"/>
                </a:lnTo>
                <a:lnTo>
                  <a:pt x="1267790" y="1291837"/>
                </a:lnTo>
                <a:lnTo>
                  <a:pt x="1207714" y="1294501"/>
                </a:lnTo>
                <a:lnTo>
                  <a:pt x="1146810" y="1295399"/>
                </a:lnTo>
                <a:lnTo>
                  <a:pt x="1085905" y="1294501"/>
                </a:lnTo>
                <a:lnTo>
                  <a:pt x="1025829" y="1291837"/>
                </a:lnTo>
                <a:lnTo>
                  <a:pt x="966659" y="1287453"/>
                </a:lnTo>
                <a:lnTo>
                  <a:pt x="908476" y="1281392"/>
                </a:lnTo>
                <a:lnTo>
                  <a:pt x="851358" y="1273700"/>
                </a:lnTo>
                <a:lnTo>
                  <a:pt x="795385" y="1264421"/>
                </a:lnTo>
                <a:lnTo>
                  <a:pt x="740637" y="1253601"/>
                </a:lnTo>
                <a:lnTo>
                  <a:pt x="687192" y="1241283"/>
                </a:lnTo>
                <a:lnTo>
                  <a:pt x="635129" y="1227513"/>
                </a:lnTo>
                <a:lnTo>
                  <a:pt x="584528" y="1212335"/>
                </a:lnTo>
                <a:lnTo>
                  <a:pt x="535469" y="1195794"/>
                </a:lnTo>
                <a:lnTo>
                  <a:pt x="488030" y="1177935"/>
                </a:lnTo>
                <a:lnTo>
                  <a:pt x="442290" y="1158803"/>
                </a:lnTo>
                <a:lnTo>
                  <a:pt x="398330" y="1138442"/>
                </a:lnTo>
                <a:lnTo>
                  <a:pt x="356228" y="1116897"/>
                </a:lnTo>
                <a:lnTo>
                  <a:pt x="316063" y="1094213"/>
                </a:lnTo>
                <a:lnTo>
                  <a:pt x="277916" y="1070435"/>
                </a:lnTo>
                <a:lnTo>
                  <a:pt x="241864" y="1045607"/>
                </a:lnTo>
                <a:lnTo>
                  <a:pt x="207988" y="1019774"/>
                </a:lnTo>
                <a:lnTo>
                  <a:pt x="176366" y="992982"/>
                </a:lnTo>
                <a:lnTo>
                  <a:pt x="147078" y="965274"/>
                </a:lnTo>
                <a:lnTo>
                  <a:pt x="120203" y="936695"/>
                </a:lnTo>
                <a:lnTo>
                  <a:pt x="95821" y="907291"/>
                </a:lnTo>
                <a:lnTo>
                  <a:pt x="54850" y="846184"/>
                </a:lnTo>
                <a:lnTo>
                  <a:pt x="24800" y="782311"/>
                </a:lnTo>
                <a:lnTo>
                  <a:pt x="6305" y="716030"/>
                </a:lnTo>
                <a:lnTo>
                  <a:pt x="0" y="6477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 txBox="1"/>
          <p:nvPr/>
        </p:nvSpPr>
        <p:spPr>
          <a:xfrm>
            <a:off x="2497720" y="6048146"/>
            <a:ext cx="140335" cy="3028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800" spc="-50">
                <a:latin typeface="Symbol"/>
                <a:cs typeface="Symbol"/>
              </a:rPr>
              <a:t>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2497720" y="5731721"/>
            <a:ext cx="140335" cy="3028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800" spc="-50">
                <a:latin typeface="Symbol"/>
                <a:cs typeface="Symbol"/>
              </a:rPr>
              <a:t>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2472320" y="6309948"/>
            <a:ext cx="768985" cy="3028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dirty="0" baseline="9259" sz="2700" spc="-450">
                <a:latin typeface="Symbol"/>
                <a:cs typeface="Symbol"/>
              </a:rPr>
              <a:t></a:t>
            </a:r>
            <a:r>
              <a:rPr dirty="0" baseline="-13888" sz="2700" spc="-450">
                <a:latin typeface="Symbol"/>
                <a:cs typeface="Symbol"/>
              </a:rPr>
              <a:t></a:t>
            </a:r>
            <a:r>
              <a:rPr dirty="0" sz="1800" spc="-300">
                <a:latin typeface="Times New Roman"/>
                <a:cs typeface="Times New Roman"/>
              </a:rPr>
              <a:t>0</a:t>
            </a:r>
            <a:r>
              <a:rPr dirty="0" sz="1800" spc="325">
                <a:latin typeface="Times New Roman"/>
                <a:cs typeface="Times New Roman"/>
              </a:rPr>
              <a:t> </a:t>
            </a:r>
            <a:r>
              <a:rPr dirty="0" sz="1800" spc="-20">
                <a:latin typeface="Times New Roman"/>
                <a:cs typeface="Times New Roman"/>
              </a:rPr>
              <a:t>else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2497720" y="5875686"/>
            <a:ext cx="471805" cy="3028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800">
                <a:latin typeface="Symbol"/>
                <a:cs typeface="Symbol"/>
              </a:rPr>
              <a:t></a:t>
            </a:r>
            <a:r>
              <a:rPr dirty="0" sz="1800">
                <a:latin typeface="Times New Roman"/>
                <a:cs typeface="Times New Roman"/>
              </a:rPr>
              <a:t>1</a:t>
            </a:r>
            <a:r>
              <a:rPr dirty="0" sz="1800" spc="165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Times New Roman"/>
                <a:cs typeface="Times New Roman"/>
              </a:rPr>
              <a:t>if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3171024" y="5738113"/>
            <a:ext cx="93345" cy="1873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50" spc="-50" i="1">
                <a:latin typeface="Times New Roman"/>
                <a:cs typeface="Times New Roman"/>
              </a:rPr>
              <a:t>n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3106471" y="6191864"/>
            <a:ext cx="220979" cy="1873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50" spc="-25" i="1">
                <a:latin typeface="Times New Roman"/>
                <a:cs typeface="Times New Roman"/>
              </a:rPr>
              <a:t>i</a:t>
            </a:r>
            <a:r>
              <a:rPr dirty="0" sz="1050" spc="-25">
                <a:latin typeface="Symbol"/>
                <a:cs typeface="Symbol"/>
              </a:rPr>
              <a:t></a:t>
            </a:r>
            <a:r>
              <a:rPr dirty="0" sz="1050" spc="-25">
                <a:latin typeface="Times New Roman"/>
                <a:cs typeface="Times New Roman"/>
              </a:rPr>
              <a:t>0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3081589" y="5817951"/>
            <a:ext cx="654050" cy="4413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38150" algn="l"/>
                <a:tab pos="602615" algn="l"/>
              </a:tabLst>
            </a:pPr>
            <a:r>
              <a:rPr dirty="0" baseline="1028" sz="4050" spc="-75">
                <a:latin typeface="Symbol"/>
                <a:cs typeface="Symbol"/>
              </a:rPr>
              <a:t></a:t>
            </a:r>
            <a:r>
              <a:rPr dirty="0" baseline="1028" sz="4050">
                <a:latin typeface="Times New Roman"/>
                <a:cs typeface="Times New Roman"/>
              </a:rPr>
              <a:t>	</a:t>
            </a:r>
            <a:r>
              <a:rPr dirty="0" sz="1050" spc="-50" i="1">
                <a:latin typeface="Times New Roman"/>
                <a:cs typeface="Times New Roman"/>
              </a:rPr>
              <a:t>i</a:t>
            </a:r>
            <a:r>
              <a:rPr dirty="0" sz="1050" i="1">
                <a:latin typeface="Times New Roman"/>
                <a:cs typeface="Times New Roman"/>
              </a:rPr>
              <a:t>	</a:t>
            </a:r>
            <a:r>
              <a:rPr dirty="0" sz="1050" spc="-50" i="1">
                <a:latin typeface="Times New Roman"/>
                <a:cs typeface="Times New Roman"/>
              </a:rPr>
              <a:t>i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3363725" y="5875686"/>
            <a:ext cx="746125" cy="3028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800" i="1">
                <a:latin typeface="Times New Roman"/>
                <a:cs typeface="Times New Roman"/>
              </a:rPr>
              <a:t>w</a:t>
            </a:r>
            <a:r>
              <a:rPr dirty="0" sz="1800" spc="-30" i="1">
                <a:latin typeface="Times New Roman"/>
                <a:cs typeface="Times New Roman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x</a:t>
            </a:r>
            <a:r>
              <a:rPr dirty="0" sz="1800" spc="475" i="1">
                <a:latin typeface="Times New Roman"/>
                <a:cs typeface="Times New Roman"/>
              </a:rPr>
              <a:t> </a:t>
            </a:r>
            <a:r>
              <a:rPr dirty="0" sz="1800">
                <a:latin typeface="Symbol"/>
                <a:cs typeface="Symbol"/>
              </a:rPr>
              <a:t></a:t>
            </a:r>
            <a:r>
              <a:rPr dirty="0" sz="1800" spc="-55">
                <a:latin typeface="Times New Roman"/>
                <a:cs typeface="Times New Roman"/>
              </a:rPr>
              <a:t> </a:t>
            </a:r>
            <a:r>
              <a:rPr dirty="0" sz="1800" spc="-50">
                <a:latin typeface="Times New Roman"/>
                <a:cs typeface="Times New Roman"/>
              </a:rPr>
              <a:t>0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2088868" y="5996127"/>
            <a:ext cx="381000" cy="3181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900" i="1">
                <a:latin typeface="Symbol"/>
                <a:cs typeface="Symbol"/>
              </a:rPr>
              <a:t></a:t>
            </a:r>
            <a:r>
              <a:rPr dirty="0" sz="1900" spc="155">
                <a:latin typeface="Times New Roman"/>
                <a:cs typeface="Times New Roman"/>
              </a:rPr>
              <a:t> </a:t>
            </a:r>
            <a:r>
              <a:rPr dirty="0" sz="1800" spc="-60">
                <a:latin typeface="Symbol"/>
                <a:cs typeface="Symbol"/>
              </a:rPr>
              <a:t></a:t>
            </a:r>
            <a:endParaRPr sz="1800">
              <a:latin typeface="Symbol"/>
              <a:cs typeface="Symbol"/>
            </a:endParaRPr>
          </a:p>
        </p:txBody>
      </p:sp>
      <p:grpSp>
        <p:nvGrpSpPr>
          <p:cNvPr id="48" name="object 48" descr=""/>
          <p:cNvGrpSpPr/>
          <p:nvPr/>
        </p:nvGrpSpPr>
        <p:grpSpPr>
          <a:xfrm>
            <a:off x="1497330" y="4872037"/>
            <a:ext cx="3491865" cy="1434465"/>
            <a:chOff x="1497330" y="4872037"/>
            <a:chExt cx="3491865" cy="1434465"/>
          </a:xfrm>
        </p:grpSpPr>
        <p:sp>
          <p:nvSpPr>
            <p:cNvPr id="49" name="object 49" descr=""/>
            <p:cNvSpPr/>
            <p:nvPr/>
          </p:nvSpPr>
          <p:spPr>
            <a:xfrm>
              <a:off x="1497330" y="5320537"/>
              <a:ext cx="3491865" cy="986155"/>
            </a:xfrm>
            <a:custGeom>
              <a:avLst/>
              <a:gdLst/>
              <a:ahLst/>
              <a:cxnLst/>
              <a:rect l="l" t="t" r="r" b="b"/>
              <a:pathLst>
                <a:path w="3491865" h="986154">
                  <a:moveTo>
                    <a:pt x="510921" y="890587"/>
                  </a:moveTo>
                  <a:lnTo>
                    <a:pt x="396875" y="833081"/>
                  </a:lnTo>
                  <a:lnTo>
                    <a:pt x="396735" y="871194"/>
                  </a:lnTo>
                  <a:lnTo>
                    <a:pt x="0" y="869950"/>
                  </a:lnTo>
                  <a:lnTo>
                    <a:pt x="0" y="908050"/>
                  </a:lnTo>
                  <a:lnTo>
                    <a:pt x="396608" y="909294"/>
                  </a:lnTo>
                  <a:lnTo>
                    <a:pt x="396494" y="947381"/>
                  </a:lnTo>
                  <a:lnTo>
                    <a:pt x="473125" y="909345"/>
                  </a:lnTo>
                  <a:lnTo>
                    <a:pt x="510921" y="890587"/>
                  </a:lnTo>
                  <a:close/>
                </a:path>
                <a:path w="3491865" h="986154">
                  <a:moveTo>
                    <a:pt x="901700" y="316369"/>
                  </a:moveTo>
                  <a:lnTo>
                    <a:pt x="863536" y="317500"/>
                  </a:lnTo>
                  <a:lnTo>
                    <a:pt x="854202" y="0"/>
                  </a:lnTo>
                  <a:lnTo>
                    <a:pt x="816102" y="1016"/>
                  </a:lnTo>
                  <a:lnTo>
                    <a:pt x="825436" y="318617"/>
                  </a:lnTo>
                  <a:lnTo>
                    <a:pt x="787400" y="319735"/>
                  </a:lnTo>
                  <a:lnTo>
                    <a:pt x="847852" y="432308"/>
                  </a:lnTo>
                  <a:lnTo>
                    <a:pt x="891806" y="337654"/>
                  </a:lnTo>
                  <a:lnTo>
                    <a:pt x="901700" y="316369"/>
                  </a:lnTo>
                  <a:close/>
                </a:path>
                <a:path w="3491865" h="986154">
                  <a:moveTo>
                    <a:pt x="3491865" y="890524"/>
                  </a:moveTo>
                  <a:lnTo>
                    <a:pt x="3453765" y="871474"/>
                  </a:lnTo>
                  <a:lnTo>
                    <a:pt x="3301365" y="795274"/>
                  </a:lnTo>
                  <a:lnTo>
                    <a:pt x="3301365" y="871474"/>
                  </a:lnTo>
                  <a:lnTo>
                    <a:pt x="2804160" y="871474"/>
                  </a:lnTo>
                  <a:lnTo>
                    <a:pt x="2804160" y="909574"/>
                  </a:lnTo>
                  <a:lnTo>
                    <a:pt x="3301365" y="909574"/>
                  </a:lnTo>
                  <a:lnTo>
                    <a:pt x="3301365" y="985774"/>
                  </a:lnTo>
                  <a:lnTo>
                    <a:pt x="3453765" y="909574"/>
                  </a:lnTo>
                  <a:lnTo>
                    <a:pt x="3491865" y="890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2045208" y="4876800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266700" y="0"/>
                  </a:moveTo>
                  <a:lnTo>
                    <a:pt x="212943" y="4644"/>
                  </a:lnTo>
                  <a:lnTo>
                    <a:pt x="162877" y="17966"/>
                  </a:lnTo>
                  <a:lnTo>
                    <a:pt x="117574" y="39045"/>
                  </a:lnTo>
                  <a:lnTo>
                    <a:pt x="78104" y="66960"/>
                  </a:lnTo>
                  <a:lnTo>
                    <a:pt x="45541" y="100793"/>
                  </a:lnTo>
                  <a:lnTo>
                    <a:pt x="20954" y="139624"/>
                  </a:lnTo>
                  <a:lnTo>
                    <a:pt x="5417" y="182533"/>
                  </a:lnTo>
                  <a:lnTo>
                    <a:pt x="0" y="228600"/>
                  </a:lnTo>
                  <a:lnTo>
                    <a:pt x="5417" y="274666"/>
                  </a:lnTo>
                  <a:lnTo>
                    <a:pt x="20955" y="317575"/>
                  </a:lnTo>
                  <a:lnTo>
                    <a:pt x="45541" y="356406"/>
                  </a:lnTo>
                  <a:lnTo>
                    <a:pt x="78105" y="390239"/>
                  </a:lnTo>
                  <a:lnTo>
                    <a:pt x="117574" y="418154"/>
                  </a:lnTo>
                  <a:lnTo>
                    <a:pt x="162877" y="439233"/>
                  </a:lnTo>
                  <a:lnTo>
                    <a:pt x="212943" y="452555"/>
                  </a:lnTo>
                  <a:lnTo>
                    <a:pt x="266700" y="457200"/>
                  </a:lnTo>
                  <a:lnTo>
                    <a:pt x="320456" y="452555"/>
                  </a:lnTo>
                  <a:lnTo>
                    <a:pt x="370522" y="439233"/>
                  </a:lnTo>
                  <a:lnTo>
                    <a:pt x="415825" y="418154"/>
                  </a:lnTo>
                  <a:lnTo>
                    <a:pt x="455295" y="390239"/>
                  </a:lnTo>
                  <a:lnTo>
                    <a:pt x="487858" y="356406"/>
                  </a:lnTo>
                  <a:lnTo>
                    <a:pt x="512445" y="317575"/>
                  </a:lnTo>
                  <a:lnTo>
                    <a:pt x="527982" y="274666"/>
                  </a:lnTo>
                  <a:lnTo>
                    <a:pt x="533400" y="228600"/>
                  </a:lnTo>
                  <a:lnTo>
                    <a:pt x="527982" y="182533"/>
                  </a:lnTo>
                  <a:lnTo>
                    <a:pt x="512444" y="139624"/>
                  </a:lnTo>
                  <a:lnTo>
                    <a:pt x="487858" y="100793"/>
                  </a:lnTo>
                  <a:lnTo>
                    <a:pt x="455294" y="66960"/>
                  </a:lnTo>
                  <a:lnTo>
                    <a:pt x="415825" y="39045"/>
                  </a:lnTo>
                  <a:lnTo>
                    <a:pt x="370522" y="17966"/>
                  </a:lnTo>
                  <a:lnTo>
                    <a:pt x="320456" y="4644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2045208" y="4876800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0" y="228600"/>
                  </a:moveTo>
                  <a:lnTo>
                    <a:pt x="5417" y="182533"/>
                  </a:lnTo>
                  <a:lnTo>
                    <a:pt x="20954" y="139624"/>
                  </a:lnTo>
                  <a:lnTo>
                    <a:pt x="45541" y="100793"/>
                  </a:lnTo>
                  <a:lnTo>
                    <a:pt x="78104" y="66960"/>
                  </a:lnTo>
                  <a:lnTo>
                    <a:pt x="117574" y="39045"/>
                  </a:lnTo>
                  <a:lnTo>
                    <a:pt x="162877" y="17966"/>
                  </a:lnTo>
                  <a:lnTo>
                    <a:pt x="212943" y="4644"/>
                  </a:lnTo>
                  <a:lnTo>
                    <a:pt x="266700" y="0"/>
                  </a:lnTo>
                  <a:lnTo>
                    <a:pt x="320456" y="4644"/>
                  </a:lnTo>
                  <a:lnTo>
                    <a:pt x="370522" y="17966"/>
                  </a:lnTo>
                  <a:lnTo>
                    <a:pt x="415825" y="39045"/>
                  </a:lnTo>
                  <a:lnTo>
                    <a:pt x="455294" y="66960"/>
                  </a:lnTo>
                  <a:lnTo>
                    <a:pt x="487858" y="100793"/>
                  </a:lnTo>
                  <a:lnTo>
                    <a:pt x="512444" y="139624"/>
                  </a:lnTo>
                  <a:lnTo>
                    <a:pt x="527982" y="182533"/>
                  </a:lnTo>
                  <a:lnTo>
                    <a:pt x="533400" y="228600"/>
                  </a:lnTo>
                  <a:lnTo>
                    <a:pt x="527982" y="274666"/>
                  </a:lnTo>
                  <a:lnTo>
                    <a:pt x="512445" y="317575"/>
                  </a:lnTo>
                  <a:lnTo>
                    <a:pt x="487858" y="356406"/>
                  </a:lnTo>
                  <a:lnTo>
                    <a:pt x="455295" y="390239"/>
                  </a:lnTo>
                  <a:lnTo>
                    <a:pt x="415825" y="418154"/>
                  </a:lnTo>
                  <a:lnTo>
                    <a:pt x="370522" y="439233"/>
                  </a:lnTo>
                  <a:lnTo>
                    <a:pt x="320456" y="452555"/>
                  </a:lnTo>
                  <a:lnTo>
                    <a:pt x="266700" y="457200"/>
                  </a:lnTo>
                  <a:lnTo>
                    <a:pt x="212943" y="452555"/>
                  </a:lnTo>
                  <a:lnTo>
                    <a:pt x="162877" y="439233"/>
                  </a:lnTo>
                  <a:lnTo>
                    <a:pt x="117574" y="418154"/>
                  </a:lnTo>
                  <a:lnTo>
                    <a:pt x="78105" y="390239"/>
                  </a:lnTo>
                  <a:lnTo>
                    <a:pt x="45541" y="356406"/>
                  </a:lnTo>
                  <a:lnTo>
                    <a:pt x="20955" y="317575"/>
                  </a:lnTo>
                  <a:lnTo>
                    <a:pt x="5417" y="274666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 descr=""/>
          <p:cNvSpPr txBox="1"/>
          <p:nvPr/>
        </p:nvSpPr>
        <p:spPr>
          <a:xfrm>
            <a:off x="2174494" y="4822012"/>
            <a:ext cx="584200" cy="715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ts val="3195"/>
              </a:lnSpc>
              <a:spcBef>
                <a:spcPts val="95"/>
              </a:spcBef>
            </a:pPr>
            <a:r>
              <a:rPr dirty="0" sz="2800" spc="-25" i="1">
                <a:latin typeface="Times New Roman"/>
                <a:cs typeface="Times New Roman"/>
              </a:rPr>
              <a:t>x</a:t>
            </a:r>
            <a:r>
              <a:rPr dirty="0" baseline="-20833" sz="1800" spc="-37" i="1">
                <a:latin typeface="Times New Roman"/>
                <a:cs typeface="Times New Roman"/>
              </a:rPr>
              <a:t>0</a:t>
            </a:r>
            <a:endParaRPr baseline="-20833" sz="1800">
              <a:latin typeface="Times New Roman"/>
              <a:cs typeface="Times New Roman"/>
            </a:endParaRPr>
          </a:p>
          <a:p>
            <a:pPr marL="226695">
              <a:lnSpc>
                <a:spcPts val="2235"/>
              </a:lnSpc>
            </a:pPr>
            <a:r>
              <a:rPr dirty="0" sz="2000" spc="-25" b="1" i="1">
                <a:latin typeface="Times New Roman"/>
                <a:cs typeface="Times New Roman"/>
              </a:rPr>
              <a:t>0.0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53" name="object 53" descr=""/>
          <p:cNvGrpSpPr/>
          <p:nvPr/>
        </p:nvGrpSpPr>
        <p:grpSpPr>
          <a:xfrm>
            <a:off x="956881" y="5975413"/>
            <a:ext cx="544830" cy="466725"/>
            <a:chOff x="956881" y="5975413"/>
            <a:chExt cx="544830" cy="466725"/>
          </a:xfrm>
        </p:grpSpPr>
        <p:sp>
          <p:nvSpPr>
            <p:cNvPr id="54" name="object 54" descr=""/>
            <p:cNvSpPr/>
            <p:nvPr/>
          </p:nvSpPr>
          <p:spPr>
            <a:xfrm>
              <a:off x="961644" y="5980176"/>
              <a:ext cx="535305" cy="457200"/>
            </a:xfrm>
            <a:custGeom>
              <a:avLst/>
              <a:gdLst/>
              <a:ahLst/>
              <a:cxnLst/>
              <a:rect l="l" t="t" r="r" b="b"/>
              <a:pathLst>
                <a:path w="535305" h="457200">
                  <a:moveTo>
                    <a:pt x="267462" y="0"/>
                  </a:moveTo>
                  <a:lnTo>
                    <a:pt x="213559" y="4644"/>
                  </a:lnTo>
                  <a:lnTo>
                    <a:pt x="163354" y="17964"/>
                  </a:lnTo>
                  <a:lnTo>
                    <a:pt x="117922" y="39041"/>
                  </a:lnTo>
                  <a:lnTo>
                    <a:pt x="78338" y="66955"/>
                  </a:lnTo>
                  <a:lnTo>
                    <a:pt x="45678" y="100788"/>
                  </a:lnTo>
                  <a:lnTo>
                    <a:pt x="21018" y="139619"/>
                  </a:lnTo>
                  <a:lnTo>
                    <a:pt x="5433" y="182529"/>
                  </a:lnTo>
                  <a:lnTo>
                    <a:pt x="0" y="228600"/>
                  </a:lnTo>
                  <a:lnTo>
                    <a:pt x="5433" y="274670"/>
                  </a:lnTo>
                  <a:lnTo>
                    <a:pt x="21018" y="317580"/>
                  </a:lnTo>
                  <a:lnTo>
                    <a:pt x="45678" y="356411"/>
                  </a:lnTo>
                  <a:lnTo>
                    <a:pt x="78338" y="390244"/>
                  </a:lnTo>
                  <a:lnTo>
                    <a:pt x="117922" y="418158"/>
                  </a:lnTo>
                  <a:lnTo>
                    <a:pt x="163354" y="439235"/>
                  </a:lnTo>
                  <a:lnTo>
                    <a:pt x="213559" y="452555"/>
                  </a:lnTo>
                  <a:lnTo>
                    <a:pt x="267462" y="457200"/>
                  </a:lnTo>
                  <a:lnTo>
                    <a:pt x="321360" y="452555"/>
                  </a:lnTo>
                  <a:lnTo>
                    <a:pt x="371564" y="439235"/>
                  </a:lnTo>
                  <a:lnTo>
                    <a:pt x="416996" y="418158"/>
                  </a:lnTo>
                  <a:lnTo>
                    <a:pt x="456580" y="390244"/>
                  </a:lnTo>
                  <a:lnTo>
                    <a:pt x="489241" y="356411"/>
                  </a:lnTo>
                  <a:lnTo>
                    <a:pt x="513903" y="317580"/>
                  </a:lnTo>
                  <a:lnTo>
                    <a:pt x="529489" y="274670"/>
                  </a:lnTo>
                  <a:lnTo>
                    <a:pt x="534924" y="228600"/>
                  </a:lnTo>
                  <a:lnTo>
                    <a:pt x="529489" y="182529"/>
                  </a:lnTo>
                  <a:lnTo>
                    <a:pt x="513903" y="139619"/>
                  </a:lnTo>
                  <a:lnTo>
                    <a:pt x="489241" y="100788"/>
                  </a:lnTo>
                  <a:lnTo>
                    <a:pt x="456580" y="66955"/>
                  </a:lnTo>
                  <a:lnTo>
                    <a:pt x="416996" y="39041"/>
                  </a:lnTo>
                  <a:lnTo>
                    <a:pt x="371564" y="17964"/>
                  </a:lnTo>
                  <a:lnTo>
                    <a:pt x="321360" y="4644"/>
                  </a:lnTo>
                  <a:lnTo>
                    <a:pt x="267462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961644" y="5980176"/>
              <a:ext cx="535305" cy="457200"/>
            </a:xfrm>
            <a:custGeom>
              <a:avLst/>
              <a:gdLst/>
              <a:ahLst/>
              <a:cxnLst/>
              <a:rect l="l" t="t" r="r" b="b"/>
              <a:pathLst>
                <a:path w="535305" h="457200">
                  <a:moveTo>
                    <a:pt x="0" y="228600"/>
                  </a:moveTo>
                  <a:lnTo>
                    <a:pt x="5433" y="182529"/>
                  </a:lnTo>
                  <a:lnTo>
                    <a:pt x="21018" y="139619"/>
                  </a:lnTo>
                  <a:lnTo>
                    <a:pt x="45678" y="100788"/>
                  </a:lnTo>
                  <a:lnTo>
                    <a:pt x="78338" y="66955"/>
                  </a:lnTo>
                  <a:lnTo>
                    <a:pt x="117922" y="39041"/>
                  </a:lnTo>
                  <a:lnTo>
                    <a:pt x="163354" y="17964"/>
                  </a:lnTo>
                  <a:lnTo>
                    <a:pt x="213559" y="4644"/>
                  </a:lnTo>
                  <a:lnTo>
                    <a:pt x="267462" y="0"/>
                  </a:lnTo>
                  <a:lnTo>
                    <a:pt x="321360" y="4644"/>
                  </a:lnTo>
                  <a:lnTo>
                    <a:pt x="371564" y="17964"/>
                  </a:lnTo>
                  <a:lnTo>
                    <a:pt x="416996" y="39041"/>
                  </a:lnTo>
                  <a:lnTo>
                    <a:pt x="456580" y="66955"/>
                  </a:lnTo>
                  <a:lnTo>
                    <a:pt x="489241" y="100788"/>
                  </a:lnTo>
                  <a:lnTo>
                    <a:pt x="513903" y="139619"/>
                  </a:lnTo>
                  <a:lnTo>
                    <a:pt x="529489" y="182529"/>
                  </a:lnTo>
                  <a:lnTo>
                    <a:pt x="534924" y="228600"/>
                  </a:lnTo>
                  <a:lnTo>
                    <a:pt x="529489" y="274670"/>
                  </a:lnTo>
                  <a:lnTo>
                    <a:pt x="513903" y="317580"/>
                  </a:lnTo>
                  <a:lnTo>
                    <a:pt x="489241" y="356411"/>
                  </a:lnTo>
                  <a:lnTo>
                    <a:pt x="456580" y="390244"/>
                  </a:lnTo>
                  <a:lnTo>
                    <a:pt x="416996" y="418158"/>
                  </a:lnTo>
                  <a:lnTo>
                    <a:pt x="371564" y="439235"/>
                  </a:lnTo>
                  <a:lnTo>
                    <a:pt x="321360" y="452555"/>
                  </a:lnTo>
                  <a:lnTo>
                    <a:pt x="267462" y="457200"/>
                  </a:lnTo>
                  <a:lnTo>
                    <a:pt x="213559" y="452555"/>
                  </a:lnTo>
                  <a:lnTo>
                    <a:pt x="163354" y="439235"/>
                  </a:lnTo>
                  <a:lnTo>
                    <a:pt x="117922" y="418158"/>
                  </a:lnTo>
                  <a:lnTo>
                    <a:pt x="78338" y="390244"/>
                  </a:lnTo>
                  <a:lnTo>
                    <a:pt x="45678" y="356411"/>
                  </a:lnTo>
                  <a:lnTo>
                    <a:pt x="21018" y="317580"/>
                  </a:lnTo>
                  <a:lnTo>
                    <a:pt x="5433" y="27467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 descr=""/>
          <p:cNvSpPr txBox="1"/>
          <p:nvPr/>
        </p:nvSpPr>
        <p:spPr>
          <a:xfrm>
            <a:off x="1092098" y="5926023"/>
            <a:ext cx="30988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2800" spc="-25" i="1">
                <a:latin typeface="Times New Roman"/>
                <a:cs typeface="Times New Roman"/>
              </a:rPr>
              <a:t>x</a:t>
            </a:r>
            <a:r>
              <a:rPr dirty="0" baseline="-20833" sz="1800" spc="-37" i="1">
                <a:latin typeface="Times New Roman"/>
                <a:cs typeface="Times New Roman"/>
              </a:rPr>
              <a:t>1</a:t>
            </a:r>
            <a:endParaRPr baseline="-20833" sz="1800">
              <a:latin typeface="Times New Roman"/>
              <a:cs typeface="Times New Roman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4303267" y="5665419"/>
            <a:ext cx="6692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 b="1">
                <a:latin typeface="Arial"/>
                <a:cs typeface="Arial"/>
              </a:rPr>
              <a:t>NOT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8" name="object 58" descr=""/>
          <p:cNvGrpSpPr/>
          <p:nvPr/>
        </p:nvGrpSpPr>
        <p:grpSpPr>
          <a:xfrm>
            <a:off x="5468111" y="522731"/>
            <a:ext cx="2476500" cy="2476500"/>
            <a:chOff x="5468111" y="522731"/>
            <a:chExt cx="2476500" cy="2476500"/>
          </a:xfrm>
        </p:grpSpPr>
        <p:sp>
          <p:nvSpPr>
            <p:cNvPr id="59" name="object 59" descr=""/>
            <p:cNvSpPr/>
            <p:nvPr/>
          </p:nvSpPr>
          <p:spPr>
            <a:xfrm>
              <a:off x="5638799" y="693419"/>
              <a:ext cx="2133600" cy="2133600"/>
            </a:xfrm>
            <a:custGeom>
              <a:avLst/>
              <a:gdLst/>
              <a:ahLst/>
              <a:cxnLst/>
              <a:rect l="l" t="t" r="r" b="b"/>
              <a:pathLst>
                <a:path w="2133600" h="2133600">
                  <a:moveTo>
                    <a:pt x="2133600" y="0"/>
                  </a:moveTo>
                  <a:lnTo>
                    <a:pt x="0" y="0"/>
                  </a:lnTo>
                  <a:lnTo>
                    <a:pt x="2133600" y="2133600"/>
                  </a:lnTo>
                  <a:lnTo>
                    <a:pt x="21336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5638799" y="693419"/>
              <a:ext cx="2133600" cy="2133600"/>
            </a:xfrm>
            <a:custGeom>
              <a:avLst/>
              <a:gdLst/>
              <a:ahLst/>
              <a:cxnLst/>
              <a:rect l="l" t="t" r="r" b="b"/>
              <a:pathLst>
                <a:path w="2133600" h="2133600">
                  <a:moveTo>
                    <a:pt x="0" y="0"/>
                  </a:moveTo>
                  <a:lnTo>
                    <a:pt x="0" y="2133600"/>
                  </a:lnTo>
                  <a:lnTo>
                    <a:pt x="2133600" y="213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CD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5487161" y="541781"/>
              <a:ext cx="2438400" cy="2438400"/>
            </a:xfrm>
            <a:custGeom>
              <a:avLst/>
              <a:gdLst/>
              <a:ahLst/>
              <a:cxnLst/>
              <a:rect l="l" t="t" r="r" b="b"/>
              <a:pathLst>
                <a:path w="2438400" h="2438400">
                  <a:moveTo>
                    <a:pt x="0" y="0"/>
                  </a:moveTo>
                  <a:lnTo>
                    <a:pt x="2438399" y="243840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 descr=""/>
          <p:cNvSpPr txBox="1"/>
          <p:nvPr/>
        </p:nvSpPr>
        <p:spPr>
          <a:xfrm>
            <a:off x="7741284" y="1978533"/>
            <a:ext cx="330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latin typeface="Times New Roman"/>
                <a:cs typeface="Times New Roman"/>
              </a:rPr>
              <a:t>x</a:t>
            </a:r>
            <a:r>
              <a:rPr dirty="0" baseline="-20833" sz="2400" spc="-37">
                <a:latin typeface="Times New Roman"/>
                <a:cs typeface="Times New Roman"/>
              </a:rPr>
              <a:t>1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5845428" y="258521"/>
            <a:ext cx="33020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latin typeface="Times New Roman"/>
                <a:cs typeface="Times New Roman"/>
              </a:rPr>
              <a:t>x</a:t>
            </a:r>
            <a:r>
              <a:rPr dirty="0" baseline="-20833" sz="2400" spc="-37">
                <a:latin typeface="Times New Roman"/>
                <a:cs typeface="Times New Roman"/>
              </a:rPr>
              <a:t>2</a:t>
            </a:r>
            <a:endParaRPr baseline="-20833" sz="2400">
              <a:latin typeface="Times New Roman"/>
              <a:cs typeface="Times New Roman"/>
            </a:endParaRPr>
          </a:p>
        </p:txBody>
      </p:sp>
      <p:grpSp>
        <p:nvGrpSpPr>
          <p:cNvPr id="64" name="object 64" descr=""/>
          <p:cNvGrpSpPr/>
          <p:nvPr/>
        </p:nvGrpSpPr>
        <p:grpSpPr>
          <a:xfrm>
            <a:off x="6048755" y="659891"/>
            <a:ext cx="1638300" cy="1757680"/>
            <a:chOff x="6048755" y="659891"/>
            <a:chExt cx="1638300" cy="1757680"/>
          </a:xfrm>
        </p:grpSpPr>
        <p:sp>
          <p:nvSpPr>
            <p:cNvPr id="65" name="object 65" descr=""/>
            <p:cNvSpPr/>
            <p:nvPr/>
          </p:nvSpPr>
          <p:spPr>
            <a:xfrm>
              <a:off x="6048756" y="659891"/>
              <a:ext cx="1638300" cy="1638300"/>
            </a:xfrm>
            <a:custGeom>
              <a:avLst/>
              <a:gdLst/>
              <a:ahLst/>
              <a:cxnLst/>
              <a:rect l="l" t="t" r="r" b="b"/>
              <a:pathLst>
                <a:path w="1638300" h="1638300">
                  <a:moveTo>
                    <a:pt x="1638300" y="1600200"/>
                  </a:moveTo>
                  <a:lnTo>
                    <a:pt x="1625600" y="1593850"/>
                  </a:lnTo>
                  <a:lnTo>
                    <a:pt x="1562100" y="1562100"/>
                  </a:lnTo>
                  <a:lnTo>
                    <a:pt x="1562100" y="1593850"/>
                  </a:lnTo>
                  <a:lnTo>
                    <a:pt x="44450" y="159385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1600200"/>
                  </a:lnTo>
                  <a:lnTo>
                    <a:pt x="38100" y="1600200"/>
                  </a:lnTo>
                  <a:lnTo>
                    <a:pt x="38100" y="1606550"/>
                  </a:lnTo>
                  <a:lnTo>
                    <a:pt x="1562100" y="1606550"/>
                  </a:lnTo>
                  <a:lnTo>
                    <a:pt x="1562100" y="1638300"/>
                  </a:lnTo>
                  <a:lnTo>
                    <a:pt x="1625600" y="1606550"/>
                  </a:lnTo>
                  <a:lnTo>
                    <a:pt x="1638300" y="1600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7229855" y="210769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7229855" y="210769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 descr=""/>
          <p:cNvSpPr txBox="1"/>
          <p:nvPr/>
        </p:nvSpPr>
        <p:spPr>
          <a:xfrm>
            <a:off x="7287259" y="2060828"/>
            <a:ext cx="1930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</a:t>
            </a:r>
            <a:endParaRPr sz="2400">
              <a:latin typeface="Symbol"/>
              <a:cs typeface="Symbol"/>
            </a:endParaRPr>
          </a:p>
        </p:txBody>
      </p:sp>
      <p:grpSp>
        <p:nvGrpSpPr>
          <p:cNvPr id="69" name="object 69" descr=""/>
          <p:cNvGrpSpPr/>
          <p:nvPr/>
        </p:nvGrpSpPr>
        <p:grpSpPr>
          <a:xfrm>
            <a:off x="5929693" y="2102929"/>
            <a:ext cx="314325" cy="314325"/>
            <a:chOff x="5929693" y="2102929"/>
            <a:chExt cx="314325" cy="314325"/>
          </a:xfrm>
        </p:grpSpPr>
        <p:sp>
          <p:nvSpPr>
            <p:cNvPr id="70" name="object 70" descr=""/>
            <p:cNvSpPr/>
            <p:nvPr/>
          </p:nvSpPr>
          <p:spPr>
            <a:xfrm>
              <a:off x="5934455" y="210769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5934455" y="210769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2" name="object 72" descr=""/>
          <p:cNvSpPr txBox="1"/>
          <p:nvPr/>
        </p:nvSpPr>
        <p:spPr>
          <a:xfrm>
            <a:off x="5991859" y="2060828"/>
            <a:ext cx="1930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</a:t>
            </a:r>
            <a:endParaRPr sz="2400">
              <a:latin typeface="Symbol"/>
              <a:cs typeface="Symbol"/>
            </a:endParaRPr>
          </a:p>
        </p:txBody>
      </p:sp>
      <p:grpSp>
        <p:nvGrpSpPr>
          <p:cNvPr id="73" name="object 73" descr=""/>
          <p:cNvGrpSpPr/>
          <p:nvPr/>
        </p:nvGrpSpPr>
        <p:grpSpPr>
          <a:xfrm>
            <a:off x="5929693" y="807529"/>
            <a:ext cx="314325" cy="314325"/>
            <a:chOff x="5929693" y="807529"/>
            <a:chExt cx="314325" cy="314325"/>
          </a:xfrm>
        </p:grpSpPr>
        <p:sp>
          <p:nvSpPr>
            <p:cNvPr id="74" name="object 74" descr=""/>
            <p:cNvSpPr/>
            <p:nvPr/>
          </p:nvSpPr>
          <p:spPr>
            <a:xfrm>
              <a:off x="5934455" y="81229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5934455" y="81229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6" name="object 76" descr=""/>
          <p:cNvSpPr txBox="1"/>
          <p:nvPr/>
        </p:nvSpPr>
        <p:spPr>
          <a:xfrm>
            <a:off x="5991859" y="764870"/>
            <a:ext cx="19304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</a:t>
            </a:r>
            <a:endParaRPr sz="2400">
              <a:latin typeface="Symbol"/>
              <a:cs typeface="Symbol"/>
            </a:endParaRPr>
          </a:p>
        </p:txBody>
      </p:sp>
      <p:grpSp>
        <p:nvGrpSpPr>
          <p:cNvPr id="77" name="object 77" descr=""/>
          <p:cNvGrpSpPr/>
          <p:nvPr/>
        </p:nvGrpSpPr>
        <p:grpSpPr>
          <a:xfrm>
            <a:off x="7225093" y="807529"/>
            <a:ext cx="314325" cy="314325"/>
            <a:chOff x="7225093" y="807529"/>
            <a:chExt cx="314325" cy="314325"/>
          </a:xfrm>
        </p:grpSpPr>
        <p:sp>
          <p:nvSpPr>
            <p:cNvPr id="78" name="object 78" descr=""/>
            <p:cNvSpPr/>
            <p:nvPr/>
          </p:nvSpPr>
          <p:spPr>
            <a:xfrm>
              <a:off x="7229856" y="81229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7229856" y="81229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0" name="object 80" descr=""/>
          <p:cNvSpPr txBox="1"/>
          <p:nvPr/>
        </p:nvSpPr>
        <p:spPr>
          <a:xfrm>
            <a:off x="7287259" y="764870"/>
            <a:ext cx="19304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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6531356" y="1257680"/>
            <a:ext cx="4476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latin typeface="Times New Roman"/>
                <a:cs typeface="Times New Roman"/>
              </a:rPr>
              <a:t>OR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1541144" y="3900881"/>
            <a:ext cx="15303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0" b="1" i="1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1541144" y="4663566"/>
            <a:ext cx="1530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0" b="1" i="1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4" name="object 84" descr=""/>
          <p:cNvSpPr/>
          <p:nvPr/>
        </p:nvSpPr>
        <p:spPr>
          <a:xfrm>
            <a:off x="2135123" y="3642359"/>
            <a:ext cx="2286000" cy="1295400"/>
          </a:xfrm>
          <a:custGeom>
            <a:avLst/>
            <a:gdLst/>
            <a:ahLst/>
            <a:cxnLst/>
            <a:rect l="l" t="t" r="r" b="b"/>
            <a:pathLst>
              <a:path w="2286000" h="1295400">
                <a:moveTo>
                  <a:pt x="0" y="647700"/>
                </a:moveTo>
                <a:lnTo>
                  <a:pt x="6284" y="579362"/>
                </a:lnTo>
                <a:lnTo>
                  <a:pt x="24715" y="513077"/>
                </a:lnTo>
                <a:lnTo>
                  <a:pt x="54661" y="449201"/>
                </a:lnTo>
                <a:lnTo>
                  <a:pt x="95492" y="388092"/>
                </a:lnTo>
                <a:lnTo>
                  <a:pt x="119791" y="358687"/>
                </a:lnTo>
                <a:lnTo>
                  <a:pt x="146574" y="330108"/>
                </a:lnTo>
                <a:lnTo>
                  <a:pt x="175762" y="302400"/>
                </a:lnTo>
                <a:lnTo>
                  <a:pt x="207277" y="275608"/>
                </a:lnTo>
                <a:lnTo>
                  <a:pt x="241038" y="249776"/>
                </a:lnTo>
                <a:lnTo>
                  <a:pt x="276968" y="224948"/>
                </a:lnTo>
                <a:lnTo>
                  <a:pt x="314987" y="201171"/>
                </a:lnTo>
                <a:lnTo>
                  <a:pt x="355017" y="178488"/>
                </a:lnTo>
                <a:lnTo>
                  <a:pt x="396977" y="156944"/>
                </a:lnTo>
                <a:lnTo>
                  <a:pt x="440790" y="136584"/>
                </a:lnTo>
                <a:lnTo>
                  <a:pt x="486377" y="117453"/>
                </a:lnTo>
                <a:lnTo>
                  <a:pt x="533658" y="99595"/>
                </a:lnTo>
                <a:lnTo>
                  <a:pt x="582554" y="83056"/>
                </a:lnTo>
                <a:lnTo>
                  <a:pt x="632987" y="67879"/>
                </a:lnTo>
                <a:lnTo>
                  <a:pt x="684878" y="54110"/>
                </a:lnTo>
                <a:lnTo>
                  <a:pt x="738147" y="41793"/>
                </a:lnTo>
                <a:lnTo>
                  <a:pt x="792716" y="30973"/>
                </a:lnTo>
                <a:lnTo>
                  <a:pt x="848505" y="21696"/>
                </a:lnTo>
                <a:lnTo>
                  <a:pt x="905436" y="14004"/>
                </a:lnTo>
                <a:lnTo>
                  <a:pt x="963430" y="7944"/>
                </a:lnTo>
                <a:lnTo>
                  <a:pt x="1022408" y="3560"/>
                </a:lnTo>
                <a:lnTo>
                  <a:pt x="1082291" y="897"/>
                </a:lnTo>
                <a:lnTo>
                  <a:pt x="1143000" y="0"/>
                </a:lnTo>
                <a:lnTo>
                  <a:pt x="1203708" y="897"/>
                </a:lnTo>
                <a:lnTo>
                  <a:pt x="1263591" y="3560"/>
                </a:lnTo>
                <a:lnTo>
                  <a:pt x="1322569" y="7944"/>
                </a:lnTo>
                <a:lnTo>
                  <a:pt x="1380563" y="14004"/>
                </a:lnTo>
                <a:lnTo>
                  <a:pt x="1437494" y="21696"/>
                </a:lnTo>
                <a:lnTo>
                  <a:pt x="1493283" y="30973"/>
                </a:lnTo>
                <a:lnTo>
                  <a:pt x="1547852" y="41793"/>
                </a:lnTo>
                <a:lnTo>
                  <a:pt x="1601121" y="54110"/>
                </a:lnTo>
                <a:lnTo>
                  <a:pt x="1653012" y="67879"/>
                </a:lnTo>
                <a:lnTo>
                  <a:pt x="1703445" y="83056"/>
                </a:lnTo>
                <a:lnTo>
                  <a:pt x="1752341" y="99595"/>
                </a:lnTo>
                <a:lnTo>
                  <a:pt x="1799622" y="117453"/>
                </a:lnTo>
                <a:lnTo>
                  <a:pt x="1845209" y="136584"/>
                </a:lnTo>
                <a:lnTo>
                  <a:pt x="1889022" y="156944"/>
                </a:lnTo>
                <a:lnTo>
                  <a:pt x="1930982" y="178488"/>
                </a:lnTo>
                <a:lnTo>
                  <a:pt x="1971012" y="201171"/>
                </a:lnTo>
                <a:lnTo>
                  <a:pt x="2009031" y="224948"/>
                </a:lnTo>
                <a:lnTo>
                  <a:pt x="2044961" y="249776"/>
                </a:lnTo>
                <a:lnTo>
                  <a:pt x="2078722" y="275608"/>
                </a:lnTo>
                <a:lnTo>
                  <a:pt x="2110237" y="302400"/>
                </a:lnTo>
                <a:lnTo>
                  <a:pt x="2139425" y="330108"/>
                </a:lnTo>
                <a:lnTo>
                  <a:pt x="2166208" y="358687"/>
                </a:lnTo>
                <a:lnTo>
                  <a:pt x="2190507" y="388092"/>
                </a:lnTo>
                <a:lnTo>
                  <a:pt x="2231338" y="449201"/>
                </a:lnTo>
                <a:lnTo>
                  <a:pt x="2261284" y="513077"/>
                </a:lnTo>
                <a:lnTo>
                  <a:pt x="2279715" y="579362"/>
                </a:lnTo>
                <a:lnTo>
                  <a:pt x="2286000" y="647700"/>
                </a:lnTo>
                <a:lnTo>
                  <a:pt x="2284415" y="682102"/>
                </a:lnTo>
                <a:lnTo>
                  <a:pt x="2271979" y="749458"/>
                </a:lnTo>
                <a:lnTo>
                  <a:pt x="2247711" y="814584"/>
                </a:lnTo>
                <a:lnTo>
                  <a:pt x="2212243" y="877121"/>
                </a:lnTo>
                <a:lnTo>
                  <a:pt x="2166208" y="936712"/>
                </a:lnTo>
                <a:lnTo>
                  <a:pt x="2139425" y="965291"/>
                </a:lnTo>
                <a:lnTo>
                  <a:pt x="2110237" y="992999"/>
                </a:lnTo>
                <a:lnTo>
                  <a:pt x="2078722" y="1019791"/>
                </a:lnTo>
                <a:lnTo>
                  <a:pt x="2044961" y="1045623"/>
                </a:lnTo>
                <a:lnTo>
                  <a:pt x="2009031" y="1070451"/>
                </a:lnTo>
                <a:lnTo>
                  <a:pt x="1971012" y="1094228"/>
                </a:lnTo>
                <a:lnTo>
                  <a:pt x="1930982" y="1116911"/>
                </a:lnTo>
                <a:lnTo>
                  <a:pt x="1889022" y="1138455"/>
                </a:lnTo>
                <a:lnTo>
                  <a:pt x="1845209" y="1158815"/>
                </a:lnTo>
                <a:lnTo>
                  <a:pt x="1799622" y="1177946"/>
                </a:lnTo>
                <a:lnTo>
                  <a:pt x="1752341" y="1195804"/>
                </a:lnTo>
                <a:lnTo>
                  <a:pt x="1703445" y="1212343"/>
                </a:lnTo>
                <a:lnTo>
                  <a:pt x="1653012" y="1227520"/>
                </a:lnTo>
                <a:lnTo>
                  <a:pt x="1601121" y="1241289"/>
                </a:lnTo>
                <a:lnTo>
                  <a:pt x="1547852" y="1253606"/>
                </a:lnTo>
                <a:lnTo>
                  <a:pt x="1493283" y="1264426"/>
                </a:lnTo>
                <a:lnTo>
                  <a:pt x="1437494" y="1273703"/>
                </a:lnTo>
                <a:lnTo>
                  <a:pt x="1380563" y="1281395"/>
                </a:lnTo>
                <a:lnTo>
                  <a:pt x="1322569" y="1287455"/>
                </a:lnTo>
                <a:lnTo>
                  <a:pt x="1263591" y="1291839"/>
                </a:lnTo>
                <a:lnTo>
                  <a:pt x="1203708" y="1294502"/>
                </a:lnTo>
                <a:lnTo>
                  <a:pt x="1143000" y="1295400"/>
                </a:lnTo>
                <a:lnTo>
                  <a:pt x="1082291" y="1294502"/>
                </a:lnTo>
                <a:lnTo>
                  <a:pt x="1022408" y="1291839"/>
                </a:lnTo>
                <a:lnTo>
                  <a:pt x="963430" y="1287455"/>
                </a:lnTo>
                <a:lnTo>
                  <a:pt x="905436" y="1281395"/>
                </a:lnTo>
                <a:lnTo>
                  <a:pt x="848505" y="1273703"/>
                </a:lnTo>
                <a:lnTo>
                  <a:pt x="792716" y="1264426"/>
                </a:lnTo>
                <a:lnTo>
                  <a:pt x="738147" y="1253606"/>
                </a:lnTo>
                <a:lnTo>
                  <a:pt x="684878" y="1241289"/>
                </a:lnTo>
                <a:lnTo>
                  <a:pt x="632987" y="1227520"/>
                </a:lnTo>
                <a:lnTo>
                  <a:pt x="582554" y="1212343"/>
                </a:lnTo>
                <a:lnTo>
                  <a:pt x="533658" y="1195804"/>
                </a:lnTo>
                <a:lnTo>
                  <a:pt x="486377" y="1177946"/>
                </a:lnTo>
                <a:lnTo>
                  <a:pt x="440790" y="1158815"/>
                </a:lnTo>
                <a:lnTo>
                  <a:pt x="396977" y="1138455"/>
                </a:lnTo>
                <a:lnTo>
                  <a:pt x="355017" y="1116911"/>
                </a:lnTo>
                <a:lnTo>
                  <a:pt x="314987" y="1094228"/>
                </a:lnTo>
                <a:lnTo>
                  <a:pt x="276968" y="1070451"/>
                </a:lnTo>
                <a:lnTo>
                  <a:pt x="241038" y="1045623"/>
                </a:lnTo>
                <a:lnTo>
                  <a:pt x="207277" y="1019791"/>
                </a:lnTo>
                <a:lnTo>
                  <a:pt x="175762" y="992999"/>
                </a:lnTo>
                <a:lnTo>
                  <a:pt x="146574" y="965291"/>
                </a:lnTo>
                <a:lnTo>
                  <a:pt x="119791" y="936712"/>
                </a:lnTo>
                <a:lnTo>
                  <a:pt x="95492" y="907307"/>
                </a:lnTo>
                <a:lnTo>
                  <a:pt x="54661" y="846198"/>
                </a:lnTo>
                <a:lnTo>
                  <a:pt x="24715" y="782322"/>
                </a:lnTo>
                <a:lnTo>
                  <a:pt x="6284" y="716037"/>
                </a:lnTo>
                <a:lnTo>
                  <a:pt x="0" y="6477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 descr=""/>
          <p:cNvSpPr txBox="1"/>
          <p:nvPr/>
        </p:nvSpPr>
        <p:spPr>
          <a:xfrm>
            <a:off x="2623269" y="4127906"/>
            <a:ext cx="140335" cy="3028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800" spc="-50">
                <a:latin typeface="Symbol"/>
                <a:cs typeface="Symbol"/>
              </a:rPr>
              <a:t>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86" name="object 86" descr=""/>
          <p:cNvSpPr txBox="1"/>
          <p:nvPr/>
        </p:nvSpPr>
        <p:spPr>
          <a:xfrm>
            <a:off x="2623269" y="3811481"/>
            <a:ext cx="140335" cy="3028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800" spc="-50">
                <a:latin typeface="Symbol"/>
                <a:cs typeface="Symbol"/>
              </a:rPr>
              <a:t>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87" name="object 87" descr=""/>
          <p:cNvSpPr txBox="1"/>
          <p:nvPr/>
        </p:nvSpPr>
        <p:spPr>
          <a:xfrm>
            <a:off x="2597869" y="4389708"/>
            <a:ext cx="767715" cy="3028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dirty="0" baseline="9259" sz="2700" spc="-450">
                <a:latin typeface="Symbol"/>
                <a:cs typeface="Symbol"/>
              </a:rPr>
              <a:t></a:t>
            </a:r>
            <a:r>
              <a:rPr dirty="0" baseline="-13888" sz="2700" spc="-450">
                <a:latin typeface="Symbol"/>
                <a:cs typeface="Symbol"/>
              </a:rPr>
              <a:t></a:t>
            </a:r>
            <a:r>
              <a:rPr dirty="0" sz="1800" spc="-300">
                <a:latin typeface="Times New Roman"/>
                <a:cs typeface="Times New Roman"/>
              </a:rPr>
              <a:t>0</a:t>
            </a:r>
            <a:r>
              <a:rPr dirty="0" sz="1800" spc="320">
                <a:latin typeface="Times New Roman"/>
                <a:cs typeface="Times New Roman"/>
              </a:rPr>
              <a:t> </a:t>
            </a:r>
            <a:r>
              <a:rPr dirty="0" sz="1800" spc="-20">
                <a:latin typeface="Times New Roman"/>
                <a:cs typeface="Times New Roman"/>
              </a:rPr>
              <a:t>else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8" name="object 88" descr=""/>
          <p:cNvSpPr txBox="1"/>
          <p:nvPr/>
        </p:nvSpPr>
        <p:spPr>
          <a:xfrm>
            <a:off x="2623269" y="3955446"/>
            <a:ext cx="470534" cy="3028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800">
                <a:latin typeface="Symbol"/>
                <a:cs typeface="Symbol"/>
              </a:rPr>
              <a:t></a:t>
            </a:r>
            <a:r>
              <a:rPr dirty="0" sz="1800">
                <a:latin typeface="Times New Roman"/>
                <a:cs typeface="Times New Roman"/>
              </a:rPr>
              <a:t>1</a:t>
            </a:r>
            <a:r>
              <a:rPr dirty="0" sz="1800" spc="165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Times New Roman"/>
                <a:cs typeface="Times New Roman"/>
              </a:rPr>
              <a:t>if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9" name="object 89" descr=""/>
          <p:cNvSpPr txBox="1"/>
          <p:nvPr/>
        </p:nvSpPr>
        <p:spPr>
          <a:xfrm>
            <a:off x="3295079" y="3817873"/>
            <a:ext cx="93345" cy="1873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50" spc="-50" i="1">
                <a:latin typeface="Times New Roman"/>
                <a:cs typeface="Times New Roman"/>
              </a:rPr>
              <a:t>n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90" name="object 90" descr=""/>
          <p:cNvSpPr txBox="1"/>
          <p:nvPr/>
        </p:nvSpPr>
        <p:spPr>
          <a:xfrm>
            <a:off x="3230670" y="4271624"/>
            <a:ext cx="220345" cy="1873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50" spc="-25" i="1">
                <a:latin typeface="Times New Roman"/>
                <a:cs typeface="Times New Roman"/>
              </a:rPr>
              <a:t>i</a:t>
            </a:r>
            <a:r>
              <a:rPr dirty="0" sz="1050" spc="-25">
                <a:latin typeface="Symbol"/>
                <a:cs typeface="Symbol"/>
              </a:rPr>
              <a:t></a:t>
            </a:r>
            <a:r>
              <a:rPr dirty="0" sz="1050" spc="-25">
                <a:latin typeface="Times New Roman"/>
                <a:cs typeface="Times New Roman"/>
              </a:rPr>
              <a:t>0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91" name="object 91" descr=""/>
          <p:cNvSpPr txBox="1"/>
          <p:nvPr/>
        </p:nvSpPr>
        <p:spPr>
          <a:xfrm>
            <a:off x="3205842" y="3897711"/>
            <a:ext cx="652780" cy="4413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36880" algn="l"/>
                <a:tab pos="601345" algn="l"/>
              </a:tabLst>
            </a:pPr>
            <a:r>
              <a:rPr dirty="0" baseline="1028" sz="4050" spc="-75">
                <a:latin typeface="Symbol"/>
                <a:cs typeface="Symbol"/>
              </a:rPr>
              <a:t></a:t>
            </a:r>
            <a:r>
              <a:rPr dirty="0" baseline="1028" sz="4050">
                <a:latin typeface="Times New Roman"/>
                <a:cs typeface="Times New Roman"/>
              </a:rPr>
              <a:t>	</a:t>
            </a:r>
            <a:r>
              <a:rPr dirty="0" sz="1050" spc="-50" i="1">
                <a:latin typeface="Times New Roman"/>
                <a:cs typeface="Times New Roman"/>
              </a:rPr>
              <a:t>i</a:t>
            </a:r>
            <a:r>
              <a:rPr dirty="0" sz="1050" i="1">
                <a:latin typeface="Times New Roman"/>
                <a:cs typeface="Times New Roman"/>
              </a:rPr>
              <a:t>	</a:t>
            </a:r>
            <a:r>
              <a:rPr dirty="0" sz="1050" spc="-50" i="1">
                <a:latin typeface="Times New Roman"/>
                <a:cs typeface="Times New Roman"/>
              </a:rPr>
              <a:t>i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92" name="object 92" descr=""/>
          <p:cNvSpPr txBox="1"/>
          <p:nvPr/>
        </p:nvSpPr>
        <p:spPr>
          <a:xfrm>
            <a:off x="3487353" y="3955446"/>
            <a:ext cx="744220" cy="3028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800" i="1">
                <a:latin typeface="Times New Roman"/>
                <a:cs typeface="Times New Roman"/>
              </a:rPr>
              <a:t>w</a:t>
            </a:r>
            <a:r>
              <a:rPr dirty="0" sz="1800" spc="-30" i="1">
                <a:latin typeface="Times New Roman"/>
                <a:cs typeface="Times New Roman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x</a:t>
            </a:r>
            <a:r>
              <a:rPr dirty="0" sz="1800" spc="475" i="1">
                <a:latin typeface="Times New Roman"/>
                <a:cs typeface="Times New Roman"/>
              </a:rPr>
              <a:t> </a:t>
            </a:r>
            <a:r>
              <a:rPr dirty="0" sz="1800">
                <a:latin typeface="Symbol"/>
                <a:cs typeface="Symbol"/>
              </a:rPr>
              <a:t></a:t>
            </a:r>
            <a:r>
              <a:rPr dirty="0" sz="1800" spc="-55">
                <a:latin typeface="Times New Roman"/>
                <a:cs typeface="Times New Roman"/>
              </a:rPr>
              <a:t> </a:t>
            </a:r>
            <a:r>
              <a:rPr dirty="0" sz="1800" spc="-50">
                <a:latin typeface="Times New Roman"/>
                <a:cs typeface="Times New Roman"/>
              </a:rPr>
              <a:t>0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3" name="object 93" descr=""/>
          <p:cNvSpPr txBox="1"/>
          <p:nvPr/>
        </p:nvSpPr>
        <p:spPr>
          <a:xfrm>
            <a:off x="2215323" y="4075941"/>
            <a:ext cx="380365" cy="3181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900" i="1">
                <a:latin typeface="Symbol"/>
                <a:cs typeface="Symbol"/>
              </a:rPr>
              <a:t></a:t>
            </a:r>
            <a:r>
              <a:rPr dirty="0" sz="1900" spc="155">
                <a:latin typeface="Times New Roman"/>
                <a:cs typeface="Times New Roman"/>
              </a:rPr>
              <a:t> </a:t>
            </a:r>
            <a:r>
              <a:rPr dirty="0" sz="1800" spc="-60">
                <a:latin typeface="Symbol"/>
                <a:cs typeface="Symbol"/>
              </a:rPr>
              <a:t></a:t>
            </a:r>
            <a:endParaRPr sz="1800">
              <a:latin typeface="Symbol"/>
              <a:cs typeface="Symbol"/>
            </a:endParaRPr>
          </a:p>
        </p:txBody>
      </p:sp>
      <p:grpSp>
        <p:nvGrpSpPr>
          <p:cNvPr id="94" name="object 94" descr=""/>
          <p:cNvGrpSpPr/>
          <p:nvPr/>
        </p:nvGrpSpPr>
        <p:grpSpPr>
          <a:xfrm>
            <a:off x="1470533" y="2951797"/>
            <a:ext cx="3637279" cy="1774189"/>
            <a:chOff x="1470533" y="2951797"/>
            <a:chExt cx="3637279" cy="1774189"/>
          </a:xfrm>
        </p:grpSpPr>
        <p:sp>
          <p:nvSpPr>
            <p:cNvPr id="95" name="object 95" descr=""/>
            <p:cNvSpPr/>
            <p:nvPr/>
          </p:nvSpPr>
          <p:spPr>
            <a:xfrm>
              <a:off x="1470533" y="3398773"/>
              <a:ext cx="3637279" cy="1327150"/>
            </a:xfrm>
            <a:custGeom>
              <a:avLst/>
              <a:gdLst/>
              <a:ahLst/>
              <a:cxnLst/>
              <a:rect l="l" t="t" r="r" b="b"/>
              <a:pathLst>
                <a:path w="3637279" h="1327150">
                  <a:moveTo>
                    <a:pt x="665607" y="892048"/>
                  </a:moveTo>
                  <a:lnTo>
                    <a:pt x="644690" y="849757"/>
                  </a:lnTo>
                  <a:lnTo>
                    <a:pt x="608965" y="777494"/>
                  </a:lnTo>
                  <a:lnTo>
                    <a:pt x="585965" y="807859"/>
                  </a:lnTo>
                  <a:lnTo>
                    <a:pt x="23114" y="381508"/>
                  </a:lnTo>
                  <a:lnTo>
                    <a:pt x="0" y="411988"/>
                  </a:lnTo>
                  <a:lnTo>
                    <a:pt x="562978" y="838212"/>
                  </a:lnTo>
                  <a:lnTo>
                    <a:pt x="540004" y="868553"/>
                  </a:lnTo>
                  <a:lnTo>
                    <a:pt x="665607" y="892048"/>
                  </a:lnTo>
                  <a:close/>
                </a:path>
                <a:path w="3637279" h="1327150">
                  <a:moveTo>
                    <a:pt x="665607" y="892048"/>
                  </a:moveTo>
                  <a:lnTo>
                    <a:pt x="538480" y="905637"/>
                  </a:lnTo>
                  <a:lnTo>
                    <a:pt x="559054" y="937691"/>
                  </a:lnTo>
                  <a:lnTo>
                    <a:pt x="1270" y="1295146"/>
                  </a:lnTo>
                  <a:lnTo>
                    <a:pt x="21844" y="1327150"/>
                  </a:lnTo>
                  <a:lnTo>
                    <a:pt x="579628" y="969746"/>
                  </a:lnTo>
                  <a:lnTo>
                    <a:pt x="600202" y="1001776"/>
                  </a:lnTo>
                  <a:lnTo>
                    <a:pt x="644550" y="927354"/>
                  </a:lnTo>
                  <a:lnTo>
                    <a:pt x="665607" y="892048"/>
                  </a:lnTo>
                  <a:close/>
                </a:path>
                <a:path w="3637279" h="1327150">
                  <a:moveTo>
                    <a:pt x="1054862" y="316357"/>
                  </a:moveTo>
                  <a:lnTo>
                    <a:pt x="1016825" y="317500"/>
                  </a:lnTo>
                  <a:lnTo>
                    <a:pt x="1007491" y="0"/>
                  </a:lnTo>
                  <a:lnTo>
                    <a:pt x="969391" y="1016"/>
                  </a:lnTo>
                  <a:lnTo>
                    <a:pt x="978725" y="318655"/>
                  </a:lnTo>
                  <a:lnTo>
                    <a:pt x="940689" y="319786"/>
                  </a:lnTo>
                  <a:lnTo>
                    <a:pt x="1001141" y="432308"/>
                  </a:lnTo>
                  <a:lnTo>
                    <a:pt x="1044968" y="337693"/>
                  </a:lnTo>
                  <a:lnTo>
                    <a:pt x="1054862" y="316357"/>
                  </a:lnTo>
                  <a:close/>
                </a:path>
                <a:path w="3637279" h="1327150">
                  <a:moveTo>
                    <a:pt x="3637153" y="892048"/>
                  </a:moveTo>
                  <a:lnTo>
                    <a:pt x="3599053" y="872998"/>
                  </a:lnTo>
                  <a:lnTo>
                    <a:pt x="3446653" y="796798"/>
                  </a:lnTo>
                  <a:lnTo>
                    <a:pt x="3446653" y="872998"/>
                  </a:lnTo>
                  <a:lnTo>
                    <a:pt x="2951353" y="872998"/>
                  </a:lnTo>
                  <a:lnTo>
                    <a:pt x="2951353" y="911098"/>
                  </a:lnTo>
                  <a:lnTo>
                    <a:pt x="3446653" y="911098"/>
                  </a:lnTo>
                  <a:lnTo>
                    <a:pt x="3446653" y="987298"/>
                  </a:lnTo>
                  <a:lnTo>
                    <a:pt x="3599053" y="911098"/>
                  </a:lnTo>
                  <a:lnTo>
                    <a:pt x="3637153" y="892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 descr=""/>
            <p:cNvSpPr/>
            <p:nvPr/>
          </p:nvSpPr>
          <p:spPr>
            <a:xfrm>
              <a:off x="2171700" y="2956560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266700" y="0"/>
                  </a:moveTo>
                  <a:lnTo>
                    <a:pt x="212943" y="4644"/>
                  </a:lnTo>
                  <a:lnTo>
                    <a:pt x="162877" y="17966"/>
                  </a:lnTo>
                  <a:lnTo>
                    <a:pt x="117574" y="39045"/>
                  </a:lnTo>
                  <a:lnTo>
                    <a:pt x="78104" y="66960"/>
                  </a:lnTo>
                  <a:lnTo>
                    <a:pt x="45541" y="100793"/>
                  </a:lnTo>
                  <a:lnTo>
                    <a:pt x="20954" y="139624"/>
                  </a:lnTo>
                  <a:lnTo>
                    <a:pt x="5417" y="182533"/>
                  </a:lnTo>
                  <a:lnTo>
                    <a:pt x="0" y="228600"/>
                  </a:lnTo>
                  <a:lnTo>
                    <a:pt x="5417" y="274666"/>
                  </a:lnTo>
                  <a:lnTo>
                    <a:pt x="20955" y="317575"/>
                  </a:lnTo>
                  <a:lnTo>
                    <a:pt x="45541" y="356406"/>
                  </a:lnTo>
                  <a:lnTo>
                    <a:pt x="78105" y="390239"/>
                  </a:lnTo>
                  <a:lnTo>
                    <a:pt x="117574" y="418154"/>
                  </a:lnTo>
                  <a:lnTo>
                    <a:pt x="162877" y="439233"/>
                  </a:lnTo>
                  <a:lnTo>
                    <a:pt x="212943" y="452555"/>
                  </a:lnTo>
                  <a:lnTo>
                    <a:pt x="266700" y="457200"/>
                  </a:lnTo>
                  <a:lnTo>
                    <a:pt x="320456" y="452555"/>
                  </a:lnTo>
                  <a:lnTo>
                    <a:pt x="370522" y="439233"/>
                  </a:lnTo>
                  <a:lnTo>
                    <a:pt x="415825" y="418154"/>
                  </a:lnTo>
                  <a:lnTo>
                    <a:pt x="455295" y="390239"/>
                  </a:lnTo>
                  <a:lnTo>
                    <a:pt x="487858" y="356406"/>
                  </a:lnTo>
                  <a:lnTo>
                    <a:pt x="512445" y="317575"/>
                  </a:lnTo>
                  <a:lnTo>
                    <a:pt x="527982" y="274666"/>
                  </a:lnTo>
                  <a:lnTo>
                    <a:pt x="533400" y="228600"/>
                  </a:lnTo>
                  <a:lnTo>
                    <a:pt x="527982" y="182533"/>
                  </a:lnTo>
                  <a:lnTo>
                    <a:pt x="512444" y="139624"/>
                  </a:lnTo>
                  <a:lnTo>
                    <a:pt x="487858" y="100793"/>
                  </a:lnTo>
                  <a:lnTo>
                    <a:pt x="455294" y="66960"/>
                  </a:lnTo>
                  <a:lnTo>
                    <a:pt x="415825" y="39045"/>
                  </a:lnTo>
                  <a:lnTo>
                    <a:pt x="370522" y="17966"/>
                  </a:lnTo>
                  <a:lnTo>
                    <a:pt x="320456" y="4644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 descr=""/>
            <p:cNvSpPr/>
            <p:nvPr/>
          </p:nvSpPr>
          <p:spPr>
            <a:xfrm>
              <a:off x="2171700" y="2956560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0" y="228600"/>
                  </a:moveTo>
                  <a:lnTo>
                    <a:pt x="5417" y="182533"/>
                  </a:lnTo>
                  <a:lnTo>
                    <a:pt x="20954" y="139624"/>
                  </a:lnTo>
                  <a:lnTo>
                    <a:pt x="45541" y="100793"/>
                  </a:lnTo>
                  <a:lnTo>
                    <a:pt x="78104" y="66960"/>
                  </a:lnTo>
                  <a:lnTo>
                    <a:pt x="117574" y="39045"/>
                  </a:lnTo>
                  <a:lnTo>
                    <a:pt x="162877" y="17966"/>
                  </a:lnTo>
                  <a:lnTo>
                    <a:pt x="212943" y="4644"/>
                  </a:lnTo>
                  <a:lnTo>
                    <a:pt x="266700" y="0"/>
                  </a:lnTo>
                  <a:lnTo>
                    <a:pt x="320456" y="4644"/>
                  </a:lnTo>
                  <a:lnTo>
                    <a:pt x="370522" y="17966"/>
                  </a:lnTo>
                  <a:lnTo>
                    <a:pt x="415825" y="39045"/>
                  </a:lnTo>
                  <a:lnTo>
                    <a:pt x="455294" y="66960"/>
                  </a:lnTo>
                  <a:lnTo>
                    <a:pt x="487858" y="100793"/>
                  </a:lnTo>
                  <a:lnTo>
                    <a:pt x="512444" y="139624"/>
                  </a:lnTo>
                  <a:lnTo>
                    <a:pt x="527982" y="182533"/>
                  </a:lnTo>
                  <a:lnTo>
                    <a:pt x="533400" y="228600"/>
                  </a:lnTo>
                  <a:lnTo>
                    <a:pt x="527982" y="274666"/>
                  </a:lnTo>
                  <a:lnTo>
                    <a:pt x="512445" y="317575"/>
                  </a:lnTo>
                  <a:lnTo>
                    <a:pt x="487858" y="356406"/>
                  </a:lnTo>
                  <a:lnTo>
                    <a:pt x="455295" y="390239"/>
                  </a:lnTo>
                  <a:lnTo>
                    <a:pt x="415825" y="418154"/>
                  </a:lnTo>
                  <a:lnTo>
                    <a:pt x="370522" y="439233"/>
                  </a:lnTo>
                  <a:lnTo>
                    <a:pt x="320456" y="452555"/>
                  </a:lnTo>
                  <a:lnTo>
                    <a:pt x="266700" y="457200"/>
                  </a:lnTo>
                  <a:lnTo>
                    <a:pt x="212943" y="452555"/>
                  </a:lnTo>
                  <a:lnTo>
                    <a:pt x="162877" y="439233"/>
                  </a:lnTo>
                  <a:lnTo>
                    <a:pt x="117574" y="418154"/>
                  </a:lnTo>
                  <a:lnTo>
                    <a:pt x="78105" y="390239"/>
                  </a:lnTo>
                  <a:lnTo>
                    <a:pt x="45541" y="356406"/>
                  </a:lnTo>
                  <a:lnTo>
                    <a:pt x="20955" y="317575"/>
                  </a:lnTo>
                  <a:lnTo>
                    <a:pt x="5417" y="274666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8" name="object 98" descr=""/>
          <p:cNvSpPr txBox="1"/>
          <p:nvPr/>
        </p:nvSpPr>
        <p:spPr>
          <a:xfrm>
            <a:off x="2288794" y="2901187"/>
            <a:ext cx="730250" cy="6978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0800">
              <a:lnSpc>
                <a:spcPts val="3130"/>
              </a:lnSpc>
              <a:spcBef>
                <a:spcPts val="95"/>
              </a:spcBef>
            </a:pPr>
            <a:r>
              <a:rPr dirty="0" sz="2800" spc="-25" i="1">
                <a:latin typeface="Times New Roman"/>
                <a:cs typeface="Times New Roman"/>
              </a:rPr>
              <a:t>x</a:t>
            </a:r>
            <a:r>
              <a:rPr dirty="0" baseline="-20833" sz="1800" spc="-37" i="1">
                <a:latin typeface="Times New Roman"/>
                <a:cs typeface="Times New Roman"/>
              </a:rPr>
              <a:t>0</a:t>
            </a:r>
            <a:endParaRPr baseline="-20833" sz="1800">
              <a:latin typeface="Times New Roman"/>
              <a:cs typeface="Times New Roman"/>
            </a:endParaRPr>
          </a:p>
          <a:p>
            <a:pPr marL="299720">
              <a:lnSpc>
                <a:spcPts val="2170"/>
              </a:lnSpc>
            </a:pPr>
            <a:r>
              <a:rPr dirty="0" sz="2000" b="1" i="1">
                <a:latin typeface="Times New Roman"/>
                <a:cs typeface="Times New Roman"/>
              </a:rPr>
              <a:t>-</a:t>
            </a:r>
            <a:r>
              <a:rPr dirty="0" sz="2000" spc="-25" b="1" i="1">
                <a:latin typeface="Times New Roman"/>
                <a:cs typeface="Times New Roman"/>
              </a:rPr>
              <a:t>1.5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99" name="object 99" descr=""/>
          <p:cNvGrpSpPr/>
          <p:nvPr/>
        </p:nvGrpSpPr>
        <p:grpSpPr>
          <a:xfrm>
            <a:off x="943165" y="3561397"/>
            <a:ext cx="542925" cy="466725"/>
            <a:chOff x="943165" y="3561397"/>
            <a:chExt cx="542925" cy="466725"/>
          </a:xfrm>
        </p:grpSpPr>
        <p:sp>
          <p:nvSpPr>
            <p:cNvPr id="100" name="object 100" descr=""/>
            <p:cNvSpPr/>
            <p:nvPr/>
          </p:nvSpPr>
          <p:spPr>
            <a:xfrm>
              <a:off x="947927" y="3566159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266700" y="0"/>
                  </a:moveTo>
                  <a:lnTo>
                    <a:pt x="212950" y="4644"/>
                  </a:lnTo>
                  <a:lnTo>
                    <a:pt x="162888" y="17966"/>
                  </a:lnTo>
                  <a:lnTo>
                    <a:pt x="117585" y="39045"/>
                  </a:lnTo>
                  <a:lnTo>
                    <a:pt x="78114" y="66960"/>
                  </a:lnTo>
                  <a:lnTo>
                    <a:pt x="45548" y="100793"/>
                  </a:lnTo>
                  <a:lnTo>
                    <a:pt x="20958" y="139624"/>
                  </a:lnTo>
                  <a:lnTo>
                    <a:pt x="5418" y="182533"/>
                  </a:lnTo>
                  <a:lnTo>
                    <a:pt x="0" y="228600"/>
                  </a:lnTo>
                  <a:lnTo>
                    <a:pt x="5418" y="274666"/>
                  </a:lnTo>
                  <a:lnTo>
                    <a:pt x="20958" y="317575"/>
                  </a:lnTo>
                  <a:lnTo>
                    <a:pt x="45548" y="356406"/>
                  </a:lnTo>
                  <a:lnTo>
                    <a:pt x="78114" y="390239"/>
                  </a:lnTo>
                  <a:lnTo>
                    <a:pt x="117585" y="418154"/>
                  </a:lnTo>
                  <a:lnTo>
                    <a:pt x="162888" y="439233"/>
                  </a:lnTo>
                  <a:lnTo>
                    <a:pt x="212950" y="452555"/>
                  </a:lnTo>
                  <a:lnTo>
                    <a:pt x="266700" y="457200"/>
                  </a:lnTo>
                  <a:lnTo>
                    <a:pt x="320456" y="452555"/>
                  </a:lnTo>
                  <a:lnTo>
                    <a:pt x="370522" y="439233"/>
                  </a:lnTo>
                  <a:lnTo>
                    <a:pt x="415825" y="418154"/>
                  </a:lnTo>
                  <a:lnTo>
                    <a:pt x="455294" y="390239"/>
                  </a:lnTo>
                  <a:lnTo>
                    <a:pt x="487858" y="356406"/>
                  </a:lnTo>
                  <a:lnTo>
                    <a:pt x="512444" y="317575"/>
                  </a:lnTo>
                  <a:lnTo>
                    <a:pt x="527982" y="274666"/>
                  </a:lnTo>
                  <a:lnTo>
                    <a:pt x="533400" y="228600"/>
                  </a:lnTo>
                  <a:lnTo>
                    <a:pt x="527982" y="182533"/>
                  </a:lnTo>
                  <a:lnTo>
                    <a:pt x="512444" y="139624"/>
                  </a:lnTo>
                  <a:lnTo>
                    <a:pt x="487858" y="100793"/>
                  </a:lnTo>
                  <a:lnTo>
                    <a:pt x="455294" y="66960"/>
                  </a:lnTo>
                  <a:lnTo>
                    <a:pt x="415825" y="39045"/>
                  </a:lnTo>
                  <a:lnTo>
                    <a:pt x="370522" y="17966"/>
                  </a:lnTo>
                  <a:lnTo>
                    <a:pt x="320456" y="4644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 descr=""/>
            <p:cNvSpPr/>
            <p:nvPr/>
          </p:nvSpPr>
          <p:spPr>
            <a:xfrm>
              <a:off x="947927" y="3566159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0" y="228600"/>
                  </a:moveTo>
                  <a:lnTo>
                    <a:pt x="5418" y="182533"/>
                  </a:lnTo>
                  <a:lnTo>
                    <a:pt x="20958" y="139624"/>
                  </a:lnTo>
                  <a:lnTo>
                    <a:pt x="45548" y="100793"/>
                  </a:lnTo>
                  <a:lnTo>
                    <a:pt x="78114" y="66960"/>
                  </a:lnTo>
                  <a:lnTo>
                    <a:pt x="117585" y="39045"/>
                  </a:lnTo>
                  <a:lnTo>
                    <a:pt x="162888" y="17966"/>
                  </a:lnTo>
                  <a:lnTo>
                    <a:pt x="212950" y="4644"/>
                  </a:lnTo>
                  <a:lnTo>
                    <a:pt x="266700" y="0"/>
                  </a:lnTo>
                  <a:lnTo>
                    <a:pt x="320456" y="4644"/>
                  </a:lnTo>
                  <a:lnTo>
                    <a:pt x="370522" y="17966"/>
                  </a:lnTo>
                  <a:lnTo>
                    <a:pt x="415825" y="39045"/>
                  </a:lnTo>
                  <a:lnTo>
                    <a:pt x="455294" y="66960"/>
                  </a:lnTo>
                  <a:lnTo>
                    <a:pt x="487858" y="100793"/>
                  </a:lnTo>
                  <a:lnTo>
                    <a:pt x="512444" y="139624"/>
                  </a:lnTo>
                  <a:lnTo>
                    <a:pt x="527982" y="182533"/>
                  </a:lnTo>
                  <a:lnTo>
                    <a:pt x="533400" y="228600"/>
                  </a:lnTo>
                  <a:lnTo>
                    <a:pt x="527982" y="274666"/>
                  </a:lnTo>
                  <a:lnTo>
                    <a:pt x="512444" y="317575"/>
                  </a:lnTo>
                  <a:lnTo>
                    <a:pt x="487858" y="356406"/>
                  </a:lnTo>
                  <a:lnTo>
                    <a:pt x="455294" y="390239"/>
                  </a:lnTo>
                  <a:lnTo>
                    <a:pt x="415825" y="418154"/>
                  </a:lnTo>
                  <a:lnTo>
                    <a:pt x="370522" y="439233"/>
                  </a:lnTo>
                  <a:lnTo>
                    <a:pt x="320456" y="452555"/>
                  </a:lnTo>
                  <a:lnTo>
                    <a:pt x="266700" y="457200"/>
                  </a:lnTo>
                  <a:lnTo>
                    <a:pt x="212950" y="452555"/>
                  </a:lnTo>
                  <a:lnTo>
                    <a:pt x="162888" y="439233"/>
                  </a:lnTo>
                  <a:lnTo>
                    <a:pt x="117585" y="418154"/>
                  </a:lnTo>
                  <a:lnTo>
                    <a:pt x="78114" y="390239"/>
                  </a:lnTo>
                  <a:lnTo>
                    <a:pt x="45548" y="356406"/>
                  </a:lnTo>
                  <a:lnTo>
                    <a:pt x="20958" y="317575"/>
                  </a:lnTo>
                  <a:lnTo>
                    <a:pt x="5418" y="274666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2" name="object 102" descr=""/>
          <p:cNvSpPr txBox="1"/>
          <p:nvPr/>
        </p:nvSpPr>
        <p:spPr>
          <a:xfrm>
            <a:off x="1077467" y="3510483"/>
            <a:ext cx="30988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2800" spc="-25" i="1">
                <a:latin typeface="Times New Roman"/>
                <a:cs typeface="Times New Roman"/>
              </a:rPr>
              <a:t>x</a:t>
            </a:r>
            <a:r>
              <a:rPr dirty="0" baseline="-20833" sz="1800" spc="-37" i="1">
                <a:latin typeface="Times New Roman"/>
                <a:cs typeface="Times New Roman"/>
              </a:rPr>
              <a:t>1</a:t>
            </a:r>
            <a:endParaRPr baseline="-20833" sz="1800">
              <a:latin typeface="Times New Roman"/>
              <a:cs typeface="Times New Roman"/>
            </a:endParaRPr>
          </a:p>
        </p:txBody>
      </p:sp>
      <p:grpSp>
        <p:nvGrpSpPr>
          <p:cNvPr id="103" name="object 103" descr=""/>
          <p:cNvGrpSpPr/>
          <p:nvPr/>
        </p:nvGrpSpPr>
        <p:grpSpPr>
          <a:xfrm>
            <a:off x="943165" y="4475797"/>
            <a:ext cx="542925" cy="466725"/>
            <a:chOff x="943165" y="4475797"/>
            <a:chExt cx="542925" cy="466725"/>
          </a:xfrm>
        </p:grpSpPr>
        <p:sp>
          <p:nvSpPr>
            <p:cNvPr id="104" name="object 104" descr=""/>
            <p:cNvSpPr/>
            <p:nvPr/>
          </p:nvSpPr>
          <p:spPr>
            <a:xfrm>
              <a:off x="947927" y="4480559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266700" y="0"/>
                  </a:moveTo>
                  <a:lnTo>
                    <a:pt x="212950" y="4644"/>
                  </a:lnTo>
                  <a:lnTo>
                    <a:pt x="162888" y="17966"/>
                  </a:lnTo>
                  <a:lnTo>
                    <a:pt x="117585" y="39045"/>
                  </a:lnTo>
                  <a:lnTo>
                    <a:pt x="78114" y="66960"/>
                  </a:lnTo>
                  <a:lnTo>
                    <a:pt x="45548" y="100793"/>
                  </a:lnTo>
                  <a:lnTo>
                    <a:pt x="20958" y="139624"/>
                  </a:lnTo>
                  <a:lnTo>
                    <a:pt x="5418" y="182533"/>
                  </a:lnTo>
                  <a:lnTo>
                    <a:pt x="0" y="228600"/>
                  </a:lnTo>
                  <a:lnTo>
                    <a:pt x="5418" y="274666"/>
                  </a:lnTo>
                  <a:lnTo>
                    <a:pt x="20958" y="317575"/>
                  </a:lnTo>
                  <a:lnTo>
                    <a:pt x="45548" y="356406"/>
                  </a:lnTo>
                  <a:lnTo>
                    <a:pt x="78114" y="390239"/>
                  </a:lnTo>
                  <a:lnTo>
                    <a:pt x="117585" y="418154"/>
                  </a:lnTo>
                  <a:lnTo>
                    <a:pt x="162888" y="439233"/>
                  </a:lnTo>
                  <a:lnTo>
                    <a:pt x="212950" y="452555"/>
                  </a:lnTo>
                  <a:lnTo>
                    <a:pt x="266700" y="457200"/>
                  </a:lnTo>
                  <a:lnTo>
                    <a:pt x="320456" y="452555"/>
                  </a:lnTo>
                  <a:lnTo>
                    <a:pt x="370522" y="439233"/>
                  </a:lnTo>
                  <a:lnTo>
                    <a:pt x="415825" y="418154"/>
                  </a:lnTo>
                  <a:lnTo>
                    <a:pt x="455294" y="390239"/>
                  </a:lnTo>
                  <a:lnTo>
                    <a:pt x="487858" y="356406"/>
                  </a:lnTo>
                  <a:lnTo>
                    <a:pt x="512444" y="317575"/>
                  </a:lnTo>
                  <a:lnTo>
                    <a:pt x="527982" y="274666"/>
                  </a:lnTo>
                  <a:lnTo>
                    <a:pt x="533400" y="228600"/>
                  </a:lnTo>
                  <a:lnTo>
                    <a:pt x="527982" y="182533"/>
                  </a:lnTo>
                  <a:lnTo>
                    <a:pt x="512444" y="139624"/>
                  </a:lnTo>
                  <a:lnTo>
                    <a:pt x="487858" y="100793"/>
                  </a:lnTo>
                  <a:lnTo>
                    <a:pt x="455294" y="66960"/>
                  </a:lnTo>
                  <a:lnTo>
                    <a:pt x="415825" y="39045"/>
                  </a:lnTo>
                  <a:lnTo>
                    <a:pt x="370522" y="17966"/>
                  </a:lnTo>
                  <a:lnTo>
                    <a:pt x="320456" y="4644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 descr=""/>
            <p:cNvSpPr/>
            <p:nvPr/>
          </p:nvSpPr>
          <p:spPr>
            <a:xfrm>
              <a:off x="947927" y="4480559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0" y="228600"/>
                  </a:moveTo>
                  <a:lnTo>
                    <a:pt x="5418" y="182533"/>
                  </a:lnTo>
                  <a:lnTo>
                    <a:pt x="20958" y="139624"/>
                  </a:lnTo>
                  <a:lnTo>
                    <a:pt x="45548" y="100793"/>
                  </a:lnTo>
                  <a:lnTo>
                    <a:pt x="78114" y="66960"/>
                  </a:lnTo>
                  <a:lnTo>
                    <a:pt x="117585" y="39045"/>
                  </a:lnTo>
                  <a:lnTo>
                    <a:pt x="162888" y="17966"/>
                  </a:lnTo>
                  <a:lnTo>
                    <a:pt x="212950" y="4644"/>
                  </a:lnTo>
                  <a:lnTo>
                    <a:pt x="266700" y="0"/>
                  </a:lnTo>
                  <a:lnTo>
                    <a:pt x="320456" y="4644"/>
                  </a:lnTo>
                  <a:lnTo>
                    <a:pt x="370522" y="17966"/>
                  </a:lnTo>
                  <a:lnTo>
                    <a:pt x="415825" y="39045"/>
                  </a:lnTo>
                  <a:lnTo>
                    <a:pt x="455294" y="66960"/>
                  </a:lnTo>
                  <a:lnTo>
                    <a:pt x="487858" y="100793"/>
                  </a:lnTo>
                  <a:lnTo>
                    <a:pt x="512444" y="139624"/>
                  </a:lnTo>
                  <a:lnTo>
                    <a:pt x="527982" y="182533"/>
                  </a:lnTo>
                  <a:lnTo>
                    <a:pt x="533400" y="228600"/>
                  </a:lnTo>
                  <a:lnTo>
                    <a:pt x="527982" y="274666"/>
                  </a:lnTo>
                  <a:lnTo>
                    <a:pt x="512444" y="317575"/>
                  </a:lnTo>
                  <a:lnTo>
                    <a:pt x="487858" y="356406"/>
                  </a:lnTo>
                  <a:lnTo>
                    <a:pt x="455294" y="390239"/>
                  </a:lnTo>
                  <a:lnTo>
                    <a:pt x="415825" y="418154"/>
                  </a:lnTo>
                  <a:lnTo>
                    <a:pt x="370522" y="439233"/>
                  </a:lnTo>
                  <a:lnTo>
                    <a:pt x="320456" y="452555"/>
                  </a:lnTo>
                  <a:lnTo>
                    <a:pt x="266700" y="457200"/>
                  </a:lnTo>
                  <a:lnTo>
                    <a:pt x="212950" y="452555"/>
                  </a:lnTo>
                  <a:lnTo>
                    <a:pt x="162888" y="439233"/>
                  </a:lnTo>
                  <a:lnTo>
                    <a:pt x="117585" y="418154"/>
                  </a:lnTo>
                  <a:lnTo>
                    <a:pt x="78114" y="390239"/>
                  </a:lnTo>
                  <a:lnTo>
                    <a:pt x="45548" y="356406"/>
                  </a:lnTo>
                  <a:lnTo>
                    <a:pt x="20958" y="317575"/>
                  </a:lnTo>
                  <a:lnTo>
                    <a:pt x="5418" y="274666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6" name="object 106" descr=""/>
          <p:cNvSpPr txBox="1"/>
          <p:nvPr/>
        </p:nvSpPr>
        <p:spPr>
          <a:xfrm>
            <a:off x="1102867" y="4425441"/>
            <a:ext cx="18351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0" i="1">
                <a:latin typeface="Times New Roman"/>
                <a:cs typeface="Times New Roman"/>
              </a:rPr>
              <a:t>x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07" name="object 107" descr=""/>
          <p:cNvSpPr txBox="1"/>
          <p:nvPr/>
        </p:nvSpPr>
        <p:spPr>
          <a:xfrm>
            <a:off x="1259839" y="4684521"/>
            <a:ext cx="101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 i="1"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8" name="object 108" descr=""/>
          <p:cNvSpPr txBox="1"/>
          <p:nvPr/>
        </p:nvSpPr>
        <p:spPr>
          <a:xfrm>
            <a:off x="4500753" y="3594861"/>
            <a:ext cx="6845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 b="1">
                <a:latin typeface="Arial"/>
                <a:cs typeface="Arial"/>
              </a:rPr>
              <a:t>AND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09" name="object 109" descr=""/>
          <p:cNvGrpSpPr/>
          <p:nvPr/>
        </p:nvGrpSpPr>
        <p:grpSpPr>
          <a:xfrm>
            <a:off x="5571744" y="3124200"/>
            <a:ext cx="2133600" cy="2133600"/>
            <a:chOff x="5571744" y="3124200"/>
            <a:chExt cx="2133600" cy="2133600"/>
          </a:xfrm>
        </p:grpSpPr>
        <p:sp>
          <p:nvSpPr>
            <p:cNvPr id="110" name="object 110" descr=""/>
            <p:cNvSpPr/>
            <p:nvPr/>
          </p:nvSpPr>
          <p:spPr>
            <a:xfrm>
              <a:off x="5571744" y="3124200"/>
              <a:ext cx="2133600" cy="2133600"/>
            </a:xfrm>
            <a:custGeom>
              <a:avLst/>
              <a:gdLst/>
              <a:ahLst/>
              <a:cxnLst/>
              <a:rect l="l" t="t" r="r" b="b"/>
              <a:pathLst>
                <a:path w="2133600" h="2133600">
                  <a:moveTo>
                    <a:pt x="2133600" y="0"/>
                  </a:moveTo>
                  <a:lnTo>
                    <a:pt x="0" y="0"/>
                  </a:lnTo>
                  <a:lnTo>
                    <a:pt x="2133600" y="2133600"/>
                  </a:lnTo>
                  <a:lnTo>
                    <a:pt x="21336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 descr=""/>
            <p:cNvSpPr/>
            <p:nvPr/>
          </p:nvSpPr>
          <p:spPr>
            <a:xfrm>
              <a:off x="5571744" y="3124200"/>
              <a:ext cx="2133600" cy="2133600"/>
            </a:xfrm>
            <a:custGeom>
              <a:avLst/>
              <a:gdLst/>
              <a:ahLst/>
              <a:cxnLst/>
              <a:rect l="l" t="t" r="r" b="b"/>
              <a:pathLst>
                <a:path w="2133600" h="2133600">
                  <a:moveTo>
                    <a:pt x="0" y="0"/>
                  </a:moveTo>
                  <a:lnTo>
                    <a:pt x="0" y="2133600"/>
                  </a:lnTo>
                  <a:lnTo>
                    <a:pt x="2133600" y="213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CDB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2" name="object 112" descr=""/>
          <p:cNvSpPr txBox="1"/>
          <p:nvPr/>
        </p:nvSpPr>
        <p:spPr>
          <a:xfrm>
            <a:off x="7861807" y="4747641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3" name="object 113" descr=""/>
          <p:cNvSpPr txBox="1"/>
          <p:nvPr/>
        </p:nvSpPr>
        <p:spPr>
          <a:xfrm>
            <a:off x="8014461" y="4924425"/>
            <a:ext cx="1270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>
                <a:latin typeface="Times New Roman"/>
                <a:cs typeface="Times New Roman"/>
              </a:rPr>
              <a:t>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14" name="object 114" descr=""/>
          <p:cNvSpPr txBox="1"/>
          <p:nvPr/>
        </p:nvSpPr>
        <p:spPr>
          <a:xfrm>
            <a:off x="5702553" y="2613786"/>
            <a:ext cx="330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latin typeface="Times New Roman"/>
                <a:cs typeface="Times New Roman"/>
              </a:rPr>
              <a:t>x</a:t>
            </a:r>
            <a:r>
              <a:rPr dirty="0" baseline="-20833" sz="2400" spc="-37">
                <a:latin typeface="Times New Roman"/>
                <a:cs typeface="Times New Roman"/>
              </a:rPr>
              <a:t>2</a:t>
            </a:r>
            <a:endParaRPr baseline="-20833" sz="2400">
              <a:latin typeface="Times New Roman"/>
              <a:cs typeface="Times New Roman"/>
            </a:endParaRPr>
          </a:p>
        </p:txBody>
      </p:sp>
      <p:grpSp>
        <p:nvGrpSpPr>
          <p:cNvPr id="115" name="object 115" descr=""/>
          <p:cNvGrpSpPr/>
          <p:nvPr/>
        </p:nvGrpSpPr>
        <p:grpSpPr>
          <a:xfrm>
            <a:off x="5772911" y="2991611"/>
            <a:ext cx="2085339" cy="2195195"/>
            <a:chOff x="5772911" y="2991611"/>
            <a:chExt cx="2085339" cy="2195195"/>
          </a:xfrm>
        </p:grpSpPr>
        <p:sp>
          <p:nvSpPr>
            <p:cNvPr id="116" name="object 116" descr=""/>
            <p:cNvSpPr/>
            <p:nvPr/>
          </p:nvSpPr>
          <p:spPr>
            <a:xfrm>
              <a:off x="5772912" y="2991611"/>
              <a:ext cx="2085339" cy="2075814"/>
            </a:xfrm>
            <a:custGeom>
              <a:avLst/>
              <a:gdLst/>
              <a:ahLst/>
              <a:cxnLst/>
              <a:rect l="l" t="t" r="r" b="b"/>
              <a:pathLst>
                <a:path w="2085340" h="2075814">
                  <a:moveTo>
                    <a:pt x="2084832" y="2037588"/>
                  </a:moveTo>
                  <a:lnTo>
                    <a:pt x="2072132" y="2031238"/>
                  </a:lnTo>
                  <a:lnTo>
                    <a:pt x="2008632" y="1999488"/>
                  </a:lnTo>
                  <a:lnTo>
                    <a:pt x="2008632" y="2031238"/>
                  </a:lnTo>
                  <a:lnTo>
                    <a:pt x="44450" y="2031238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2031238"/>
                  </a:lnTo>
                  <a:lnTo>
                    <a:pt x="27432" y="2031238"/>
                  </a:lnTo>
                  <a:lnTo>
                    <a:pt x="27432" y="2043938"/>
                  </a:lnTo>
                  <a:lnTo>
                    <a:pt x="31750" y="2043938"/>
                  </a:lnTo>
                  <a:lnTo>
                    <a:pt x="31750" y="2057400"/>
                  </a:lnTo>
                  <a:lnTo>
                    <a:pt x="44450" y="2057400"/>
                  </a:lnTo>
                  <a:lnTo>
                    <a:pt x="44450" y="2043938"/>
                  </a:lnTo>
                  <a:lnTo>
                    <a:pt x="2008632" y="2043938"/>
                  </a:lnTo>
                  <a:lnTo>
                    <a:pt x="2008632" y="2075688"/>
                  </a:lnTo>
                  <a:lnTo>
                    <a:pt x="2072132" y="2043938"/>
                  </a:lnTo>
                  <a:lnTo>
                    <a:pt x="2084832" y="20375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 descr=""/>
            <p:cNvSpPr/>
            <p:nvPr/>
          </p:nvSpPr>
          <p:spPr>
            <a:xfrm>
              <a:off x="6943344" y="4876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 descr=""/>
            <p:cNvSpPr/>
            <p:nvPr/>
          </p:nvSpPr>
          <p:spPr>
            <a:xfrm>
              <a:off x="6943344" y="4876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9" name="object 119" descr=""/>
          <p:cNvSpPr txBox="1"/>
          <p:nvPr/>
        </p:nvSpPr>
        <p:spPr>
          <a:xfrm>
            <a:off x="7001636" y="4829632"/>
            <a:ext cx="19304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</a:t>
            </a:r>
            <a:endParaRPr sz="2400">
              <a:latin typeface="Symbol"/>
              <a:cs typeface="Symbol"/>
            </a:endParaRPr>
          </a:p>
        </p:txBody>
      </p:sp>
      <p:grpSp>
        <p:nvGrpSpPr>
          <p:cNvPr id="120" name="object 120" descr=""/>
          <p:cNvGrpSpPr/>
          <p:nvPr/>
        </p:nvGrpSpPr>
        <p:grpSpPr>
          <a:xfrm>
            <a:off x="5643181" y="4872037"/>
            <a:ext cx="314325" cy="314325"/>
            <a:chOff x="5643181" y="4872037"/>
            <a:chExt cx="314325" cy="314325"/>
          </a:xfrm>
        </p:grpSpPr>
        <p:sp>
          <p:nvSpPr>
            <p:cNvPr id="121" name="object 121" descr=""/>
            <p:cNvSpPr/>
            <p:nvPr/>
          </p:nvSpPr>
          <p:spPr>
            <a:xfrm>
              <a:off x="5647944" y="4876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 descr=""/>
            <p:cNvSpPr/>
            <p:nvPr/>
          </p:nvSpPr>
          <p:spPr>
            <a:xfrm>
              <a:off x="5647944" y="4876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3" name="object 123" descr=""/>
          <p:cNvSpPr txBox="1"/>
          <p:nvPr/>
        </p:nvSpPr>
        <p:spPr>
          <a:xfrm>
            <a:off x="5705983" y="4829632"/>
            <a:ext cx="19304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</a:t>
            </a:r>
            <a:endParaRPr sz="2400">
              <a:latin typeface="Symbol"/>
              <a:cs typeface="Symbol"/>
            </a:endParaRPr>
          </a:p>
        </p:txBody>
      </p:sp>
      <p:grpSp>
        <p:nvGrpSpPr>
          <p:cNvPr id="124" name="object 124" descr=""/>
          <p:cNvGrpSpPr/>
          <p:nvPr/>
        </p:nvGrpSpPr>
        <p:grpSpPr>
          <a:xfrm>
            <a:off x="5643181" y="3576637"/>
            <a:ext cx="314325" cy="314325"/>
            <a:chOff x="5643181" y="3576637"/>
            <a:chExt cx="314325" cy="314325"/>
          </a:xfrm>
        </p:grpSpPr>
        <p:sp>
          <p:nvSpPr>
            <p:cNvPr id="125" name="object 125" descr=""/>
            <p:cNvSpPr/>
            <p:nvPr/>
          </p:nvSpPr>
          <p:spPr>
            <a:xfrm>
              <a:off x="5647944" y="35814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 descr=""/>
            <p:cNvSpPr/>
            <p:nvPr/>
          </p:nvSpPr>
          <p:spPr>
            <a:xfrm>
              <a:off x="5647944" y="35814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7" name="object 127" descr=""/>
          <p:cNvSpPr txBox="1"/>
          <p:nvPr/>
        </p:nvSpPr>
        <p:spPr>
          <a:xfrm>
            <a:off x="5705983" y="3534536"/>
            <a:ext cx="1930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</a:t>
            </a:r>
            <a:endParaRPr sz="2400">
              <a:latin typeface="Symbol"/>
              <a:cs typeface="Symbol"/>
            </a:endParaRPr>
          </a:p>
        </p:txBody>
      </p:sp>
      <p:grpSp>
        <p:nvGrpSpPr>
          <p:cNvPr id="128" name="object 128" descr=""/>
          <p:cNvGrpSpPr/>
          <p:nvPr/>
        </p:nvGrpSpPr>
        <p:grpSpPr>
          <a:xfrm>
            <a:off x="6938581" y="3576637"/>
            <a:ext cx="314325" cy="314325"/>
            <a:chOff x="6938581" y="3576637"/>
            <a:chExt cx="314325" cy="314325"/>
          </a:xfrm>
        </p:grpSpPr>
        <p:sp>
          <p:nvSpPr>
            <p:cNvPr id="129" name="object 129" descr=""/>
            <p:cNvSpPr/>
            <p:nvPr/>
          </p:nvSpPr>
          <p:spPr>
            <a:xfrm>
              <a:off x="6943343" y="35814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 descr=""/>
            <p:cNvSpPr/>
            <p:nvPr/>
          </p:nvSpPr>
          <p:spPr>
            <a:xfrm>
              <a:off x="6943343" y="35814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1" name="object 131" descr=""/>
          <p:cNvSpPr txBox="1"/>
          <p:nvPr/>
        </p:nvSpPr>
        <p:spPr>
          <a:xfrm>
            <a:off x="7001636" y="3534536"/>
            <a:ext cx="1930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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132" name="object 132" descr=""/>
          <p:cNvSpPr txBox="1"/>
          <p:nvPr/>
        </p:nvSpPr>
        <p:spPr>
          <a:xfrm>
            <a:off x="6109208" y="4290441"/>
            <a:ext cx="6845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latin typeface="Times New Roman"/>
                <a:cs typeface="Times New Roman"/>
              </a:rPr>
              <a:t>AND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3" name="object 133" descr=""/>
          <p:cNvSpPr/>
          <p:nvPr/>
        </p:nvSpPr>
        <p:spPr>
          <a:xfrm>
            <a:off x="5420105" y="2972561"/>
            <a:ext cx="2438400" cy="2438400"/>
          </a:xfrm>
          <a:custGeom>
            <a:avLst/>
            <a:gdLst/>
            <a:ahLst/>
            <a:cxnLst/>
            <a:rect l="l" t="t" r="r" b="b"/>
            <a:pathLst>
              <a:path w="2438400" h="2438400">
                <a:moveTo>
                  <a:pt x="0" y="0"/>
                </a:moveTo>
                <a:lnTo>
                  <a:pt x="2438400" y="243840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latin typeface="Times New Roman"/>
                <a:cs typeface="Times New Roman"/>
              </a:rPr>
              <a:t>Nonlinear</a:t>
            </a:r>
            <a:r>
              <a:rPr dirty="0" sz="3200" spc="-90">
                <a:latin typeface="Times New Roman"/>
                <a:cs typeface="Times New Roman"/>
              </a:rPr>
              <a:t> </a:t>
            </a:r>
            <a:r>
              <a:rPr dirty="0" sz="3200" spc="-10">
                <a:latin typeface="Times New Roman"/>
                <a:cs typeface="Times New Roman"/>
              </a:rPr>
              <a:t>Problem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007870" y="2117801"/>
            <a:ext cx="15303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0" b="1" i="1">
                <a:latin typeface="Times New Roman"/>
                <a:cs typeface="Times New Roman"/>
              </a:rPr>
              <a:t>?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972718" y="2751836"/>
            <a:ext cx="1530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0" b="1" i="1">
                <a:latin typeface="Times New Roman"/>
                <a:cs typeface="Times New Roman"/>
              </a:rPr>
              <a:t>?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972718" y="3513531"/>
            <a:ext cx="15303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0" b="1" i="1">
                <a:latin typeface="Times New Roman"/>
                <a:cs typeface="Times New Roman"/>
              </a:rPr>
              <a:t>?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1568196" y="2514600"/>
            <a:ext cx="2286000" cy="1295400"/>
          </a:xfrm>
          <a:custGeom>
            <a:avLst/>
            <a:gdLst/>
            <a:ahLst/>
            <a:cxnLst/>
            <a:rect l="l" t="t" r="r" b="b"/>
            <a:pathLst>
              <a:path w="2286000" h="1295400">
                <a:moveTo>
                  <a:pt x="0" y="647700"/>
                </a:moveTo>
                <a:lnTo>
                  <a:pt x="6284" y="579362"/>
                </a:lnTo>
                <a:lnTo>
                  <a:pt x="24715" y="513077"/>
                </a:lnTo>
                <a:lnTo>
                  <a:pt x="54661" y="449201"/>
                </a:lnTo>
                <a:lnTo>
                  <a:pt x="95492" y="388092"/>
                </a:lnTo>
                <a:lnTo>
                  <a:pt x="119791" y="358687"/>
                </a:lnTo>
                <a:lnTo>
                  <a:pt x="146574" y="330108"/>
                </a:lnTo>
                <a:lnTo>
                  <a:pt x="175762" y="302400"/>
                </a:lnTo>
                <a:lnTo>
                  <a:pt x="207277" y="275608"/>
                </a:lnTo>
                <a:lnTo>
                  <a:pt x="241038" y="249776"/>
                </a:lnTo>
                <a:lnTo>
                  <a:pt x="276968" y="224948"/>
                </a:lnTo>
                <a:lnTo>
                  <a:pt x="314987" y="201171"/>
                </a:lnTo>
                <a:lnTo>
                  <a:pt x="355017" y="178488"/>
                </a:lnTo>
                <a:lnTo>
                  <a:pt x="396977" y="156944"/>
                </a:lnTo>
                <a:lnTo>
                  <a:pt x="440790" y="136584"/>
                </a:lnTo>
                <a:lnTo>
                  <a:pt x="486377" y="117453"/>
                </a:lnTo>
                <a:lnTo>
                  <a:pt x="533658" y="99595"/>
                </a:lnTo>
                <a:lnTo>
                  <a:pt x="582554" y="83056"/>
                </a:lnTo>
                <a:lnTo>
                  <a:pt x="632987" y="67879"/>
                </a:lnTo>
                <a:lnTo>
                  <a:pt x="684878" y="54110"/>
                </a:lnTo>
                <a:lnTo>
                  <a:pt x="738147" y="41793"/>
                </a:lnTo>
                <a:lnTo>
                  <a:pt x="792716" y="30973"/>
                </a:lnTo>
                <a:lnTo>
                  <a:pt x="848505" y="21696"/>
                </a:lnTo>
                <a:lnTo>
                  <a:pt x="905436" y="14004"/>
                </a:lnTo>
                <a:lnTo>
                  <a:pt x="963430" y="7944"/>
                </a:lnTo>
                <a:lnTo>
                  <a:pt x="1022408" y="3560"/>
                </a:lnTo>
                <a:lnTo>
                  <a:pt x="1082291" y="897"/>
                </a:lnTo>
                <a:lnTo>
                  <a:pt x="1142999" y="0"/>
                </a:lnTo>
                <a:lnTo>
                  <a:pt x="1203708" y="897"/>
                </a:lnTo>
                <a:lnTo>
                  <a:pt x="1263591" y="3560"/>
                </a:lnTo>
                <a:lnTo>
                  <a:pt x="1322569" y="7944"/>
                </a:lnTo>
                <a:lnTo>
                  <a:pt x="1380563" y="14004"/>
                </a:lnTo>
                <a:lnTo>
                  <a:pt x="1437494" y="21696"/>
                </a:lnTo>
                <a:lnTo>
                  <a:pt x="1493283" y="30973"/>
                </a:lnTo>
                <a:lnTo>
                  <a:pt x="1547852" y="41793"/>
                </a:lnTo>
                <a:lnTo>
                  <a:pt x="1601121" y="54110"/>
                </a:lnTo>
                <a:lnTo>
                  <a:pt x="1653012" y="67879"/>
                </a:lnTo>
                <a:lnTo>
                  <a:pt x="1703445" y="83056"/>
                </a:lnTo>
                <a:lnTo>
                  <a:pt x="1752341" y="99595"/>
                </a:lnTo>
                <a:lnTo>
                  <a:pt x="1799622" y="117453"/>
                </a:lnTo>
                <a:lnTo>
                  <a:pt x="1845209" y="136584"/>
                </a:lnTo>
                <a:lnTo>
                  <a:pt x="1889022" y="156944"/>
                </a:lnTo>
                <a:lnTo>
                  <a:pt x="1930982" y="178488"/>
                </a:lnTo>
                <a:lnTo>
                  <a:pt x="1971012" y="201171"/>
                </a:lnTo>
                <a:lnTo>
                  <a:pt x="2009031" y="224948"/>
                </a:lnTo>
                <a:lnTo>
                  <a:pt x="2044961" y="249776"/>
                </a:lnTo>
                <a:lnTo>
                  <a:pt x="2078722" y="275608"/>
                </a:lnTo>
                <a:lnTo>
                  <a:pt x="2110237" y="302400"/>
                </a:lnTo>
                <a:lnTo>
                  <a:pt x="2139425" y="330108"/>
                </a:lnTo>
                <a:lnTo>
                  <a:pt x="2166208" y="358687"/>
                </a:lnTo>
                <a:lnTo>
                  <a:pt x="2190507" y="388092"/>
                </a:lnTo>
                <a:lnTo>
                  <a:pt x="2231338" y="449201"/>
                </a:lnTo>
                <a:lnTo>
                  <a:pt x="2261284" y="513077"/>
                </a:lnTo>
                <a:lnTo>
                  <a:pt x="2279715" y="579362"/>
                </a:lnTo>
                <a:lnTo>
                  <a:pt x="2286000" y="647700"/>
                </a:lnTo>
                <a:lnTo>
                  <a:pt x="2284415" y="682102"/>
                </a:lnTo>
                <a:lnTo>
                  <a:pt x="2271979" y="749458"/>
                </a:lnTo>
                <a:lnTo>
                  <a:pt x="2247711" y="814584"/>
                </a:lnTo>
                <a:lnTo>
                  <a:pt x="2212243" y="877121"/>
                </a:lnTo>
                <a:lnTo>
                  <a:pt x="2166208" y="936712"/>
                </a:lnTo>
                <a:lnTo>
                  <a:pt x="2139425" y="965291"/>
                </a:lnTo>
                <a:lnTo>
                  <a:pt x="2110237" y="992999"/>
                </a:lnTo>
                <a:lnTo>
                  <a:pt x="2078722" y="1019791"/>
                </a:lnTo>
                <a:lnTo>
                  <a:pt x="2044961" y="1045623"/>
                </a:lnTo>
                <a:lnTo>
                  <a:pt x="2009031" y="1070451"/>
                </a:lnTo>
                <a:lnTo>
                  <a:pt x="1971012" y="1094228"/>
                </a:lnTo>
                <a:lnTo>
                  <a:pt x="1930982" y="1116911"/>
                </a:lnTo>
                <a:lnTo>
                  <a:pt x="1889022" y="1138455"/>
                </a:lnTo>
                <a:lnTo>
                  <a:pt x="1845209" y="1158815"/>
                </a:lnTo>
                <a:lnTo>
                  <a:pt x="1799622" y="1177946"/>
                </a:lnTo>
                <a:lnTo>
                  <a:pt x="1752341" y="1195804"/>
                </a:lnTo>
                <a:lnTo>
                  <a:pt x="1703445" y="1212343"/>
                </a:lnTo>
                <a:lnTo>
                  <a:pt x="1653012" y="1227520"/>
                </a:lnTo>
                <a:lnTo>
                  <a:pt x="1601121" y="1241289"/>
                </a:lnTo>
                <a:lnTo>
                  <a:pt x="1547852" y="1253606"/>
                </a:lnTo>
                <a:lnTo>
                  <a:pt x="1493283" y="1264426"/>
                </a:lnTo>
                <a:lnTo>
                  <a:pt x="1437494" y="1273703"/>
                </a:lnTo>
                <a:lnTo>
                  <a:pt x="1380563" y="1281395"/>
                </a:lnTo>
                <a:lnTo>
                  <a:pt x="1322569" y="1287455"/>
                </a:lnTo>
                <a:lnTo>
                  <a:pt x="1263591" y="1291839"/>
                </a:lnTo>
                <a:lnTo>
                  <a:pt x="1203708" y="1294502"/>
                </a:lnTo>
                <a:lnTo>
                  <a:pt x="1142999" y="1295400"/>
                </a:lnTo>
                <a:lnTo>
                  <a:pt x="1082291" y="1294502"/>
                </a:lnTo>
                <a:lnTo>
                  <a:pt x="1022408" y="1291839"/>
                </a:lnTo>
                <a:lnTo>
                  <a:pt x="963430" y="1287455"/>
                </a:lnTo>
                <a:lnTo>
                  <a:pt x="905436" y="1281395"/>
                </a:lnTo>
                <a:lnTo>
                  <a:pt x="848505" y="1273703"/>
                </a:lnTo>
                <a:lnTo>
                  <a:pt x="792716" y="1264426"/>
                </a:lnTo>
                <a:lnTo>
                  <a:pt x="738147" y="1253606"/>
                </a:lnTo>
                <a:lnTo>
                  <a:pt x="684878" y="1241289"/>
                </a:lnTo>
                <a:lnTo>
                  <a:pt x="632987" y="1227520"/>
                </a:lnTo>
                <a:lnTo>
                  <a:pt x="582554" y="1212343"/>
                </a:lnTo>
                <a:lnTo>
                  <a:pt x="533658" y="1195804"/>
                </a:lnTo>
                <a:lnTo>
                  <a:pt x="486377" y="1177946"/>
                </a:lnTo>
                <a:lnTo>
                  <a:pt x="440790" y="1158815"/>
                </a:lnTo>
                <a:lnTo>
                  <a:pt x="396977" y="1138455"/>
                </a:lnTo>
                <a:lnTo>
                  <a:pt x="355017" y="1116911"/>
                </a:lnTo>
                <a:lnTo>
                  <a:pt x="314987" y="1094228"/>
                </a:lnTo>
                <a:lnTo>
                  <a:pt x="276968" y="1070451"/>
                </a:lnTo>
                <a:lnTo>
                  <a:pt x="241038" y="1045623"/>
                </a:lnTo>
                <a:lnTo>
                  <a:pt x="207277" y="1019791"/>
                </a:lnTo>
                <a:lnTo>
                  <a:pt x="175762" y="992999"/>
                </a:lnTo>
                <a:lnTo>
                  <a:pt x="146574" y="965291"/>
                </a:lnTo>
                <a:lnTo>
                  <a:pt x="119791" y="936712"/>
                </a:lnTo>
                <a:lnTo>
                  <a:pt x="95492" y="907307"/>
                </a:lnTo>
                <a:lnTo>
                  <a:pt x="54661" y="846198"/>
                </a:lnTo>
                <a:lnTo>
                  <a:pt x="24715" y="782322"/>
                </a:lnTo>
                <a:lnTo>
                  <a:pt x="6284" y="716037"/>
                </a:lnTo>
                <a:lnTo>
                  <a:pt x="0" y="6477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2056341" y="3000146"/>
            <a:ext cx="140335" cy="3028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800" spc="-50">
                <a:latin typeface="Symbol"/>
                <a:cs typeface="Symbol"/>
              </a:rPr>
              <a:t>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056341" y="2683721"/>
            <a:ext cx="140335" cy="3028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800" spc="-50">
                <a:latin typeface="Symbol"/>
                <a:cs typeface="Symbol"/>
              </a:rPr>
              <a:t>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030941" y="3261948"/>
            <a:ext cx="767715" cy="3028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dirty="0" baseline="9259" sz="2700" spc="-450">
                <a:latin typeface="Symbol"/>
                <a:cs typeface="Symbol"/>
              </a:rPr>
              <a:t></a:t>
            </a:r>
            <a:r>
              <a:rPr dirty="0" baseline="-13888" sz="2700" spc="-450">
                <a:latin typeface="Symbol"/>
                <a:cs typeface="Symbol"/>
              </a:rPr>
              <a:t></a:t>
            </a:r>
            <a:r>
              <a:rPr dirty="0" sz="1800" spc="-300">
                <a:latin typeface="Times New Roman"/>
                <a:cs typeface="Times New Roman"/>
              </a:rPr>
              <a:t>0</a:t>
            </a:r>
            <a:r>
              <a:rPr dirty="0" sz="1800" spc="320">
                <a:latin typeface="Times New Roman"/>
                <a:cs typeface="Times New Roman"/>
              </a:rPr>
              <a:t> </a:t>
            </a:r>
            <a:r>
              <a:rPr dirty="0" sz="1800" spc="-20">
                <a:latin typeface="Times New Roman"/>
                <a:cs typeface="Times New Roman"/>
              </a:rPr>
              <a:t>else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2638914" y="2690113"/>
            <a:ext cx="260350" cy="51689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10795">
              <a:lnSpc>
                <a:spcPts val="935"/>
              </a:lnSpc>
              <a:spcBef>
                <a:spcPts val="110"/>
              </a:spcBef>
            </a:pPr>
            <a:r>
              <a:rPr dirty="0" sz="1050" spc="-50" i="1">
                <a:latin typeface="Times New Roman"/>
                <a:cs typeface="Times New Roman"/>
              </a:rPr>
              <a:t>n</a:t>
            </a: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ts val="2915"/>
              </a:lnSpc>
            </a:pPr>
            <a:r>
              <a:rPr dirty="0" sz="2700" spc="-1280">
                <a:latin typeface="Symbol"/>
                <a:cs typeface="Symbol"/>
              </a:rPr>
              <a:t></a:t>
            </a:r>
            <a:endParaRPr sz="2700">
              <a:latin typeface="Symbol"/>
              <a:cs typeface="Symbo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2663742" y="3143865"/>
            <a:ext cx="220345" cy="1873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50" spc="-25" i="1">
                <a:latin typeface="Times New Roman"/>
                <a:cs typeface="Times New Roman"/>
              </a:rPr>
              <a:t>i</a:t>
            </a:r>
            <a:r>
              <a:rPr dirty="0" sz="1050" spc="-25">
                <a:latin typeface="Symbol"/>
                <a:cs typeface="Symbol"/>
              </a:rPr>
              <a:t></a:t>
            </a:r>
            <a:r>
              <a:rPr dirty="0" sz="1050" spc="-25">
                <a:latin typeface="Times New Roman"/>
                <a:cs typeface="Times New Roman"/>
              </a:rPr>
              <a:t>0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2882325" y="2827686"/>
            <a:ext cx="807720" cy="3028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14"/>
              </a:spcBef>
            </a:pPr>
            <a:r>
              <a:rPr dirty="0" sz="1800" spc="-40" i="1">
                <a:latin typeface="Times New Roman"/>
                <a:cs typeface="Times New Roman"/>
              </a:rPr>
              <a:t>w</a:t>
            </a:r>
            <a:r>
              <a:rPr dirty="0" baseline="-23809" sz="1575" spc="-60" i="1">
                <a:latin typeface="Times New Roman"/>
                <a:cs typeface="Times New Roman"/>
              </a:rPr>
              <a:t>i</a:t>
            </a:r>
            <a:r>
              <a:rPr dirty="0" baseline="-23809" sz="1575" spc="-82" i="1">
                <a:latin typeface="Times New Roman"/>
                <a:cs typeface="Times New Roman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x</a:t>
            </a:r>
            <a:r>
              <a:rPr dirty="0" baseline="-23809" sz="1575" i="1">
                <a:latin typeface="Times New Roman"/>
                <a:cs typeface="Times New Roman"/>
              </a:rPr>
              <a:t>i</a:t>
            </a:r>
            <a:r>
              <a:rPr dirty="0" baseline="-23809" sz="1575" spc="562" i="1">
                <a:latin typeface="Times New Roman"/>
                <a:cs typeface="Times New Roman"/>
              </a:rPr>
              <a:t> </a:t>
            </a:r>
            <a:r>
              <a:rPr dirty="0" sz="1800">
                <a:latin typeface="Symbol"/>
                <a:cs typeface="Symbol"/>
              </a:rPr>
              <a:t></a:t>
            </a:r>
            <a:r>
              <a:rPr dirty="0" sz="1800" spc="-55">
                <a:latin typeface="Times New Roman"/>
                <a:cs typeface="Times New Roman"/>
              </a:rPr>
              <a:t> </a:t>
            </a:r>
            <a:r>
              <a:rPr dirty="0" sz="1800" spc="-50">
                <a:latin typeface="Times New Roman"/>
                <a:cs typeface="Times New Roman"/>
              </a:rPr>
              <a:t>0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622995" y="2815146"/>
            <a:ext cx="929640" cy="3181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dirty="0" baseline="-30701" sz="2850" i="1">
                <a:latin typeface="Symbol"/>
                <a:cs typeface="Symbol"/>
              </a:rPr>
              <a:t></a:t>
            </a:r>
            <a:r>
              <a:rPr dirty="0" baseline="-30701" sz="2850" spc="307">
                <a:latin typeface="Times New Roman"/>
                <a:cs typeface="Times New Roman"/>
              </a:rPr>
              <a:t> </a:t>
            </a:r>
            <a:r>
              <a:rPr dirty="0" baseline="-32407" sz="2700">
                <a:latin typeface="Symbol"/>
                <a:cs typeface="Symbol"/>
              </a:rPr>
              <a:t></a:t>
            </a:r>
            <a:r>
              <a:rPr dirty="0" baseline="-32407" sz="2700" spc="-60">
                <a:latin typeface="Times New Roman"/>
                <a:cs typeface="Times New Roman"/>
              </a:rPr>
              <a:t> </a:t>
            </a:r>
            <a:r>
              <a:rPr dirty="0" sz="1800">
                <a:latin typeface="Symbol"/>
                <a:cs typeface="Symbol"/>
              </a:rPr>
              <a:t></a:t>
            </a:r>
            <a:r>
              <a:rPr dirty="0" sz="1800">
                <a:latin typeface="Times New Roman"/>
                <a:cs typeface="Times New Roman"/>
              </a:rPr>
              <a:t>1</a:t>
            </a:r>
            <a:r>
              <a:rPr dirty="0" sz="1800" spc="140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Times New Roman"/>
                <a:cs typeface="Times New Roman"/>
              </a:rPr>
              <a:t>if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903655" y="1824037"/>
            <a:ext cx="3637279" cy="1774189"/>
            <a:chOff x="903655" y="1824037"/>
            <a:chExt cx="3637279" cy="1774189"/>
          </a:xfrm>
        </p:grpSpPr>
        <p:sp>
          <p:nvSpPr>
            <p:cNvPr id="24" name="object 24" descr=""/>
            <p:cNvSpPr/>
            <p:nvPr/>
          </p:nvSpPr>
          <p:spPr>
            <a:xfrm>
              <a:off x="903655" y="2272537"/>
              <a:ext cx="3637279" cy="1325880"/>
            </a:xfrm>
            <a:custGeom>
              <a:avLst/>
              <a:gdLst/>
              <a:ahLst/>
              <a:cxnLst/>
              <a:rect l="l" t="t" r="r" b="b"/>
              <a:pathLst>
                <a:path w="3637279" h="1325879">
                  <a:moveTo>
                    <a:pt x="665556" y="890524"/>
                  </a:moveTo>
                  <a:lnTo>
                    <a:pt x="644639" y="848233"/>
                  </a:lnTo>
                  <a:lnTo>
                    <a:pt x="608914" y="775970"/>
                  </a:lnTo>
                  <a:lnTo>
                    <a:pt x="585914" y="806335"/>
                  </a:lnTo>
                  <a:lnTo>
                    <a:pt x="23012" y="379984"/>
                  </a:lnTo>
                  <a:lnTo>
                    <a:pt x="0" y="410464"/>
                  </a:lnTo>
                  <a:lnTo>
                    <a:pt x="562927" y="836688"/>
                  </a:lnTo>
                  <a:lnTo>
                    <a:pt x="539953" y="867029"/>
                  </a:lnTo>
                  <a:lnTo>
                    <a:pt x="665556" y="890524"/>
                  </a:lnTo>
                  <a:close/>
                </a:path>
                <a:path w="3637279" h="1325879">
                  <a:moveTo>
                    <a:pt x="665556" y="890524"/>
                  </a:moveTo>
                  <a:lnTo>
                    <a:pt x="538429" y="904113"/>
                  </a:lnTo>
                  <a:lnTo>
                    <a:pt x="559003" y="936167"/>
                  </a:lnTo>
                  <a:lnTo>
                    <a:pt x="1231" y="1293622"/>
                  </a:lnTo>
                  <a:lnTo>
                    <a:pt x="21780" y="1325626"/>
                  </a:lnTo>
                  <a:lnTo>
                    <a:pt x="579577" y="968222"/>
                  </a:lnTo>
                  <a:lnTo>
                    <a:pt x="600151" y="1000252"/>
                  </a:lnTo>
                  <a:lnTo>
                    <a:pt x="644499" y="925830"/>
                  </a:lnTo>
                  <a:lnTo>
                    <a:pt x="665556" y="890524"/>
                  </a:lnTo>
                  <a:close/>
                </a:path>
                <a:path w="3637279" h="1325879">
                  <a:moveTo>
                    <a:pt x="1054811" y="316357"/>
                  </a:moveTo>
                  <a:lnTo>
                    <a:pt x="1016774" y="317500"/>
                  </a:lnTo>
                  <a:lnTo>
                    <a:pt x="1007440" y="0"/>
                  </a:lnTo>
                  <a:lnTo>
                    <a:pt x="969340" y="1016"/>
                  </a:lnTo>
                  <a:lnTo>
                    <a:pt x="978674" y="318655"/>
                  </a:lnTo>
                  <a:lnTo>
                    <a:pt x="940638" y="319786"/>
                  </a:lnTo>
                  <a:lnTo>
                    <a:pt x="1001090" y="432308"/>
                  </a:lnTo>
                  <a:lnTo>
                    <a:pt x="1044917" y="337693"/>
                  </a:lnTo>
                  <a:lnTo>
                    <a:pt x="1054811" y="316357"/>
                  </a:lnTo>
                  <a:close/>
                </a:path>
                <a:path w="3637279" h="1325879">
                  <a:moveTo>
                    <a:pt x="3637102" y="890524"/>
                  </a:moveTo>
                  <a:lnTo>
                    <a:pt x="3599002" y="871474"/>
                  </a:lnTo>
                  <a:lnTo>
                    <a:pt x="3446602" y="795274"/>
                  </a:lnTo>
                  <a:lnTo>
                    <a:pt x="3446602" y="871474"/>
                  </a:lnTo>
                  <a:lnTo>
                    <a:pt x="2951302" y="871474"/>
                  </a:lnTo>
                  <a:lnTo>
                    <a:pt x="2951302" y="909574"/>
                  </a:lnTo>
                  <a:lnTo>
                    <a:pt x="3446602" y="909574"/>
                  </a:lnTo>
                  <a:lnTo>
                    <a:pt x="3446602" y="985774"/>
                  </a:lnTo>
                  <a:lnTo>
                    <a:pt x="3599002" y="909574"/>
                  </a:lnTo>
                  <a:lnTo>
                    <a:pt x="3637102" y="890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604772" y="1828800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266700" y="0"/>
                  </a:moveTo>
                  <a:lnTo>
                    <a:pt x="212943" y="4644"/>
                  </a:lnTo>
                  <a:lnTo>
                    <a:pt x="162877" y="17966"/>
                  </a:lnTo>
                  <a:lnTo>
                    <a:pt x="117574" y="39045"/>
                  </a:lnTo>
                  <a:lnTo>
                    <a:pt x="78104" y="66960"/>
                  </a:lnTo>
                  <a:lnTo>
                    <a:pt x="45541" y="100793"/>
                  </a:lnTo>
                  <a:lnTo>
                    <a:pt x="20954" y="139624"/>
                  </a:lnTo>
                  <a:lnTo>
                    <a:pt x="5417" y="182533"/>
                  </a:lnTo>
                  <a:lnTo>
                    <a:pt x="0" y="228600"/>
                  </a:lnTo>
                  <a:lnTo>
                    <a:pt x="5417" y="274666"/>
                  </a:lnTo>
                  <a:lnTo>
                    <a:pt x="20955" y="317575"/>
                  </a:lnTo>
                  <a:lnTo>
                    <a:pt x="45541" y="356406"/>
                  </a:lnTo>
                  <a:lnTo>
                    <a:pt x="78105" y="390239"/>
                  </a:lnTo>
                  <a:lnTo>
                    <a:pt x="117574" y="418154"/>
                  </a:lnTo>
                  <a:lnTo>
                    <a:pt x="162877" y="439233"/>
                  </a:lnTo>
                  <a:lnTo>
                    <a:pt x="212943" y="452555"/>
                  </a:lnTo>
                  <a:lnTo>
                    <a:pt x="266700" y="457200"/>
                  </a:lnTo>
                  <a:lnTo>
                    <a:pt x="320456" y="452555"/>
                  </a:lnTo>
                  <a:lnTo>
                    <a:pt x="370522" y="439233"/>
                  </a:lnTo>
                  <a:lnTo>
                    <a:pt x="415825" y="418154"/>
                  </a:lnTo>
                  <a:lnTo>
                    <a:pt x="455295" y="390239"/>
                  </a:lnTo>
                  <a:lnTo>
                    <a:pt x="487858" y="356406"/>
                  </a:lnTo>
                  <a:lnTo>
                    <a:pt x="512445" y="317575"/>
                  </a:lnTo>
                  <a:lnTo>
                    <a:pt x="527982" y="274666"/>
                  </a:lnTo>
                  <a:lnTo>
                    <a:pt x="533400" y="228600"/>
                  </a:lnTo>
                  <a:lnTo>
                    <a:pt x="527982" y="182533"/>
                  </a:lnTo>
                  <a:lnTo>
                    <a:pt x="512444" y="139624"/>
                  </a:lnTo>
                  <a:lnTo>
                    <a:pt x="487858" y="100793"/>
                  </a:lnTo>
                  <a:lnTo>
                    <a:pt x="455294" y="66960"/>
                  </a:lnTo>
                  <a:lnTo>
                    <a:pt x="415825" y="39045"/>
                  </a:lnTo>
                  <a:lnTo>
                    <a:pt x="370522" y="17966"/>
                  </a:lnTo>
                  <a:lnTo>
                    <a:pt x="320456" y="4644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604772" y="1828800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0" y="228600"/>
                  </a:moveTo>
                  <a:lnTo>
                    <a:pt x="5417" y="182533"/>
                  </a:lnTo>
                  <a:lnTo>
                    <a:pt x="20954" y="139624"/>
                  </a:lnTo>
                  <a:lnTo>
                    <a:pt x="45541" y="100793"/>
                  </a:lnTo>
                  <a:lnTo>
                    <a:pt x="78104" y="66960"/>
                  </a:lnTo>
                  <a:lnTo>
                    <a:pt x="117574" y="39045"/>
                  </a:lnTo>
                  <a:lnTo>
                    <a:pt x="162877" y="17966"/>
                  </a:lnTo>
                  <a:lnTo>
                    <a:pt x="212943" y="4644"/>
                  </a:lnTo>
                  <a:lnTo>
                    <a:pt x="266700" y="0"/>
                  </a:lnTo>
                  <a:lnTo>
                    <a:pt x="320456" y="4644"/>
                  </a:lnTo>
                  <a:lnTo>
                    <a:pt x="370522" y="17966"/>
                  </a:lnTo>
                  <a:lnTo>
                    <a:pt x="415825" y="39045"/>
                  </a:lnTo>
                  <a:lnTo>
                    <a:pt x="455294" y="66960"/>
                  </a:lnTo>
                  <a:lnTo>
                    <a:pt x="487858" y="100793"/>
                  </a:lnTo>
                  <a:lnTo>
                    <a:pt x="512444" y="139624"/>
                  </a:lnTo>
                  <a:lnTo>
                    <a:pt x="527982" y="182533"/>
                  </a:lnTo>
                  <a:lnTo>
                    <a:pt x="533400" y="228600"/>
                  </a:lnTo>
                  <a:lnTo>
                    <a:pt x="527982" y="274666"/>
                  </a:lnTo>
                  <a:lnTo>
                    <a:pt x="512445" y="317575"/>
                  </a:lnTo>
                  <a:lnTo>
                    <a:pt x="487858" y="356406"/>
                  </a:lnTo>
                  <a:lnTo>
                    <a:pt x="455295" y="390239"/>
                  </a:lnTo>
                  <a:lnTo>
                    <a:pt x="415825" y="418154"/>
                  </a:lnTo>
                  <a:lnTo>
                    <a:pt x="370522" y="439233"/>
                  </a:lnTo>
                  <a:lnTo>
                    <a:pt x="320456" y="452555"/>
                  </a:lnTo>
                  <a:lnTo>
                    <a:pt x="266700" y="457200"/>
                  </a:lnTo>
                  <a:lnTo>
                    <a:pt x="212943" y="452555"/>
                  </a:lnTo>
                  <a:lnTo>
                    <a:pt x="162877" y="439233"/>
                  </a:lnTo>
                  <a:lnTo>
                    <a:pt x="117574" y="418154"/>
                  </a:lnTo>
                  <a:lnTo>
                    <a:pt x="78105" y="390239"/>
                  </a:lnTo>
                  <a:lnTo>
                    <a:pt x="45541" y="356406"/>
                  </a:lnTo>
                  <a:lnTo>
                    <a:pt x="20955" y="317575"/>
                  </a:lnTo>
                  <a:lnTo>
                    <a:pt x="5417" y="274666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1734947" y="1773377"/>
            <a:ext cx="30988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2800" spc="-25" i="1">
                <a:latin typeface="Times New Roman"/>
                <a:cs typeface="Times New Roman"/>
              </a:rPr>
              <a:t>x</a:t>
            </a:r>
            <a:r>
              <a:rPr dirty="0" baseline="-20833" sz="1800" spc="-37" i="1">
                <a:latin typeface="Times New Roman"/>
                <a:cs typeface="Times New Roman"/>
              </a:rPr>
              <a:t>0</a:t>
            </a:r>
            <a:endParaRPr baseline="-20833" sz="1800">
              <a:latin typeface="Times New Roman"/>
              <a:cs typeface="Times New Roman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376237" y="2433637"/>
            <a:ext cx="542925" cy="466725"/>
            <a:chOff x="376237" y="2433637"/>
            <a:chExt cx="542925" cy="466725"/>
          </a:xfrm>
        </p:grpSpPr>
        <p:sp>
          <p:nvSpPr>
            <p:cNvPr id="29" name="object 29" descr=""/>
            <p:cNvSpPr/>
            <p:nvPr/>
          </p:nvSpPr>
          <p:spPr>
            <a:xfrm>
              <a:off x="381000" y="2438400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266700" y="0"/>
                  </a:moveTo>
                  <a:lnTo>
                    <a:pt x="212950" y="4644"/>
                  </a:lnTo>
                  <a:lnTo>
                    <a:pt x="162888" y="17966"/>
                  </a:lnTo>
                  <a:lnTo>
                    <a:pt x="117585" y="39045"/>
                  </a:lnTo>
                  <a:lnTo>
                    <a:pt x="78114" y="66960"/>
                  </a:lnTo>
                  <a:lnTo>
                    <a:pt x="45548" y="100793"/>
                  </a:lnTo>
                  <a:lnTo>
                    <a:pt x="20958" y="139624"/>
                  </a:lnTo>
                  <a:lnTo>
                    <a:pt x="5418" y="182533"/>
                  </a:lnTo>
                  <a:lnTo>
                    <a:pt x="0" y="228600"/>
                  </a:lnTo>
                  <a:lnTo>
                    <a:pt x="5418" y="274666"/>
                  </a:lnTo>
                  <a:lnTo>
                    <a:pt x="20958" y="317575"/>
                  </a:lnTo>
                  <a:lnTo>
                    <a:pt x="45548" y="356406"/>
                  </a:lnTo>
                  <a:lnTo>
                    <a:pt x="78114" y="390239"/>
                  </a:lnTo>
                  <a:lnTo>
                    <a:pt x="117585" y="418154"/>
                  </a:lnTo>
                  <a:lnTo>
                    <a:pt x="162888" y="439233"/>
                  </a:lnTo>
                  <a:lnTo>
                    <a:pt x="212950" y="452555"/>
                  </a:lnTo>
                  <a:lnTo>
                    <a:pt x="266700" y="457200"/>
                  </a:lnTo>
                  <a:lnTo>
                    <a:pt x="320449" y="452555"/>
                  </a:lnTo>
                  <a:lnTo>
                    <a:pt x="370511" y="439233"/>
                  </a:lnTo>
                  <a:lnTo>
                    <a:pt x="415814" y="418154"/>
                  </a:lnTo>
                  <a:lnTo>
                    <a:pt x="455285" y="390239"/>
                  </a:lnTo>
                  <a:lnTo>
                    <a:pt x="487851" y="356406"/>
                  </a:lnTo>
                  <a:lnTo>
                    <a:pt x="512441" y="317575"/>
                  </a:lnTo>
                  <a:lnTo>
                    <a:pt x="527981" y="274666"/>
                  </a:lnTo>
                  <a:lnTo>
                    <a:pt x="533400" y="228600"/>
                  </a:lnTo>
                  <a:lnTo>
                    <a:pt x="527981" y="182533"/>
                  </a:lnTo>
                  <a:lnTo>
                    <a:pt x="512441" y="139624"/>
                  </a:lnTo>
                  <a:lnTo>
                    <a:pt x="487851" y="100793"/>
                  </a:lnTo>
                  <a:lnTo>
                    <a:pt x="455285" y="66960"/>
                  </a:lnTo>
                  <a:lnTo>
                    <a:pt x="415814" y="39045"/>
                  </a:lnTo>
                  <a:lnTo>
                    <a:pt x="370511" y="17966"/>
                  </a:lnTo>
                  <a:lnTo>
                    <a:pt x="320449" y="4644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381000" y="2438400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0" y="228600"/>
                  </a:moveTo>
                  <a:lnTo>
                    <a:pt x="5418" y="182533"/>
                  </a:lnTo>
                  <a:lnTo>
                    <a:pt x="20958" y="139624"/>
                  </a:lnTo>
                  <a:lnTo>
                    <a:pt x="45548" y="100793"/>
                  </a:lnTo>
                  <a:lnTo>
                    <a:pt x="78114" y="66960"/>
                  </a:lnTo>
                  <a:lnTo>
                    <a:pt x="117585" y="39045"/>
                  </a:lnTo>
                  <a:lnTo>
                    <a:pt x="162888" y="17966"/>
                  </a:lnTo>
                  <a:lnTo>
                    <a:pt x="212950" y="4644"/>
                  </a:lnTo>
                  <a:lnTo>
                    <a:pt x="266700" y="0"/>
                  </a:lnTo>
                  <a:lnTo>
                    <a:pt x="320449" y="4644"/>
                  </a:lnTo>
                  <a:lnTo>
                    <a:pt x="370511" y="17966"/>
                  </a:lnTo>
                  <a:lnTo>
                    <a:pt x="415814" y="39045"/>
                  </a:lnTo>
                  <a:lnTo>
                    <a:pt x="455285" y="66960"/>
                  </a:lnTo>
                  <a:lnTo>
                    <a:pt x="487851" y="100793"/>
                  </a:lnTo>
                  <a:lnTo>
                    <a:pt x="512441" y="139624"/>
                  </a:lnTo>
                  <a:lnTo>
                    <a:pt x="527981" y="182533"/>
                  </a:lnTo>
                  <a:lnTo>
                    <a:pt x="533400" y="228600"/>
                  </a:lnTo>
                  <a:lnTo>
                    <a:pt x="527981" y="274666"/>
                  </a:lnTo>
                  <a:lnTo>
                    <a:pt x="512441" y="317575"/>
                  </a:lnTo>
                  <a:lnTo>
                    <a:pt x="487851" y="356406"/>
                  </a:lnTo>
                  <a:lnTo>
                    <a:pt x="455285" y="390239"/>
                  </a:lnTo>
                  <a:lnTo>
                    <a:pt x="415814" y="418154"/>
                  </a:lnTo>
                  <a:lnTo>
                    <a:pt x="370511" y="439233"/>
                  </a:lnTo>
                  <a:lnTo>
                    <a:pt x="320449" y="452555"/>
                  </a:lnTo>
                  <a:lnTo>
                    <a:pt x="266700" y="457200"/>
                  </a:lnTo>
                  <a:lnTo>
                    <a:pt x="212950" y="452555"/>
                  </a:lnTo>
                  <a:lnTo>
                    <a:pt x="162888" y="439233"/>
                  </a:lnTo>
                  <a:lnTo>
                    <a:pt x="117585" y="418154"/>
                  </a:lnTo>
                  <a:lnTo>
                    <a:pt x="78114" y="390239"/>
                  </a:lnTo>
                  <a:lnTo>
                    <a:pt x="45548" y="356406"/>
                  </a:lnTo>
                  <a:lnTo>
                    <a:pt x="20958" y="317575"/>
                  </a:lnTo>
                  <a:lnTo>
                    <a:pt x="5418" y="274666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 txBox="1"/>
          <p:nvPr/>
        </p:nvSpPr>
        <p:spPr>
          <a:xfrm>
            <a:off x="535940" y="2383662"/>
            <a:ext cx="18351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0" i="1">
                <a:latin typeface="Times New Roman"/>
                <a:cs typeface="Times New Roman"/>
              </a:rPr>
              <a:t>x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692912" y="2642742"/>
            <a:ext cx="101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 i="1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376237" y="3348037"/>
            <a:ext cx="542925" cy="466725"/>
            <a:chOff x="376237" y="3348037"/>
            <a:chExt cx="542925" cy="466725"/>
          </a:xfrm>
        </p:grpSpPr>
        <p:sp>
          <p:nvSpPr>
            <p:cNvPr id="34" name="object 34" descr=""/>
            <p:cNvSpPr/>
            <p:nvPr/>
          </p:nvSpPr>
          <p:spPr>
            <a:xfrm>
              <a:off x="381000" y="3352800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266700" y="0"/>
                  </a:moveTo>
                  <a:lnTo>
                    <a:pt x="212950" y="4644"/>
                  </a:lnTo>
                  <a:lnTo>
                    <a:pt x="162888" y="17966"/>
                  </a:lnTo>
                  <a:lnTo>
                    <a:pt x="117585" y="39045"/>
                  </a:lnTo>
                  <a:lnTo>
                    <a:pt x="78114" y="66960"/>
                  </a:lnTo>
                  <a:lnTo>
                    <a:pt x="45548" y="100793"/>
                  </a:lnTo>
                  <a:lnTo>
                    <a:pt x="20958" y="139624"/>
                  </a:lnTo>
                  <a:lnTo>
                    <a:pt x="5418" y="182533"/>
                  </a:lnTo>
                  <a:lnTo>
                    <a:pt x="0" y="228600"/>
                  </a:lnTo>
                  <a:lnTo>
                    <a:pt x="5418" y="274666"/>
                  </a:lnTo>
                  <a:lnTo>
                    <a:pt x="20958" y="317575"/>
                  </a:lnTo>
                  <a:lnTo>
                    <a:pt x="45548" y="356406"/>
                  </a:lnTo>
                  <a:lnTo>
                    <a:pt x="78114" y="390239"/>
                  </a:lnTo>
                  <a:lnTo>
                    <a:pt x="117585" y="418154"/>
                  </a:lnTo>
                  <a:lnTo>
                    <a:pt x="162888" y="439233"/>
                  </a:lnTo>
                  <a:lnTo>
                    <a:pt x="212950" y="452555"/>
                  </a:lnTo>
                  <a:lnTo>
                    <a:pt x="266700" y="457200"/>
                  </a:lnTo>
                  <a:lnTo>
                    <a:pt x="320449" y="452555"/>
                  </a:lnTo>
                  <a:lnTo>
                    <a:pt x="370511" y="439233"/>
                  </a:lnTo>
                  <a:lnTo>
                    <a:pt x="415814" y="418154"/>
                  </a:lnTo>
                  <a:lnTo>
                    <a:pt x="455285" y="390239"/>
                  </a:lnTo>
                  <a:lnTo>
                    <a:pt x="487851" y="356406"/>
                  </a:lnTo>
                  <a:lnTo>
                    <a:pt x="512441" y="317575"/>
                  </a:lnTo>
                  <a:lnTo>
                    <a:pt x="527981" y="274666"/>
                  </a:lnTo>
                  <a:lnTo>
                    <a:pt x="533400" y="228600"/>
                  </a:lnTo>
                  <a:lnTo>
                    <a:pt x="527981" y="182533"/>
                  </a:lnTo>
                  <a:lnTo>
                    <a:pt x="512441" y="139624"/>
                  </a:lnTo>
                  <a:lnTo>
                    <a:pt x="487851" y="100793"/>
                  </a:lnTo>
                  <a:lnTo>
                    <a:pt x="455285" y="66960"/>
                  </a:lnTo>
                  <a:lnTo>
                    <a:pt x="415814" y="39045"/>
                  </a:lnTo>
                  <a:lnTo>
                    <a:pt x="370511" y="17966"/>
                  </a:lnTo>
                  <a:lnTo>
                    <a:pt x="320449" y="4644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381000" y="3352800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0" y="228600"/>
                  </a:moveTo>
                  <a:lnTo>
                    <a:pt x="5418" y="182533"/>
                  </a:lnTo>
                  <a:lnTo>
                    <a:pt x="20958" y="139624"/>
                  </a:lnTo>
                  <a:lnTo>
                    <a:pt x="45548" y="100793"/>
                  </a:lnTo>
                  <a:lnTo>
                    <a:pt x="78114" y="66960"/>
                  </a:lnTo>
                  <a:lnTo>
                    <a:pt x="117585" y="39045"/>
                  </a:lnTo>
                  <a:lnTo>
                    <a:pt x="162888" y="17966"/>
                  </a:lnTo>
                  <a:lnTo>
                    <a:pt x="212950" y="4644"/>
                  </a:lnTo>
                  <a:lnTo>
                    <a:pt x="266700" y="0"/>
                  </a:lnTo>
                  <a:lnTo>
                    <a:pt x="320449" y="4644"/>
                  </a:lnTo>
                  <a:lnTo>
                    <a:pt x="370511" y="17966"/>
                  </a:lnTo>
                  <a:lnTo>
                    <a:pt x="415814" y="39045"/>
                  </a:lnTo>
                  <a:lnTo>
                    <a:pt x="455285" y="66960"/>
                  </a:lnTo>
                  <a:lnTo>
                    <a:pt x="487851" y="100793"/>
                  </a:lnTo>
                  <a:lnTo>
                    <a:pt x="512441" y="139624"/>
                  </a:lnTo>
                  <a:lnTo>
                    <a:pt x="527981" y="182533"/>
                  </a:lnTo>
                  <a:lnTo>
                    <a:pt x="533400" y="228600"/>
                  </a:lnTo>
                  <a:lnTo>
                    <a:pt x="527981" y="274666"/>
                  </a:lnTo>
                  <a:lnTo>
                    <a:pt x="512441" y="317575"/>
                  </a:lnTo>
                  <a:lnTo>
                    <a:pt x="487851" y="356406"/>
                  </a:lnTo>
                  <a:lnTo>
                    <a:pt x="455285" y="390239"/>
                  </a:lnTo>
                  <a:lnTo>
                    <a:pt x="415814" y="418154"/>
                  </a:lnTo>
                  <a:lnTo>
                    <a:pt x="370511" y="439233"/>
                  </a:lnTo>
                  <a:lnTo>
                    <a:pt x="320449" y="452555"/>
                  </a:lnTo>
                  <a:lnTo>
                    <a:pt x="266700" y="457200"/>
                  </a:lnTo>
                  <a:lnTo>
                    <a:pt x="212950" y="452555"/>
                  </a:lnTo>
                  <a:lnTo>
                    <a:pt x="162888" y="439233"/>
                  </a:lnTo>
                  <a:lnTo>
                    <a:pt x="117585" y="418154"/>
                  </a:lnTo>
                  <a:lnTo>
                    <a:pt x="78114" y="390239"/>
                  </a:lnTo>
                  <a:lnTo>
                    <a:pt x="45548" y="356406"/>
                  </a:lnTo>
                  <a:lnTo>
                    <a:pt x="20958" y="317575"/>
                  </a:lnTo>
                  <a:lnTo>
                    <a:pt x="5418" y="274666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 txBox="1"/>
          <p:nvPr/>
        </p:nvSpPr>
        <p:spPr>
          <a:xfrm>
            <a:off x="535940" y="3297758"/>
            <a:ext cx="18351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0" i="1">
                <a:latin typeface="Times New Roman"/>
                <a:cs typeface="Times New Roman"/>
              </a:rPr>
              <a:t>x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692912" y="3556838"/>
            <a:ext cx="10223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 i="1"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3933825" y="2656459"/>
            <a:ext cx="6864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 b="1">
                <a:latin typeface="Arial"/>
                <a:cs typeface="Arial"/>
              </a:rPr>
              <a:t>XOR</a:t>
            </a:r>
            <a:endParaRPr sz="2400">
              <a:latin typeface="Arial"/>
              <a:cs typeface="Arial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459740" y="5209794"/>
            <a:ext cx="8037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0066FF"/>
                </a:solidFill>
                <a:latin typeface="Arial"/>
                <a:cs typeface="Arial"/>
              </a:rPr>
              <a:t>No</a:t>
            </a:r>
            <a:r>
              <a:rPr dirty="0" sz="1800" spc="-20" b="1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6FF"/>
                </a:solidFill>
                <a:latin typeface="Arial"/>
                <a:cs typeface="Arial"/>
              </a:rPr>
              <a:t>arrangement</a:t>
            </a:r>
            <a:r>
              <a:rPr dirty="0" sz="1800" spc="-10" b="1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6FF"/>
                </a:solidFill>
                <a:latin typeface="Arial"/>
                <a:cs typeface="Arial"/>
              </a:rPr>
              <a:t>work,</a:t>
            </a:r>
            <a:r>
              <a:rPr dirty="0" sz="1800" spc="-50" b="1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6FF"/>
                </a:solidFill>
                <a:latin typeface="Arial"/>
                <a:cs typeface="Arial"/>
              </a:rPr>
              <a:t>not</a:t>
            </a:r>
            <a:r>
              <a:rPr dirty="0" sz="1800" spc="-25" b="1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6FF"/>
                </a:solidFill>
                <a:latin typeface="Arial"/>
                <a:cs typeface="Arial"/>
              </a:rPr>
              <a:t>linearly</a:t>
            </a:r>
            <a:r>
              <a:rPr dirty="0" sz="1800" spc="-20" b="1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6FF"/>
                </a:solidFill>
                <a:latin typeface="Arial"/>
                <a:cs typeface="Arial"/>
              </a:rPr>
              <a:t>separable.</a:t>
            </a:r>
            <a:r>
              <a:rPr dirty="0" sz="1800" spc="-20" b="1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6FF"/>
                </a:solidFill>
                <a:latin typeface="Arial"/>
                <a:cs typeface="Arial"/>
              </a:rPr>
              <a:t>Require</a:t>
            </a:r>
            <a:r>
              <a:rPr dirty="0" sz="1800" spc="-25" b="1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6FF"/>
                </a:solidFill>
                <a:latin typeface="Arial"/>
                <a:cs typeface="Arial"/>
              </a:rPr>
              <a:t>two</a:t>
            </a:r>
            <a:r>
              <a:rPr dirty="0" sz="1800" spc="-55" b="1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6FF"/>
                </a:solidFill>
                <a:latin typeface="Arial"/>
                <a:cs typeface="Arial"/>
              </a:rPr>
              <a:t>boundary</a:t>
            </a:r>
            <a:r>
              <a:rPr dirty="0" sz="1800" spc="-40" b="1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66FF"/>
                </a:solidFill>
                <a:latin typeface="Arial"/>
                <a:cs typeface="Arial"/>
              </a:rPr>
              <a:t>lines.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7903209" y="3421507"/>
            <a:ext cx="330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latin typeface="Times New Roman"/>
                <a:cs typeface="Times New Roman"/>
              </a:rPr>
              <a:t>x</a:t>
            </a:r>
            <a:r>
              <a:rPr dirty="0" baseline="-20833" sz="2400" spc="-37">
                <a:latin typeface="Times New Roman"/>
                <a:cs typeface="Times New Roman"/>
              </a:rPr>
              <a:t>1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5932678" y="1394205"/>
            <a:ext cx="330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latin typeface="Times New Roman"/>
                <a:cs typeface="Times New Roman"/>
              </a:rPr>
              <a:t>x</a:t>
            </a:r>
            <a:r>
              <a:rPr dirty="0" baseline="-20833" sz="2400" spc="-37">
                <a:latin typeface="Times New Roman"/>
                <a:cs typeface="Times New Roman"/>
              </a:rPr>
              <a:t>2</a:t>
            </a:r>
            <a:endParaRPr baseline="-20833" sz="2400">
              <a:latin typeface="Times New Roman"/>
              <a:cs typeface="Times New Roman"/>
            </a:endParaRPr>
          </a:p>
        </p:txBody>
      </p:sp>
      <p:grpSp>
        <p:nvGrpSpPr>
          <p:cNvPr id="42" name="object 42" descr=""/>
          <p:cNvGrpSpPr/>
          <p:nvPr/>
        </p:nvGrpSpPr>
        <p:grpSpPr>
          <a:xfrm>
            <a:off x="5829300" y="1645920"/>
            <a:ext cx="2095500" cy="2214880"/>
            <a:chOff x="5829300" y="1645920"/>
            <a:chExt cx="2095500" cy="2214880"/>
          </a:xfrm>
        </p:grpSpPr>
        <p:sp>
          <p:nvSpPr>
            <p:cNvPr id="43" name="object 43" descr=""/>
            <p:cNvSpPr/>
            <p:nvPr/>
          </p:nvSpPr>
          <p:spPr>
            <a:xfrm>
              <a:off x="5829300" y="1645919"/>
              <a:ext cx="2095500" cy="2095500"/>
            </a:xfrm>
            <a:custGeom>
              <a:avLst/>
              <a:gdLst/>
              <a:ahLst/>
              <a:cxnLst/>
              <a:rect l="l" t="t" r="r" b="b"/>
              <a:pathLst>
                <a:path w="2095500" h="2095500">
                  <a:moveTo>
                    <a:pt x="2095500" y="2057400"/>
                  </a:moveTo>
                  <a:lnTo>
                    <a:pt x="2082800" y="2051050"/>
                  </a:lnTo>
                  <a:lnTo>
                    <a:pt x="2019300" y="2019300"/>
                  </a:lnTo>
                  <a:lnTo>
                    <a:pt x="2019300" y="2051050"/>
                  </a:lnTo>
                  <a:lnTo>
                    <a:pt x="44450" y="205105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2057400"/>
                  </a:lnTo>
                  <a:lnTo>
                    <a:pt x="38100" y="2057400"/>
                  </a:lnTo>
                  <a:lnTo>
                    <a:pt x="38100" y="2063750"/>
                  </a:lnTo>
                  <a:lnTo>
                    <a:pt x="2019300" y="2063750"/>
                  </a:lnTo>
                  <a:lnTo>
                    <a:pt x="2019300" y="2095500"/>
                  </a:lnTo>
                  <a:lnTo>
                    <a:pt x="2082800" y="2063750"/>
                  </a:lnTo>
                  <a:lnTo>
                    <a:pt x="2095500" y="2057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7010400" y="355092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399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799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399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7010400" y="355092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399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399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799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3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 descr=""/>
          <p:cNvSpPr txBox="1"/>
          <p:nvPr/>
        </p:nvSpPr>
        <p:spPr>
          <a:xfrm>
            <a:off x="7068439" y="3503803"/>
            <a:ext cx="1930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</a:t>
            </a:r>
            <a:endParaRPr sz="2400">
              <a:latin typeface="Symbol"/>
              <a:cs typeface="Symbol"/>
            </a:endParaRPr>
          </a:p>
        </p:txBody>
      </p:sp>
      <p:grpSp>
        <p:nvGrpSpPr>
          <p:cNvPr id="47" name="object 47" descr=""/>
          <p:cNvGrpSpPr/>
          <p:nvPr/>
        </p:nvGrpSpPr>
        <p:grpSpPr>
          <a:xfrm>
            <a:off x="5710237" y="3546157"/>
            <a:ext cx="314325" cy="314325"/>
            <a:chOff x="5710237" y="3546157"/>
            <a:chExt cx="314325" cy="314325"/>
          </a:xfrm>
        </p:grpSpPr>
        <p:sp>
          <p:nvSpPr>
            <p:cNvPr id="48" name="object 48" descr=""/>
            <p:cNvSpPr/>
            <p:nvPr/>
          </p:nvSpPr>
          <p:spPr>
            <a:xfrm>
              <a:off x="5715000" y="355092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399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799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399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5715000" y="355092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399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399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799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3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 descr=""/>
          <p:cNvSpPr txBox="1"/>
          <p:nvPr/>
        </p:nvSpPr>
        <p:spPr>
          <a:xfrm>
            <a:off x="5772658" y="3503803"/>
            <a:ext cx="1930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</a:t>
            </a:r>
            <a:endParaRPr sz="2400">
              <a:latin typeface="Symbol"/>
              <a:cs typeface="Symbol"/>
            </a:endParaRPr>
          </a:p>
        </p:txBody>
      </p:sp>
      <p:grpSp>
        <p:nvGrpSpPr>
          <p:cNvPr id="51" name="object 51" descr=""/>
          <p:cNvGrpSpPr/>
          <p:nvPr/>
        </p:nvGrpSpPr>
        <p:grpSpPr>
          <a:xfrm>
            <a:off x="5710237" y="2250757"/>
            <a:ext cx="314325" cy="314325"/>
            <a:chOff x="5710237" y="2250757"/>
            <a:chExt cx="314325" cy="314325"/>
          </a:xfrm>
        </p:grpSpPr>
        <p:sp>
          <p:nvSpPr>
            <p:cNvPr id="52" name="object 52" descr=""/>
            <p:cNvSpPr/>
            <p:nvPr/>
          </p:nvSpPr>
          <p:spPr>
            <a:xfrm>
              <a:off x="5715000" y="225552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5715000" y="225552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 descr=""/>
          <p:cNvSpPr txBox="1"/>
          <p:nvPr/>
        </p:nvSpPr>
        <p:spPr>
          <a:xfrm>
            <a:off x="5772658" y="2207716"/>
            <a:ext cx="19304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</a:t>
            </a:r>
            <a:endParaRPr sz="2400">
              <a:latin typeface="Symbol"/>
              <a:cs typeface="Symbol"/>
            </a:endParaRPr>
          </a:p>
        </p:txBody>
      </p:sp>
      <p:grpSp>
        <p:nvGrpSpPr>
          <p:cNvPr id="55" name="object 55" descr=""/>
          <p:cNvGrpSpPr/>
          <p:nvPr/>
        </p:nvGrpSpPr>
        <p:grpSpPr>
          <a:xfrm>
            <a:off x="7005828" y="2250948"/>
            <a:ext cx="314325" cy="314325"/>
            <a:chOff x="7005828" y="2250948"/>
            <a:chExt cx="314325" cy="314325"/>
          </a:xfrm>
        </p:grpSpPr>
        <p:sp>
          <p:nvSpPr>
            <p:cNvPr id="56" name="object 56" descr=""/>
            <p:cNvSpPr/>
            <p:nvPr/>
          </p:nvSpPr>
          <p:spPr>
            <a:xfrm>
              <a:off x="7010400" y="225552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7010400" y="225552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 descr=""/>
          <p:cNvSpPr txBox="1"/>
          <p:nvPr/>
        </p:nvSpPr>
        <p:spPr>
          <a:xfrm>
            <a:off x="7068439" y="2207716"/>
            <a:ext cx="19304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Symbol"/>
                <a:cs typeface="Symbol"/>
              </a:rPr>
              <a:t>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6251828" y="2811907"/>
            <a:ext cx="6680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latin typeface="Times New Roman"/>
                <a:cs typeface="Times New Roman"/>
              </a:rPr>
              <a:t>XOR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60" name="object 60" descr=""/>
          <p:cNvGrpSpPr/>
          <p:nvPr/>
        </p:nvGrpSpPr>
        <p:grpSpPr>
          <a:xfrm>
            <a:off x="5452221" y="1908673"/>
            <a:ext cx="2143760" cy="2384425"/>
            <a:chOff x="5452221" y="1908673"/>
            <a:chExt cx="2143760" cy="2384425"/>
          </a:xfrm>
        </p:grpSpPr>
        <p:sp>
          <p:nvSpPr>
            <p:cNvPr id="61" name="object 61" descr=""/>
            <p:cNvSpPr/>
            <p:nvPr/>
          </p:nvSpPr>
          <p:spPr>
            <a:xfrm>
              <a:off x="5456983" y="1913436"/>
              <a:ext cx="2134235" cy="2374900"/>
            </a:xfrm>
            <a:custGeom>
              <a:avLst/>
              <a:gdLst/>
              <a:ahLst/>
              <a:cxnLst/>
              <a:rect l="l" t="t" r="r" b="b"/>
              <a:pathLst>
                <a:path w="2134234" h="2374900">
                  <a:moveTo>
                    <a:pt x="271534" y="0"/>
                  </a:moveTo>
                  <a:lnTo>
                    <a:pt x="212275" y="5447"/>
                  </a:lnTo>
                  <a:lnTo>
                    <a:pt x="159028" y="20296"/>
                  </a:lnTo>
                  <a:lnTo>
                    <a:pt x="112291" y="44812"/>
                  </a:lnTo>
                  <a:lnTo>
                    <a:pt x="72744" y="79064"/>
                  </a:lnTo>
                  <a:lnTo>
                    <a:pt x="41794" y="121832"/>
                  </a:lnTo>
                  <a:lnTo>
                    <a:pt x="19480" y="172422"/>
                  </a:lnTo>
                  <a:lnTo>
                    <a:pt x="5613" y="230305"/>
                  </a:lnTo>
                  <a:lnTo>
                    <a:pt x="0" y="294950"/>
                  </a:lnTo>
                  <a:lnTo>
                    <a:pt x="228" y="329643"/>
                  </a:lnTo>
                  <a:lnTo>
                    <a:pt x="6636" y="403438"/>
                  </a:lnTo>
                  <a:lnTo>
                    <a:pt x="12767" y="442408"/>
                  </a:lnTo>
                  <a:lnTo>
                    <a:pt x="20818" y="482671"/>
                  </a:lnTo>
                  <a:lnTo>
                    <a:pt x="30765" y="524161"/>
                  </a:lnTo>
                  <a:lnTo>
                    <a:pt x="42583" y="566811"/>
                  </a:lnTo>
                  <a:lnTo>
                    <a:pt x="56249" y="610556"/>
                  </a:lnTo>
                  <a:lnTo>
                    <a:pt x="71739" y="655329"/>
                  </a:lnTo>
                  <a:lnTo>
                    <a:pt x="89028" y="701064"/>
                  </a:lnTo>
                  <a:lnTo>
                    <a:pt x="108093" y="747694"/>
                  </a:lnTo>
                  <a:lnTo>
                    <a:pt x="128910" y="795154"/>
                  </a:lnTo>
                  <a:lnTo>
                    <a:pt x="151455" y="843377"/>
                  </a:lnTo>
                  <a:lnTo>
                    <a:pt x="175704" y="892297"/>
                  </a:lnTo>
                  <a:lnTo>
                    <a:pt x="201633" y="941848"/>
                  </a:lnTo>
                  <a:lnTo>
                    <a:pt x="229217" y="991963"/>
                  </a:lnTo>
                  <a:lnTo>
                    <a:pt x="258434" y="1042576"/>
                  </a:lnTo>
                  <a:lnTo>
                    <a:pt x="289258" y="1093622"/>
                  </a:lnTo>
                  <a:lnTo>
                    <a:pt x="321666" y="1145033"/>
                  </a:lnTo>
                  <a:lnTo>
                    <a:pt x="355635" y="1196743"/>
                  </a:lnTo>
                  <a:lnTo>
                    <a:pt x="391139" y="1248687"/>
                  </a:lnTo>
                  <a:lnTo>
                    <a:pt x="428155" y="1300798"/>
                  </a:lnTo>
                  <a:lnTo>
                    <a:pt x="466660" y="1353009"/>
                  </a:lnTo>
                  <a:lnTo>
                    <a:pt x="506628" y="1405255"/>
                  </a:lnTo>
                  <a:lnTo>
                    <a:pt x="548037" y="1457469"/>
                  </a:lnTo>
                  <a:lnTo>
                    <a:pt x="590862" y="1509585"/>
                  </a:lnTo>
                  <a:lnTo>
                    <a:pt x="635079" y="1561537"/>
                  </a:lnTo>
                  <a:lnTo>
                    <a:pt x="680185" y="1612719"/>
                  </a:lnTo>
                  <a:lnTo>
                    <a:pt x="725652" y="1662546"/>
                  </a:lnTo>
                  <a:lnTo>
                    <a:pt x="771417" y="1710986"/>
                  </a:lnTo>
                  <a:lnTo>
                    <a:pt x="817419" y="1758005"/>
                  </a:lnTo>
                  <a:lnTo>
                    <a:pt x="863595" y="1803570"/>
                  </a:lnTo>
                  <a:lnTo>
                    <a:pt x="909883" y="1847648"/>
                  </a:lnTo>
                  <a:lnTo>
                    <a:pt x="956222" y="1890206"/>
                  </a:lnTo>
                  <a:lnTo>
                    <a:pt x="1002549" y="1931210"/>
                  </a:lnTo>
                  <a:lnTo>
                    <a:pt x="1048801" y="1970628"/>
                  </a:lnTo>
                  <a:lnTo>
                    <a:pt x="1094918" y="2008426"/>
                  </a:lnTo>
                  <a:lnTo>
                    <a:pt x="1140836" y="2044571"/>
                  </a:lnTo>
                  <a:lnTo>
                    <a:pt x="1186494" y="2079029"/>
                  </a:lnTo>
                  <a:lnTo>
                    <a:pt x="1231830" y="2111769"/>
                  </a:lnTo>
                  <a:lnTo>
                    <a:pt x="1276781" y="2142755"/>
                  </a:lnTo>
                  <a:lnTo>
                    <a:pt x="1321285" y="2171956"/>
                  </a:lnTo>
                  <a:lnTo>
                    <a:pt x="1365281" y="2199338"/>
                  </a:lnTo>
                  <a:lnTo>
                    <a:pt x="1408706" y="2224868"/>
                  </a:lnTo>
                  <a:lnTo>
                    <a:pt x="1451498" y="2248512"/>
                  </a:lnTo>
                  <a:lnTo>
                    <a:pt x="1493596" y="2270238"/>
                  </a:lnTo>
                  <a:lnTo>
                    <a:pt x="1534936" y="2290012"/>
                  </a:lnTo>
                  <a:lnTo>
                    <a:pt x="1575457" y="2307801"/>
                  </a:lnTo>
                  <a:lnTo>
                    <a:pt x="1615096" y="2323573"/>
                  </a:lnTo>
                  <a:lnTo>
                    <a:pt x="1653793" y="2337293"/>
                  </a:lnTo>
                  <a:lnTo>
                    <a:pt x="1691484" y="2348928"/>
                  </a:lnTo>
                  <a:lnTo>
                    <a:pt x="1763601" y="2365813"/>
                  </a:lnTo>
                  <a:lnTo>
                    <a:pt x="1830951" y="2373961"/>
                  </a:lnTo>
                  <a:lnTo>
                    <a:pt x="1862683" y="2374677"/>
                  </a:lnTo>
                  <a:lnTo>
                    <a:pt x="1893037" y="2373109"/>
                  </a:lnTo>
                  <a:lnTo>
                    <a:pt x="1949363" y="2362989"/>
                  </a:lnTo>
                  <a:lnTo>
                    <a:pt x="1999432" y="2343336"/>
                  </a:lnTo>
                  <a:lnTo>
                    <a:pt x="2042747" y="2313885"/>
                  </a:lnTo>
                  <a:lnTo>
                    <a:pt x="2078068" y="2275228"/>
                  </a:lnTo>
                  <a:lnTo>
                    <a:pt x="2104659" y="2228486"/>
                  </a:lnTo>
                  <a:lnTo>
                    <a:pt x="2122709" y="2174188"/>
                  </a:lnTo>
                  <a:lnTo>
                    <a:pt x="2132412" y="2112864"/>
                  </a:lnTo>
                  <a:lnTo>
                    <a:pt x="2134193" y="2079733"/>
                  </a:lnTo>
                  <a:lnTo>
                    <a:pt x="2133959" y="2045044"/>
                  </a:lnTo>
                  <a:lnTo>
                    <a:pt x="2127541" y="1971258"/>
                  </a:lnTo>
                  <a:lnTo>
                    <a:pt x="2121405" y="1932293"/>
                  </a:lnTo>
                  <a:lnTo>
                    <a:pt x="2113350" y="1892035"/>
                  </a:lnTo>
                  <a:lnTo>
                    <a:pt x="2103399" y="1850551"/>
                  </a:lnTo>
                  <a:lnTo>
                    <a:pt x="2091578" y="1807906"/>
                  </a:lnTo>
                  <a:lnTo>
                    <a:pt x="2077909" y="1764166"/>
                  </a:lnTo>
                  <a:lnTo>
                    <a:pt x="2062416" y="1719398"/>
                  </a:lnTo>
                  <a:lnTo>
                    <a:pt x="2045124" y="1673669"/>
                  </a:lnTo>
                  <a:lnTo>
                    <a:pt x="2026057" y="1627044"/>
                  </a:lnTo>
                  <a:lnTo>
                    <a:pt x="2005238" y="1579589"/>
                  </a:lnTo>
                  <a:lnTo>
                    <a:pt x="1982691" y="1531371"/>
                  </a:lnTo>
                  <a:lnTo>
                    <a:pt x="1958441" y="1482456"/>
                  </a:lnTo>
                  <a:lnTo>
                    <a:pt x="1932511" y="1432910"/>
                  </a:lnTo>
                  <a:lnTo>
                    <a:pt x="1904925" y="1382799"/>
                  </a:lnTo>
                  <a:lnTo>
                    <a:pt x="1875708" y="1332190"/>
                  </a:lnTo>
                  <a:lnTo>
                    <a:pt x="1844883" y="1281149"/>
                  </a:lnTo>
                  <a:lnTo>
                    <a:pt x="1812474" y="1229742"/>
                  </a:lnTo>
                  <a:lnTo>
                    <a:pt x="1778505" y="1178035"/>
                  </a:lnTo>
                  <a:lnTo>
                    <a:pt x="1743000" y="1126094"/>
                  </a:lnTo>
                  <a:lnTo>
                    <a:pt x="1705984" y="1073986"/>
                  </a:lnTo>
                  <a:lnTo>
                    <a:pt x="1667479" y="1021777"/>
                  </a:lnTo>
                  <a:lnTo>
                    <a:pt x="1627510" y="969533"/>
                  </a:lnTo>
                  <a:lnTo>
                    <a:pt x="1586102" y="917320"/>
                  </a:lnTo>
                  <a:lnTo>
                    <a:pt x="1543277" y="865205"/>
                  </a:lnTo>
                  <a:lnTo>
                    <a:pt x="1499060" y="813253"/>
                  </a:lnTo>
                  <a:lnTo>
                    <a:pt x="1453964" y="762071"/>
                  </a:lnTo>
                  <a:lnTo>
                    <a:pt x="1408506" y="712243"/>
                  </a:lnTo>
                  <a:lnTo>
                    <a:pt x="1362748" y="663802"/>
                  </a:lnTo>
                  <a:lnTo>
                    <a:pt x="1316754" y="616781"/>
                  </a:lnTo>
                  <a:lnTo>
                    <a:pt x="1270583" y="571214"/>
                  </a:lnTo>
                  <a:lnTo>
                    <a:pt x="1224300" y="527133"/>
                  </a:lnTo>
                  <a:lnTo>
                    <a:pt x="1177966" y="484572"/>
                  </a:lnTo>
                  <a:lnTo>
                    <a:pt x="1131643" y="443564"/>
                  </a:lnTo>
                  <a:lnTo>
                    <a:pt x="1085393" y="404143"/>
                  </a:lnTo>
                  <a:lnTo>
                    <a:pt x="1039279" y="366341"/>
                  </a:lnTo>
                  <a:lnTo>
                    <a:pt x="993362" y="330192"/>
                  </a:lnTo>
                  <a:lnTo>
                    <a:pt x="947706" y="295728"/>
                  </a:lnTo>
                  <a:lnTo>
                    <a:pt x="902371" y="262984"/>
                  </a:lnTo>
                  <a:lnTo>
                    <a:pt x="857421" y="231993"/>
                  </a:lnTo>
                  <a:lnTo>
                    <a:pt x="812917" y="202787"/>
                  </a:lnTo>
                  <a:lnTo>
                    <a:pt x="768921" y="175400"/>
                  </a:lnTo>
                  <a:lnTo>
                    <a:pt x="725496" y="149865"/>
                  </a:lnTo>
                  <a:lnTo>
                    <a:pt x="682704" y="126215"/>
                  </a:lnTo>
                  <a:lnTo>
                    <a:pt x="640607" y="104484"/>
                  </a:lnTo>
                  <a:lnTo>
                    <a:pt x="599267" y="84705"/>
                  </a:lnTo>
                  <a:lnTo>
                    <a:pt x="558746" y="66910"/>
                  </a:lnTo>
                  <a:lnTo>
                    <a:pt x="519107" y="51134"/>
                  </a:lnTo>
                  <a:lnTo>
                    <a:pt x="480411" y="37409"/>
                  </a:lnTo>
                  <a:lnTo>
                    <a:pt x="442721" y="25769"/>
                  </a:lnTo>
                  <a:lnTo>
                    <a:pt x="370607" y="8875"/>
                  </a:lnTo>
                  <a:lnTo>
                    <a:pt x="303262" y="718"/>
                  </a:lnTo>
                  <a:lnTo>
                    <a:pt x="271534" y="0"/>
                  </a:lnTo>
                  <a:close/>
                </a:path>
              </a:pathLst>
            </a:custGeom>
            <a:solidFill>
              <a:srgbClr val="00E3A8">
                <a:alpha val="38822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5456983" y="1913436"/>
              <a:ext cx="2134235" cy="2374900"/>
            </a:xfrm>
            <a:custGeom>
              <a:avLst/>
              <a:gdLst/>
              <a:ahLst/>
              <a:cxnLst/>
              <a:rect l="l" t="t" r="r" b="b"/>
              <a:pathLst>
                <a:path w="2134234" h="2374900">
                  <a:moveTo>
                    <a:pt x="635079" y="1561537"/>
                  </a:moveTo>
                  <a:lnTo>
                    <a:pt x="590862" y="1509585"/>
                  </a:lnTo>
                  <a:lnTo>
                    <a:pt x="548037" y="1457469"/>
                  </a:lnTo>
                  <a:lnTo>
                    <a:pt x="506628" y="1405255"/>
                  </a:lnTo>
                  <a:lnTo>
                    <a:pt x="466660" y="1353009"/>
                  </a:lnTo>
                  <a:lnTo>
                    <a:pt x="428155" y="1300798"/>
                  </a:lnTo>
                  <a:lnTo>
                    <a:pt x="391139" y="1248687"/>
                  </a:lnTo>
                  <a:lnTo>
                    <a:pt x="355635" y="1196743"/>
                  </a:lnTo>
                  <a:lnTo>
                    <a:pt x="321666" y="1145033"/>
                  </a:lnTo>
                  <a:lnTo>
                    <a:pt x="289258" y="1093622"/>
                  </a:lnTo>
                  <a:lnTo>
                    <a:pt x="258434" y="1042576"/>
                  </a:lnTo>
                  <a:lnTo>
                    <a:pt x="229217" y="991963"/>
                  </a:lnTo>
                  <a:lnTo>
                    <a:pt x="201633" y="941848"/>
                  </a:lnTo>
                  <a:lnTo>
                    <a:pt x="175704" y="892297"/>
                  </a:lnTo>
                  <a:lnTo>
                    <a:pt x="151455" y="843377"/>
                  </a:lnTo>
                  <a:lnTo>
                    <a:pt x="128910" y="795154"/>
                  </a:lnTo>
                  <a:lnTo>
                    <a:pt x="108093" y="747694"/>
                  </a:lnTo>
                  <a:lnTo>
                    <a:pt x="89028" y="701064"/>
                  </a:lnTo>
                  <a:lnTo>
                    <a:pt x="71739" y="655329"/>
                  </a:lnTo>
                  <a:lnTo>
                    <a:pt x="56249" y="610556"/>
                  </a:lnTo>
                  <a:lnTo>
                    <a:pt x="42583" y="566811"/>
                  </a:lnTo>
                  <a:lnTo>
                    <a:pt x="30765" y="524161"/>
                  </a:lnTo>
                  <a:lnTo>
                    <a:pt x="20818" y="482671"/>
                  </a:lnTo>
                  <a:lnTo>
                    <a:pt x="12767" y="442408"/>
                  </a:lnTo>
                  <a:lnTo>
                    <a:pt x="6636" y="403438"/>
                  </a:lnTo>
                  <a:lnTo>
                    <a:pt x="228" y="329643"/>
                  </a:lnTo>
                  <a:lnTo>
                    <a:pt x="0" y="294950"/>
                  </a:lnTo>
                  <a:lnTo>
                    <a:pt x="1786" y="261816"/>
                  </a:lnTo>
                  <a:lnTo>
                    <a:pt x="11503" y="200485"/>
                  </a:lnTo>
                  <a:lnTo>
                    <a:pt x="29569" y="146182"/>
                  </a:lnTo>
                  <a:lnTo>
                    <a:pt x="56177" y="99437"/>
                  </a:lnTo>
                  <a:lnTo>
                    <a:pt x="91519" y="60778"/>
                  </a:lnTo>
                  <a:lnTo>
                    <a:pt x="134815" y="31329"/>
                  </a:lnTo>
                  <a:lnTo>
                    <a:pt x="184869" y="11680"/>
                  </a:lnTo>
                  <a:lnTo>
                    <a:pt x="241184" y="1565"/>
                  </a:lnTo>
                  <a:lnTo>
                    <a:pt x="271534" y="0"/>
                  </a:lnTo>
                  <a:lnTo>
                    <a:pt x="303262" y="718"/>
                  </a:lnTo>
                  <a:lnTo>
                    <a:pt x="370607" y="8875"/>
                  </a:lnTo>
                  <a:lnTo>
                    <a:pt x="442721" y="25769"/>
                  </a:lnTo>
                  <a:lnTo>
                    <a:pt x="480411" y="37409"/>
                  </a:lnTo>
                  <a:lnTo>
                    <a:pt x="519107" y="51134"/>
                  </a:lnTo>
                  <a:lnTo>
                    <a:pt x="558746" y="66910"/>
                  </a:lnTo>
                  <a:lnTo>
                    <a:pt x="599267" y="84705"/>
                  </a:lnTo>
                  <a:lnTo>
                    <a:pt x="640607" y="104484"/>
                  </a:lnTo>
                  <a:lnTo>
                    <a:pt x="682704" y="126215"/>
                  </a:lnTo>
                  <a:lnTo>
                    <a:pt x="725496" y="149865"/>
                  </a:lnTo>
                  <a:lnTo>
                    <a:pt x="768921" y="175400"/>
                  </a:lnTo>
                  <a:lnTo>
                    <a:pt x="812917" y="202787"/>
                  </a:lnTo>
                  <a:lnTo>
                    <a:pt x="857421" y="231993"/>
                  </a:lnTo>
                  <a:lnTo>
                    <a:pt x="902371" y="262984"/>
                  </a:lnTo>
                  <a:lnTo>
                    <a:pt x="947706" y="295728"/>
                  </a:lnTo>
                  <a:lnTo>
                    <a:pt x="993362" y="330192"/>
                  </a:lnTo>
                  <a:lnTo>
                    <a:pt x="1039279" y="366341"/>
                  </a:lnTo>
                  <a:lnTo>
                    <a:pt x="1085393" y="404143"/>
                  </a:lnTo>
                  <a:lnTo>
                    <a:pt x="1131643" y="443564"/>
                  </a:lnTo>
                  <a:lnTo>
                    <a:pt x="1177966" y="484572"/>
                  </a:lnTo>
                  <a:lnTo>
                    <a:pt x="1224300" y="527133"/>
                  </a:lnTo>
                  <a:lnTo>
                    <a:pt x="1270583" y="571214"/>
                  </a:lnTo>
                  <a:lnTo>
                    <a:pt x="1316754" y="616781"/>
                  </a:lnTo>
                  <a:lnTo>
                    <a:pt x="1362748" y="663802"/>
                  </a:lnTo>
                  <a:lnTo>
                    <a:pt x="1408506" y="712243"/>
                  </a:lnTo>
                  <a:lnTo>
                    <a:pt x="1453964" y="762071"/>
                  </a:lnTo>
                  <a:lnTo>
                    <a:pt x="1499060" y="813253"/>
                  </a:lnTo>
                  <a:lnTo>
                    <a:pt x="1543277" y="865205"/>
                  </a:lnTo>
                  <a:lnTo>
                    <a:pt x="1586102" y="917320"/>
                  </a:lnTo>
                  <a:lnTo>
                    <a:pt x="1627510" y="969533"/>
                  </a:lnTo>
                  <a:lnTo>
                    <a:pt x="1667479" y="1021777"/>
                  </a:lnTo>
                  <a:lnTo>
                    <a:pt x="1705984" y="1073986"/>
                  </a:lnTo>
                  <a:lnTo>
                    <a:pt x="1743000" y="1126094"/>
                  </a:lnTo>
                  <a:lnTo>
                    <a:pt x="1778505" y="1178035"/>
                  </a:lnTo>
                  <a:lnTo>
                    <a:pt x="1812474" y="1229742"/>
                  </a:lnTo>
                  <a:lnTo>
                    <a:pt x="1844883" y="1281149"/>
                  </a:lnTo>
                  <a:lnTo>
                    <a:pt x="1875708" y="1332190"/>
                  </a:lnTo>
                  <a:lnTo>
                    <a:pt x="1904925" y="1382799"/>
                  </a:lnTo>
                  <a:lnTo>
                    <a:pt x="1932511" y="1432910"/>
                  </a:lnTo>
                  <a:lnTo>
                    <a:pt x="1958441" y="1482456"/>
                  </a:lnTo>
                  <a:lnTo>
                    <a:pt x="1982691" y="1531371"/>
                  </a:lnTo>
                  <a:lnTo>
                    <a:pt x="2005238" y="1579589"/>
                  </a:lnTo>
                  <a:lnTo>
                    <a:pt x="2026057" y="1627044"/>
                  </a:lnTo>
                  <a:lnTo>
                    <a:pt x="2045124" y="1673669"/>
                  </a:lnTo>
                  <a:lnTo>
                    <a:pt x="2062416" y="1719398"/>
                  </a:lnTo>
                  <a:lnTo>
                    <a:pt x="2077909" y="1764166"/>
                  </a:lnTo>
                  <a:lnTo>
                    <a:pt x="2091578" y="1807906"/>
                  </a:lnTo>
                  <a:lnTo>
                    <a:pt x="2103399" y="1850551"/>
                  </a:lnTo>
                  <a:lnTo>
                    <a:pt x="2113350" y="1892035"/>
                  </a:lnTo>
                  <a:lnTo>
                    <a:pt x="2121405" y="1932293"/>
                  </a:lnTo>
                  <a:lnTo>
                    <a:pt x="2127541" y="1971258"/>
                  </a:lnTo>
                  <a:lnTo>
                    <a:pt x="2133959" y="2045044"/>
                  </a:lnTo>
                  <a:lnTo>
                    <a:pt x="2134193" y="2079733"/>
                  </a:lnTo>
                  <a:lnTo>
                    <a:pt x="2132412" y="2112864"/>
                  </a:lnTo>
                  <a:lnTo>
                    <a:pt x="2122709" y="2174188"/>
                  </a:lnTo>
                  <a:lnTo>
                    <a:pt x="2104659" y="2228486"/>
                  </a:lnTo>
                  <a:lnTo>
                    <a:pt x="2078068" y="2275228"/>
                  </a:lnTo>
                  <a:lnTo>
                    <a:pt x="2042747" y="2313885"/>
                  </a:lnTo>
                  <a:lnTo>
                    <a:pt x="1999432" y="2343336"/>
                  </a:lnTo>
                  <a:lnTo>
                    <a:pt x="1949363" y="2362989"/>
                  </a:lnTo>
                  <a:lnTo>
                    <a:pt x="1893037" y="2373109"/>
                  </a:lnTo>
                  <a:lnTo>
                    <a:pt x="1862683" y="2374677"/>
                  </a:lnTo>
                  <a:lnTo>
                    <a:pt x="1830951" y="2373961"/>
                  </a:lnTo>
                  <a:lnTo>
                    <a:pt x="1763601" y="2365813"/>
                  </a:lnTo>
                  <a:lnTo>
                    <a:pt x="1691484" y="2348928"/>
                  </a:lnTo>
                  <a:lnTo>
                    <a:pt x="1653793" y="2337293"/>
                  </a:lnTo>
                  <a:lnTo>
                    <a:pt x="1615096" y="2323573"/>
                  </a:lnTo>
                  <a:lnTo>
                    <a:pt x="1575457" y="2307801"/>
                  </a:lnTo>
                  <a:lnTo>
                    <a:pt x="1534936" y="2290012"/>
                  </a:lnTo>
                  <a:lnTo>
                    <a:pt x="1493596" y="2270238"/>
                  </a:lnTo>
                  <a:lnTo>
                    <a:pt x="1451498" y="2248512"/>
                  </a:lnTo>
                  <a:lnTo>
                    <a:pt x="1408706" y="2224868"/>
                  </a:lnTo>
                  <a:lnTo>
                    <a:pt x="1365281" y="2199338"/>
                  </a:lnTo>
                  <a:lnTo>
                    <a:pt x="1321285" y="2171956"/>
                  </a:lnTo>
                  <a:lnTo>
                    <a:pt x="1276781" y="2142755"/>
                  </a:lnTo>
                  <a:lnTo>
                    <a:pt x="1231830" y="2111769"/>
                  </a:lnTo>
                  <a:lnTo>
                    <a:pt x="1186494" y="2079029"/>
                  </a:lnTo>
                  <a:lnTo>
                    <a:pt x="1140836" y="2044571"/>
                  </a:lnTo>
                  <a:lnTo>
                    <a:pt x="1094918" y="2008426"/>
                  </a:lnTo>
                  <a:lnTo>
                    <a:pt x="1048801" y="1970628"/>
                  </a:lnTo>
                  <a:lnTo>
                    <a:pt x="1002549" y="1931210"/>
                  </a:lnTo>
                  <a:lnTo>
                    <a:pt x="956222" y="1890206"/>
                  </a:lnTo>
                  <a:lnTo>
                    <a:pt x="909883" y="1847648"/>
                  </a:lnTo>
                  <a:lnTo>
                    <a:pt x="863595" y="1803570"/>
                  </a:lnTo>
                  <a:lnTo>
                    <a:pt x="817419" y="1758005"/>
                  </a:lnTo>
                  <a:lnTo>
                    <a:pt x="771417" y="1710986"/>
                  </a:lnTo>
                  <a:lnTo>
                    <a:pt x="725652" y="1662546"/>
                  </a:lnTo>
                  <a:lnTo>
                    <a:pt x="680185" y="1612719"/>
                  </a:lnTo>
                  <a:lnTo>
                    <a:pt x="635079" y="156153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latin typeface="Times New Roman"/>
                <a:cs typeface="Times New Roman"/>
              </a:rPr>
              <a:t>XOR</a:t>
            </a:r>
            <a:r>
              <a:rPr dirty="0" sz="3200" spc="-20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solution</a:t>
            </a:r>
            <a:r>
              <a:rPr dirty="0" sz="3200" spc="-3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in</a:t>
            </a:r>
            <a:r>
              <a:rPr dirty="0" sz="3200" spc="-10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Higher</a:t>
            </a:r>
            <a:r>
              <a:rPr dirty="0" sz="3200" spc="-25">
                <a:latin typeface="Times New Roman"/>
                <a:cs typeface="Times New Roman"/>
              </a:rPr>
              <a:t> </a:t>
            </a:r>
            <a:r>
              <a:rPr dirty="0" sz="3200" spc="-10">
                <a:latin typeface="Times New Roman"/>
                <a:cs typeface="Times New Roman"/>
              </a:rPr>
              <a:t>Dimension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20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07340" y="6200343"/>
            <a:ext cx="83648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0066FF"/>
                </a:solidFill>
                <a:latin typeface="Arial"/>
                <a:cs typeface="Arial"/>
              </a:rPr>
              <a:t>An</a:t>
            </a:r>
            <a:r>
              <a:rPr dirty="0" sz="1800" spc="15" b="1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6FF"/>
                </a:solidFill>
                <a:latin typeface="Arial"/>
                <a:cs typeface="Arial"/>
              </a:rPr>
              <a:t>additional</a:t>
            </a:r>
            <a:r>
              <a:rPr dirty="0" sz="1800" spc="-45" b="1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6FF"/>
                </a:solidFill>
                <a:latin typeface="Arial"/>
                <a:cs typeface="Arial"/>
              </a:rPr>
              <a:t>dimension</a:t>
            </a:r>
            <a:r>
              <a:rPr dirty="0" sz="1800" spc="-45" b="1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6FF"/>
                </a:solidFill>
                <a:latin typeface="Arial"/>
                <a:cs typeface="Arial"/>
              </a:rPr>
              <a:t>(input)</a:t>
            </a:r>
            <a:r>
              <a:rPr dirty="0" sz="1800" spc="-40" b="1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6FF"/>
                </a:solidFill>
                <a:latin typeface="Arial"/>
                <a:cs typeface="Arial"/>
              </a:rPr>
              <a:t>converts</a:t>
            </a:r>
            <a:r>
              <a:rPr dirty="0" sz="1800" spc="5" b="1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6FF"/>
                </a:solidFill>
                <a:latin typeface="Arial"/>
                <a:cs typeface="Arial"/>
              </a:rPr>
              <a:t>the</a:t>
            </a:r>
            <a:r>
              <a:rPr dirty="0" sz="1800" spc="-30" b="1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6FF"/>
                </a:solidFill>
                <a:latin typeface="Arial"/>
                <a:cs typeface="Arial"/>
              </a:rPr>
              <a:t>problem</a:t>
            </a:r>
            <a:r>
              <a:rPr dirty="0" sz="1800" spc="-45" b="1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6FF"/>
                </a:solidFill>
                <a:latin typeface="Arial"/>
                <a:cs typeface="Arial"/>
              </a:rPr>
              <a:t>to</a:t>
            </a:r>
            <a:r>
              <a:rPr dirty="0" sz="1800" spc="-25" b="1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6FF"/>
                </a:solidFill>
                <a:latin typeface="Arial"/>
                <a:cs typeface="Arial"/>
              </a:rPr>
              <a:t>a</a:t>
            </a:r>
            <a:r>
              <a:rPr dirty="0" sz="1800" spc="-25" b="1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6FF"/>
                </a:solidFill>
                <a:latin typeface="Arial"/>
                <a:cs typeface="Arial"/>
              </a:rPr>
              <a:t>linearly</a:t>
            </a:r>
            <a:r>
              <a:rPr dirty="0" sz="1800" spc="-50" b="1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66FF"/>
                </a:solidFill>
                <a:latin typeface="Arial"/>
                <a:cs typeface="Arial"/>
              </a:rPr>
              <a:t>separable.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800100" y="2004060"/>
            <a:ext cx="2194560" cy="2280285"/>
            <a:chOff x="800100" y="2004060"/>
            <a:chExt cx="2194560" cy="2280285"/>
          </a:xfrm>
        </p:grpSpPr>
        <p:sp>
          <p:nvSpPr>
            <p:cNvPr id="15" name="object 15" descr=""/>
            <p:cNvSpPr/>
            <p:nvPr/>
          </p:nvSpPr>
          <p:spPr>
            <a:xfrm>
              <a:off x="807720" y="2011680"/>
              <a:ext cx="2179320" cy="2265045"/>
            </a:xfrm>
            <a:custGeom>
              <a:avLst/>
              <a:gdLst/>
              <a:ahLst/>
              <a:cxnLst/>
              <a:rect l="l" t="t" r="r" b="b"/>
              <a:pathLst>
                <a:path w="2179320" h="2265045">
                  <a:moveTo>
                    <a:pt x="0" y="906907"/>
                  </a:moveTo>
                  <a:lnTo>
                    <a:pt x="906907" y="0"/>
                  </a:lnTo>
                  <a:lnTo>
                    <a:pt x="2179320" y="0"/>
                  </a:lnTo>
                  <a:lnTo>
                    <a:pt x="2179320" y="1357757"/>
                  </a:lnTo>
                  <a:lnTo>
                    <a:pt x="1272413" y="2264664"/>
                  </a:lnTo>
                  <a:lnTo>
                    <a:pt x="0" y="2264664"/>
                  </a:lnTo>
                  <a:lnTo>
                    <a:pt x="0" y="906907"/>
                  </a:lnTo>
                  <a:close/>
                </a:path>
                <a:path w="2179320" h="2265045">
                  <a:moveTo>
                    <a:pt x="0" y="906907"/>
                  </a:moveTo>
                  <a:lnTo>
                    <a:pt x="1272413" y="906907"/>
                  </a:lnTo>
                  <a:lnTo>
                    <a:pt x="2179320" y="0"/>
                  </a:lnTo>
                </a:path>
                <a:path w="2179320" h="2265045">
                  <a:moveTo>
                    <a:pt x="1272413" y="906907"/>
                  </a:moveTo>
                  <a:lnTo>
                    <a:pt x="1272413" y="2264664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807720" y="2028444"/>
              <a:ext cx="2173605" cy="2248535"/>
            </a:xfrm>
            <a:custGeom>
              <a:avLst/>
              <a:gdLst/>
              <a:ahLst/>
              <a:cxnLst/>
              <a:rect l="l" t="t" r="r" b="b"/>
              <a:pathLst>
                <a:path w="2173605" h="2248535">
                  <a:moveTo>
                    <a:pt x="908304" y="0"/>
                  </a:moveTo>
                  <a:lnTo>
                    <a:pt x="908304" y="1336293"/>
                  </a:lnTo>
                </a:path>
                <a:path w="2173605" h="2248535">
                  <a:moveTo>
                    <a:pt x="902207" y="1336547"/>
                  </a:moveTo>
                  <a:lnTo>
                    <a:pt x="2173224" y="1336547"/>
                  </a:lnTo>
                </a:path>
                <a:path w="2173605" h="2248535">
                  <a:moveTo>
                    <a:pt x="0" y="2248407"/>
                  </a:moveTo>
                  <a:lnTo>
                    <a:pt x="902207" y="1336547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599948" y="4284345"/>
            <a:ext cx="42799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Times New Roman"/>
                <a:cs typeface="Times New Roman"/>
              </a:rPr>
              <a:t>(0,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0,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0)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846579" y="4284345"/>
            <a:ext cx="42862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Times New Roman"/>
                <a:cs typeface="Times New Roman"/>
              </a:rPr>
              <a:t>(1,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0,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0)</a:t>
            </a:r>
            <a:endParaRPr sz="1000">
              <a:latin typeface="Times New Roman"/>
              <a:cs typeface="Times New Roman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1095565" y="2491549"/>
            <a:ext cx="1890395" cy="1790064"/>
            <a:chOff x="1095565" y="2491549"/>
            <a:chExt cx="1890395" cy="1790064"/>
          </a:xfrm>
        </p:grpSpPr>
        <p:sp>
          <p:nvSpPr>
            <p:cNvPr id="20" name="object 20" descr=""/>
            <p:cNvSpPr/>
            <p:nvPr/>
          </p:nvSpPr>
          <p:spPr>
            <a:xfrm>
              <a:off x="1100327" y="2496311"/>
              <a:ext cx="1880870" cy="1780539"/>
            </a:xfrm>
            <a:custGeom>
              <a:avLst/>
              <a:gdLst/>
              <a:ahLst/>
              <a:cxnLst/>
              <a:rect l="l" t="t" r="r" b="b"/>
              <a:pathLst>
                <a:path w="1880870" h="1780539">
                  <a:moveTo>
                    <a:pt x="1880615" y="0"/>
                  </a:moveTo>
                  <a:lnTo>
                    <a:pt x="610870" y="599439"/>
                  </a:lnTo>
                  <a:lnTo>
                    <a:pt x="17970" y="1486408"/>
                  </a:lnTo>
                  <a:lnTo>
                    <a:pt x="0" y="1780032"/>
                  </a:lnTo>
                  <a:lnTo>
                    <a:pt x="994155" y="1339595"/>
                  </a:lnTo>
                  <a:lnTo>
                    <a:pt x="1880615" y="0"/>
                  </a:lnTo>
                  <a:close/>
                </a:path>
              </a:pathLst>
            </a:custGeom>
            <a:solidFill>
              <a:srgbClr val="7E7E7E">
                <a:alpha val="309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100327" y="2496311"/>
              <a:ext cx="1880870" cy="1780539"/>
            </a:xfrm>
            <a:custGeom>
              <a:avLst/>
              <a:gdLst/>
              <a:ahLst/>
              <a:cxnLst/>
              <a:rect l="l" t="t" r="r" b="b"/>
              <a:pathLst>
                <a:path w="1880870" h="1780539">
                  <a:moveTo>
                    <a:pt x="610870" y="599439"/>
                  </a:moveTo>
                  <a:lnTo>
                    <a:pt x="17970" y="1486408"/>
                  </a:lnTo>
                  <a:lnTo>
                    <a:pt x="0" y="1780032"/>
                  </a:lnTo>
                  <a:lnTo>
                    <a:pt x="994155" y="1339595"/>
                  </a:lnTo>
                  <a:lnTo>
                    <a:pt x="1880615" y="0"/>
                  </a:lnTo>
                  <a:lnTo>
                    <a:pt x="610870" y="59943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852322" y="3920693"/>
            <a:ext cx="9588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50">
                <a:latin typeface="Times New Roman"/>
                <a:cs typeface="Times New Roman"/>
              </a:rPr>
              <a:t>0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2657982" y="1726918"/>
            <a:ext cx="513080" cy="467995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marL="97155">
              <a:lnSpc>
                <a:spcPct val="100000"/>
              </a:lnSpc>
              <a:spcBef>
                <a:spcPts val="550"/>
              </a:spcBef>
            </a:pPr>
            <a:r>
              <a:rPr dirty="0" sz="1000">
                <a:latin typeface="Times New Roman"/>
                <a:cs typeface="Times New Roman"/>
              </a:rPr>
              <a:t>(1,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1,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1)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dirty="0" sz="1100" spc="-50">
                <a:latin typeface="Times New Roman"/>
                <a:cs typeface="Times New Roman"/>
              </a:rPr>
              <a:t>0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650492" y="3377184"/>
            <a:ext cx="426720" cy="193675"/>
          </a:xfrm>
          <a:prstGeom prst="rect">
            <a:avLst/>
          </a:prstGeom>
          <a:solidFill>
            <a:srgbClr val="FFFFFF">
              <a:alpha val="52156"/>
            </a:srgbClr>
          </a:solidFill>
        </p:spPr>
        <p:txBody>
          <a:bodyPr wrap="square" lIns="0" tIns="0" rIns="0" bIns="0" rtlCol="0" vert="horz">
            <a:spAutoFit/>
          </a:bodyPr>
          <a:lstStyle/>
          <a:p>
            <a:pPr marL="10795">
              <a:lnSpc>
                <a:spcPts val="1165"/>
              </a:lnSpc>
            </a:pPr>
            <a:r>
              <a:rPr dirty="0" sz="1000">
                <a:latin typeface="Times New Roman"/>
                <a:cs typeface="Times New Roman"/>
              </a:rPr>
              <a:t>(0,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1,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0)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5" name="object 25" descr=""/>
          <p:cNvSpPr/>
          <p:nvPr/>
        </p:nvSpPr>
        <p:spPr>
          <a:xfrm>
            <a:off x="1764792" y="3165348"/>
            <a:ext cx="149860" cy="160020"/>
          </a:xfrm>
          <a:custGeom>
            <a:avLst/>
            <a:gdLst/>
            <a:ahLst/>
            <a:cxnLst/>
            <a:rect l="l" t="t" r="r" b="b"/>
            <a:pathLst>
              <a:path w="149860" h="160020">
                <a:moveTo>
                  <a:pt x="149351" y="0"/>
                </a:moveTo>
                <a:lnTo>
                  <a:pt x="0" y="0"/>
                </a:lnTo>
                <a:lnTo>
                  <a:pt x="0" y="160020"/>
                </a:lnTo>
                <a:lnTo>
                  <a:pt x="149351" y="160020"/>
                </a:lnTo>
                <a:lnTo>
                  <a:pt x="149351" y="0"/>
                </a:lnTo>
                <a:close/>
              </a:path>
            </a:pathLst>
          </a:custGeom>
          <a:solidFill>
            <a:srgbClr val="FFFFFF">
              <a:alpha val="52156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 txBox="1"/>
          <p:nvPr/>
        </p:nvSpPr>
        <p:spPr>
          <a:xfrm>
            <a:off x="1795017" y="3148329"/>
            <a:ext cx="889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917319" y="4057015"/>
            <a:ext cx="9588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8" name="object 28" descr=""/>
          <p:cNvSpPr/>
          <p:nvPr/>
        </p:nvSpPr>
        <p:spPr>
          <a:xfrm>
            <a:off x="4948555" y="3282569"/>
            <a:ext cx="2378710" cy="680085"/>
          </a:xfrm>
          <a:custGeom>
            <a:avLst/>
            <a:gdLst/>
            <a:ahLst/>
            <a:cxnLst/>
            <a:rect l="l" t="t" r="r" b="b"/>
            <a:pathLst>
              <a:path w="2378709" h="680085">
                <a:moveTo>
                  <a:pt x="2303145" y="507619"/>
                </a:moveTo>
                <a:lnTo>
                  <a:pt x="2293988" y="500253"/>
                </a:lnTo>
                <a:lnTo>
                  <a:pt x="2236724" y="454152"/>
                </a:lnTo>
                <a:lnTo>
                  <a:pt x="2229929" y="485216"/>
                </a:lnTo>
                <a:lnTo>
                  <a:pt x="2794" y="0"/>
                </a:lnTo>
                <a:lnTo>
                  <a:pt x="0" y="12446"/>
                </a:lnTo>
                <a:lnTo>
                  <a:pt x="2227237" y="497560"/>
                </a:lnTo>
                <a:lnTo>
                  <a:pt x="2220468" y="528574"/>
                </a:lnTo>
                <a:lnTo>
                  <a:pt x="2303145" y="507619"/>
                </a:lnTo>
                <a:close/>
              </a:path>
              <a:path w="2378709" h="680085">
                <a:moveTo>
                  <a:pt x="2378202" y="641731"/>
                </a:moveTo>
                <a:lnTo>
                  <a:pt x="2365895" y="635635"/>
                </a:lnTo>
                <a:lnTo>
                  <a:pt x="2301875" y="603885"/>
                </a:lnTo>
                <a:lnTo>
                  <a:pt x="2301976" y="635685"/>
                </a:lnTo>
                <a:lnTo>
                  <a:pt x="1397" y="642747"/>
                </a:lnTo>
                <a:lnTo>
                  <a:pt x="1397" y="655447"/>
                </a:lnTo>
                <a:lnTo>
                  <a:pt x="2302014" y="648385"/>
                </a:lnTo>
                <a:lnTo>
                  <a:pt x="2302129" y="680085"/>
                </a:lnTo>
                <a:lnTo>
                  <a:pt x="2378202" y="6417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 txBox="1"/>
          <p:nvPr/>
        </p:nvSpPr>
        <p:spPr>
          <a:xfrm>
            <a:off x="8093709" y="3693922"/>
            <a:ext cx="5105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latin typeface="Times New Roman"/>
                <a:cs typeface="Times New Roman"/>
              </a:rPr>
              <a:t>Y</a:t>
            </a:r>
            <a:r>
              <a:rPr dirty="0" sz="1000" spc="-45" b="1">
                <a:latin typeface="Times New Roman"/>
                <a:cs typeface="Times New Roman"/>
              </a:rPr>
              <a:t> </a:t>
            </a:r>
            <a:r>
              <a:rPr dirty="0" sz="1000" spc="-10" b="1">
                <a:latin typeface="Times New Roman"/>
                <a:cs typeface="Times New Roman"/>
              </a:rPr>
              <a:t>(XOR)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0" name="object 30" descr=""/>
          <p:cNvSpPr/>
          <p:nvPr/>
        </p:nvSpPr>
        <p:spPr>
          <a:xfrm>
            <a:off x="6470904" y="2468879"/>
            <a:ext cx="1625600" cy="1358265"/>
          </a:xfrm>
          <a:custGeom>
            <a:avLst/>
            <a:gdLst/>
            <a:ahLst/>
            <a:cxnLst/>
            <a:rect l="l" t="t" r="r" b="b"/>
            <a:pathLst>
              <a:path w="1625600" h="1358264">
                <a:moveTo>
                  <a:pt x="76200" y="472186"/>
                </a:moveTo>
                <a:lnTo>
                  <a:pt x="44450" y="472186"/>
                </a:lnTo>
                <a:lnTo>
                  <a:pt x="44450" y="0"/>
                </a:lnTo>
                <a:lnTo>
                  <a:pt x="31750" y="0"/>
                </a:lnTo>
                <a:lnTo>
                  <a:pt x="31750" y="472186"/>
                </a:lnTo>
                <a:lnTo>
                  <a:pt x="0" y="472186"/>
                </a:lnTo>
                <a:lnTo>
                  <a:pt x="38100" y="548386"/>
                </a:lnTo>
                <a:lnTo>
                  <a:pt x="69850" y="484886"/>
                </a:lnTo>
                <a:lnTo>
                  <a:pt x="76200" y="472186"/>
                </a:lnTo>
                <a:close/>
              </a:path>
              <a:path w="1625600" h="1358264">
                <a:moveTo>
                  <a:pt x="1625219" y="1319784"/>
                </a:moveTo>
                <a:lnTo>
                  <a:pt x="1612519" y="1313434"/>
                </a:lnTo>
                <a:lnTo>
                  <a:pt x="1549019" y="1281684"/>
                </a:lnTo>
                <a:lnTo>
                  <a:pt x="1549019" y="1313434"/>
                </a:lnTo>
                <a:lnTo>
                  <a:pt x="1281684" y="1313434"/>
                </a:lnTo>
                <a:lnTo>
                  <a:pt x="1281684" y="1326134"/>
                </a:lnTo>
                <a:lnTo>
                  <a:pt x="1549019" y="1326134"/>
                </a:lnTo>
                <a:lnTo>
                  <a:pt x="1549019" y="1357884"/>
                </a:lnTo>
                <a:lnTo>
                  <a:pt x="1612519" y="1326134"/>
                </a:lnTo>
                <a:lnTo>
                  <a:pt x="1625219" y="13197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 txBox="1"/>
          <p:nvPr/>
        </p:nvSpPr>
        <p:spPr>
          <a:xfrm>
            <a:off x="4414139" y="3147593"/>
            <a:ext cx="497840" cy="489584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325120">
              <a:lnSpc>
                <a:spcPct val="100000"/>
              </a:lnSpc>
              <a:spcBef>
                <a:spcPts val="229"/>
              </a:spcBef>
            </a:pPr>
            <a:r>
              <a:rPr dirty="0" sz="1000" spc="-25" b="1">
                <a:latin typeface="Times New Roman"/>
                <a:cs typeface="Times New Roman"/>
              </a:rPr>
              <a:t>X</a:t>
            </a:r>
            <a:r>
              <a:rPr dirty="0" baseline="-21367" sz="975" spc="-37" b="1">
                <a:latin typeface="Times New Roman"/>
                <a:cs typeface="Times New Roman"/>
              </a:rPr>
              <a:t>1</a:t>
            </a:r>
            <a:endParaRPr baseline="-21367" sz="975">
              <a:latin typeface="Times New Roman"/>
              <a:cs typeface="Times New Roman"/>
            </a:endParaRPr>
          </a:p>
          <a:p>
            <a:pPr marL="38100" marR="100965" indent="22860">
              <a:lnSpc>
                <a:spcPts val="1000"/>
              </a:lnSpc>
              <a:spcBef>
                <a:spcPts val="325"/>
              </a:spcBef>
            </a:pPr>
            <a:r>
              <a:rPr dirty="0" sz="1000" spc="-10" b="1">
                <a:latin typeface="Times New Roman"/>
                <a:cs typeface="Times New Roman"/>
              </a:rPr>
              <a:t>Logic Inputs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4659503" y="3822572"/>
            <a:ext cx="2108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latin typeface="Times New Roman"/>
                <a:cs typeface="Times New Roman"/>
              </a:rPr>
              <a:t>X</a:t>
            </a:r>
            <a:r>
              <a:rPr dirty="0" baseline="-21367" sz="975" spc="-37" b="1">
                <a:latin typeface="Times New Roman"/>
                <a:cs typeface="Times New Roman"/>
              </a:rPr>
              <a:t>2</a:t>
            </a:r>
            <a:endParaRPr baseline="-21367" sz="975">
              <a:latin typeface="Times New Roman"/>
              <a:cs typeface="Times New Roman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7246429" y="3610165"/>
            <a:ext cx="523240" cy="372745"/>
            <a:chOff x="7246429" y="3610165"/>
            <a:chExt cx="523240" cy="372745"/>
          </a:xfrm>
        </p:grpSpPr>
        <p:sp>
          <p:nvSpPr>
            <p:cNvPr id="34" name="object 34" descr=""/>
            <p:cNvSpPr/>
            <p:nvPr/>
          </p:nvSpPr>
          <p:spPr>
            <a:xfrm>
              <a:off x="7251192" y="3614928"/>
              <a:ext cx="513715" cy="363220"/>
            </a:xfrm>
            <a:custGeom>
              <a:avLst/>
              <a:gdLst/>
              <a:ahLst/>
              <a:cxnLst/>
              <a:rect l="l" t="t" r="r" b="b"/>
              <a:pathLst>
                <a:path w="513715" h="363220">
                  <a:moveTo>
                    <a:pt x="256793" y="0"/>
                  </a:moveTo>
                  <a:lnTo>
                    <a:pt x="205030" y="3682"/>
                  </a:lnTo>
                  <a:lnTo>
                    <a:pt x="156823" y="14245"/>
                  </a:lnTo>
                  <a:lnTo>
                    <a:pt x="113202" y="30961"/>
                  </a:lnTo>
                  <a:lnTo>
                    <a:pt x="75199" y="53101"/>
                  </a:lnTo>
                  <a:lnTo>
                    <a:pt x="43846" y="79939"/>
                  </a:lnTo>
                  <a:lnTo>
                    <a:pt x="20175" y="110745"/>
                  </a:lnTo>
                  <a:lnTo>
                    <a:pt x="0" y="181356"/>
                  </a:lnTo>
                  <a:lnTo>
                    <a:pt x="5215" y="217917"/>
                  </a:lnTo>
                  <a:lnTo>
                    <a:pt x="43846" y="282772"/>
                  </a:lnTo>
                  <a:lnTo>
                    <a:pt x="75199" y="309610"/>
                  </a:lnTo>
                  <a:lnTo>
                    <a:pt x="113202" y="331750"/>
                  </a:lnTo>
                  <a:lnTo>
                    <a:pt x="156823" y="348466"/>
                  </a:lnTo>
                  <a:lnTo>
                    <a:pt x="205030" y="359029"/>
                  </a:lnTo>
                  <a:lnTo>
                    <a:pt x="256793" y="362712"/>
                  </a:lnTo>
                  <a:lnTo>
                    <a:pt x="308557" y="359029"/>
                  </a:lnTo>
                  <a:lnTo>
                    <a:pt x="356764" y="348466"/>
                  </a:lnTo>
                  <a:lnTo>
                    <a:pt x="400385" y="331750"/>
                  </a:lnTo>
                  <a:lnTo>
                    <a:pt x="438388" y="309610"/>
                  </a:lnTo>
                  <a:lnTo>
                    <a:pt x="469741" y="282772"/>
                  </a:lnTo>
                  <a:lnTo>
                    <a:pt x="493412" y="251966"/>
                  </a:lnTo>
                  <a:lnTo>
                    <a:pt x="513587" y="181356"/>
                  </a:lnTo>
                  <a:lnTo>
                    <a:pt x="508372" y="144794"/>
                  </a:lnTo>
                  <a:lnTo>
                    <a:pt x="469741" y="79939"/>
                  </a:lnTo>
                  <a:lnTo>
                    <a:pt x="438388" y="53101"/>
                  </a:lnTo>
                  <a:lnTo>
                    <a:pt x="400385" y="30961"/>
                  </a:lnTo>
                  <a:lnTo>
                    <a:pt x="356764" y="14245"/>
                  </a:lnTo>
                  <a:lnTo>
                    <a:pt x="308557" y="3682"/>
                  </a:lnTo>
                  <a:lnTo>
                    <a:pt x="2567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7251192" y="3614928"/>
              <a:ext cx="513715" cy="363220"/>
            </a:xfrm>
            <a:custGeom>
              <a:avLst/>
              <a:gdLst/>
              <a:ahLst/>
              <a:cxnLst/>
              <a:rect l="l" t="t" r="r" b="b"/>
              <a:pathLst>
                <a:path w="513715" h="363220">
                  <a:moveTo>
                    <a:pt x="0" y="181356"/>
                  </a:moveTo>
                  <a:lnTo>
                    <a:pt x="20175" y="110745"/>
                  </a:lnTo>
                  <a:lnTo>
                    <a:pt x="43846" y="79939"/>
                  </a:lnTo>
                  <a:lnTo>
                    <a:pt x="75199" y="53101"/>
                  </a:lnTo>
                  <a:lnTo>
                    <a:pt x="113202" y="30961"/>
                  </a:lnTo>
                  <a:lnTo>
                    <a:pt x="156823" y="14245"/>
                  </a:lnTo>
                  <a:lnTo>
                    <a:pt x="205030" y="3682"/>
                  </a:lnTo>
                  <a:lnTo>
                    <a:pt x="256793" y="0"/>
                  </a:lnTo>
                  <a:lnTo>
                    <a:pt x="308557" y="3682"/>
                  </a:lnTo>
                  <a:lnTo>
                    <a:pt x="356764" y="14245"/>
                  </a:lnTo>
                  <a:lnTo>
                    <a:pt x="400385" y="30961"/>
                  </a:lnTo>
                  <a:lnTo>
                    <a:pt x="438388" y="53101"/>
                  </a:lnTo>
                  <a:lnTo>
                    <a:pt x="469741" y="79939"/>
                  </a:lnTo>
                  <a:lnTo>
                    <a:pt x="493412" y="110745"/>
                  </a:lnTo>
                  <a:lnTo>
                    <a:pt x="513587" y="181356"/>
                  </a:lnTo>
                  <a:lnTo>
                    <a:pt x="508372" y="217917"/>
                  </a:lnTo>
                  <a:lnTo>
                    <a:pt x="469741" y="282772"/>
                  </a:lnTo>
                  <a:lnTo>
                    <a:pt x="438388" y="309610"/>
                  </a:lnTo>
                  <a:lnTo>
                    <a:pt x="400385" y="331750"/>
                  </a:lnTo>
                  <a:lnTo>
                    <a:pt x="356764" y="348466"/>
                  </a:lnTo>
                  <a:lnTo>
                    <a:pt x="308557" y="359029"/>
                  </a:lnTo>
                  <a:lnTo>
                    <a:pt x="256793" y="362712"/>
                  </a:lnTo>
                  <a:lnTo>
                    <a:pt x="205030" y="359029"/>
                  </a:lnTo>
                  <a:lnTo>
                    <a:pt x="156823" y="348466"/>
                  </a:lnTo>
                  <a:lnTo>
                    <a:pt x="113202" y="331750"/>
                  </a:lnTo>
                  <a:lnTo>
                    <a:pt x="75199" y="309610"/>
                  </a:lnTo>
                  <a:lnTo>
                    <a:pt x="43846" y="282772"/>
                  </a:lnTo>
                  <a:lnTo>
                    <a:pt x="20175" y="251966"/>
                  </a:lnTo>
                  <a:lnTo>
                    <a:pt x="0" y="18135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 txBox="1"/>
          <p:nvPr/>
        </p:nvSpPr>
        <p:spPr>
          <a:xfrm>
            <a:off x="7315581" y="3607689"/>
            <a:ext cx="17653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0">
                <a:latin typeface="Symbol"/>
                <a:cs typeface="Symbol"/>
              </a:rPr>
              <a:t></a:t>
            </a:r>
            <a:endParaRPr sz="2000">
              <a:latin typeface="Symbol"/>
              <a:cs typeface="Symbol"/>
            </a:endParaRPr>
          </a:p>
        </p:txBody>
      </p:sp>
      <p:grpSp>
        <p:nvGrpSpPr>
          <p:cNvPr id="37" name="object 37" descr=""/>
          <p:cNvGrpSpPr/>
          <p:nvPr/>
        </p:nvGrpSpPr>
        <p:grpSpPr>
          <a:xfrm>
            <a:off x="4947284" y="2968561"/>
            <a:ext cx="2773045" cy="1020444"/>
            <a:chOff x="4947284" y="2968561"/>
            <a:chExt cx="2773045" cy="1020444"/>
          </a:xfrm>
        </p:grpSpPr>
        <p:sp>
          <p:nvSpPr>
            <p:cNvPr id="38" name="object 38" descr=""/>
            <p:cNvSpPr/>
            <p:nvPr/>
          </p:nvSpPr>
          <p:spPr>
            <a:xfrm>
              <a:off x="7516367" y="3678935"/>
              <a:ext cx="197485" cy="182880"/>
            </a:xfrm>
            <a:custGeom>
              <a:avLst/>
              <a:gdLst/>
              <a:ahLst/>
              <a:cxnLst/>
              <a:rect l="l" t="t" r="r" b="b"/>
              <a:pathLst>
                <a:path w="197484" h="182879">
                  <a:moveTo>
                    <a:pt x="0" y="182880"/>
                  </a:moveTo>
                  <a:lnTo>
                    <a:pt x="197484" y="182880"/>
                  </a:lnTo>
                </a:path>
                <a:path w="197484" h="182879">
                  <a:moveTo>
                    <a:pt x="112775" y="0"/>
                  </a:moveTo>
                  <a:lnTo>
                    <a:pt x="112775" y="182499"/>
                  </a:lnTo>
                </a:path>
                <a:path w="197484" h="182879">
                  <a:moveTo>
                    <a:pt x="19811" y="176783"/>
                  </a:moveTo>
                  <a:lnTo>
                    <a:pt x="111886" y="176783"/>
                  </a:lnTo>
                </a:path>
                <a:path w="197484" h="182879">
                  <a:moveTo>
                    <a:pt x="117348" y="54863"/>
                  </a:moveTo>
                  <a:lnTo>
                    <a:pt x="117348" y="179324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7626096" y="3724655"/>
              <a:ext cx="92075" cy="15240"/>
            </a:xfrm>
            <a:custGeom>
              <a:avLst/>
              <a:gdLst/>
              <a:ahLst/>
              <a:cxnLst/>
              <a:rect l="l" t="t" r="r" b="b"/>
              <a:pathLst>
                <a:path w="92075" h="15239">
                  <a:moveTo>
                    <a:pt x="92075" y="0"/>
                  </a:moveTo>
                  <a:lnTo>
                    <a:pt x="0" y="0"/>
                  </a:lnTo>
                  <a:lnTo>
                    <a:pt x="0" y="12192"/>
                  </a:lnTo>
                  <a:lnTo>
                    <a:pt x="6096" y="12192"/>
                  </a:lnTo>
                  <a:lnTo>
                    <a:pt x="6096" y="15240"/>
                  </a:lnTo>
                  <a:lnTo>
                    <a:pt x="89789" y="15240"/>
                  </a:lnTo>
                  <a:lnTo>
                    <a:pt x="89789" y="12192"/>
                  </a:lnTo>
                  <a:lnTo>
                    <a:pt x="92075" y="12192"/>
                  </a:lnTo>
                  <a:lnTo>
                    <a:pt x="920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7504175" y="3604259"/>
              <a:ext cx="0" cy="377825"/>
            </a:xfrm>
            <a:custGeom>
              <a:avLst/>
              <a:gdLst/>
              <a:ahLst/>
              <a:cxnLst/>
              <a:rect l="l" t="t" r="r" b="b"/>
              <a:pathLst>
                <a:path w="0" h="377825">
                  <a:moveTo>
                    <a:pt x="0" y="0"/>
                  </a:moveTo>
                  <a:lnTo>
                    <a:pt x="0" y="377825"/>
                  </a:lnTo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4947285" y="3112769"/>
              <a:ext cx="1436370" cy="826135"/>
            </a:xfrm>
            <a:custGeom>
              <a:avLst/>
              <a:gdLst/>
              <a:ahLst/>
              <a:cxnLst/>
              <a:rect l="l" t="t" r="r" b="b"/>
              <a:pathLst>
                <a:path w="1436370" h="826135">
                  <a:moveTo>
                    <a:pt x="1367028" y="29718"/>
                  </a:moveTo>
                  <a:lnTo>
                    <a:pt x="1287145" y="0"/>
                  </a:lnTo>
                  <a:lnTo>
                    <a:pt x="1290523" y="31597"/>
                  </a:lnTo>
                  <a:lnTo>
                    <a:pt x="2032" y="170434"/>
                  </a:lnTo>
                  <a:lnTo>
                    <a:pt x="3302" y="183007"/>
                  </a:lnTo>
                  <a:lnTo>
                    <a:pt x="1291869" y="44170"/>
                  </a:lnTo>
                  <a:lnTo>
                    <a:pt x="1295273" y="75819"/>
                  </a:lnTo>
                  <a:lnTo>
                    <a:pt x="1366227" y="30226"/>
                  </a:lnTo>
                  <a:lnTo>
                    <a:pt x="1367028" y="29718"/>
                  </a:lnTo>
                  <a:close/>
                </a:path>
                <a:path w="1436370" h="826135">
                  <a:moveTo>
                    <a:pt x="1436116" y="171450"/>
                  </a:moveTo>
                  <a:lnTo>
                    <a:pt x="1351026" y="168148"/>
                  </a:lnTo>
                  <a:lnTo>
                    <a:pt x="1364107" y="197129"/>
                  </a:lnTo>
                  <a:lnTo>
                    <a:pt x="0" y="814070"/>
                  </a:lnTo>
                  <a:lnTo>
                    <a:pt x="5334" y="825627"/>
                  </a:lnTo>
                  <a:lnTo>
                    <a:pt x="1369314" y="208686"/>
                  </a:lnTo>
                  <a:lnTo>
                    <a:pt x="1382395" y="237617"/>
                  </a:lnTo>
                  <a:lnTo>
                    <a:pt x="1419504" y="191897"/>
                  </a:lnTo>
                  <a:lnTo>
                    <a:pt x="1436116" y="1714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6307835" y="2973323"/>
              <a:ext cx="513715" cy="363220"/>
            </a:xfrm>
            <a:custGeom>
              <a:avLst/>
              <a:gdLst/>
              <a:ahLst/>
              <a:cxnLst/>
              <a:rect l="l" t="t" r="r" b="b"/>
              <a:pathLst>
                <a:path w="513715" h="363220">
                  <a:moveTo>
                    <a:pt x="256793" y="0"/>
                  </a:moveTo>
                  <a:lnTo>
                    <a:pt x="205030" y="3682"/>
                  </a:lnTo>
                  <a:lnTo>
                    <a:pt x="156823" y="14245"/>
                  </a:lnTo>
                  <a:lnTo>
                    <a:pt x="113202" y="30961"/>
                  </a:lnTo>
                  <a:lnTo>
                    <a:pt x="75199" y="53101"/>
                  </a:lnTo>
                  <a:lnTo>
                    <a:pt x="43846" y="79939"/>
                  </a:lnTo>
                  <a:lnTo>
                    <a:pt x="20175" y="110745"/>
                  </a:lnTo>
                  <a:lnTo>
                    <a:pt x="0" y="181355"/>
                  </a:lnTo>
                  <a:lnTo>
                    <a:pt x="5215" y="217917"/>
                  </a:lnTo>
                  <a:lnTo>
                    <a:pt x="43846" y="282772"/>
                  </a:lnTo>
                  <a:lnTo>
                    <a:pt x="75199" y="309610"/>
                  </a:lnTo>
                  <a:lnTo>
                    <a:pt x="113202" y="331750"/>
                  </a:lnTo>
                  <a:lnTo>
                    <a:pt x="156823" y="348466"/>
                  </a:lnTo>
                  <a:lnTo>
                    <a:pt x="205030" y="359029"/>
                  </a:lnTo>
                  <a:lnTo>
                    <a:pt x="256793" y="362712"/>
                  </a:lnTo>
                  <a:lnTo>
                    <a:pt x="308557" y="359029"/>
                  </a:lnTo>
                  <a:lnTo>
                    <a:pt x="356764" y="348466"/>
                  </a:lnTo>
                  <a:lnTo>
                    <a:pt x="400385" y="331750"/>
                  </a:lnTo>
                  <a:lnTo>
                    <a:pt x="438388" y="309610"/>
                  </a:lnTo>
                  <a:lnTo>
                    <a:pt x="469741" y="282772"/>
                  </a:lnTo>
                  <a:lnTo>
                    <a:pt x="493412" y="251966"/>
                  </a:lnTo>
                  <a:lnTo>
                    <a:pt x="513588" y="181355"/>
                  </a:lnTo>
                  <a:lnTo>
                    <a:pt x="508372" y="144794"/>
                  </a:lnTo>
                  <a:lnTo>
                    <a:pt x="469741" y="79939"/>
                  </a:lnTo>
                  <a:lnTo>
                    <a:pt x="438388" y="53101"/>
                  </a:lnTo>
                  <a:lnTo>
                    <a:pt x="400385" y="30961"/>
                  </a:lnTo>
                  <a:lnTo>
                    <a:pt x="356764" y="14245"/>
                  </a:lnTo>
                  <a:lnTo>
                    <a:pt x="308557" y="3682"/>
                  </a:lnTo>
                  <a:lnTo>
                    <a:pt x="2567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6307835" y="2973323"/>
              <a:ext cx="513715" cy="363220"/>
            </a:xfrm>
            <a:custGeom>
              <a:avLst/>
              <a:gdLst/>
              <a:ahLst/>
              <a:cxnLst/>
              <a:rect l="l" t="t" r="r" b="b"/>
              <a:pathLst>
                <a:path w="513715" h="363220">
                  <a:moveTo>
                    <a:pt x="0" y="181355"/>
                  </a:moveTo>
                  <a:lnTo>
                    <a:pt x="20175" y="110745"/>
                  </a:lnTo>
                  <a:lnTo>
                    <a:pt x="43846" y="79939"/>
                  </a:lnTo>
                  <a:lnTo>
                    <a:pt x="75199" y="53101"/>
                  </a:lnTo>
                  <a:lnTo>
                    <a:pt x="113202" y="30961"/>
                  </a:lnTo>
                  <a:lnTo>
                    <a:pt x="156823" y="14245"/>
                  </a:lnTo>
                  <a:lnTo>
                    <a:pt x="205030" y="3682"/>
                  </a:lnTo>
                  <a:lnTo>
                    <a:pt x="256793" y="0"/>
                  </a:lnTo>
                  <a:lnTo>
                    <a:pt x="308557" y="3682"/>
                  </a:lnTo>
                  <a:lnTo>
                    <a:pt x="356764" y="14245"/>
                  </a:lnTo>
                  <a:lnTo>
                    <a:pt x="400385" y="30961"/>
                  </a:lnTo>
                  <a:lnTo>
                    <a:pt x="438388" y="53101"/>
                  </a:lnTo>
                  <a:lnTo>
                    <a:pt x="469741" y="79939"/>
                  </a:lnTo>
                  <a:lnTo>
                    <a:pt x="493412" y="110745"/>
                  </a:lnTo>
                  <a:lnTo>
                    <a:pt x="513588" y="181355"/>
                  </a:lnTo>
                  <a:lnTo>
                    <a:pt x="508372" y="217917"/>
                  </a:lnTo>
                  <a:lnTo>
                    <a:pt x="469741" y="282772"/>
                  </a:lnTo>
                  <a:lnTo>
                    <a:pt x="438388" y="309610"/>
                  </a:lnTo>
                  <a:lnTo>
                    <a:pt x="400385" y="331750"/>
                  </a:lnTo>
                  <a:lnTo>
                    <a:pt x="356764" y="348466"/>
                  </a:lnTo>
                  <a:lnTo>
                    <a:pt x="308557" y="359029"/>
                  </a:lnTo>
                  <a:lnTo>
                    <a:pt x="256793" y="362712"/>
                  </a:lnTo>
                  <a:lnTo>
                    <a:pt x="205030" y="359029"/>
                  </a:lnTo>
                  <a:lnTo>
                    <a:pt x="156823" y="348466"/>
                  </a:lnTo>
                  <a:lnTo>
                    <a:pt x="113202" y="331750"/>
                  </a:lnTo>
                  <a:lnTo>
                    <a:pt x="75199" y="309610"/>
                  </a:lnTo>
                  <a:lnTo>
                    <a:pt x="43846" y="282772"/>
                  </a:lnTo>
                  <a:lnTo>
                    <a:pt x="20175" y="251966"/>
                  </a:lnTo>
                  <a:lnTo>
                    <a:pt x="0" y="18135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 descr=""/>
          <p:cNvSpPr txBox="1"/>
          <p:nvPr/>
        </p:nvSpPr>
        <p:spPr>
          <a:xfrm>
            <a:off x="6381750" y="2966466"/>
            <a:ext cx="17653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0">
                <a:latin typeface="Symbol"/>
                <a:cs typeface="Symbol"/>
              </a:rPr>
              <a:t></a:t>
            </a:r>
            <a:endParaRPr sz="2000">
              <a:latin typeface="Symbol"/>
              <a:cs typeface="Symbol"/>
            </a:endParaRPr>
          </a:p>
        </p:txBody>
      </p:sp>
      <p:grpSp>
        <p:nvGrpSpPr>
          <p:cNvPr id="45" name="object 45" descr=""/>
          <p:cNvGrpSpPr/>
          <p:nvPr/>
        </p:nvGrpSpPr>
        <p:grpSpPr>
          <a:xfrm>
            <a:off x="6554469" y="2957829"/>
            <a:ext cx="927100" cy="670560"/>
            <a:chOff x="6554469" y="2957829"/>
            <a:chExt cx="927100" cy="670560"/>
          </a:xfrm>
        </p:grpSpPr>
        <p:sp>
          <p:nvSpPr>
            <p:cNvPr id="46" name="object 46" descr=""/>
            <p:cNvSpPr/>
            <p:nvPr/>
          </p:nvSpPr>
          <p:spPr>
            <a:xfrm>
              <a:off x="6573011" y="3038855"/>
              <a:ext cx="197485" cy="182880"/>
            </a:xfrm>
            <a:custGeom>
              <a:avLst/>
              <a:gdLst/>
              <a:ahLst/>
              <a:cxnLst/>
              <a:rect l="l" t="t" r="r" b="b"/>
              <a:pathLst>
                <a:path w="197484" h="182880">
                  <a:moveTo>
                    <a:pt x="0" y="182880"/>
                  </a:moveTo>
                  <a:lnTo>
                    <a:pt x="197485" y="182880"/>
                  </a:lnTo>
                </a:path>
                <a:path w="197484" h="182880">
                  <a:moveTo>
                    <a:pt x="112776" y="0"/>
                  </a:moveTo>
                  <a:lnTo>
                    <a:pt x="112776" y="182499"/>
                  </a:lnTo>
                </a:path>
                <a:path w="197484" h="182880">
                  <a:moveTo>
                    <a:pt x="19812" y="175260"/>
                  </a:moveTo>
                  <a:lnTo>
                    <a:pt x="111887" y="175260"/>
                  </a:lnTo>
                </a:path>
                <a:path w="197484" h="182880">
                  <a:moveTo>
                    <a:pt x="117348" y="53340"/>
                  </a:moveTo>
                  <a:lnTo>
                    <a:pt x="117348" y="17780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6682740" y="3084575"/>
              <a:ext cx="92075" cy="13970"/>
            </a:xfrm>
            <a:custGeom>
              <a:avLst/>
              <a:gdLst/>
              <a:ahLst/>
              <a:cxnLst/>
              <a:rect l="l" t="t" r="r" b="b"/>
              <a:pathLst>
                <a:path w="92075" h="13969">
                  <a:moveTo>
                    <a:pt x="92075" y="0"/>
                  </a:moveTo>
                  <a:lnTo>
                    <a:pt x="0" y="0"/>
                  </a:lnTo>
                  <a:lnTo>
                    <a:pt x="0" y="12204"/>
                  </a:lnTo>
                  <a:lnTo>
                    <a:pt x="6096" y="12204"/>
                  </a:lnTo>
                  <a:lnTo>
                    <a:pt x="6096" y="13728"/>
                  </a:lnTo>
                  <a:lnTo>
                    <a:pt x="89789" y="13728"/>
                  </a:lnTo>
                  <a:lnTo>
                    <a:pt x="89789" y="12204"/>
                  </a:lnTo>
                  <a:lnTo>
                    <a:pt x="92075" y="12204"/>
                  </a:lnTo>
                  <a:lnTo>
                    <a:pt x="920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6560819" y="2964179"/>
              <a:ext cx="0" cy="377825"/>
            </a:xfrm>
            <a:custGeom>
              <a:avLst/>
              <a:gdLst/>
              <a:ahLst/>
              <a:cxnLst/>
              <a:rect l="l" t="t" r="r" b="b"/>
              <a:pathLst>
                <a:path w="0" h="377825">
                  <a:moveTo>
                    <a:pt x="0" y="0"/>
                  </a:moveTo>
                  <a:lnTo>
                    <a:pt x="0" y="377825"/>
                  </a:lnTo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7405115" y="3025139"/>
              <a:ext cx="76200" cy="603250"/>
            </a:xfrm>
            <a:custGeom>
              <a:avLst/>
              <a:gdLst/>
              <a:ahLst/>
              <a:cxnLst/>
              <a:rect l="l" t="t" r="r" b="b"/>
              <a:pathLst>
                <a:path w="76200" h="603250">
                  <a:moveTo>
                    <a:pt x="31750" y="527050"/>
                  </a:moveTo>
                  <a:lnTo>
                    <a:pt x="0" y="527050"/>
                  </a:lnTo>
                  <a:lnTo>
                    <a:pt x="38100" y="603250"/>
                  </a:lnTo>
                  <a:lnTo>
                    <a:pt x="69850" y="539750"/>
                  </a:lnTo>
                  <a:lnTo>
                    <a:pt x="31750" y="539750"/>
                  </a:lnTo>
                  <a:lnTo>
                    <a:pt x="31750" y="527050"/>
                  </a:lnTo>
                  <a:close/>
                </a:path>
                <a:path w="76200" h="603250">
                  <a:moveTo>
                    <a:pt x="44450" y="0"/>
                  </a:moveTo>
                  <a:lnTo>
                    <a:pt x="31750" y="0"/>
                  </a:lnTo>
                  <a:lnTo>
                    <a:pt x="31750" y="539750"/>
                  </a:lnTo>
                  <a:lnTo>
                    <a:pt x="44450" y="539750"/>
                  </a:lnTo>
                  <a:lnTo>
                    <a:pt x="44450" y="0"/>
                  </a:lnTo>
                  <a:close/>
                </a:path>
                <a:path w="76200" h="603250">
                  <a:moveTo>
                    <a:pt x="76200" y="527050"/>
                  </a:moveTo>
                  <a:lnTo>
                    <a:pt x="44450" y="527050"/>
                  </a:lnTo>
                  <a:lnTo>
                    <a:pt x="44450" y="539750"/>
                  </a:lnTo>
                  <a:lnTo>
                    <a:pt x="69850" y="539750"/>
                  </a:lnTo>
                  <a:lnTo>
                    <a:pt x="76200" y="5270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 descr=""/>
          <p:cNvSpPr txBox="1"/>
          <p:nvPr/>
        </p:nvSpPr>
        <p:spPr>
          <a:xfrm>
            <a:off x="7466456" y="2932302"/>
            <a:ext cx="1606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latin typeface="Times New Roman"/>
                <a:cs typeface="Times New Roman"/>
              </a:rPr>
              <a:t>+1</a:t>
            </a:r>
            <a:endParaRPr sz="1000">
              <a:latin typeface="Times New Roman"/>
              <a:cs typeface="Times New Roman"/>
            </a:endParaRPr>
          </a:p>
        </p:txBody>
      </p:sp>
      <p:grpSp>
        <p:nvGrpSpPr>
          <p:cNvPr id="51" name="object 51" descr=""/>
          <p:cNvGrpSpPr/>
          <p:nvPr/>
        </p:nvGrpSpPr>
        <p:grpSpPr>
          <a:xfrm>
            <a:off x="5871781" y="3032569"/>
            <a:ext cx="252095" cy="248920"/>
            <a:chOff x="5871781" y="3032569"/>
            <a:chExt cx="252095" cy="248920"/>
          </a:xfrm>
        </p:grpSpPr>
        <p:sp>
          <p:nvSpPr>
            <p:cNvPr id="52" name="object 52" descr=""/>
            <p:cNvSpPr/>
            <p:nvPr/>
          </p:nvSpPr>
          <p:spPr>
            <a:xfrm>
              <a:off x="5876544" y="3037332"/>
              <a:ext cx="242570" cy="239395"/>
            </a:xfrm>
            <a:custGeom>
              <a:avLst/>
              <a:gdLst/>
              <a:ahLst/>
              <a:cxnLst/>
              <a:rect l="l" t="t" r="r" b="b"/>
              <a:pathLst>
                <a:path w="242570" h="239395">
                  <a:moveTo>
                    <a:pt x="121157" y="0"/>
                  </a:moveTo>
                  <a:lnTo>
                    <a:pt x="73991" y="9405"/>
                  </a:lnTo>
                  <a:lnTo>
                    <a:pt x="35480" y="35051"/>
                  </a:lnTo>
                  <a:lnTo>
                    <a:pt x="9519" y="73080"/>
                  </a:lnTo>
                  <a:lnTo>
                    <a:pt x="0" y="119633"/>
                  </a:lnTo>
                  <a:lnTo>
                    <a:pt x="9519" y="166187"/>
                  </a:lnTo>
                  <a:lnTo>
                    <a:pt x="35480" y="204215"/>
                  </a:lnTo>
                  <a:lnTo>
                    <a:pt x="73991" y="229862"/>
                  </a:lnTo>
                  <a:lnTo>
                    <a:pt x="121157" y="239267"/>
                  </a:lnTo>
                  <a:lnTo>
                    <a:pt x="168324" y="229862"/>
                  </a:lnTo>
                  <a:lnTo>
                    <a:pt x="206835" y="204215"/>
                  </a:lnTo>
                  <a:lnTo>
                    <a:pt x="232796" y="166187"/>
                  </a:lnTo>
                  <a:lnTo>
                    <a:pt x="242315" y="119633"/>
                  </a:lnTo>
                  <a:lnTo>
                    <a:pt x="232796" y="73080"/>
                  </a:lnTo>
                  <a:lnTo>
                    <a:pt x="206835" y="35051"/>
                  </a:lnTo>
                  <a:lnTo>
                    <a:pt x="168324" y="9405"/>
                  </a:lnTo>
                  <a:lnTo>
                    <a:pt x="1211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5876544" y="3037332"/>
              <a:ext cx="242570" cy="239395"/>
            </a:xfrm>
            <a:custGeom>
              <a:avLst/>
              <a:gdLst/>
              <a:ahLst/>
              <a:cxnLst/>
              <a:rect l="l" t="t" r="r" b="b"/>
              <a:pathLst>
                <a:path w="242570" h="239395">
                  <a:moveTo>
                    <a:pt x="0" y="119633"/>
                  </a:moveTo>
                  <a:lnTo>
                    <a:pt x="9519" y="73080"/>
                  </a:lnTo>
                  <a:lnTo>
                    <a:pt x="35480" y="35051"/>
                  </a:lnTo>
                  <a:lnTo>
                    <a:pt x="73991" y="9405"/>
                  </a:lnTo>
                  <a:lnTo>
                    <a:pt x="121157" y="0"/>
                  </a:lnTo>
                  <a:lnTo>
                    <a:pt x="168324" y="9405"/>
                  </a:lnTo>
                  <a:lnTo>
                    <a:pt x="206835" y="35051"/>
                  </a:lnTo>
                  <a:lnTo>
                    <a:pt x="232796" y="73080"/>
                  </a:lnTo>
                  <a:lnTo>
                    <a:pt x="242315" y="119633"/>
                  </a:lnTo>
                  <a:lnTo>
                    <a:pt x="232796" y="166187"/>
                  </a:lnTo>
                  <a:lnTo>
                    <a:pt x="206835" y="204215"/>
                  </a:lnTo>
                  <a:lnTo>
                    <a:pt x="168324" y="229862"/>
                  </a:lnTo>
                  <a:lnTo>
                    <a:pt x="121157" y="239267"/>
                  </a:lnTo>
                  <a:lnTo>
                    <a:pt x="73991" y="229862"/>
                  </a:lnTo>
                  <a:lnTo>
                    <a:pt x="35480" y="204215"/>
                  </a:lnTo>
                  <a:lnTo>
                    <a:pt x="9519" y="166187"/>
                  </a:lnTo>
                  <a:lnTo>
                    <a:pt x="0" y="11963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 descr=""/>
          <p:cNvSpPr txBox="1"/>
          <p:nvPr/>
        </p:nvSpPr>
        <p:spPr>
          <a:xfrm>
            <a:off x="5936107" y="3059048"/>
            <a:ext cx="1485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Times New Roman"/>
                <a:cs typeface="Times New Roman"/>
              </a:rPr>
              <a:t>+1</a:t>
            </a:r>
            <a:endParaRPr sz="900">
              <a:latin typeface="Times New Roman"/>
              <a:cs typeface="Times New Roman"/>
            </a:endParaRPr>
          </a:p>
        </p:txBody>
      </p:sp>
      <p:grpSp>
        <p:nvGrpSpPr>
          <p:cNvPr id="55" name="object 55" descr=""/>
          <p:cNvGrpSpPr/>
          <p:nvPr/>
        </p:nvGrpSpPr>
        <p:grpSpPr>
          <a:xfrm>
            <a:off x="6005893" y="3262693"/>
            <a:ext cx="252095" cy="247650"/>
            <a:chOff x="6005893" y="3262693"/>
            <a:chExt cx="252095" cy="247650"/>
          </a:xfrm>
        </p:grpSpPr>
        <p:sp>
          <p:nvSpPr>
            <p:cNvPr id="56" name="object 56" descr=""/>
            <p:cNvSpPr/>
            <p:nvPr/>
          </p:nvSpPr>
          <p:spPr>
            <a:xfrm>
              <a:off x="6010655" y="3267455"/>
              <a:ext cx="242570" cy="238125"/>
            </a:xfrm>
            <a:custGeom>
              <a:avLst/>
              <a:gdLst/>
              <a:ahLst/>
              <a:cxnLst/>
              <a:rect l="l" t="t" r="r" b="b"/>
              <a:pathLst>
                <a:path w="242570" h="238125">
                  <a:moveTo>
                    <a:pt x="121158" y="0"/>
                  </a:moveTo>
                  <a:lnTo>
                    <a:pt x="73991" y="9340"/>
                  </a:lnTo>
                  <a:lnTo>
                    <a:pt x="35480" y="34813"/>
                  </a:lnTo>
                  <a:lnTo>
                    <a:pt x="9519" y="72598"/>
                  </a:lnTo>
                  <a:lnTo>
                    <a:pt x="0" y="118872"/>
                  </a:lnTo>
                  <a:lnTo>
                    <a:pt x="9519" y="165145"/>
                  </a:lnTo>
                  <a:lnTo>
                    <a:pt x="35480" y="202930"/>
                  </a:lnTo>
                  <a:lnTo>
                    <a:pt x="73991" y="228403"/>
                  </a:lnTo>
                  <a:lnTo>
                    <a:pt x="121158" y="237744"/>
                  </a:lnTo>
                  <a:lnTo>
                    <a:pt x="168324" y="228403"/>
                  </a:lnTo>
                  <a:lnTo>
                    <a:pt x="206835" y="202930"/>
                  </a:lnTo>
                  <a:lnTo>
                    <a:pt x="232796" y="165145"/>
                  </a:lnTo>
                  <a:lnTo>
                    <a:pt x="242316" y="118872"/>
                  </a:lnTo>
                  <a:lnTo>
                    <a:pt x="232796" y="72598"/>
                  </a:lnTo>
                  <a:lnTo>
                    <a:pt x="206835" y="34813"/>
                  </a:lnTo>
                  <a:lnTo>
                    <a:pt x="168324" y="9340"/>
                  </a:lnTo>
                  <a:lnTo>
                    <a:pt x="1211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6010655" y="3267455"/>
              <a:ext cx="242570" cy="238125"/>
            </a:xfrm>
            <a:custGeom>
              <a:avLst/>
              <a:gdLst/>
              <a:ahLst/>
              <a:cxnLst/>
              <a:rect l="l" t="t" r="r" b="b"/>
              <a:pathLst>
                <a:path w="242570" h="238125">
                  <a:moveTo>
                    <a:pt x="0" y="118872"/>
                  </a:moveTo>
                  <a:lnTo>
                    <a:pt x="9519" y="72598"/>
                  </a:lnTo>
                  <a:lnTo>
                    <a:pt x="35480" y="34813"/>
                  </a:lnTo>
                  <a:lnTo>
                    <a:pt x="73991" y="9340"/>
                  </a:lnTo>
                  <a:lnTo>
                    <a:pt x="121158" y="0"/>
                  </a:lnTo>
                  <a:lnTo>
                    <a:pt x="168324" y="9340"/>
                  </a:lnTo>
                  <a:lnTo>
                    <a:pt x="206835" y="34813"/>
                  </a:lnTo>
                  <a:lnTo>
                    <a:pt x="232796" y="72598"/>
                  </a:lnTo>
                  <a:lnTo>
                    <a:pt x="242316" y="118872"/>
                  </a:lnTo>
                  <a:lnTo>
                    <a:pt x="232796" y="165145"/>
                  </a:lnTo>
                  <a:lnTo>
                    <a:pt x="206835" y="202930"/>
                  </a:lnTo>
                  <a:lnTo>
                    <a:pt x="168324" y="228403"/>
                  </a:lnTo>
                  <a:lnTo>
                    <a:pt x="121158" y="237744"/>
                  </a:lnTo>
                  <a:lnTo>
                    <a:pt x="73991" y="228403"/>
                  </a:lnTo>
                  <a:lnTo>
                    <a:pt x="35480" y="202930"/>
                  </a:lnTo>
                  <a:lnTo>
                    <a:pt x="9519" y="165145"/>
                  </a:lnTo>
                  <a:lnTo>
                    <a:pt x="0" y="11887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 descr=""/>
          <p:cNvSpPr txBox="1"/>
          <p:nvPr/>
        </p:nvSpPr>
        <p:spPr>
          <a:xfrm>
            <a:off x="6059804" y="3307841"/>
            <a:ext cx="1485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Times New Roman"/>
                <a:cs typeface="Times New Roman"/>
              </a:rPr>
              <a:t>+1</a:t>
            </a:r>
            <a:endParaRPr sz="900">
              <a:latin typeface="Times New Roman"/>
              <a:cs typeface="Times New Roman"/>
            </a:endParaRPr>
          </a:p>
        </p:txBody>
      </p:sp>
      <p:grpSp>
        <p:nvGrpSpPr>
          <p:cNvPr id="59" name="object 59" descr=""/>
          <p:cNvGrpSpPr/>
          <p:nvPr/>
        </p:nvGrpSpPr>
        <p:grpSpPr>
          <a:xfrm>
            <a:off x="6373177" y="2595181"/>
            <a:ext cx="276225" cy="271780"/>
            <a:chOff x="6373177" y="2595181"/>
            <a:chExt cx="276225" cy="271780"/>
          </a:xfrm>
        </p:grpSpPr>
        <p:sp>
          <p:nvSpPr>
            <p:cNvPr id="60" name="object 60" descr=""/>
            <p:cNvSpPr/>
            <p:nvPr/>
          </p:nvSpPr>
          <p:spPr>
            <a:xfrm>
              <a:off x="6377940" y="2599944"/>
              <a:ext cx="266700" cy="262255"/>
            </a:xfrm>
            <a:custGeom>
              <a:avLst/>
              <a:gdLst/>
              <a:ahLst/>
              <a:cxnLst/>
              <a:rect l="l" t="t" r="r" b="b"/>
              <a:pathLst>
                <a:path w="266700" h="262255">
                  <a:moveTo>
                    <a:pt x="133350" y="0"/>
                  </a:moveTo>
                  <a:lnTo>
                    <a:pt x="91196" y="6681"/>
                  </a:lnTo>
                  <a:lnTo>
                    <a:pt x="54589" y="25286"/>
                  </a:lnTo>
                  <a:lnTo>
                    <a:pt x="25725" y="53656"/>
                  </a:lnTo>
                  <a:lnTo>
                    <a:pt x="6797" y="89635"/>
                  </a:lnTo>
                  <a:lnTo>
                    <a:pt x="0" y="131063"/>
                  </a:lnTo>
                  <a:lnTo>
                    <a:pt x="6797" y="172492"/>
                  </a:lnTo>
                  <a:lnTo>
                    <a:pt x="25725" y="208471"/>
                  </a:lnTo>
                  <a:lnTo>
                    <a:pt x="54589" y="236841"/>
                  </a:lnTo>
                  <a:lnTo>
                    <a:pt x="91196" y="255446"/>
                  </a:lnTo>
                  <a:lnTo>
                    <a:pt x="133350" y="262127"/>
                  </a:lnTo>
                  <a:lnTo>
                    <a:pt x="175503" y="255446"/>
                  </a:lnTo>
                  <a:lnTo>
                    <a:pt x="212110" y="236841"/>
                  </a:lnTo>
                  <a:lnTo>
                    <a:pt x="240974" y="208471"/>
                  </a:lnTo>
                  <a:lnTo>
                    <a:pt x="259902" y="172492"/>
                  </a:lnTo>
                  <a:lnTo>
                    <a:pt x="266700" y="131063"/>
                  </a:lnTo>
                  <a:lnTo>
                    <a:pt x="259902" y="89635"/>
                  </a:lnTo>
                  <a:lnTo>
                    <a:pt x="240974" y="53656"/>
                  </a:lnTo>
                  <a:lnTo>
                    <a:pt x="212110" y="25286"/>
                  </a:lnTo>
                  <a:lnTo>
                    <a:pt x="175503" y="6681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6377940" y="2599944"/>
              <a:ext cx="266700" cy="262255"/>
            </a:xfrm>
            <a:custGeom>
              <a:avLst/>
              <a:gdLst/>
              <a:ahLst/>
              <a:cxnLst/>
              <a:rect l="l" t="t" r="r" b="b"/>
              <a:pathLst>
                <a:path w="266700" h="262255">
                  <a:moveTo>
                    <a:pt x="0" y="131063"/>
                  </a:moveTo>
                  <a:lnTo>
                    <a:pt x="6797" y="89635"/>
                  </a:lnTo>
                  <a:lnTo>
                    <a:pt x="25725" y="53656"/>
                  </a:lnTo>
                  <a:lnTo>
                    <a:pt x="54589" y="25286"/>
                  </a:lnTo>
                  <a:lnTo>
                    <a:pt x="91196" y="6681"/>
                  </a:lnTo>
                  <a:lnTo>
                    <a:pt x="133350" y="0"/>
                  </a:lnTo>
                  <a:lnTo>
                    <a:pt x="175503" y="6681"/>
                  </a:lnTo>
                  <a:lnTo>
                    <a:pt x="212110" y="25286"/>
                  </a:lnTo>
                  <a:lnTo>
                    <a:pt x="240974" y="53656"/>
                  </a:lnTo>
                  <a:lnTo>
                    <a:pt x="259902" y="89635"/>
                  </a:lnTo>
                  <a:lnTo>
                    <a:pt x="266700" y="131063"/>
                  </a:lnTo>
                  <a:lnTo>
                    <a:pt x="259902" y="172492"/>
                  </a:lnTo>
                  <a:lnTo>
                    <a:pt x="240974" y="208471"/>
                  </a:lnTo>
                  <a:lnTo>
                    <a:pt x="212110" y="236841"/>
                  </a:lnTo>
                  <a:lnTo>
                    <a:pt x="175503" y="255446"/>
                  </a:lnTo>
                  <a:lnTo>
                    <a:pt x="133350" y="262127"/>
                  </a:lnTo>
                  <a:lnTo>
                    <a:pt x="91196" y="255446"/>
                  </a:lnTo>
                  <a:lnTo>
                    <a:pt x="54589" y="236841"/>
                  </a:lnTo>
                  <a:lnTo>
                    <a:pt x="25725" y="208471"/>
                  </a:lnTo>
                  <a:lnTo>
                    <a:pt x="6797" y="172492"/>
                  </a:lnTo>
                  <a:lnTo>
                    <a:pt x="0" y="13106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 descr=""/>
          <p:cNvSpPr txBox="1"/>
          <p:nvPr/>
        </p:nvSpPr>
        <p:spPr>
          <a:xfrm>
            <a:off x="6394450" y="2394966"/>
            <a:ext cx="317500" cy="4032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69545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latin typeface="Times New Roman"/>
                <a:cs typeface="Times New Roman"/>
              </a:rPr>
              <a:t>+1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900" b="1">
                <a:latin typeface="Times New Roman"/>
                <a:cs typeface="Times New Roman"/>
              </a:rPr>
              <a:t>-</a:t>
            </a:r>
            <a:r>
              <a:rPr dirty="0" sz="900" spc="-5" b="1">
                <a:latin typeface="Times New Roman"/>
                <a:cs typeface="Times New Roman"/>
              </a:rPr>
              <a:t> </a:t>
            </a:r>
            <a:r>
              <a:rPr dirty="0" sz="900" spc="-25" b="1">
                <a:latin typeface="Times New Roman"/>
                <a:cs typeface="Times New Roman"/>
              </a:rPr>
              <a:t>1.5</a:t>
            </a:r>
            <a:endParaRPr sz="900">
              <a:latin typeface="Times New Roman"/>
              <a:cs typeface="Times New Roman"/>
            </a:endParaRPr>
          </a:p>
        </p:txBody>
      </p:sp>
      <p:grpSp>
        <p:nvGrpSpPr>
          <p:cNvPr id="63" name="object 63" descr=""/>
          <p:cNvGrpSpPr/>
          <p:nvPr/>
        </p:nvGrpSpPr>
        <p:grpSpPr>
          <a:xfrm>
            <a:off x="6639877" y="3509581"/>
            <a:ext cx="252095" cy="248920"/>
            <a:chOff x="6639877" y="3509581"/>
            <a:chExt cx="252095" cy="248920"/>
          </a:xfrm>
        </p:grpSpPr>
        <p:sp>
          <p:nvSpPr>
            <p:cNvPr id="64" name="object 64" descr=""/>
            <p:cNvSpPr/>
            <p:nvPr/>
          </p:nvSpPr>
          <p:spPr>
            <a:xfrm>
              <a:off x="6644640" y="3514344"/>
              <a:ext cx="242570" cy="239395"/>
            </a:xfrm>
            <a:custGeom>
              <a:avLst/>
              <a:gdLst/>
              <a:ahLst/>
              <a:cxnLst/>
              <a:rect l="l" t="t" r="r" b="b"/>
              <a:pathLst>
                <a:path w="242570" h="239395">
                  <a:moveTo>
                    <a:pt x="121157" y="0"/>
                  </a:moveTo>
                  <a:lnTo>
                    <a:pt x="73991" y="9405"/>
                  </a:lnTo>
                  <a:lnTo>
                    <a:pt x="35480" y="35051"/>
                  </a:lnTo>
                  <a:lnTo>
                    <a:pt x="9519" y="73080"/>
                  </a:lnTo>
                  <a:lnTo>
                    <a:pt x="0" y="119633"/>
                  </a:lnTo>
                  <a:lnTo>
                    <a:pt x="9519" y="166187"/>
                  </a:lnTo>
                  <a:lnTo>
                    <a:pt x="35480" y="204215"/>
                  </a:lnTo>
                  <a:lnTo>
                    <a:pt x="73991" y="229862"/>
                  </a:lnTo>
                  <a:lnTo>
                    <a:pt x="121157" y="239267"/>
                  </a:lnTo>
                  <a:lnTo>
                    <a:pt x="168324" y="229862"/>
                  </a:lnTo>
                  <a:lnTo>
                    <a:pt x="206835" y="204215"/>
                  </a:lnTo>
                  <a:lnTo>
                    <a:pt x="232796" y="166187"/>
                  </a:lnTo>
                  <a:lnTo>
                    <a:pt x="242315" y="119633"/>
                  </a:lnTo>
                  <a:lnTo>
                    <a:pt x="232796" y="73080"/>
                  </a:lnTo>
                  <a:lnTo>
                    <a:pt x="206835" y="35051"/>
                  </a:lnTo>
                  <a:lnTo>
                    <a:pt x="168324" y="9405"/>
                  </a:lnTo>
                  <a:lnTo>
                    <a:pt x="1211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6644640" y="3514344"/>
              <a:ext cx="242570" cy="239395"/>
            </a:xfrm>
            <a:custGeom>
              <a:avLst/>
              <a:gdLst/>
              <a:ahLst/>
              <a:cxnLst/>
              <a:rect l="l" t="t" r="r" b="b"/>
              <a:pathLst>
                <a:path w="242570" h="239395">
                  <a:moveTo>
                    <a:pt x="0" y="119633"/>
                  </a:moveTo>
                  <a:lnTo>
                    <a:pt x="9519" y="73080"/>
                  </a:lnTo>
                  <a:lnTo>
                    <a:pt x="35480" y="35051"/>
                  </a:lnTo>
                  <a:lnTo>
                    <a:pt x="73991" y="9405"/>
                  </a:lnTo>
                  <a:lnTo>
                    <a:pt x="121157" y="0"/>
                  </a:lnTo>
                  <a:lnTo>
                    <a:pt x="168324" y="9405"/>
                  </a:lnTo>
                  <a:lnTo>
                    <a:pt x="206835" y="35051"/>
                  </a:lnTo>
                  <a:lnTo>
                    <a:pt x="232796" y="73080"/>
                  </a:lnTo>
                  <a:lnTo>
                    <a:pt x="242315" y="119633"/>
                  </a:lnTo>
                  <a:lnTo>
                    <a:pt x="232796" y="166187"/>
                  </a:lnTo>
                  <a:lnTo>
                    <a:pt x="206835" y="204215"/>
                  </a:lnTo>
                  <a:lnTo>
                    <a:pt x="168324" y="229862"/>
                  </a:lnTo>
                  <a:lnTo>
                    <a:pt x="121157" y="239267"/>
                  </a:lnTo>
                  <a:lnTo>
                    <a:pt x="73991" y="229862"/>
                  </a:lnTo>
                  <a:lnTo>
                    <a:pt x="35480" y="204215"/>
                  </a:lnTo>
                  <a:lnTo>
                    <a:pt x="9519" y="166187"/>
                  </a:lnTo>
                  <a:lnTo>
                    <a:pt x="0" y="11963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" name="object 66" descr=""/>
          <p:cNvSpPr txBox="1"/>
          <p:nvPr/>
        </p:nvSpPr>
        <p:spPr>
          <a:xfrm>
            <a:off x="6694423" y="3539744"/>
            <a:ext cx="1485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Times New Roman"/>
                <a:cs typeface="Times New Roman"/>
              </a:rPr>
              <a:t>+1</a:t>
            </a:r>
            <a:endParaRPr sz="900">
              <a:latin typeface="Times New Roman"/>
              <a:cs typeface="Times New Roman"/>
            </a:endParaRPr>
          </a:p>
        </p:txBody>
      </p:sp>
      <p:grpSp>
        <p:nvGrpSpPr>
          <p:cNvPr id="67" name="object 67" descr=""/>
          <p:cNvGrpSpPr/>
          <p:nvPr/>
        </p:nvGrpSpPr>
        <p:grpSpPr>
          <a:xfrm>
            <a:off x="6604825" y="3771709"/>
            <a:ext cx="252095" cy="248920"/>
            <a:chOff x="6604825" y="3771709"/>
            <a:chExt cx="252095" cy="248920"/>
          </a:xfrm>
        </p:grpSpPr>
        <p:sp>
          <p:nvSpPr>
            <p:cNvPr id="68" name="object 68" descr=""/>
            <p:cNvSpPr/>
            <p:nvPr/>
          </p:nvSpPr>
          <p:spPr>
            <a:xfrm>
              <a:off x="6609588" y="3776471"/>
              <a:ext cx="242570" cy="239395"/>
            </a:xfrm>
            <a:custGeom>
              <a:avLst/>
              <a:gdLst/>
              <a:ahLst/>
              <a:cxnLst/>
              <a:rect l="l" t="t" r="r" b="b"/>
              <a:pathLst>
                <a:path w="242570" h="239395">
                  <a:moveTo>
                    <a:pt x="121157" y="0"/>
                  </a:moveTo>
                  <a:lnTo>
                    <a:pt x="73991" y="9405"/>
                  </a:lnTo>
                  <a:lnTo>
                    <a:pt x="35480" y="35051"/>
                  </a:lnTo>
                  <a:lnTo>
                    <a:pt x="9519" y="73080"/>
                  </a:lnTo>
                  <a:lnTo>
                    <a:pt x="0" y="119633"/>
                  </a:lnTo>
                  <a:lnTo>
                    <a:pt x="9519" y="166187"/>
                  </a:lnTo>
                  <a:lnTo>
                    <a:pt x="35480" y="204215"/>
                  </a:lnTo>
                  <a:lnTo>
                    <a:pt x="73991" y="229862"/>
                  </a:lnTo>
                  <a:lnTo>
                    <a:pt x="121157" y="239267"/>
                  </a:lnTo>
                  <a:lnTo>
                    <a:pt x="168324" y="229862"/>
                  </a:lnTo>
                  <a:lnTo>
                    <a:pt x="206835" y="204215"/>
                  </a:lnTo>
                  <a:lnTo>
                    <a:pt x="232796" y="166187"/>
                  </a:lnTo>
                  <a:lnTo>
                    <a:pt x="242315" y="119633"/>
                  </a:lnTo>
                  <a:lnTo>
                    <a:pt x="232796" y="73080"/>
                  </a:lnTo>
                  <a:lnTo>
                    <a:pt x="206835" y="35051"/>
                  </a:lnTo>
                  <a:lnTo>
                    <a:pt x="168324" y="9405"/>
                  </a:lnTo>
                  <a:lnTo>
                    <a:pt x="1211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6609588" y="3776471"/>
              <a:ext cx="242570" cy="239395"/>
            </a:xfrm>
            <a:custGeom>
              <a:avLst/>
              <a:gdLst/>
              <a:ahLst/>
              <a:cxnLst/>
              <a:rect l="l" t="t" r="r" b="b"/>
              <a:pathLst>
                <a:path w="242570" h="239395">
                  <a:moveTo>
                    <a:pt x="0" y="119633"/>
                  </a:moveTo>
                  <a:lnTo>
                    <a:pt x="9519" y="73080"/>
                  </a:lnTo>
                  <a:lnTo>
                    <a:pt x="35480" y="35051"/>
                  </a:lnTo>
                  <a:lnTo>
                    <a:pt x="73991" y="9405"/>
                  </a:lnTo>
                  <a:lnTo>
                    <a:pt x="121157" y="0"/>
                  </a:lnTo>
                  <a:lnTo>
                    <a:pt x="168324" y="9405"/>
                  </a:lnTo>
                  <a:lnTo>
                    <a:pt x="206835" y="35051"/>
                  </a:lnTo>
                  <a:lnTo>
                    <a:pt x="232796" y="73080"/>
                  </a:lnTo>
                  <a:lnTo>
                    <a:pt x="242315" y="119633"/>
                  </a:lnTo>
                  <a:lnTo>
                    <a:pt x="232796" y="166187"/>
                  </a:lnTo>
                  <a:lnTo>
                    <a:pt x="206835" y="204215"/>
                  </a:lnTo>
                  <a:lnTo>
                    <a:pt x="168324" y="229862"/>
                  </a:lnTo>
                  <a:lnTo>
                    <a:pt x="121157" y="239267"/>
                  </a:lnTo>
                  <a:lnTo>
                    <a:pt x="73991" y="229862"/>
                  </a:lnTo>
                  <a:lnTo>
                    <a:pt x="35480" y="204215"/>
                  </a:lnTo>
                  <a:lnTo>
                    <a:pt x="9519" y="166187"/>
                  </a:lnTo>
                  <a:lnTo>
                    <a:pt x="0" y="11963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 descr=""/>
          <p:cNvSpPr txBox="1"/>
          <p:nvPr/>
        </p:nvSpPr>
        <p:spPr>
          <a:xfrm>
            <a:off x="6660006" y="3817111"/>
            <a:ext cx="1485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Times New Roman"/>
                <a:cs typeface="Times New Roman"/>
              </a:rPr>
              <a:t>+1</a:t>
            </a:r>
            <a:endParaRPr sz="900">
              <a:latin typeface="Times New Roman"/>
              <a:cs typeface="Times New Roman"/>
            </a:endParaRPr>
          </a:p>
        </p:txBody>
      </p:sp>
      <p:grpSp>
        <p:nvGrpSpPr>
          <p:cNvPr id="71" name="object 71" descr=""/>
          <p:cNvGrpSpPr/>
          <p:nvPr/>
        </p:nvGrpSpPr>
        <p:grpSpPr>
          <a:xfrm>
            <a:off x="6816852" y="3150235"/>
            <a:ext cx="510540" cy="517525"/>
            <a:chOff x="6816852" y="3150235"/>
            <a:chExt cx="510540" cy="517525"/>
          </a:xfrm>
        </p:grpSpPr>
        <p:sp>
          <p:nvSpPr>
            <p:cNvPr id="72" name="object 72" descr=""/>
            <p:cNvSpPr/>
            <p:nvPr/>
          </p:nvSpPr>
          <p:spPr>
            <a:xfrm>
              <a:off x="6816852" y="3150235"/>
              <a:ext cx="510540" cy="517525"/>
            </a:xfrm>
            <a:custGeom>
              <a:avLst/>
              <a:gdLst/>
              <a:ahLst/>
              <a:cxnLst/>
              <a:rect l="l" t="t" r="r" b="b"/>
              <a:pathLst>
                <a:path w="510540" h="517525">
                  <a:moveTo>
                    <a:pt x="452088" y="467454"/>
                  </a:moveTo>
                  <a:lnTo>
                    <a:pt x="429514" y="489712"/>
                  </a:lnTo>
                  <a:lnTo>
                    <a:pt x="510031" y="517270"/>
                  </a:lnTo>
                  <a:lnTo>
                    <a:pt x="496805" y="476503"/>
                  </a:lnTo>
                  <a:lnTo>
                    <a:pt x="461009" y="476503"/>
                  </a:lnTo>
                  <a:lnTo>
                    <a:pt x="452088" y="467454"/>
                  </a:lnTo>
                  <a:close/>
                </a:path>
                <a:path w="510540" h="517525">
                  <a:moveTo>
                    <a:pt x="461106" y="458563"/>
                  </a:moveTo>
                  <a:lnTo>
                    <a:pt x="452088" y="467454"/>
                  </a:lnTo>
                  <a:lnTo>
                    <a:pt x="461009" y="476503"/>
                  </a:lnTo>
                  <a:lnTo>
                    <a:pt x="470026" y="467613"/>
                  </a:lnTo>
                  <a:lnTo>
                    <a:pt x="461106" y="458563"/>
                  </a:lnTo>
                  <a:close/>
                </a:path>
                <a:path w="510540" h="517525">
                  <a:moveTo>
                    <a:pt x="483743" y="436244"/>
                  </a:moveTo>
                  <a:lnTo>
                    <a:pt x="461106" y="458563"/>
                  </a:lnTo>
                  <a:lnTo>
                    <a:pt x="470026" y="467613"/>
                  </a:lnTo>
                  <a:lnTo>
                    <a:pt x="461009" y="476503"/>
                  </a:lnTo>
                  <a:lnTo>
                    <a:pt x="496805" y="476503"/>
                  </a:lnTo>
                  <a:lnTo>
                    <a:pt x="483743" y="436244"/>
                  </a:lnTo>
                  <a:close/>
                </a:path>
                <a:path w="510540" h="517525">
                  <a:moveTo>
                    <a:pt x="9144" y="0"/>
                  </a:moveTo>
                  <a:lnTo>
                    <a:pt x="0" y="8889"/>
                  </a:lnTo>
                  <a:lnTo>
                    <a:pt x="452088" y="467454"/>
                  </a:lnTo>
                  <a:lnTo>
                    <a:pt x="461106" y="458563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3" name="object 7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97624" y="3244596"/>
              <a:ext cx="251459" cy="246888"/>
            </a:xfrm>
            <a:prstGeom prst="rect">
              <a:avLst/>
            </a:prstGeom>
          </p:spPr>
        </p:pic>
      </p:grpSp>
      <p:sp>
        <p:nvSpPr>
          <p:cNvPr id="74" name="object 74" descr=""/>
          <p:cNvSpPr txBox="1"/>
          <p:nvPr/>
        </p:nvSpPr>
        <p:spPr>
          <a:xfrm>
            <a:off x="6950709" y="3279775"/>
            <a:ext cx="14986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Times New Roman"/>
                <a:cs typeface="Times New Roman"/>
              </a:rPr>
              <a:t>-</a:t>
            </a:r>
            <a:r>
              <a:rPr dirty="0" sz="900" spc="-5" b="1">
                <a:latin typeface="Times New Roman"/>
                <a:cs typeface="Times New Roman"/>
              </a:rPr>
              <a:t> </a:t>
            </a:r>
            <a:r>
              <a:rPr dirty="0" sz="900" spc="-50" b="1">
                <a:latin typeface="Times New Roman"/>
                <a:cs typeface="Times New Roman"/>
              </a:rPr>
              <a:t>2</a:t>
            </a:r>
            <a:endParaRPr sz="900">
              <a:latin typeface="Times New Roman"/>
              <a:cs typeface="Times New Roman"/>
            </a:endParaRPr>
          </a:p>
        </p:txBody>
      </p:sp>
      <p:pic>
        <p:nvPicPr>
          <p:cNvPr id="75" name="object 75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319771" y="3212592"/>
            <a:ext cx="251459" cy="248412"/>
          </a:xfrm>
          <a:prstGeom prst="rect">
            <a:avLst/>
          </a:prstGeom>
        </p:spPr>
      </p:pic>
      <p:sp>
        <p:nvSpPr>
          <p:cNvPr id="76" name="object 76" descr=""/>
          <p:cNvSpPr txBox="1"/>
          <p:nvPr/>
        </p:nvSpPr>
        <p:spPr>
          <a:xfrm>
            <a:off x="7326630" y="3245865"/>
            <a:ext cx="2349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Times New Roman"/>
                <a:cs typeface="Times New Roman"/>
              </a:rPr>
              <a:t>-</a:t>
            </a:r>
            <a:r>
              <a:rPr dirty="0" sz="900" spc="-15" b="1">
                <a:latin typeface="Times New Roman"/>
                <a:cs typeface="Times New Roman"/>
              </a:rPr>
              <a:t> </a:t>
            </a:r>
            <a:r>
              <a:rPr dirty="0" sz="900" spc="-25" b="1">
                <a:latin typeface="Times New Roman"/>
                <a:cs typeface="Times New Roman"/>
              </a:rPr>
              <a:t>0.5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6878573" y="2987167"/>
            <a:ext cx="3003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latin typeface="Times New Roman"/>
                <a:cs typeface="Times New Roman"/>
              </a:rPr>
              <a:t>AND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353313" y="4691379"/>
            <a:ext cx="4191000" cy="261620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04139">
              <a:lnSpc>
                <a:spcPts val="1295"/>
              </a:lnSpc>
            </a:pPr>
            <a:r>
              <a:rPr dirty="0" sz="1100">
                <a:latin typeface="Times New Roman"/>
                <a:cs typeface="Times New Roman"/>
              </a:rPr>
              <a:t>a)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Third</a:t>
            </a:r>
            <a:r>
              <a:rPr dirty="0" sz="1100" spc="-4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dimension</a:t>
            </a:r>
            <a:r>
              <a:rPr dirty="0" sz="1100" spc="-4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uplift</a:t>
            </a:r>
            <a:r>
              <a:rPr dirty="0" sz="1100" spc="-4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XOR</a:t>
            </a:r>
            <a:r>
              <a:rPr dirty="0" sz="1100" spc="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(1,</a:t>
            </a:r>
            <a:r>
              <a:rPr dirty="0" sz="1100" spc="-1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1)</a:t>
            </a:r>
            <a:r>
              <a:rPr dirty="0" sz="1100" spc="-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as</a:t>
            </a:r>
            <a:r>
              <a:rPr dirty="0" sz="1100" spc="-1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(1,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1,</a:t>
            </a:r>
            <a:r>
              <a:rPr dirty="0" sz="1100" spc="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1)</a:t>
            </a:r>
            <a:r>
              <a:rPr dirty="0" sz="1100" spc="-1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in</a:t>
            </a:r>
            <a:r>
              <a:rPr dirty="0" sz="1100" spc="-1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three</a:t>
            </a:r>
            <a:r>
              <a:rPr dirty="0" sz="1100" spc="-35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dimension.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4884801" y="4670552"/>
            <a:ext cx="35185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Century"/>
                <a:cs typeface="Century"/>
              </a:rPr>
              <a:t>b)</a:t>
            </a:r>
            <a:r>
              <a:rPr dirty="0" sz="1100" spc="-25">
                <a:latin typeface="Century"/>
                <a:cs typeface="Century"/>
              </a:rPr>
              <a:t> </a:t>
            </a:r>
            <a:r>
              <a:rPr dirty="0" sz="1100">
                <a:latin typeface="Century"/>
                <a:cs typeface="Century"/>
              </a:rPr>
              <a:t>XOR</a:t>
            </a:r>
            <a:r>
              <a:rPr dirty="0" sz="1100" spc="-25">
                <a:latin typeface="Century"/>
                <a:cs typeface="Century"/>
              </a:rPr>
              <a:t> </a:t>
            </a:r>
            <a:r>
              <a:rPr dirty="0" sz="1100">
                <a:latin typeface="Century"/>
                <a:cs typeface="Century"/>
              </a:rPr>
              <a:t>solution</a:t>
            </a:r>
            <a:r>
              <a:rPr dirty="0" sz="1100" spc="-10">
                <a:latin typeface="Century"/>
                <a:cs typeface="Century"/>
              </a:rPr>
              <a:t> </a:t>
            </a:r>
            <a:r>
              <a:rPr dirty="0" sz="1100">
                <a:latin typeface="Century"/>
                <a:cs typeface="Century"/>
              </a:rPr>
              <a:t>with</a:t>
            </a:r>
            <a:r>
              <a:rPr dirty="0" sz="1100" spc="-20">
                <a:latin typeface="Century"/>
                <a:cs typeface="Century"/>
              </a:rPr>
              <a:t> </a:t>
            </a:r>
            <a:r>
              <a:rPr dirty="0" sz="1100" spc="-10">
                <a:latin typeface="Century"/>
                <a:cs typeface="Century"/>
              </a:rPr>
              <a:t>additional </a:t>
            </a:r>
            <a:r>
              <a:rPr dirty="0" sz="1100">
                <a:latin typeface="Century"/>
                <a:cs typeface="Century"/>
              </a:rPr>
              <a:t>input</a:t>
            </a:r>
            <a:r>
              <a:rPr dirty="0" sz="1100" spc="-10">
                <a:latin typeface="Century"/>
                <a:cs typeface="Century"/>
              </a:rPr>
              <a:t> from</a:t>
            </a:r>
            <a:r>
              <a:rPr dirty="0" sz="1100" spc="-90">
                <a:latin typeface="Century"/>
                <a:cs typeface="Century"/>
              </a:rPr>
              <a:t> </a:t>
            </a:r>
            <a:r>
              <a:rPr dirty="0" sz="1100">
                <a:latin typeface="Century"/>
                <a:cs typeface="Century"/>
              </a:rPr>
              <a:t>AND</a:t>
            </a:r>
            <a:r>
              <a:rPr dirty="0" sz="1100" spc="-5">
                <a:latin typeface="Century"/>
                <a:cs typeface="Century"/>
              </a:rPr>
              <a:t> </a:t>
            </a:r>
            <a:r>
              <a:rPr dirty="0" sz="1100" spc="-20">
                <a:latin typeface="Century"/>
                <a:cs typeface="Century"/>
              </a:rPr>
              <a:t>gate.</a:t>
            </a:r>
            <a:endParaRPr sz="1100">
              <a:latin typeface="Century"/>
              <a:cs typeface="Century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2106548" y="5163946"/>
            <a:ext cx="4931410" cy="320040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410"/>
              </a:lnSpc>
            </a:pPr>
            <a:r>
              <a:rPr dirty="0" sz="1200">
                <a:latin typeface="Times New Roman"/>
                <a:cs typeface="Times New Roman"/>
              </a:rPr>
              <a:t>Figure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1.8: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Solution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XOR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three</a:t>
            </a:r>
            <a:r>
              <a:rPr dirty="0" sz="1200" spc="-10">
                <a:latin typeface="Times New Roman"/>
                <a:cs typeface="Times New Roman"/>
              </a:rPr>
              <a:t> dimension.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4964" y="764794"/>
            <a:ext cx="589216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Features</a:t>
            </a:r>
            <a:r>
              <a:rPr dirty="0" sz="3200" spc="-70"/>
              <a:t> </a:t>
            </a:r>
            <a:r>
              <a:rPr dirty="0" sz="3200"/>
              <a:t>from</a:t>
            </a:r>
            <a:r>
              <a:rPr dirty="0" sz="3200" spc="-40"/>
              <a:t> </a:t>
            </a:r>
            <a:r>
              <a:rPr dirty="0" sz="3200"/>
              <a:t>Patterns</a:t>
            </a:r>
            <a:r>
              <a:rPr dirty="0" sz="3200" spc="-55"/>
              <a:t> </a:t>
            </a:r>
            <a:r>
              <a:rPr dirty="0" sz="3200" spc="-10"/>
              <a:t>(Cont.)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9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4400" y="0"/>
            <a:ext cx="4419600" cy="7620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311302" y="5424627"/>
            <a:ext cx="84956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Does</a:t>
            </a:r>
            <a:r>
              <a:rPr dirty="0" sz="2400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all</a:t>
            </a:r>
            <a:r>
              <a:rPr dirty="0" sz="2400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measurements</a:t>
            </a:r>
            <a:r>
              <a:rPr dirty="0" sz="2400" spc="-5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from</a:t>
            </a:r>
            <a:r>
              <a:rPr dirty="0" sz="2400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patterns</a:t>
            </a:r>
            <a:r>
              <a:rPr dirty="0" sz="2400" spc="-7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important</a:t>
            </a:r>
            <a:r>
              <a:rPr dirty="0" sz="2400" spc="-7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dirty="0" sz="2400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distinguish?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314069" y="1469263"/>
            <a:ext cx="68186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One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or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more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measurements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are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taken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pattern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7800" y="2165604"/>
            <a:ext cx="5914644" cy="2647188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563369" y="4869941"/>
            <a:ext cx="263779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Size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/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weight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piece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638802" y="4804917"/>
            <a:ext cx="2802890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latin typeface="Arial"/>
                <a:cs typeface="Arial"/>
              </a:rPr>
              <a:t>Various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dimensions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from face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latin typeface="Times New Roman"/>
                <a:cs typeface="Times New Roman"/>
              </a:rPr>
              <a:t>XOR</a:t>
            </a:r>
            <a:r>
              <a:rPr dirty="0" sz="3200" spc="-20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solution</a:t>
            </a:r>
            <a:r>
              <a:rPr dirty="0" sz="3200" spc="-3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with</a:t>
            </a:r>
            <a:r>
              <a:rPr dirty="0" sz="3200" spc="-20">
                <a:latin typeface="Times New Roman"/>
                <a:cs typeface="Times New Roman"/>
              </a:rPr>
              <a:t> </a:t>
            </a:r>
            <a:r>
              <a:rPr dirty="0" sz="3200" spc="-25">
                <a:latin typeface="Times New Roman"/>
                <a:cs typeface="Times New Roman"/>
              </a:rPr>
              <a:t>HN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21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2199132" y="1447800"/>
            <a:ext cx="5954395" cy="4982210"/>
            <a:chOff x="2199132" y="1447800"/>
            <a:chExt cx="5954395" cy="4982210"/>
          </a:xfrm>
        </p:grpSpPr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81344" y="1447800"/>
              <a:ext cx="1972055" cy="4981956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2199132" y="2014473"/>
              <a:ext cx="3973195" cy="3624579"/>
            </a:xfrm>
            <a:custGeom>
              <a:avLst/>
              <a:gdLst/>
              <a:ahLst/>
              <a:cxnLst/>
              <a:rect l="l" t="t" r="r" b="b"/>
              <a:pathLst>
                <a:path w="3973195" h="3624579">
                  <a:moveTo>
                    <a:pt x="3973068" y="1719326"/>
                  </a:moveTo>
                  <a:lnTo>
                    <a:pt x="3888867" y="1705991"/>
                  </a:lnTo>
                  <a:lnTo>
                    <a:pt x="3898442" y="1736267"/>
                  </a:lnTo>
                  <a:lnTo>
                    <a:pt x="3703066" y="1798193"/>
                  </a:lnTo>
                  <a:lnTo>
                    <a:pt x="3703066" y="1798066"/>
                  </a:lnTo>
                  <a:lnTo>
                    <a:pt x="3435477" y="1880743"/>
                  </a:lnTo>
                  <a:lnTo>
                    <a:pt x="3435604" y="1880743"/>
                  </a:lnTo>
                  <a:lnTo>
                    <a:pt x="3302254" y="1920621"/>
                  </a:lnTo>
                  <a:lnTo>
                    <a:pt x="3169412" y="1958975"/>
                  </a:lnTo>
                  <a:lnTo>
                    <a:pt x="3036951" y="1995805"/>
                  </a:lnTo>
                  <a:lnTo>
                    <a:pt x="3037078" y="1995805"/>
                  </a:lnTo>
                  <a:lnTo>
                    <a:pt x="2905125" y="2030603"/>
                  </a:lnTo>
                  <a:lnTo>
                    <a:pt x="2905252" y="2030603"/>
                  </a:lnTo>
                  <a:lnTo>
                    <a:pt x="2773934" y="2063242"/>
                  </a:lnTo>
                  <a:lnTo>
                    <a:pt x="2774061" y="2063242"/>
                  </a:lnTo>
                  <a:lnTo>
                    <a:pt x="2647467" y="2092642"/>
                  </a:lnTo>
                  <a:lnTo>
                    <a:pt x="1920494" y="1257935"/>
                  </a:lnTo>
                  <a:lnTo>
                    <a:pt x="1910842" y="1266317"/>
                  </a:lnTo>
                  <a:lnTo>
                    <a:pt x="2633256" y="2095766"/>
                  </a:lnTo>
                  <a:lnTo>
                    <a:pt x="2513711" y="2121027"/>
                  </a:lnTo>
                  <a:lnTo>
                    <a:pt x="2513838" y="2120900"/>
                  </a:lnTo>
                  <a:lnTo>
                    <a:pt x="2384933" y="2145538"/>
                  </a:lnTo>
                  <a:lnTo>
                    <a:pt x="2385060" y="2145538"/>
                  </a:lnTo>
                  <a:lnTo>
                    <a:pt x="2257044" y="2166620"/>
                  </a:lnTo>
                  <a:lnTo>
                    <a:pt x="2257171" y="2166620"/>
                  </a:lnTo>
                  <a:lnTo>
                    <a:pt x="2130171" y="2184273"/>
                  </a:lnTo>
                  <a:lnTo>
                    <a:pt x="2130298" y="2184273"/>
                  </a:lnTo>
                  <a:lnTo>
                    <a:pt x="2004568" y="2197989"/>
                  </a:lnTo>
                  <a:lnTo>
                    <a:pt x="2004695" y="2197989"/>
                  </a:lnTo>
                  <a:lnTo>
                    <a:pt x="1880108" y="2207768"/>
                  </a:lnTo>
                  <a:lnTo>
                    <a:pt x="1756791" y="2213102"/>
                  </a:lnTo>
                  <a:lnTo>
                    <a:pt x="1634744" y="2214372"/>
                  </a:lnTo>
                  <a:lnTo>
                    <a:pt x="1634490" y="2214372"/>
                  </a:lnTo>
                  <a:lnTo>
                    <a:pt x="1513586" y="2211832"/>
                  </a:lnTo>
                  <a:lnTo>
                    <a:pt x="1393571" y="2205736"/>
                  </a:lnTo>
                  <a:lnTo>
                    <a:pt x="1276045" y="2196465"/>
                  </a:lnTo>
                  <a:lnTo>
                    <a:pt x="1274445" y="2196338"/>
                  </a:lnTo>
                  <a:lnTo>
                    <a:pt x="1274572" y="2196465"/>
                  </a:lnTo>
                  <a:lnTo>
                    <a:pt x="1156081" y="2183892"/>
                  </a:lnTo>
                  <a:lnTo>
                    <a:pt x="1156335" y="2183892"/>
                  </a:lnTo>
                  <a:lnTo>
                    <a:pt x="1038733" y="2168779"/>
                  </a:lnTo>
                  <a:lnTo>
                    <a:pt x="1038860" y="2168779"/>
                  </a:lnTo>
                  <a:lnTo>
                    <a:pt x="921893" y="2151253"/>
                  </a:lnTo>
                  <a:lnTo>
                    <a:pt x="922020" y="2151253"/>
                  </a:lnTo>
                  <a:lnTo>
                    <a:pt x="806424" y="2131568"/>
                  </a:lnTo>
                  <a:lnTo>
                    <a:pt x="805688" y="2131441"/>
                  </a:lnTo>
                  <a:lnTo>
                    <a:pt x="805815" y="2131568"/>
                  </a:lnTo>
                  <a:lnTo>
                    <a:pt x="690118" y="2109851"/>
                  </a:lnTo>
                  <a:lnTo>
                    <a:pt x="690245" y="2109851"/>
                  </a:lnTo>
                  <a:lnTo>
                    <a:pt x="574929" y="2086483"/>
                  </a:lnTo>
                  <a:lnTo>
                    <a:pt x="575056" y="2086483"/>
                  </a:lnTo>
                  <a:lnTo>
                    <a:pt x="460121" y="2061718"/>
                  </a:lnTo>
                  <a:lnTo>
                    <a:pt x="231267" y="2009267"/>
                  </a:lnTo>
                  <a:lnTo>
                    <a:pt x="3048" y="1954657"/>
                  </a:lnTo>
                  <a:lnTo>
                    <a:pt x="0" y="1966976"/>
                  </a:lnTo>
                  <a:lnTo>
                    <a:pt x="457327" y="2074164"/>
                  </a:lnTo>
                  <a:lnTo>
                    <a:pt x="572389" y="2098929"/>
                  </a:lnTo>
                  <a:lnTo>
                    <a:pt x="687705" y="2122297"/>
                  </a:lnTo>
                  <a:lnTo>
                    <a:pt x="803529" y="2144014"/>
                  </a:lnTo>
                  <a:lnTo>
                    <a:pt x="919988" y="2163826"/>
                  </a:lnTo>
                  <a:lnTo>
                    <a:pt x="1037082" y="2181352"/>
                  </a:lnTo>
                  <a:lnTo>
                    <a:pt x="1154684" y="2196592"/>
                  </a:lnTo>
                  <a:lnTo>
                    <a:pt x="1273429" y="2209038"/>
                  </a:lnTo>
                  <a:lnTo>
                    <a:pt x="1392809" y="2218436"/>
                  </a:lnTo>
                  <a:lnTo>
                    <a:pt x="1513205" y="2224532"/>
                  </a:lnTo>
                  <a:lnTo>
                    <a:pt x="1634490" y="2227072"/>
                  </a:lnTo>
                  <a:lnTo>
                    <a:pt x="1757045" y="2225802"/>
                  </a:lnTo>
                  <a:lnTo>
                    <a:pt x="1880870" y="2220341"/>
                  </a:lnTo>
                  <a:lnTo>
                    <a:pt x="1958149" y="2214372"/>
                  </a:lnTo>
                  <a:lnTo>
                    <a:pt x="2005838" y="2210689"/>
                  </a:lnTo>
                  <a:lnTo>
                    <a:pt x="2131822" y="2196846"/>
                  </a:lnTo>
                  <a:lnTo>
                    <a:pt x="2259076" y="2179193"/>
                  </a:lnTo>
                  <a:lnTo>
                    <a:pt x="2387219" y="2157984"/>
                  </a:lnTo>
                  <a:lnTo>
                    <a:pt x="2516378" y="2133473"/>
                  </a:lnTo>
                  <a:lnTo>
                    <a:pt x="2574988" y="2121027"/>
                  </a:lnTo>
                  <a:lnTo>
                    <a:pt x="2642730" y="2106650"/>
                  </a:lnTo>
                  <a:lnTo>
                    <a:pt x="3944505" y="3601275"/>
                  </a:lnTo>
                  <a:lnTo>
                    <a:pt x="3879977" y="3579431"/>
                  </a:lnTo>
                  <a:lnTo>
                    <a:pt x="3876294" y="3581222"/>
                  </a:lnTo>
                  <a:lnTo>
                    <a:pt x="3875278" y="3584537"/>
                  </a:lnTo>
                  <a:lnTo>
                    <a:pt x="3874135" y="3587864"/>
                  </a:lnTo>
                  <a:lnTo>
                    <a:pt x="3875913" y="3591471"/>
                  </a:lnTo>
                  <a:lnTo>
                    <a:pt x="3973068" y="3624351"/>
                  </a:lnTo>
                  <a:lnTo>
                    <a:pt x="3972052" y="3619042"/>
                  </a:lnTo>
                  <a:lnTo>
                    <a:pt x="3954526" y="3527044"/>
                  </a:lnTo>
                  <a:lnTo>
                    <a:pt x="3953891" y="3523615"/>
                  </a:lnTo>
                  <a:lnTo>
                    <a:pt x="3950589" y="3521329"/>
                  </a:lnTo>
                  <a:lnTo>
                    <a:pt x="3943604" y="3522599"/>
                  </a:lnTo>
                  <a:lnTo>
                    <a:pt x="3941445" y="3525901"/>
                  </a:lnTo>
                  <a:lnTo>
                    <a:pt x="3942080" y="3529330"/>
                  </a:lnTo>
                  <a:lnTo>
                    <a:pt x="3954195" y="3592982"/>
                  </a:lnTo>
                  <a:lnTo>
                    <a:pt x="2656878" y="2103450"/>
                  </a:lnTo>
                  <a:lnTo>
                    <a:pt x="2776982" y="2075688"/>
                  </a:lnTo>
                  <a:lnTo>
                    <a:pt x="2908300" y="2042922"/>
                  </a:lnTo>
                  <a:lnTo>
                    <a:pt x="3040380" y="2008124"/>
                  </a:lnTo>
                  <a:lnTo>
                    <a:pt x="3305810" y="1932813"/>
                  </a:lnTo>
                  <a:lnTo>
                    <a:pt x="3439287" y="1892935"/>
                  </a:lnTo>
                  <a:lnTo>
                    <a:pt x="3745001" y="1798193"/>
                  </a:lnTo>
                  <a:lnTo>
                    <a:pt x="3902291" y="1748434"/>
                  </a:lnTo>
                  <a:lnTo>
                    <a:pt x="3911854" y="1778635"/>
                  </a:lnTo>
                  <a:lnTo>
                    <a:pt x="3959555" y="1732407"/>
                  </a:lnTo>
                  <a:lnTo>
                    <a:pt x="3973068" y="1719326"/>
                  </a:lnTo>
                  <a:close/>
                </a:path>
                <a:path w="3973195" h="3624579">
                  <a:moveTo>
                    <a:pt x="3973068" y="42926"/>
                  </a:moveTo>
                  <a:lnTo>
                    <a:pt x="3962057" y="37846"/>
                  </a:lnTo>
                  <a:lnTo>
                    <a:pt x="3883152" y="1397"/>
                  </a:lnTo>
                  <a:lnTo>
                    <a:pt x="3879977" y="0"/>
                  </a:lnTo>
                  <a:lnTo>
                    <a:pt x="3876167" y="1270"/>
                  </a:lnTo>
                  <a:lnTo>
                    <a:pt x="3874643" y="4572"/>
                  </a:lnTo>
                  <a:lnTo>
                    <a:pt x="3873246" y="7747"/>
                  </a:lnTo>
                  <a:lnTo>
                    <a:pt x="3874643" y="11430"/>
                  </a:lnTo>
                  <a:lnTo>
                    <a:pt x="3877818" y="12954"/>
                  </a:lnTo>
                  <a:lnTo>
                    <a:pt x="3936593" y="40106"/>
                  </a:lnTo>
                  <a:lnTo>
                    <a:pt x="10033" y="417576"/>
                  </a:lnTo>
                  <a:lnTo>
                    <a:pt x="11303" y="430276"/>
                  </a:lnTo>
                  <a:lnTo>
                    <a:pt x="3937774" y="52692"/>
                  </a:lnTo>
                  <a:lnTo>
                    <a:pt x="3882390" y="92583"/>
                  </a:lnTo>
                  <a:lnTo>
                    <a:pt x="3881755" y="96520"/>
                  </a:lnTo>
                  <a:lnTo>
                    <a:pt x="3883787" y="99441"/>
                  </a:lnTo>
                  <a:lnTo>
                    <a:pt x="3885819" y="102235"/>
                  </a:lnTo>
                  <a:lnTo>
                    <a:pt x="3889756" y="102870"/>
                  </a:lnTo>
                  <a:lnTo>
                    <a:pt x="3892677" y="100838"/>
                  </a:lnTo>
                  <a:lnTo>
                    <a:pt x="3973068" y="429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8309609" y="1930349"/>
            <a:ext cx="5207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solidFill>
                  <a:srgbClr val="0066FF"/>
                </a:solidFill>
                <a:latin typeface="Times New Roman"/>
                <a:cs typeface="Times New Roman"/>
              </a:rPr>
              <a:t>AND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8465946" y="3564763"/>
            <a:ext cx="3695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solidFill>
                  <a:srgbClr val="0066FF"/>
                </a:solidFill>
                <a:latin typeface="Times New Roman"/>
                <a:cs typeface="Times New Roman"/>
              </a:rPr>
              <a:t>OR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8382127" y="5284470"/>
            <a:ext cx="5359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solidFill>
                  <a:srgbClr val="0066FF"/>
                </a:solidFill>
                <a:latin typeface="Times New Roman"/>
                <a:cs typeface="Times New Roman"/>
              </a:rPr>
              <a:t>XOR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88188" y="5675477"/>
            <a:ext cx="56381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0066FF"/>
                </a:solidFill>
                <a:latin typeface="Arial"/>
                <a:cs typeface="Arial"/>
              </a:rPr>
              <a:t>XOR</a:t>
            </a:r>
            <a:r>
              <a:rPr dirty="0" sz="1800" spc="-25" b="1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6FF"/>
                </a:solidFill>
                <a:latin typeface="Arial"/>
                <a:cs typeface="Arial"/>
              </a:rPr>
              <a:t>logic</a:t>
            </a:r>
            <a:r>
              <a:rPr dirty="0" sz="1800" spc="-50" b="1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6FF"/>
                </a:solidFill>
                <a:latin typeface="Arial"/>
                <a:cs typeface="Arial"/>
              </a:rPr>
              <a:t>through</a:t>
            </a:r>
            <a:r>
              <a:rPr dirty="0" sz="1800" spc="-25" b="1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6FF"/>
                </a:solidFill>
                <a:latin typeface="Arial"/>
                <a:cs typeface="Arial"/>
              </a:rPr>
              <a:t>manipulation</a:t>
            </a:r>
            <a:r>
              <a:rPr dirty="0" sz="1800" spc="-45" b="1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6FF"/>
                </a:solidFill>
                <a:latin typeface="Arial"/>
                <a:cs typeface="Arial"/>
              </a:rPr>
              <a:t>by</a:t>
            </a:r>
            <a:r>
              <a:rPr dirty="0" sz="1800" spc="-35" b="1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6FF"/>
                </a:solidFill>
                <a:latin typeface="Arial"/>
                <a:cs typeface="Arial"/>
              </a:rPr>
              <a:t>hidden</a:t>
            </a:r>
            <a:r>
              <a:rPr dirty="0" sz="1800" spc="-25" b="1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66FF"/>
                </a:solidFill>
                <a:latin typeface="Arial"/>
                <a:cs typeface="Arial"/>
              </a:rPr>
              <a:t>neurons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577532" y="2729992"/>
            <a:ext cx="1461135" cy="825500"/>
          </a:xfrm>
          <a:custGeom>
            <a:avLst/>
            <a:gdLst/>
            <a:ahLst/>
            <a:cxnLst/>
            <a:rect l="l" t="t" r="r" b="b"/>
            <a:pathLst>
              <a:path w="1461135" h="825500">
                <a:moveTo>
                  <a:pt x="1391372" y="793449"/>
                </a:moveTo>
                <a:lnTo>
                  <a:pt x="1375854" y="821055"/>
                </a:lnTo>
                <a:lnTo>
                  <a:pt x="1460944" y="825246"/>
                </a:lnTo>
                <a:lnTo>
                  <a:pt x="1443681" y="799719"/>
                </a:lnTo>
                <a:lnTo>
                  <a:pt x="1402524" y="799719"/>
                </a:lnTo>
                <a:lnTo>
                  <a:pt x="1391372" y="793449"/>
                </a:lnTo>
                <a:close/>
              </a:path>
              <a:path w="1461135" h="825500">
                <a:moveTo>
                  <a:pt x="1397641" y="782298"/>
                </a:moveTo>
                <a:lnTo>
                  <a:pt x="1391372" y="793449"/>
                </a:lnTo>
                <a:lnTo>
                  <a:pt x="1402524" y="799719"/>
                </a:lnTo>
                <a:lnTo>
                  <a:pt x="1408747" y="788543"/>
                </a:lnTo>
                <a:lnTo>
                  <a:pt x="1397641" y="782298"/>
                </a:lnTo>
                <a:close/>
              </a:path>
              <a:path w="1461135" h="825500">
                <a:moveTo>
                  <a:pt x="1413192" y="754634"/>
                </a:moveTo>
                <a:lnTo>
                  <a:pt x="1397641" y="782298"/>
                </a:lnTo>
                <a:lnTo>
                  <a:pt x="1408747" y="788543"/>
                </a:lnTo>
                <a:lnTo>
                  <a:pt x="1402524" y="799719"/>
                </a:lnTo>
                <a:lnTo>
                  <a:pt x="1443681" y="799719"/>
                </a:lnTo>
                <a:lnTo>
                  <a:pt x="1413192" y="754634"/>
                </a:lnTo>
                <a:close/>
              </a:path>
              <a:path w="1461135" h="825500">
                <a:moveTo>
                  <a:pt x="6223" y="0"/>
                </a:moveTo>
                <a:lnTo>
                  <a:pt x="0" y="11175"/>
                </a:lnTo>
                <a:lnTo>
                  <a:pt x="1391372" y="793449"/>
                </a:lnTo>
                <a:lnTo>
                  <a:pt x="1397641" y="782298"/>
                </a:lnTo>
                <a:lnTo>
                  <a:pt x="62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4231004" y="3126486"/>
            <a:ext cx="5105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latin typeface="Times New Roman"/>
                <a:cs typeface="Times New Roman"/>
              </a:rPr>
              <a:t>Y</a:t>
            </a:r>
            <a:r>
              <a:rPr dirty="0" sz="1000" spc="-45" b="1">
                <a:latin typeface="Times New Roman"/>
                <a:cs typeface="Times New Roman"/>
              </a:rPr>
              <a:t> </a:t>
            </a:r>
            <a:r>
              <a:rPr dirty="0" sz="1000" spc="-10" b="1">
                <a:latin typeface="Times New Roman"/>
                <a:cs typeface="Times New Roman"/>
              </a:rPr>
              <a:t>(XOR)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50520" y="2655823"/>
            <a:ext cx="2108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latin typeface="Times New Roman"/>
                <a:cs typeface="Times New Roman"/>
              </a:rPr>
              <a:t>X</a:t>
            </a:r>
            <a:r>
              <a:rPr dirty="0" baseline="-21367" sz="975" spc="-37" b="1">
                <a:latin typeface="Times New Roman"/>
                <a:cs typeface="Times New Roman"/>
              </a:rPr>
              <a:t>1</a:t>
            </a:r>
            <a:endParaRPr baseline="-21367" sz="975">
              <a:latin typeface="Times New Roman"/>
              <a:cs typeface="Times New Roman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1956816" y="2086355"/>
            <a:ext cx="2248535" cy="1326515"/>
            <a:chOff x="1956816" y="2086355"/>
            <a:chExt cx="2248535" cy="1326515"/>
          </a:xfrm>
        </p:grpSpPr>
        <p:sp>
          <p:nvSpPr>
            <p:cNvPr id="24" name="object 24" descr=""/>
            <p:cNvSpPr/>
            <p:nvPr/>
          </p:nvSpPr>
          <p:spPr>
            <a:xfrm>
              <a:off x="1956816" y="2086355"/>
              <a:ext cx="2248535" cy="1173480"/>
            </a:xfrm>
            <a:custGeom>
              <a:avLst/>
              <a:gdLst/>
              <a:ahLst/>
              <a:cxnLst/>
              <a:rect l="l" t="t" r="r" b="b"/>
              <a:pathLst>
                <a:path w="2248535" h="1173479">
                  <a:moveTo>
                    <a:pt x="76200" y="472186"/>
                  </a:moveTo>
                  <a:lnTo>
                    <a:pt x="44450" y="472186"/>
                  </a:lnTo>
                  <a:lnTo>
                    <a:pt x="44450" y="0"/>
                  </a:lnTo>
                  <a:lnTo>
                    <a:pt x="31750" y="0"/>
                  </a:lnTo>
                  <a:lnTo>
                    <a:pt x="31750" y="472186"/>
                  </a:lnTo>
                  <a:lnTo>
                    <a:pt x="0" y="472186"/>
                  </a:lnTo>
                  <a:lnTo>
                    <a:pt x="38100" y="548386"/>
                  </a:lnTo>
                  <a:lnTo>
                    <a:pt x="69850" y="484886"/>
                  </a:lnTo>
                  <a:lnTo>
                    <a:pt x="76200" y="472186"/>
                  </a:lnTo>
                  <a:close/>
                </a:path>
                <a:path w="2248535" h="1173479">
                  <a:moveTo>
                    <a:pt x="2248535" y="1135380"/>
                  </a:moveTo>
                  <a:lnTo>
                    <a:pt x="2235835" y="1129030"/>
                  </a:lnTo>
                  <a:lnTo>
                    <a:pt x="2172335" y="1097280"/>
                  </a:lnTo>
                  <a:lnTo>
                    <a:pt x="2172335" y="1129030"/>
                  </a:lnTo>
                  <a:lnTo>
                    <a:pt x="1905000" y="1129030"/>
                  </a:lnTo>
                  <a:lnTo>
                    <a:pt x="1905000" y="1141730"/>
                  </a:lnTo>
                  <a:lnTo>
                    <a:pt x="2172335" y="1141730"/>
                  </a:lnTo>
                  <a:lnTo>
                    <a:pt x="2172335" y="1173480"/>
                  </a:lnTo>
                  <a:lnTo>
                    <a:pt x="2235835" y="1141730"/>
                  </a:lnTo>
                  <a:lnTo>
                    <a:pt x="2248535" y="11353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3345180" y="3044952"/>
              <a:ext cx="512445" cy="363220"/>
            </a:xfrm>
            <a:custGeom>
              <a:avLst/>
              <a:gdLst/>
              <a:ahLst/>
              <a:cxnLst/>
              <a:rect l="l" t="t" r="r" b="b"/>
              <a:pathLst>
                <a:path w="512445" h="363220">
                  <a:moveTo>
                    <a:pt x="256032" y="0"/>
                  </a:moveTo>
                  <a:lnTo>
                    <a:pt x="204447" y="3682"/>
                  </a:lnTo>
                  <a:lnTo>
                    <a:pt x="156394" y="14245"/>
                  </a:lnTo>
                  <a:lnTo>
                    <a:pt x="112904" y="30961"/>
                  </a:lnTo>
                  <a:lnTo>
                    <a:pt x="75009" y="53101"/>
                  </a:lnTo>
                  <a:lnTo>
                    <a:pt x="43739" y="79939"/>
                  </a:lnTo>
                  <a:lnTo>
                    <a:pt x="20127" y="110745"/>
                  </a:lnTo>
                  <a:lnTo>
                    <a:pt x="0" y="181356"/>
                  </a:lnTo>
                  <a:lnTo>
                    <a:pt x="5203" y="217917"/>
                  </a:lnTo>
                  <a:lnTo>
                    <a:pt x="43739" y="282772"/>
                  </a:lnTo>
                  <a:lnTo>
                    <a:pt x="75009" y="309610"/>
                  </a:lnTo>
                  <a:lnTo>
                    <a:pt x="112904" y="331750"/>
                  </a:lnTo>
                  <a:lnTo>
                    <a:pt x="156394" y="348466"/>
                  </a:lnTo>
                  <a:lnTo>
                    <a:pt x="204447" y="359029"/>
                  </a:lnTo>
                  <a:lnTo>
                    <a:pt x="256032" y="362712"/>
                  </a:lnTo>
                  <a:lnTo>
                    <a:pt x="307616" y="359029"/>
                  </a:lnTo>
                  <a:lnTo>
                    <a:pt x="355669" y="348466"/>
                  </a:lnTo>
                  <a:lnTo>
                    <a:pt x="399159" y="331750"/>
                  </a:lnTo>
                  <a:lnTo>
                    <a:pt x="437054" y="309610"/>
                  </a:lnTo>
                  <a:lnTo>
                    <a:pt x="468324" y="282772"/>
                  </a:lnTo>
                  <a:lnTo>
                    <a:pt x="491936" y="251966"/>
                  </a:lnTo>
                  <a:lnTo>
                    <a:pt x="512064" y="181356"/>
                  </a:lnTo>
                  <a:lnTo>
                    <a:pt x="506860" y="144794"/>
                  </a:lnTo>
                  <a:lnTo>
                    <a:pt x="468324" y="79939"/>
                  </a:lnTo>
                  <a:lnTo>
                    <a:pt x="437054" y="53101"/>
                  </a:lnTo>
                  <a:lnTo>
                    <a:pt x="399159" y="30961"/>
                  </a:lnTo>
                  <a:lnTo>
                    <a:pt x="355669" y="14245"/>
                  </a:lnTo>
                  <a:lnTo>
                    <a:pt x="307616" y="3682"/>
                  </a:lnTo>
                  <a:lnTo>
                    <a:pt x="2560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3345180" y="3044952"/>
              <a:ext cx="512445" cy="363220"/>
            </a:xfrm>
            <a:custGeom>
              <a:avLst/>
              <a:gdLst/>
              <a:ahLst/>
              <a:cxnLst/>
              <a:rect l="l" t="t" r="r" b="b"/>
              <a:pathLst>
                <a:path w="512445" h="363220">
                  <a:moveTo>
                    <a:pt x="0" y="181356"/>
                  </a:moveTo>
                  <a:lnTo>
                    <a:pt x="20127" y="110745"/>
                  </a:lnTo>
                  <a:lnTo>
                    <a:pt x="43739" y="79939"/>
                  </a:lnTo>
                  <a:lnTo>
                    <a:pt x="75009" y="53101"/>
                  </a:lnTo>
                  <a:lnTo>
                    <a:pt x="112904" y="30961"/>
                  </a:lnTo>
                  <a:lnTo>
                    <a:pt x="156394" y="14245"/>
                  </a:lnTo>
                  <a:lnTo>
                    <a:pt x="204447" y="3682"/>
                  </a:lnTo>
                  <a:lnTo>
                    <a:pt x="256032" y="0"/>
                  </a:lnTo>
                  <a:lnTo>
                    <a:pt x="307616" y="3682"/>
                  </a:lnTo>
                  <a:lnTo>
                    <a:pt x="355669" y="14245"/>
                  </a:lnTo>
                  <a:lnTo>
                    <a:pt x="399159" y="30961"/>
                  </a:lnTo>
                  <a:lnTo>
                    <a:pt x="437054" y="53101"/>
                  </a:lnTo>
                  <a:lnTo>
                    <a:pt x="468324" y="79939"/>
                  </a:lnTo>
                  <a:lnTo>
                    <a:pt x="491936" y="110745"/>
                  </a:lnTo>
                  <a:lnTo>
                    <a:pt x="512064" y="181356"/>
                  </a:lnTo>
                  <a:lnTo>
                    <a:pt x="506860" y="217917"/>
                  </a:lnTo>
                  <a:lnTo>
                    <a:pt x="468324" y="282772"/>
                  </a:lnTo>
                  <a:lnTo>
                    <a:pt x="437054" y="309610"/>
                  </a:lnTo>
                  <a:lnTo>
                    <a:pt x="399159" y="331750"/>
                  </a:lnTo>
                  <a:lnTo>
                    <a:pt x="355669" y="348466"/>
                  </a:lnTo>
                  <a:lnTo>
                    <a:pt x="307616" y="359029"/>
                  </a:lnTo>
                  <a:lnTo>
                    <a:pt x="256032" y="362712"/>
                  </a:lnTo>
                  <a:lnTo>
                    <a:pt x="204447" y="359029"/>
                  </a:lnTo>
                  <a:lnTo>
                    <a:pt x="156394" y="348466"/>
                  </a:lnTo>
                  <a:lnTo>
                    <a:pt x="112904" y="331750"/>
                  </a:lnTo>
                  <a:lnTo>
                    <a:pt x="75009" y="309610"/>
                  </a:lnTo>
                  <a:lnTo>
                    <a:pt x="43739" y="282772"/>
                  </a:lnTo>
                  <a:lnTo>
                    <a:pt x="20127" y="251966"/>
                  </a:lnTo>
                  <a:lnTo>
                    <a:pt x="0" y="18135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18999" y="3038601"/>
            <a:ext cx="376555" cy="304165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12700" marR="5080" indent="22860">
              <a:lnSpc>
                <a:spcPts val="1000"/>
              </a:lnSpc>
              <a:spcBef>
                <a:spcPts val="295"/>
              </a:spcBef>
            </a:pPr>
            <a:r>
              <a:rPr dirty="0" sz="1000" spc="-10" b="1">
                <a:latin typeface="Times New Roman"/>
                <a:cs typeface="Times New Roman"/>
              </a:rPr>
              <a:t>Logic Inputs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328269" y="3592829"/>
            <a:ext cx="2108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latin typeface="Times New Roman"/>
                <a:cs typeface="Times New Roman"/>
              </a:rPr>
              <a:t>X</a:t>
            </a:r>
            <a:r>
              <a:rPr dirty="0" baseline="-21367" sz="975" spc="-37" b="1">
                <a:latin typeface="Times New Roman"/>
                <a:cs typeface="Times New Roman"/>
              </a:rPr>
              <a:t>2</a:t>
            </a:r>
            <a:endParaRPr baseline="-21367" sz="975">
              <a:latin typeface="Times New Roman"/>
              <a:cs typeface="Times New Roman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3407409" y="3038094"/>
            <a:ext cx="17653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0">
                <a:latin typeface="Symbol"/>
                <a:cs typeface="Symbol"/>
              </a:rPr>
              <a:t></a:t>
            </a:r>
            <a:endParaRPr sz="2000">
              <a:latin typeface="Symbol"/>
              <a:cs typeface="Symbol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577481" y="2455164"/>
            <a:ext cx="3235325" cy="1243965"/>
            <a:chOff x="577481" y="2455164"/>
            <a:chExt cx="3235325" cy="1243965"/>
          </a:xfrm>
        </p:grpSpPr>
        <p:sp>
          <p:nvSpPr>
            <p:cNvPr id="31" name="object 31" descr=""/>
            <p:cNvSpPr/>
            <p:nvPr/>
          </p:nvSpPr>
          <p:spPr>
            <a:xfrm>
              <a:off x="3608831" y="3110484"/>
              <a:ext cx="197485" cy="182880"/>
            </a:xfrm>
            <a:custGeom>
              <a:avLst/>
              <a:gdLst/>
              <a:ahLst/>
              <a:cxnLst/>
              <a:rect l="l" t="t" r="r" b="b"/>
              <a:pathLst>
                <a:path w="197485" h="182879">
                  <a:moveTo>
                    <a:pt x="0" y="182879"/>
                  </a:moveTo>
                  <a:lnTo>
                    <a:pt x="197484" y="182879"/>
                  </a:lnTo>
                </a:path>
                <a:path w="197485" h="182879">
                  <a:moveTo>
                    <a:pt x="112775" y="0"/>
                  </a:moveTo>
                  <a:lnTo>
                    <a:pt x="112775" y="182499"/>
                  </a:lnTo>
                </a:path>
                <a:path w="197485" h="182879">
                  <a:moveTo>
                    <a:pt x="19812" y="175260"/>
                  </a:moveTo>
                  <a:lnTo>
                    <a:pt x="111887" y="175260"/>
                  </a:lnTo>
                </a:path>
                <a:path w="197485" h="182879">
                  <a:moveTo>
                    <a:pt x="117347" y="53339"/>
                  </a:moveTo>
                  <a:lnTo>
                    <a:pt x="117347" y="17780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3718560" y="3156203"/>
              <a:ext cx="92075" cy="13970"/>
            </a:xfrm>
            <a:custGeom>
              <a:avLst/>
              <a:gdLst/>
              <a:ahLst/>
              <a:cxnLst/>
              <a:rect l="l" t="t" r="r" b="b"/>
              <a:pathLst>
                <a:path w="92075" h="13969">
                  <a:moveTo>
                    <a:pt x="92075" y="0"/>
                  </a:moveTo>
                  <a:lnTo>
                    <a:pt x="0" y="0"/>
                  </a:lnTo>
                  <a:lnTo>
                    <a:pt x="0" y="12192"/>
                  </a:lnTo>
                  <a:lnTo>
                    <a:pt x="6096" y="12192"/>
                  </a:lnTo>
                  <a:lnTo>
                    <a:pt x="6096" y="13716"/>
                  </a:lnTo>
                  <a:lnTo>
                    <a:pt x="89789" y="13716"/>
                  </a:lnTo>
                  <a:lnTo>
                    <a:pt x="89789" y="12192"/>
                  </a:lnTo>
                  <a:lnTo>
                    <a:pt x="92075" y="12192"/>
                  </a:lnTo>
                  <a:lnTo>
                    <a:pt x="920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3596640" y="3035808"/>
              <a:ext cx="0" cy="377825"/>
            </a:xfrm>
            <a:custGeom>
              <a:avLst/>
              <a:gdLst/>
              <a:ahLst/>
              <a:cxnLst/>
              <a:rect l="l" t="t" r="r" b="b"/>
              <a:pathLst>
                <a:path w="0" h="377825">
                  <a:moveTo>
                    <a:pt x="0" y="0"/>
                  </a:moveTo>
                  <a:lnTo>
                    <a:pt x="0" y="377825"/>
                  </a:lnTo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577481" y="2697479"/>
              <a:ext cx="1450340" cy="1001394"/>
            </a:xfrm>
            <a:custGeom>
              <a:avLst/>
              <a:gdLst/>
              <a:ahLst/>
              <a:cxnLst/>
              <a:rect l="l" t="t" r="r" b="b"/>
              <a:pathLst>
                <a:path w="1450339" h="1001395">
                  <a:moveTo>
                    <a:pt x="1374762" y="38100"/>
                  </a:moveTo>
                  <a:lnTo>
                    <a:pt x="1362062" y="31750"/>
                  </a:lnTo>
                  <a:lnTo>
                    <a:pt x="1298562" y="0"/>
                  </a:lnTo>
                  <a:lnTo>
                    <a:pt x="1298562" y="31750"/>
                  </a:lnTo>
                  <a:lnTo>
                    <a:pt x="3162" y="31750"/>
                  </a:lnTo>
                  <a:lnTo>
                    <a:pt x="3162" y="44450"/>
                  </a:lnTo>
                  <a:lnTo>
                    <a:pt x="1298562" y="44450"/>
                  </a:lnTo>
                  <a:lnTo>
                    <a:pt x="1298562" y="76200"/>
                  </a:lnTo>
                  <a:lnTo>
                    <a:pt x="1362062" y="44450"/>
                  </a:lnTo>
                  <a:lnTo>
                    <a:pt x="1374762" y="38100"/>
                  </a:lnTo>
                  <a:close/>
                </a:path>
                <a:path w="1450339" h="1001395">
                  <a:moveTo>
                    <a:pt x="1449946" y="166116"/>
                  </a:moveTo>
                  <a:lnTo>
                    <a:pt x="1364856" y="170942"/>
                  </a:lnTo>
                  <a:lnTo>
                    <a:pt x="1380604" y="198488"/>
                  </a:lnTo>
                  <a:lnTo>
                    <a:pt x="0" y="990346"/>
                  </a:lnTo>
                  <a:lnTo>
                    <a:pt x="6324" y="1001395"/>
                  </a:lnTo>
                  <a:lnTo>
                    <a:pt x="1386928" y="209550"/>
                  </a:lnTo>
                  <a:lnTo>
                    <a:pt x="1402702" y="237109"/>
                  </a:lnTo>
                  <a:lnTo>
                    <a:pt x="1432610" y="192151"/>
                  </a:lnTo>
                  <a:lnTo>
                    <a:pt x="1449946" y="1661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952244" y="2554224"/>
              <a:ext cx="513715" cy="363220"/>
            </a:xfrm>
            <a:custGeom>
              <a:avLst/>
              <a:gdLst/>
              <a:ahLst/>
              <a:cxnLst/>
              <a:rect l="l" t="t" r="r" b="b"/>
              <a:pathLst>
                <a:path w="513714" h="363219">
                  <a:moveTo>
                    <a:pt x="256794" y="0"/>
                  </a:moveTo>
                  <a:lnTo>
                    <a:pt x="205030" y="3682"/>
                  </a:lnTo>
                  <a:lnTo>
                    <a:pt x="156823" y="14245"/>
                  </a:lnTo>
                  <a:lnTo>
                    <a:pt x="113202" y="30961"/>
                  </a:lnTo>
                  <a:lnTo>
                    <a:pt x="75199" y="53101"/>
                  </a:lnTo>
                  <a:lnTo>
                    <a:pt x="43846" y="79939"/>
                  </a:lnTo>
                  <a:lnTo>
                    <a:pt x="20175" y="110745"/>
                  </a:lnTo>
                  <a:lnTo>
                    <a:pt x="0" y="181355"/>
                  </a:lnTo>
                  <a:lnTo>
                    <a:pt x="5215" y="217917"/>
                  </a:lnTo>
                  <a:lnTo>
                    <a:pt x="43846" y="282772"/>
                  </a:lnTo>
                  <a:lnTo>
                    <a:pt x="75199" y="309610"/>
                  </a:lnTo>
                  <a:lnTo>
                    <a:pt x="113202" y="331750"/>
                  </a:lnTo>
                  <a:lnTo>
                    <a:pt x="156823" y="348466"/>
                  </a:lnTo>
                  <a:lnTo>
                    <a:pt x="205030" y="359029"/>
                  </a:lnTo>
                  <a:lnTo>
                    <a:pt x="256794" y="362712"/>
                  </a:lnTo>
                  <a:lnTo>
                    <a:pt x="308557" y="359029"/>
                  </a:lnTo>
                  <a:lnTo>
                    <a:pt x="356764" y="348466"/>
                  </a:lnTo>
                  <a:lnTo>
                    <a:pt x="400385" y="331750"/>
                  </a:lnTo>
                  <a:lnTo>
                    <a:pt x="438388" y="309610"/>
                  </a:lnTo>
                  <a:lnTo>
                    <a:pt x="469741" y="282772"/>
                  </a:lnTo>
                  <a:lnTo>
                    <a:pt x="493412" y="251966"/>
                  </a:lnTo>
                  <a:lnTo>
                    <a:pt x="513588" y="181355"/>
                  </a:lnTo>
                  <a:lnTo>
                    <a:pt x="508372" y="144794"/>
                  </a:lnTo>
                  <a:lnTo>
                    <a:pt x="469741" y="79939"/>
                  </a:lnTo>
                  <a:lnTo>
                    <a:pt x="438388" y="53101"/>
                  </a:lnTo>
                  <a:lnTo>
                    <a:pt x="400385" y="30961"/>
                  </a:lnTo>
                  <a:lnTo>
                    <a:pt x="356764" y="14245"/>
                  </a:lnTo>
                  <a:lnTo>
                    <a:pt x="308557" y="3682"/>
                  </a:lnTo>
                  <a:lnTo>
                    <a:pt x="2567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952244" y="2554224"/>
              <a:ext cx="513715" cy="363220"/>
            </a:xfrm>
            <a:custGeom>
              <a:avLst/>
              <a:gdLst/>
              <a:ahLst/>
              <a:cxnLst/>
              <a:rect l="l" t="t" r="r" b="b"/>
              <a:pathLst>
                <a:path w="513714" h="363219">
                  <a:moveTo>
                    <a:pt x="0" y="181355"/>
                  </a:moveTo>
                  <a:lnTo>
                    <a:pt x="20175" y="110745"/>
                  </a:lnTo>
                  <a:lnTo>
                    <a:pt x="43846" y="79939"/>
                  </a:lnTo>
                  <a:lnTo>
                    <a:pt x="75199" y="53101"/>
                  </a:lnTo>
                  <a:lnTo>
                    <a:pt x="113202" y="30961"/>
                  </a:lnTo>
                  <a:lnTo>
                    <a:pt x="156823" y="14245"/>
                  </a:lnTo>
                  <a:lnTo>
                    <a:pt x="205030" y="3682"/>
                  </a:lnTo>
                  <a:lnTo>
                    <a:pt x="256794" y="0"/>
                  </a:lnTo>
                  <a:lnTo>
                    <a:pt x="308557" y="3682"/>
                  </a:lnTo>
                  <a:lnTo>
                    <a:pt x="356764" y="14245"/>
                  </a:lnTo>
                  <a:lnTo>
                    <a:pt x="400385" y="30961"/>
                  </a:lnTo>
                  <a:lnTo>
                    <a:pt x="438388" y="53101"/>
                  </a:lnTo>
                  <a:lnTo>
                    <a:pt x="469741" y="79939"/>
                  </a:lnTo>
                  <a:lnTo>
                    <a:pt x="493412" y="110745"/>
                  </a:lnTo>
                  <a:lnTo>
                    <a:pt x="513588" y="181355"/>
                  </a:lnTo>
                  <a:lnTo>
                    <a:pt x="508372" y="217917"/>
                  </a:lnTo>
                  <a:lnTo>
                    <a:pt x="469741" y="282772"/>
                  </a:lnTo>
                  <a:lnTo>
                    <a:pt x="438388" y="309610"/>
                  </a:lnTo>
                  <a:lnTo>
                    <a:pt x="400385" y="331750"/>
                  </a:lnTo>
                  <a:lnTo>
                    <a:pt x="356764" y="348466"/>
                  </a:lnTo>
                  <a:lnTo>
                    <a:pt x="308557" y="359029"/>
                  </a:lnTo>
                  <a:lnTo>
                    <a:pt x="256794" y="362712"/>
                  </a:lnTo>
                  <a:lnTo>
                    <a:pt x="205030" y="359029"/>
                  </a:lnTo>
                  <a:lnTo>
                    <a:pt x="156823" y="348466"/>
                  </a:lnTo>
                  <a:lnTo>
                    <a:pt x="113202" y="331750"/>
                  </a:lnTo>
                  <a:lnTo>
                    <a:pt x="75199" y="309610"/>
                  </a:lnTo>
                  <a:lnTo>
                    <a:pt x="43846" y="282772"/>
                  </a:lnTo>
                  <a:lnTo>
                    <a:pt x="20175" y="251966"/>
                  </a:lnTo>
                  <a:lnTo>
                    <a:pt x="0" y="18135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2217419" y="2619756"/>
              <a:ext cx="197485" cy="182880"/>
            </a:xfrm>
            <a:custGeom>
              <a:avLst/>
              <a:gdLst/>
              <a:ahLst/>
              <a:cxnLst/>
              <a:rect l="l" t="t" r="r" b="b"/>
              <a:pathLst>
                <a:path w="197485" h="182880">
                  <a:moveTo>
                    <a:pt x="0" y="182880"/>
                  </a:moveTo>
                  <a:lnTo>
                    <a:pt x="197485" y="182880"/>
                  </a:lnTo>
                </a:path>
                <a:path w="197485" h="182880">
                  <a:moveTo>
                    <a:pt x="111252" y="0"/>
                  </a:moveTo>
                  <a:lnTo>
                    <a:pt x="111252" y="182499"/>
                  </a:lnTo>
                </a:path>
                <a:path w="197485" h="182880">
                  <a:moveTo>
                    <a:pt x="19812" y="175260"/>
                  </a:moveTo>
                  <a:lnTo>
                    <a:pt x="111887" y="175260"/>
                  </a:lnTo>
                </a:path>
                <a:path w="197485" h="182880">
                  <a:moveTo>
                    <a:pt x="117348" y="53340"/>
                  </a:moveTo>
                  <a:lnTo>
                    <a:pt x="117348" y="17780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2327148" y="2665475"/>
              <a:ext cx="92075" cy="13970"/>
            </a:xfrm>
            <a:custGeom>
              <a:avLst/>
              <a:gdLst/>
              <a:ahLst/>
              <a:cxnLst/>
              <a:rect l="l" t="t" r="r" b="b"/>
              <a:pathLst>
                <a:path w="92075" h="13969">
                  <a:moveTo>
                    <a:pt x="92075" y="0"/>
                  </a:moveTo>
                  <a:lnTo>
                    <a:pt x="0" y="0"/>
                  </a:lnTo>
                  <a:lnTo>
                    <a:pt x="0" y="12204"/>
                  </a:lnTo>
                  <a:lnTo>
                    <a:pt x="6096" y="12204"/>
                  </a:lnTo>
                  <a:lnTo>
                    <a:pt x="6096" y="13728"/>
                  </a:lnTo>
                  <a:lnTo>
                    <a:pt x="89789" y="13728"/>
                  </a:lnTo>
                  <a:lnTo>
                    <a:pt x="89789" y="12204"/>
                  </a:lnTo>
                  <a:lnTo>
                    <a:pt x="92075" y="12204"/>
                  </a:lnTo>
                  <a:lnTo>
                    <a:pt x="920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2205228" y="2545080"/>
              <a:ext cx="0" cy="377825"/>
            </a:xfrm>
            <a:custGeom>
              <a:avLst/>
              <a:gdLst/>
              <a:ahLst/>
              <a:cxnLst/>
              <a:rect l="l" t="t" r="r" b="b"/>
              <a:pathLst>
                <a:path w="0" h="377825">
                  <a:moveTo>
                    <a:pt x="0" y="0"/>
                  </a:moveTo>
                  <a:lnTo>
                    <a:pt x="0" y="377825"/>
                  </a:lnTo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3451859" y="2455164"/>
              <a:ext cx="76200" cy="603250"/>
            </a:xfrm>
            <a:custGeom>
              <a:avLst/>
              <a:gdLst/>
              <a:ahLst/>
              <a:cxnLst/>
              <a:rect l="l" t="t" r="r" b="b"/>
              <a:pathLst>
                <a:path w="76200" h="603250">
                  <a:moveTo>
                    <a:pt x="31750" y="527050"/>
                  </a:moveTo>
                  <a:lnTo>
                    <a:pt x="0" y="527050"/>
                  </a:lnTo>
                  <a:lnTo>
                    <a:pt x="38100" y="603250"/>
                  </a:lnTo>
                  <a:lnTo>
                    <a:pt x="69850" y="539750"/>
                  </a:lnTo>
                  <a:lnTo>
                    <a:pt x="31750" y="539750"/>
                  </a:lnTo>
                  <a:lnTo>
                    <a:pt x="31750" y="527050"/>
                  </a:lnTo>
                  <a:close/>
                </a:path>
                <a:path w="76200" h="603250">
                  <a:moveTo>
                    <a:pt x="44450" y="0"/>
                  </a:moveTo>
                  <a:lnTo>
                    <a:pt x="31750" y="0"/>
                  </a:lnTo>
                  <a:lnTo>
                    <a:pt x="31750" y="539750"/>
                  </a:lnTo>
                  <a:lnTo>
                    <a:pt x="44450" y="539750"/>
                  </a:lnTo>
                  <a:lnTo>
                    <a:pt x="44450" y="0"/>
                  </a:lnTo>
                  <a:close/>
                </a:path>
                <a:path w="76200" h="603250">
                  <a:moveTo>
                    <a:pt x="76200" y="527050"/>
                  </a:moveTo>
                  <a:lnTo>
                    <a:pt x="44450" y="527050"/>
                  </a:lnTo>
                  <a:lnTo>
                    <a:pt x="44450" y="539750"/>
                  </a:lnTo>
                  <a:lnTo>
                    <a:pt x="69850" y="539750"/>
                  </a:lnTo>
                  <a:lnTo>
                    <a:pt x="76200" y="5270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 descr=""/>
          <p:cNvSpPr txBox="1"/>
          <p:nvPr/>
        </p:nvSpPr>
        <p:spPr>
          <a:xfrm>
            <a:off x="3518153" y="2349245"/>
            <a:ext cx="1600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latin typeface="Times New Roman"/>
                <a:cs typeface="Times New Roman"/>
              </a:rPr>
              <a:t>+1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42" name="object 4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14855" y="2657855"/>
            <a:ext cx="251460" cy="246888"/>
          </a:xfrm>
          <a:prstGeom prst="rect">
            <a:avLst/>
          </a:prstGeom>
        </p:spPr>
      </p:pic>
      <p:sp>
        <p:nvSpPr>
          <p:cNvPr id="43" name="object 43" descr=""/>
          <p:cNvSpPr txBox="1"/>
          <p:nvPr/>
        </p:nvSpPr>
        <p:spPr>
          <a:xfrm>
            <a:off x="1578102" y="2546680"/>
            <a:ext cx="62357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59105" algn="l"/>
              </a:tabLst>
            </a:pPr>
            <a:r>
              <a:rPr dirty="0" baseline="3086" sz="1350" spc="-37" b="1">
                <a:latin typeface="Times New Roman"/>
                <a:cs typeface="Times New Roman"/>
              </a:rPr>
              <a:t>+1</a:t>
            </a:r>
            <a:r>
              <a:rPr dirty="0" baseline="3086" sz="1350" b="1">
                <a:latin typeface="Times New Roman"/>
                <a:cs typeface="Times New Roman"/>
              </a:rPr>
              <a:t>	</a:t>
            </a:r>
            <a:r>
              <a:rPr dirty="0" sz="2000" spc="-50">
                <a:latin typeface="Symbol"/>
                <a:cs typeface="Symbol"/>
              </a:rPr>
              <a:t></a:t>
            </a:r>
            <a:endParaRPr sz="2000">
              <a:latin typeface="Symbol"/>
              <a:cs typeface="Symbol"/>
            </a:endParaRPr>
          </a:p>
        </p:txBody>
      </p:sp>
      <p:pic>
        <p:nvPicPr>
          <p:cNvPr id="44" name="object 44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10283" y="2936748"/>
            <a:ext cx="251460" cy="246887"/>
          </a:xfrm>
          <a:prstGeom prst="rect">
            <a:avLst/>
          </a:prstGeom>
        </p:spPr>
      </p:pic>
      <p:sp>
        <p:nvSpPr>
          <p:cNvPr id="45" name="object 45" descr=""/>
          <p:cNvSpPr txBox="1"/>
          <p:nvPr/>
        </p:nvSpPr>
        <p:spPr>
          <a:xfrm>
            <a:off x="1563750" y="2981705"/>
            <a:ext cx="1485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Times New Roman"/>
                <a:cs typeface="Times New Roman"/>
              </a:rPr>
              <a:t>+1</a:t>
            </a:r>
            <a:endParaRPr sz="900">
              <a:latin typeface="Times New Roman"/>
              <a:cs typeface="Times New Roman"/>
            </a:endParaRPr>
          </a:p>
        </p:txBody>
      </p:sp>
      <p:grpSp>
        <p:nvGrpSpPr>
          <p:cNvPr id="46" name="object 46" descr=""/>
          <p:cNvGrpSpPr/>
          <p:nvPr/>
        </p:nvGrpSpPr>
        <p:grpSpPr>
          <a:xfrm>
            <a:off x="1848421" y="2176081"/>
            <a:ext cx="276225" cy="271780"/>
            <a:chOff x="1848421" y="2176081"/>
            <a:chExt cx="276225" cy="271780"/>
          </a:xfrm>
        </p:grpSpPr>
        <p:sp>
          <p:nvSpPr>
            <p:cNvPr id="47" name="object 47" descr=""/>
            <p:cNvSpPr/>
            <p:nvPr/>
          </p:nvSpPr>
          <p:spPr>
            <a:xfrm>
              <a:off x="1853183" y="2180844"/>
              <a:ext cx="266700" cy="262255"/>
            </a:xfrm>
            <a:custGeom>
              <a:avLst/>
              <a:gdLst/>
              <a:ahLst/>
              <a:cxnLst/>
              <a:rect l="l" t="t" r="r" b="b"/>
              <a:pathLst>
                <a:path w="266700" h="262255">
                  <a:moveTo>
                    <a:pt x="133350" y="0"/>
                  </a:moveTo>
                  <a:lnTo>
                    <a:pt x="91196" y="6681"/>
                  </a:lnTo>
                  <a:lnTo>
                    <a:pt x="54589" y="25286"/>
                  </a:lnTo>
                  <a:lnTo>
                    <a:pt x="25725" y="53656"/>
                  </a:lnTo>
                  <a:lnTo>
                    <a:pt x="6797" y="89635"/>
                  </a:lnTo>
                  <a:lnTo>
                    <a:pt x="0" y="131063"/>
                  </a:lnTo>
                  <a:lnTo>
                    <a:pt x="6797" y="172492"/>
                  </a:lnTo>
                  <a:lnTo>
                    <a:pt x="25725" y="208471"/>
                  </a:lnTo>
                  <a:lnTo>
                    <a:pt x="54589" y="236841"/>
                  </a:lnTo>
                  <a:lnTo>
                    <a:pt x="91196" y="255446"/>
                  </a:lnTo>
                  <a:lnTo>
                    <a:pt x="133350" y="262127"/>
                  </a:lnTo>
                  <a:lnTo>
                    <a:pt x="175503" y="255446"/>
                  </a:lnTo>
                  <a:lnTo>
                    <a:pt x="212110" y="236841"/>
                  </a:lnTo>
                  <a:lnTo>
                    <a:pt x="240974" y="208471"/>
                  </a:lnTo>
                  <a:lnTo>
                    <a:pt x="259902" y="172492"/>
                  </a:lnTo>
                  <a:lnTo>
                    <a:pt x="266700" y="131063"/>
                  </a:lnTo>
                  <a:lnTo>
                    <a:pt x="259902" y="89635"/>
                  </a:lnTo>
                  <a:lnTo>
                    <a:pt x="240974" y="53656"/>
                  </a:lnTo>
                  <a:lnTo>
                    <a:pt x="212110" y="25286"/>
                  </a:lnTo>
                  <a:lnTo>
                    <a:pt x="175503" y="6681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1853183" y="2180844"/>
              <a:ext cx="266700" cy="262255"/>
            </a:xfrm>
            <a:custGeom>
              <a:avLst/>
              <a:gdLst/>
              <a:ahLst/>
              <a:cxnLst/>
              <a:rect l="l" t="t" r="r" b="b"/>
              <a:pathLst>
                <a:path w="266700" h="262255">
                  <a:moveTo>
                    <a:pt x="0" y="131063"/>
                  </a:moveTo>
                  <a:lnTo>
                    <a:pt x="6797" y="89635"/>
                  </a:lnTo>
                  <a:lnTo>
                    <a:pt x="25725" y="53656"/>
                  </a:lnTo>
                  <a:lnTo>
                    <a:pt x="54589" y="25286"/>
                  </a:lnTo>
                  <a:lnTo>
                    <a:pt x="91196" y="6681"/>
                  </a:lnTo>
                  <a:lnTo>
                    <a:pt x="133350" y="0"/>
                  </a:lnTo>
                  <a:lnTo>
                    <a:pt x="175503" y="6681"/>
                  </a:lnTo>
                  <a:lnTo>
                    <a:pt x="212110" y="25286"/>
                  </a:lnTo>
                  <a:lnTo>
                    <a:pt x="240974" y="53656"/>
                  </a:lnTo>
                  <a:lnTo>
                    <a:pt x="259902" y="89635"/>
                  </a:lnTo>
                  <a:lnTo>
                    <a:pt x="266700" y="131063"/>
                  </a:lnTo>
                  <a:lnTo>
                    <a:pt x="259902" y="172492"/>
                  </a:lnTo>
                  <a:lnTo>
                    <a:pt x="240974" y="208471"/>
                  </a:lnTo>
                  <a:lnTo>
                    <a:pt x="212110" y="236841"/>
                  </a:lnTo>
                  <a:lnTo>
                    <a:pt x="175503" y="255446"/>
                  </a:lnTo>
                  <a:lnTo>
                    <a:pt x="133350" y="262127"/>
                  </a:lnTo>
                  <a:lnTo>
                    <a:pt x="91196" y="255446"/>
                  </a:lnTo>
                  <a:lnTo>
                    <a:pt x="54589" y="236841"/>
                  </a:lnTo>
                  <a:lnTo>
                    <a:pt x="25725" y="208471"/>
                  </a:lnTo>
                  <a:lnTo>
                    <a:pt x="6797" y="172492"/>
                  </a:lnTo>
                  <a:lnTo>
                    <a:pt x="0" y="13106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 descr=""/>
          <p:cNvSpPr txBox="1"/>
          <p:nvPr/>
        </p:nvSpPr>
        <p:spPr>
          <a:xfrm>
            <a:off x="1868170" y="1968245"/>
            <a:ext cx="317500" cy="4108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69545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latin typeface="Times New Roman"/>
                <a:cs typeface="Times New Roman"/>
              </a:rPr>
              <a:t>+1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dirty="0" sz="900" b="1">
                <a:latin typeface="Times New Roman"/>
                <a:cs typeface="Times New Roman"/>
              </a:rPr>
              <a:t>-</a:t>
            </a:r>
            <a:r>
              <a:rPr dirty="0" sz="900" spc="-5" b="1">
                <a:latin typeface="Times New Roman"/>
                <a:cs typeface="Times New Roman"/>
              </a:rPr>
              <a:t> </a:t>
            </a:r>
            <a:r>
              <a:rPr dirty="0" sz="900" spc="-25" b="1">
                <a:latin typeface="Times New Roman"/>
                <a:cs typeface="Times New Roman"/>
              </a:rPr>
              <a:t>1.5</a:t>
            </a:r>
            <a:endParaRPr sz="900">
              <a:latin typeface="Times New Roman"/>
              <a:cs typeface="Times New Roman"/>
            </a:endParaRPr>
          </a:p>
        </p:txBody>
      </p:sp>
      <p:pic>
        <p:nvPicPr>
          <p:cNvPr id="50" name="object 5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16380" y="3223260"/>
            <a:ext cx="251460" cy="246887"/>
          </a:xfrm>
          <a:prstGeom prst="rect">
            <a:avLst/>
          </a:prstGeom>
        </p:spPr>
      </p:pic>
      <p:sp>
        <p:nvSpPr>
          <p:cNvPr id="51" name="object 51" descr=""/>
          <p:cNvSpPr txBox="1"/>
          <p:nvPr/>
        </p:nvSpPr>
        <p:spPr>
          <a:xfrm>
            <a:off x="1569466" y="3252342"/>
            <a:ext cx="1485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Times New Roman"/>
                <a:cs typeface="Times New Roman"/>
              </a:rPr>
              <a:t>+1</a:t>
            </a:r>
            <a:endParaRPr sz="900">
              <a:latin typeface="Times New Roman"/>
              <a:cs typeface="Times New Roman"/>
            </a:endParaRPr>
          </a:p>
        </p:txBody>
      </p:sp>
      <p:grpSp>
        <p:nvGrpSpPr>
          <p:cNvPr id="52" name="object 52" descr=""/>
          <p:cNvGrpSpPr/>
          <p:nvPr/>
        </p:nvGrpSpPr>
        <p:grpSpPr>
          <a:xfrm>
            <a:off x="2463545" y="2729610"/>
            <a:ext cx="956944" cy="377190"/>
            <a:chOff x="2463545" y="2729610"/>
            <a:chExt cx="956944" cy="377190"/>
          </a:xfrm>
        </p:grpSpPr>
        <p:sp>
          <p:nvSpPr>
            <p:cNvPr id="53" name="object 53" descr=""/>
            <p:cNvSpPr/>
            <p:nvPr/>
          </p:nvSpPr>
          <p:spPr>
            <a:xfrm>
              <a:off x="2463545" y="2729610"/>
              <a:ext cx="956944" cy="377190"/>
            </a:xfrm>
            <a:custGeom>
              <a:avLst/>
              <a:gdLst/>
              <a:ahLst/>
              <a:cxnLst/>
              <a:rect l="l" t="t" r="r" b="b"/>
              <a:pathLst>
                <a:path w="956945" h="377189">
                  <a:moveTo>
                    <a:pt x="882891" y="347251"/>
                  </a:moveTo>
                  <a:lnTo>
                    <a:pt x="871601" y="376936"/>
                  </a:lnTo>
                  <a:lnTo>
                    <a:pt x="956437" y="368426"/>
                  </a:lnTo>
                  <a:lnTo>
                    <a:pt x="941082" y="351789"/>
                  </a:lnTo>
                  <a:lnTo>
                    <a:pt x="894842" y="351789"/>
                  </a:lnTo>
                  <a:lnTo>
                    <a:pt x="882891" y="347251"/>
                  </a:lnTo>
                  <a:close/>
                </a:path>
                <a:path w="956945" h="377189">
                  <a:moveTo>
                    <a:pt x="887378" y="335454"/>
                  </a:moveTo>
                  <a:lnTo>
                    <a:pt x="882891" y="347251"/>
                  </a:lnTo>
                  <a:lnTo>
                    <a:pt x="894842" y="351789"/>
                  </a:lnTo>
                  <a:lnTo>
                    <a:pt x="899287" y="339978"/>
                  </a:lnTo>
                  <a:lnTo>
                    <a:pt x="887378" y="335454"/>
                  </a:lnTo>
                  <a:close/>
                </a:path>
                <a:path w="956945" h="377189">
                  <a:moveTo>
                    <a:pt x="898652" y="305815"/>
                  </a:moveTo>
                  <a:lnTo>
                    <a:pt x="887378" y="335454"/>
                  </a:lnTo>
                  <a:lnTo>
                    <a:pt x="899287" y="339978"/>
                  </a:lnTo>
                  <a:lnTo>
                    <a:pt x="894842" y="351789"/>
                  </a:lnTo>
                  <a:lnTo>
                    <a:pt x="941082" y="351789"/>
                  </a:lnTo>
                  <a:lnTo>
                    <a:pt x="898652" y="305815"/>
                  </a:lnTo>
                  <a:close/>
                </a:path>
                <a:path w="956945" h="377189">
                  <a:moveTo>
                    <a:pt x="4572" y="0"/>
                  </a:moveTo>
                  <a:lnTo>
                    <a:pt x="0" y="11937"/>
                  </a:lnTo>
                  <a:lnTo>
                    <a:pt x="882891" y="347251"/>
                  </a:lnTo>
                  <a:lnTo>
                    <a:pt x="887378" y="335454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56915" y="2788919"/>
              <a:ext cx="251460" cy="248412"/>
            </a:xfrm>
            <a:prstGeom prst="rect">
              <a:avLst/>
            </a:prstGeom>
          </p:spPr>
        </p:pic>
      </p:grpSp>
      <p:sp>
        <p:nvSpPr>
          <p:cNvPr id="55" name="object 55" descr=""/>
          <p:cNvSpPr txBox="1"/>
          <p:nvPr/>
        </p:nvSpPr>
        <p:spPr>
          <a:xfrm>
            <a:off x="2809748" y="2824734"/>
            <a:ext cx="14986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Times New Roman"/>
                <a:cs typeface="Times New Roman"/>
              </a:rPr>
              <a:t>-</a:t>
            </a:r>
            <a:r>
              <a:rPr dirty="0" sz="900" spc="-5" b="1">
                <a:latin typeface="Times New Roman"/>
                <a:cs typeface="Times New Roman"/>
              </a:rPr>
              <a:t> </a:t>
            </a:r>
            <a:r>
              <a:rPr dirty="0" sz="900" spc="-50" b="1">
                <a:latin typeface="Times New Roman"/>
                <a:cs typeface="Times New Roman"/>
              </a:rPr>
              <a:t>2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2434463" y="2510408"/>
            <a:ext cx="5969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latin typeface="Times New Roman"/>
                <a:cs typeface="Times New Roman"/>
              </a:rPr>
              <a:t>H</a:t>
            </a:r>
            <a:r>
              <a:rPr dirty="0" baseline="-21367" sz="975" b="1">
                <a:latin typeface="Times New Roman"/>
                <a:cs typeface="Times New Roman"/>
              </a:rPr>
              <a:t>1</a:t>
            </a:r>
            <a:r>
              <a:rPr dirty="0" baseline="-21367" sz="975" spc="-7" b="1">
                <a:latin typeface="Times New Roman"/>
                <a:cs typeface="Times New Roman"/>
              </a:rPr>
              <a:t> </a:t>
            </a:r>
            <a:r>
              <a:rPr dirty="0" sz="1000" spc="-10" b="1">
                <a:latin typeface="Times New Roman"/>
                <a:cs typeface="Times New Roman"/>
              </a:rPr>
              <a:t>(AND)</a:t>
            </a:r>
            <a:endParaRPr sz="1000">
              <a:latin typeface="Times New Roman"/>
              <a:cs typeface="Times New Roman"/>
            </a:endParaRPr>
          </a:p>
        </p:txBody>
      </p:sp>
      <p:grpSp>
        <p:nvGrpSpPr>
          <p:cNvPr id="57" name="object 57" descr=""/>
          <p:cNvGrpSpPr/>
          <p:nvPr/>
        </p:nvGrpSpPr>
        <p:grpSpPr>
          <a:xfrm>
            <a:off x="1956816" y="3486658"/>
            <a:ext cx="524510" cy="829310"/>
            <a:chOff x="1956816" y="3486658"/>
            <a:chExt cx="524510" cy="829310"/>
          </a:xfrm>
        </p:grpSpPr>
        <p:sp>
          <p:nvSpPr>
            <p:cNvPr id="58" name="object 58" descr=""/>
            <p:cNvSpPr/>
            <p:nvPr/>
          </p:nvSpPr>
          <p:spPr>
            <a:xfrm>
              <a:off x="1962912" y="3502152"/>
              <a:ext cx="513715" cy="363220"/>
            </a:xfrm>
            <a:custGeom>
              <a:avLst/>
              <a:gdLst/>
              <a:ahLst/>
              <a:cxnLst/>
              <a:rect l="l" t="t" r="r" b="b"/>
              <a:pathLst>
                <a:path w="513714" h="363220">
                  <a:moveTo>
                    <a:pt x="256794" y="0"/>
                  </a:moveTo>
                  <a:lnTo>
                    <a:pt x="205030" y="3682"/>
                  </a:lnTo>
                  <a:lnTo>
                    <a:pt x="156823" y="14245"/>
                  </a:lnTo>
                  <a:lnTo>
                    <a:pt x="113202" y="30961"/>
                  </a:lnTo>
                  <a:lnTo>
                    <a:pt x="75199" y="53101"/>
                  </a:lnTo>
                  <a:lnTo>
                    <a:pt x="43846" y="79939"/>
                  </a:lnTo>
                  <a:lnTo>
                    <a:pt x="20175" y="110745"/>
                  </a:lnTo>
                  <a:lnTo>
                    <a:pt x="0" y="181356"/>
                  </a:lnTo>
                  <a:lnTo>
                    <a:pt x="5215" y="217917"/>
                  </a:lnTo>
                  <a:lnTo>
                    <a:pt x="43846" y="282772"/>
                  </a:lnTo>
                  <a:lnTo>
                    <a:pt x="75199" y="309610"/>
                  </a:lnTo>
                  <a:lnTo>
                    <a:pt x="113202" y="331750"/>
                  </a:lnTo>
                  <a:lnTo>
                    <a:pt x="156823" y="348466"/>
                  </a:lnTo>
                  <a:lnTo>
                    <a:pt x="205030" y="359029"/>
                  </a:lnTo>
                  <a:lnTo>
                    <a:pt x="256794" y="362712"/>
                  </a:lnTo>
                  <a:lnTo>
                    <a:pt x="308557" y="359029"/>
                  </a:lnTo>
                  <a:lnTo>
                    <a:pt x="356764" y="348466"/>
                  </a:lnTo>
                  <a:lnTo>
                    <a:pt x="400385" y="331750"/>
                  </a:lnTo>
                  <a:lnTo>
                    <a:pt x="438388" y="309610"/>
                  </a:lnTo>
                  <a:lnTo>
                    <a:pt x="469741" y="282772"/>
                  </a:lnTo>
                  <a:lnTo>
                    <a:pt x="493412" y="251966"/>
                  </a:lnTo>
                  <a:lnTo>
                    <a:pt x="513588" y="181356"/>
                  </a:lnTo>
                  <a:lnTo>
                    <a:pt x="508372" y="144794"/>
                  </a:lnTo>
                  <a:lnTo>
                    <a:pt x="469741" y="79939"/>
                  </a:lnTo>
                  <a:lnTo>
                    <a:pt x="438388" y="53101"/>
                  </a:lnTo>
                  <a:lnTo>
                    <a:pt x="400385" y="30961"/>
                  </a:lnTo>
                  <a:lnTo>
                    <a:pt x="356764" y="14245"/>
                  </a:lnTo>
                  <a:lnTo>
                    <a:pt x="308557" y="3682"/>
                  </a:lnTo>
                  <a:lnTo>
                    <a:pt x="2567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1962912" y="3502152"/>
              <a:ext cx="513715" cy="363220"/>
            </a:xfrm>
            <a:custGeom>
              <a:avLst/>
              <a:gdLst/>
              <a:ahLst/>
              <a:cxnLst/>
              <a:rect l="l" t="t" r="r" b="b"/>
              <a:pathLst>
                <a:path w="513714" h="363220">
                  <a:moveTo>
                    <a:pt x="0" y="181356"/>
                  </a:moveTo>
                  <a:lnTo>
                    <a:pt x="20175" y="110745"/>
                  </a:lnTo>
                  <a:lnTo>
                    <a:pt x="43846" y="79939"/>
                  </a:lnTo>
                  <a:lnTo>
                    <a:pt x="75199" y="53101"/>
                  </a:lnTo>
                  <a:lnTo>
                    <a:pt x="113202" y="30961"/>
                  </a:lnTo>
                  <a:lnTo>
                    <a:pt x="156823" y="14245"/>
                  </a:lnTo>
                  <a:lnTo>
                    <a:pt x="205030" y="3682"/>
                  </a:lnTo>
                  <a:lnTo>
                    <a:pt x="256794" y="0"/>
                  </a:lnTo>
                  <a:lnTo>
                    <a:pt x="308557" y="3682"/>
                  </a:lnTo>
                  <a:lnTo>
                    <a:pt x="356764" y="14245"/>
                  </a:lnTo>
                  <a:lnTo>
                    <a:pt x="400385" y="30961"/>
                  </a:lnTo>
                  <a:lnTo>
                    <a:pt x="438388" y="53101"/>
                  </a:lnTo>
                  <a:lnTo>
                    <a:pt x="469741" y="79939"/>
                  </a:lnTo>
                  <a:lnTo>
                    <a:pt x="493412" y="110745"/>
                  </a:lnTo>
                  <a:lnTo>
                    <a:pt x="513588" y="181356"/>
                  </a:lnTo>
                  <a:lnTo>
                    <a:pt x="508372" y="217917"/>
                  </a:lnTo>
                  <a:lnTo>
                    <a:pt x="469741" y="282772"/>
                  </a:lnTo>
                  <a:lnTo>
                    <a:pt x="438388" y="309610"/>
                  </a:lnTo>
                  <a:lnTo>
                    <a:pt x="400385" y="331750"/>
                  </a:lnTo>
                  <a:lnTo>
                    <a:pt x="356764" y="348466"/>
                  </a:lnTo>
                  <a:lnTo>
                    <a:pt x="308557" y="359029"/>
                  </a:lnTo>
                  <a:lnTo>
                    <a:pt x="256794" y="362712"/>
                  </a:lnTo>
                  <a:lnTo>
                    <a:pt x="205030" y="359029"/>
                  </a:lnTo>
                  <a:lnTo>
                    <a:pt x="156823" y="348466"/>
                  </a:lnTo>
                  <a:lnTo>
                    <a:pt x="113202" y="331750"/>
                  </a:lnTo>
                  <a:lnTo>
                    <a:pt x="75199" y="309610"/>
                  </a:lnTo>
                  <a:lnTo>
                    <a:pt x="43846" y="282772"/>
                  </a:lnTo>
                  <a:lnTo>
                    <a:pt x="20175" y="251966"/>
                  </a:lnTo>
                  <a:lnTo>
                    <a:pt x="0" y="18135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2228088" y="3567684"/>
              <a:ext cx="197485" cy="182880"/>
            </a:xfrm>
            <a:custGeom>
              <a:avLst/>
              <a:gdLst/>
              <a:ahLst/>
              <a:cxnLst/>
              <a:rect l="l" t="t" r="r" b="b"/>
              <a:pathLst>
                <a:path w="197485" h="182879">
                  <a:moveTo>
                    <a:pt x="0" y="182879"/>
                  </a:moveTo>
                  <a:lnTo>
                    <a:pt x="197485" y="182879"/>
                  </a:lnTo>
                </a:path>
                <a:path w="197485" h="182879">
                  <a:moveTo>
                    <a:pt x="112775" y="0"/>
                  </a:moveTo>
                  <a:lnTo>
                    <a:pt x="112775" y="182498"/>
                  </a:lnTo>
                </a:path>
                <a:path w="197485" h="182879">
                  <a:moveTo>
                    <a:pt x="19812" y="175259"/>
                  </a:moveTo>
                  <a:lnTo>
                    <a:pt x="111887" y="175259"/>
                  </a:lnTo>
                </a:path>
                <a:path w="197485" h="182879">
                  <a:moveTo>
                    <a:pt x="117348" y="53339"/>
                  </a:moveTo>
                  <a:lnTo>
                    <a:pt x="117348" y="177799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2337816" y="3613403"/>
              <a:ext cx="92075" cy="13970"/>
            </a:xfrm>
            <a:custGeom>
              <a:avLst/>
              <a:gdLst/>
              <a:ahLst/>
              <a:cxnLst/>
              <a:rect l="l" t="t" r="r" b="b"/>
              <a:pathLst>
                <a:path w="92075" h="13970">
                  <a:moveTo>
                    <a:pt x="92075" y="0"/>
                  </a:moveTo>
                  <a:lnTo>
                    <a:pt x="0" y="0"/>
                  </a:lnTo>
                  <a:lnTo>
                    <a:pt x="0" y="12192"/>
                  </a:lnTo>
                  <a:lnTo>
                    <a:pt x="6096" y="12192"/>
                  </a:lnTo>
                  <a:lnTo>
                    <a:pt x="6096" y="13716"/>
                  </a:lnTo>
                  <a:lnTo>
                    <a:pt x="89789" y="13716"/>
                  </a:lnTo>
                  <a:lnTo>
                    <a:pt x="89789" y="12192"/>
                  </a:lnTo>
                  <a:lnTo>
                    <a:pt x="92075" y="12192"/>
                  </a:lnTo>
                  <a:lnTo>
                    <a:pt x="920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2215896" y="3493008"/>
              <a:ext cx="0" cy="377825"/>
            </a:xfrm>
            <a:custGeom>
              <a:avLst/>
              <a:gdLst/>
              <a:ahLst/>
              <a:cxnLst/>
              <a:rect l="l" t="t" r="r" b="b"/>
              <a:pathLst>
                <a:path w="0" h="377825">
                  <a:moveTo>
                    <a:pt x="0" y="0"/>
                  </a:moveTo>
                  <a:lnTo>
                    <a:pt x="0" y="377824"/>
                  </a:lnTo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1956816" y="3767328"/>
              <a:ext cx="76200" cy="548640"/>
            </a:xfrm>
            <a:custGeom>
              <a:avLst/>
              <a:gdLst/>
              <a:ahLst/>
              <a:cxnLst/>
              <a:rect l="l" t="t" r="r" b="b"/>
              <a:pathLst>
                <a:path w="76200" h="548639">
                  <a:moveTo>
                    <a:pt x="44450" y="63500"/>
                  </a:moveTo>
                  <a:lnTo>
                    <a:pt x="31750" y="63500"/>
                  </a:lnTo>
                  <a:lnTo>
                    <a:pt x="31750" y="548386"/>
                  </a:lnTo>
                  <a:lnTo>
                    <a:pt x="44450" y="548386"/>
                  </a:lnTo>
                  <a:lnTo>
                    <a:pt x="44450" y="63500"/>
                  </a:lnTo>
                  <a:close/>
                </a:path>
                <a:path w="76200" h="548639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548639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 descr=""/>
          <p:cNvSpPr txBox="1"/>
          <p:nvPr/>
        </p:nvSpPr>
        <p:spPr>
          <a:xfrm>
            <a:off x="2040763" y="4200220"/>
            <a:ext cx="1600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latin typeface="Times New Roman"/>
                <a:cs typeface="Times New Roman"/>
              </a:rPr>
              <a:t>+1</a:t>
            </a:r>
            <a:endParaRPr sz="1000">
              <a:latin typeface="Times New Roman"/>
              <a:cs typeface="Times New Roman"/>
            </a:endParaRPr>
          </a:p>
        </p:txBody>
      </p:sp>
      <p:grpSp>
        <p:nvGrpSpPr>
          <p:cNvPr id="65" name="object 65" descr=""/>
          <p:cNvGrpSpPr/>
          <p:nvPr/>
        </p:nvGrpSpPr>
        <p:grpSpPr>
          <a:xfrm>
            <a:off x="1863661" y="3921061"/>
            <a:ext cx="276225" cy="271780"/>
            <a:chOff x="1863661" y="3921061"/>
            <a:chExt cx="276225" cy="271780"/>
          </a:xfrm>
        </p:grpSpPr>
        <p:sp>
          <p:nvSpPr>
            <p:cNvPr id="66" name="object 66" descr=""/>
            <p:cNvSpPr/>
            <p:nvPr/>
          </p:nvSpPr>
          <p:spPr>
            <a:xfrm>
              <a:off x="1868423" y="3925823"/>
              <a:ext cx="266700" cy="262255"/>
            </a:xfrm>
            <a:custGeom>
              <a:avLst/>
              <a:gdLst/>
              <a:ahLst/>
              <a:cxnLst/>
              <a:rect l="l" t="t" r="r" b="b"/>
              <a:pathLst>
                <a:path w="266700" h="262254">
                  <a:moveTo>
                    <a:pt x="133350" y="0"/>
                  </a:moveTo>
                  <a:lnTo>
                    <a:pt x="91196" y="6681"/>
                  </a:lnTo>
                  <a:lnTo>
                    <a:pt x="54589" y="25286"/>
                  </a:lnTo>
                  <a:lnTo>
                    <a:pt x="25725" y="53656"/>
                  </a:lnTo>
                  <a:lnTo>
                    <a:pt x="6797" y="89635"/>
                  </a:lnTo>
                  <a:lnTo>
                    <a:pt x="0" y="131063"/>
                  </a:lnTo>
                  <a:lnTo>
                    <a:pt x="6797" y="172492"/>
                  </a:lnTo>
                  <a:lnTo>
                    <a:pt x="25725" y="208471"/>
                  </a:lnTo>
                  <a:lnTo>
                    <a:pt x="54589" y="236841"/>
                  </a:lnTo>
                  <a:lnTo>
                    <a:pt x="91196" y="255446"/>
                  </a:lnTo>
                  <a:lnTo>
                    <a:pt x="133350" y="262127"/>
                  </a:lnTo>
                  <a:lnTo>
                    <a:pt x="175503" y="255446"/>
                  </a:lnTo>
                  <a:lnTo>
                    <a:pt x="212110" y="236841"/>
                  </a:lnTo>
                  <a:lnTo>
                    <a:pt x="240974" y="208471"/>
                  </a:lnTo>
                  <a:lnTo>
                    <a:pt x="259902" y="172492"/>
                  </a:lnTo>
                  <a:lnTo>
                    <a:pt x="266700" y="131063"/>
                  </a:lnTo>
                  <a:lnTo>
                    <a:pt x="259902" y="89635"/>
                  </a:lnTo>
                  <a:lnTo>
                    <a:pt x="240974" y="53656"/>
                  </a:lnTo>
                  <a:lnTo>
                    <a:pt x="212110" y="25286"/>
                  </a:lnTo>
                  <a:lnTo>
                    <a:pt x="175503" y="6681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1868423" y="3925823"/>
              <a:ext cx="266700" cy="262255"/>
            </a:xfrm>
            <a:custGeom>
              <a:avLst/>
              <a:gdLst/>
              <a:ahLst/>
              <a:cxnLst/>
              <a:rect l="l" t="t" r="r" b="b"/>
              <a:pathLst>
                <a:path w="266700" h="262254">
                  <a:moveTo>
                    <a:pt x="0" y="131063"/>
                  </a:moveTo>
                  <a:lnTo>
                    <a:pt x="6797" y="89635"/>
                  </a:lnTo>
                  <a:lnTo>
                    <a:pt x="25725" y="53656"/>
                  </a:lnTo>
                  <a:lnTo>
                    <a:pt x="54589" y="25286"/>
                  </a:lnTo>
                  <a:lnTo>
                    <a:pt x="91196" y="6681"/>
                  </a:lnTo>
                  <a:lnTo>
                    <a:pt x="133350" y="0"/>
                  </a:lnTo>
                  <a:lnTo>
                    <a:pt x="175503" y="6681"/>
                  </a:lnTo>
                  <a:lnTo>
                    <a:pt x="212110" y="25286"/>
                  </a:lnTo>
                  <a:lnTo>
                    <a:pt x="240974" y="53656"/>
                  </a:lnTo>
                  <a:lnTo>
                    <a:pt x="259902" y="89635"/>
                  </a:lnTo>
                  <a:lnTo>
                    <a:pt x="266700" y="131063"/>
                  </a:lnTo>
                  <a:lnTo>
                    <a:pt x="259902" y="172492"/>
                  </a:lnTo>
                  <a:lnTo>
                    <a:pt x="240974" y="208471"/>
                  </a:lnTo>
                  <a:lnTo>
                    <a:pt x="212110" y="236841"/>
                  </a:lnTo>
                  <a:lnTo>
                    <a:pt x="175503" y="255446"/>
                  </a:lnTo>
                  <a:lnTo>
                    <a:pt x="133350" y="262127"/>
                  </a:lnTo>
                  <a:lnTo>
                    <a:pt x="91196" y="255446"/>
                  </a:lnTo>
                  <a:lnTo>
                    <a:pt x="54589" y="236841"/>
                  </a:lnTo>
                  <a:lnTo>
                    <a:pt x="25725" y="208471"/>
                  </a:lnTo>
                  <a:lnTo>
                    <a:pt x="6797" y="172492"/>
                  </a:lnTo>
                  <a:lnTo>
                    <a:pt x="0" y="13106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 descr=""/>
          <p:cNvSpPr txBox="1"/>
          <p:nvPr/>
        </p:nvSpPr>
        <p:spPr>
          <a:xfrm>
            <a:off x="1883410" y="3495294"/>
            <a:ext cx="328930" cy="6292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65100">
              <a:lnSpc>
                <a:spcPct val="100000"/>
              </a:lnSpc>
              <a:spcBef>
                <a:spcPts val="105"/>
              </a:spcBef>
            </a:pPr>
            <a:r>
              <a:rPr dirty="0" sz="2000" spc="-50">
                <a:latin typeface="Symbol"/>
                <a:cs typeface="Symbol"/>
              </a:rPr>
              <a:t></a:t>
            </a:r>
            <a:endParaRPr sz="20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dirty="0" sz="900" b="1">
                <a:latin typeface="Times New Roman"/>
                <a:cs typeface="Times New Roman"/>
              </a:rPr>
              <a:t>-</a:t>
            </a:r>
            <a:r>
              <a:rPr dirty="0" sz="900" spc="-5" b="1">
                <a:latin typeface="Times New Roman"/>
                <a:cs typeface="Times New Roman"/>
              </a:rPr>
              <a:t> </a:t>
            </a:r>
            <a:r>
              <a:rPr dirty="0" sz="900" spc="-25" b="1">
                <a:latin typeface="Times New Roman"/>
                <a:cs typeface="Times New Roman"/>
              </a:rPr>
              <a:t>0.5</a:t>
            </a:r>
            <a:endParaRPr sz="900">
              <a:latin typeface="Times New Roman"/>
              <a:cs typeface="Times New Roman"/>
            </a:endParaRPr>
          </a:p>
        </p:txBody>
      </p:sp>
      <p:grpSp>
        <p:nvGrpSpPr>
          <p:cNvPr id="69" name="object 69" descr=""/>
          <p:cNvGrpSpPr/>
          <p:nvPr/>
        </p:nvGrpSpPr>
        <p:grpSpPr>
          <a:xfrm>
            <a:off x="580644" y="3339719"/>
            <a:ext cx="2839720" cy="485775"/>
            <a:chOff x="580644" y="3339719"/>
            <a:chExt cx="2839720" cy="485775"/>
          </a:xfrm>
        </p:grpSpPr>
        <p:sp>
          <p:nvSpPr>
            <p:cNvPr id="70" name="object 70" descr=""/>
            <p:cNvSpPr/>
            <p:nvPr/>
          </p:nvSpPr>
          <p:spPr>
            <a:xfrm>
              <a:off x="2473198" y="3339719"/>
              <a:ext cx="946785" cy="304800"/>
            </a:xfrm>
            <a:custGeom>
              <a:avLst/>
              <a:gdLst/>
              <a:ahLst/>
              <a:cxnLst/>
              <a:rect l="l" t="t" r="r" b="b"/>
              <a:pathLst>
                <a:path w="946785" h="304800">
                  <a:moveTo>
                    <a:pt x="871874" y="30456"/>
                  </a:moveTo>
                  <a:lnTo>
                    <a:pt x="0" y="292607"/>
                  </a:lnTo>
                  <a:lnTo>
                    <a:pt x="3556" y="304799"/>
                  </a:lnTo>
                  <a:lnTo>
                    <a:pt x="875533" y="42618"/>
                  </a:lnTo>
                  <a:lnTo>
                    <a:pt x="871874" y="30456"/>
                  </a:lnTo>
                  <a:close/>
                </a:path>
                <a:path w="946785" h="304800">
                  <a:moveTo>
                    <a:pt x="933723" y="26796"/>
                  </a:moveTo>
                  <a:lnTo>
                    <a:pt x="884047" y="26796"/>
                  </a:lnTo>
                  <a:lnTo>
                    <a:pt x="887602" y="38988"/>
                  </a:lnTo>
                  <a:lnTo>
                    <a:pt x="875533" y="42618"/>
                  </a:lnTo>
                  <a:lnTo>
                    <a:pt x="884681" y="73025"/>
                  </a:lnTo>
                  <a:lnTo>
                    <a:pt x="933723" y="26796"/>
                  </a:lnTo>
                  <a:close/>
                </a:path>
                <a:path w="946785" h="304800">
                  <a:moveTo>
                    <a:pt x="884047" y="26796"/>
                  </a:moveTo>
                  <a:lnTo>
                    <a:pt x="871874" y="30456"/>
                  </a:lnTo>
                  <a:lnTo>
                    <a:pt x="875533" y="42618"/>
                  </a:lnTo>
                  <a:lnTo>
                    <a:pt x="887602" y="38988"/>
                  </a:lnTo>
                  <a:lnTo>
                    <a:pt x="884047" y="26796"/>
                  </a:lnTo>
                  <a:close/>
                </a:path>
                <a:path w="946785" h="304800">
                  <a:moveTo>
                    <a:pt x="862711" y="0"/>
                  </a:moveTo>
                  <a:lnTo>
                    <a:pt x="871874" y="30456"/>
                  </a:lnTo>
                  <a:lnTo>
                    <a:pt x="884047" y="26796"/>
                  </a:lnTo>
                  <a:lnTo>
                    <a:pt x="933723" y="26796"/>
                  </a:lnTo>
                  <a:lnTo>
                    <a:pt x="946657" y="14604"/>
                  </a:lnTo>
                  <a:lnTo>
                    <a:pt x="8627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1" name="object 7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63011" y="3389376"/>
              <a:ext cx="251460" cy="248412"/>
            </a:xfrm>
            <a:prstGeom prst="rect">
              <a:avLst/>
            </a:prstGeom>
          </p:spPr>
        </p:pic>
        <p:sp>
          <p:nvSpPr>
            <p:cNvPr id="72" name="object 72" descr=""/>
            <p:cNvSpPr/>
            <p:nvPr/>
          </p:nvSpPr>
          <p:spPr>
            <a:xfrm>
              <a:off x="580644" y="3659124"/>
              <a:ext cx="1371600" cy="76200"/>
            </a:xfrm>
            <a:custGeom>
              <a:avLst/>
              <a:gdLst/>
              <a:ahLst/>
              <a:cxnLst/>
              <a:rect l="l" t="t" r="r" b="b"/>
              <a:pathLst>
                <a:path w="1371600" h="76200">
                  <a:moveTo>
                    <a:pt x="1295400" y="0"/>
                  </a:moveTo>
                  <a:lnTo>
                    <a:pt x="1295400" y="76200"/>
                  </a:lnTo>
                  <a:lnTo>
                    <a:pt x="1358900" y="44450"/>
                  </a:lnTo>
                  <a:lnTo>
                    <a:pt x="1308100" y="44450"/>
                  </a:lnTo>
                  <a:lnTo>
                    <a:pt x="1308100" y="31750"/>
                  </a:lnTo>
                  <a:lnTo>
                    <a:pt x="1358900" y="31750"/>
                  </a:lnTo>
                  <a:lnTo>
                    <a:pt x="1295400" y="0"/>
                  </a:lnTo>
                  <a:close/>
                </a:path>
                <a:path w="1371600" h="76200">
                  <a:moveTo>
                    <a:pt x="12954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295400" y="44450"/>
                  </a:lnTo>
                  <a:lnTo>
                    <a:pt x="1295400" y="31750"/>
                  </a:lnTo>
                  <a:close/>
                </a:path>
                <a:path w="1371600" h="76200">
                  <a:moveTo>
                    <a:pt x="1358900" y="31750"/>
                  </a:moveTo>
                  <a:lnTo>
                    <a:pt x="1308100" y="31750"/>
                  </a:lnTo>
                  <a:lnTo>
                    <a:pt x="1308100" y="44450"/>
                  </a:lnTo>
                  <a:lnTo>
                    <a:pt x="1358900" y="44450"/>
                  </a:lnTo>
                  <a:lnTo>
                    <a:pt x="1371600" y="38100"/>
                  </a:lnTo>
                  <a:lnTo>
                    <a:pt x="1358900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3" name="object 7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9804" y="3578352"/>
              <a:ext cx="251460" cy="246888"/>
            </a:xfrm>
            <a:prstGeom prst="rect">
              <a:avLst/>
            </a:prstGeom>
          </p:spPr>
        </p:pic>
      </p:grpSp>
      <p:sp>
        <p:nvSpPr>
          <p:cNvPr id="74" name="object 74" descr=""/>
          <p:cNvSpPr txBox="1"/>
          <p:nvPr/>
        </p:nvSpPr>
        <p:spPr>
          <a:xfrm>
            <a:off x="1532889" y="3622624"/>
            <a:ext cx="14859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Times New Roman"/>
                <a:cs typeface="Times New Roman"/>
              </a:rPr>
              <a:t>+1</a:t>
            </a:r>
            <a:endParaRPr sz="900">
              <a:latin typeface="Times New Roman"/>
              <a:cs typeface="Times New Roman"/>
            </a:endParaRPr>
          </a:p>
        </p:txBody>
      </p:sp>
      <p:pic>
        <p:nvPicPr>
          <p:cNvPr id="75" name="object 75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366515" y="2628900"/>
            <a:ext cx="251460" cy="248412"/>
          </a:xfrm>
          <a:prstGeom prst="rect">
            <a:avLst/>
          </a:prstGeom>
        </p:spPr>
      </p:pic>
      <p:sp>
        <p:nvSpPr>
          <p:cNvPr id="76" name="object 76" descr=""/>
          <p:cNvSpPr txBox="1"/>
          <p:nvPr/>
        </p:nvSpPr>
        <p:spPr>
          <a:xfrm>
            <a:off x="3372992" y="2662809"/>
            <a:ext cx="2349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Times New Roman"/>
                <a:cs typeface="Times New Roman"/>
              </a:rPr>
              <a:t>-</a:t>
            </a:r>
            <a:r>
              <a:rPr dirty="0" sz="900" spc="-15" b="1">
                <a:latin typeface="Times New Roman"/>
                <a:cs typeface="Times New Roman"/>
              </a:rPr>
              <a:t> </a:t>
            </a:r>
            <a:r>
              <a:rPr dirty="0" sz="900" spc="-25" b="1">
                <a:latin typeface="Times New Roman"/>
                <a:cs typeface="Times New Roman"/>
              </a:rPr>
              <a:t>0.5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2488945" y="3350367"/>
            <a:ext cx="513080" cy="472440"/>
          </a:xfrm>
          <a:prstGeom prst="rect">
            <a:avLst/>
          </a:prstGeom>
        </p:spPr>
        <p:txBody>
          <a:bodyPr wrap="square" lIns="0" tIns="87630" rIns="0" bIns="0" rtlCol="0" vert="horz">
            <a:spAutoFit/>
          </a:bodyPr>
          <a:lstStyle/>
          <a:p>
            <a:pPr marL="340995">
              <a:lnSpc>
                <a:spcPct val="100000"/>
              </a:lnSpc>
              <a:spcBef>
                <a:spcPts val="690"/>
              </a:spcBef>
            </a:pPr>
            <a:r>
              <a:rPr dirty="0" sz="900" spc="-25" b="1">
                <a:latin typeface="Times New Roman"/>
                <a:cs typeface="Times New Roman"/>
              </a:rPr>
              <a:t>+1</a:t>
            </a:r>
            <a:endParaRPr sz="9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645"/>
              </a:spcBef>
            </a:pPr>
            <a:r>
              <a:rPr dirty="0" sz="1000" b="1">
                <a:latin typeface="Times New Roman"/>
                <a:cs typeface="Times New Roman"/>
              </a:rPr>
              <a:t>H</a:t>
            </a:r>
            <a:r>
              <a:rPr dirty="0" baseline="-21367" sz="975" b="1">
                <a:latin typeface="Times New Roman"/>
                <a:cs typeface="Times New Roman"/>
              </a:rPr>
              <a:t>2</a:t>
            </a:r>
            <a:r>
              <a:rPr dirty="0" baseline="-21367" sz="975" spc="-7" b="1">
                <a:latin typeface="Times New Roman"/>
                <a:cs typeface="Times New Roman"/>
              </a:rPr>
              <a:t> </a:t>
            </a:r>
            <a:r>
              <a:rPr dirty="0" sz="1000" spc="-20" b="1">
                <a:latin typeface="Times New Roman"/>
                <a:cs typeface="Times New Roman"/>
              </a:rPr>
              <a:t>(OR)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152400" y="4929251"/>
            <a:ext cx="4800600" cy="422909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06400">
              <a:lnSpc>
                <a:spcPts val="1410"/>
              </a:lnSpc>
            </a:pPr>
            <a:r>
              <a:rPr dirty="0" sz="1200">
                <a:latin typeface="Times New Roman"/>
                <a:cs typeface="Times New Roman"/>
              </a:rPr>
              <a:t>Figure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1.9: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XOR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logic </a:t>
            </a:r>
            <a:r>
              <a:rPr dirty="0" sz="1200" spc="-10">
                <a:latin typeface="Times New Roman"/>
                <a:cs typeface="Times New Roman"/>
              </a:rPr>
              <a:t>combining</a:t>
            </a:r>
            <a:r>
              <a:rPr dirty="0" sz="1200" spc="-6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logic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operations.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graphicFrame>
        <p:nvGraphicFramePr>
          <p:cNvPr id="11" name="object 11" descr=""/>
          <p:cNvGraphicFramePr>
            <a:graphicFrameLocks noGrp="1"/>
          </p:cNvGraphicFramePr>
          <p:nvPr/>
        </p:nvGraphicFramePr>
        <p:xfrm>
          <a:off x="6696456" y="3788409"/>
          <a:ext cx="2298700" cy="22244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6600"/>
                <a:gridCol w="736600"/>
                <a:gridCol w="736600"/>
              </a:tblGrid>
              <a:tr h="395605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2000" spc="-2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393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2000" spc="-2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393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2000" spc="-2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XOR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393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2400" spc="-5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2400" spc="-5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2400" spc="-5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2400" spc="-5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2400" spc="-5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2400" spc="-5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dirty="0" sz="2400" spc="-5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3936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dirty="0" sz="2400" spc="-5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3936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dirty="0" sz="2400" spc="-5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3936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dirty="0" sz="2400" spc="-5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3936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dirty="0" sz="2400" spc="-5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3936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dirty="0" sz="2400" spc="-5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3936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</a:tbl>
          </a:graphicData>
        </a:graphic>
      </p:graphicFrame>
      <p:sp>
        <p:nvSpPr>
          <p:cNvPr id="12" name="object 12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22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993444" y="713689"/>
            <a:ext cx="152654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Learning</a:t>
            </a:r>
          </a:p>
        </p:txBody>
      </p:sp>
      <p:pic>
        <p:nvPicPr>
          <p:cNvPr id="14" name="object 14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7481" y="1401985"/>
            <a:ext cx="6734915" cy="4913241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3620770" y="1981327"/>
            <a:ext cx="5345430" cy="17316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28575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Learning</a:t>
            </a:r>
            <a:r>
              <a:rPr dirty="0" sz="2400" spc="-5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F0000"/>
                </a:solidFill>
                <a:latin typeface="Arial"/>
                <a:cs typeface="Arial"/>
              </a:rPr>
              <a:t>Method</a:t>
            </a:r>
            <a:endParaRPr sz="2400">
              <a:latin typeface="Arial"/>
              <a:cs typeface="Arial"/>
            </a:endParaRPr>
          </a:p>
          <a:p>
            <a:pPr algn="ctr" marR="2776220">
              <a:lnSpc>
                <a:spcPct val="100000"/>
              </a:lnSpc>
            </a:pP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/</a:t>
            </a:r>
            <a:r>
              <a:rPr dirty="0" sz="2400" spc="-10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F0000"/>
                </a:solidFill>
                <a:latin typeface="Arial"/>
                <a:cs typeface="Arial"/>
              </a:rPr>
              <a:t>Algorithm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10"/>
              </a:spcBef>
            </a:pPr>
            <a:endParaRPr sz="2400">
              <a:latin typeface="Arial"/>
              <a:cs typeface="Arial"/>
            </a:endParaRPr>
          </a:p>
          <a:p>
            <a:pPr marL="3018790">
              <a:lnSpc>
                <a:spcPct val="100000"/>
              </a:lnSpc>
              <a:spcBef>
                <a:spcPts val="5"/>
              </a:spcBef>
            </a:pP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Environment</a:t>
            </a:r>
            <a:r>
              <a:rPr dirty="0" sz="2000" spc="-1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/</a:t>
            </a:r>
            <a:r>
              <a:rPr dirty="0" sz="2000" spc="-4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spc="-20" b="1">
                <a:solidFill>
                  <a:srgbClr val="FF0000"/>
                </a:solidFill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231004" y="5125592"/>
            <a:ext cx="5105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latin typeface="Times New Roman"/>
                <a:cs typeface="Times New Roman"/>
              </a:rPr>
              <a:t>Y</a:t>
            </a:r>
            <a:r>
              <a:rPr dirty="0" sz="1000" spc="-45" b="1">
                <a:latin typeface="Times New Roman"/>
                <a:cs typeface="Times New Roman"/>
              </a:rPr>
              <a:t> </a:t>
            </a:r>
            <a:r>
              <a:rPr dirty="0" sz="1000" spc="-10" b="1">
                <a:latin typeface="Times New Roman"/>
                <a:cs typeface="Times New Roman"/>
              </a:rPr>
              <a:t>(XOR)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50520" y="4655058"/>
            <a:ext cx="2108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latin typeface="Times New Roman"/>
                <a:cs typeface="Times New Roman"/>
              </a:rPr>
              <a:t>X</a:t>
            </a:r>
            <a:r>
              <a:rPr dirty="0" baseline="-21367" sz="975" spc="-37" b="1">
                <a:latin typeface="Times New Roman"/>
                <a:cs typeface="Times New Roman"/>
              </a:rPr>
              <a:t>1</a:t>
            </a:r>
            <a:endParaRPr baseline="-21367" sz="975">
              <a:latin typeface="Times New Roman"/>
              <a:cs typeface="Times New Roman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8999" y="5037835"/>
            <a:ext cx="376555" cy="304165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12700" marR="5080" indent="22860">
              <a:lnSpc>
                <a:spcPts val="1000"/>
              </a:lnSpc>
              <a:spcBef>
                <a:spcPts val="295"/>
              </a:spcBef>
            </a:pPr>
            <a:r>
              <a:rPr dirty="0" sz="1000" spc="-10" b="1">
                <a:latin typeface="Times New Roman"/>
                <a:cs typeface="Times New Roman"/>
              </a:rPr>
              <a:t>Logic Inputs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328269" y="5591352"/>
            <a:ext cx="2108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latin typeface="Times New Roman"/>
                <a:cs typeface="Times New Roman"/>
              </a:rPr>
              <a:t>X</a:t>
            </a:r>
            <a:r>
              <a:rPr dirty="0" baseline="-21367" sz="975" spc="-37" b="1">
                <a:latin typeface="Times New Roman"/>
                <a:cs typeface="Times New Roman"/>
              </a:rPr>
              <a:t>2</a:t>
            </a:r>
            <a:endParaRPr baseline="-21367" sz="975">
              <a:latin typeface="Times New Roman"/>
              <a:cs typeface="Times New Roman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407409" y="5036642"/>
            <a:ext cx="17653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0">
                <a:latin typeface="Symbol"/>
                <a:cs typeface="Symbol"/>
              </a:rPr>
              <a:t>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2024888" y="4546219"/>
            <a:ext cx="17653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0">
                <a:latin typeface="Symbol"/>
                <a:cs typeface="Symbol"/>
              </a:rPr>
              <a:t>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518153" y="4348353"/>
            <a:ext cx="1600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latin typeface="Times New Roman"/>
                <a:cs typeface="Times New Roman"/>
              </a:rPr>
              <a:t>+1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578102" y="4682108"/>
            <a:ext cx="1485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Times New Roman"/>
                <a:cs typeface="Times New Roman"/>
              </a:rPr>
              <a:t>+1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563750" y="4980813"/>
            <a:ext cx="1485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Times New Roman"/>
                <a:cs typeface="Times New Roman"/>
              </a:rPr>
              <a:t>+1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868170" y="3967353"/>
            <a:ext cx="317500" cy="4108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69545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latin typeface="Times New Roman"/>
                <a:cs typeface="Times New Roman"/>
              </a:rPr>
              <a:t>+1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dirty="0" sz="900" b="1">
                <a:latin typeface="Times New Roman"/>
                <a:cs typeface="Times New Roman"/>
              </a:rPr>
              <a:t>-</a:t>
            </a:r>
            <a:r>
              <a:rPr dirty="0" sz="900" spc="-5" b="1">
                <a:latin typeface="Times New Roman"/>
                <a:cs typeface="Times New Roman"/>
              </a:rPr>
              <a:t> </a:t>
            </a:r>
            <a:r>
              <a:rPr dirty="0" sz="900" spc="-25" b="1">
                <a:latin typeface="Times New Roman"/>
                <a:cs typeface="Times New Roman"/>
              </a:rPr>
              <a:t>1.5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569466" y="5251450"/>
            <a:ext cx="1485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Times New Roman"/>
                <a:cs typeface="Times New Roman"/>
              </a:rPr>
              <a:t>+1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2809748" y="4823282"/>
            <a:ext cx="14986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Times New Roman"/>
                <a:cs typeface="Times New Roman"/>
              </a:rPr>
              <a:t>- </a:t>
            </a:r>
            <a:r>
              <a:rPr dirty="0" sz="900" spc="-50" b="1">
                <a:latin typeface="Times New Roman"/>
                <a:cs typeface="Times New Roman"/>
              </a:rPr>
              <a:t>2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2434463" y="4509642"/>
            <a:ext cx="5969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latin typeface="Times New Roman"/>
                <a:cs typeface="Times New Roman"/>
              </a:rPr>
              <a:t>H</a:t>
            </a:r>
            <a:r>
              <a:rPr dirty="0" baseline="-21367" sz="975" b="1">
                <a:latin typeface="Times New Roman"/>
                <a:cs typeface="Times New Roman"/>
              </a:rPr>
              <a:t>1</a:t>
            </a:r>
            <a:r>
              <a:rPr dirty="0" baseline="-21367" sz="975" spc="-7" b="1">
                <a:latin typeface="Times New Roman"/>
                <a:cs typeface="Times New Roman"/>
              </a:rPr>
              <a:t> </a:t>
            </a:r>
            <a:r>
              <a:rPr dirty="0" sz="1000" spc="-10" b="1">
                <a:latin typeface="Times New Roman"/>
                <a:cs typeface="Times New Roman"/>
              </a:rPr>
              <a:t>(AND)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2040763" y="6199733"/>
            <a:ext cx="1600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latin typeface="Times New Roman"/>
                <a:cs typeface="Times New Roman"/>
              </a:rPr>
              <a:t>+1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883410" y="5494426"/>
            <a:ext cx="328930" cy="6292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 sz="2000" spc="-50">
                <a:latin typeface="Symbol"/>
                <a:cs typeface="Symbol"/>
              </a:rPr>
              <a:t></a:t>
            </a:r>
            <a:endParaRPr sz="20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dirty="0" sz="900" b="1">
                <a:latin typeface="Times New Roman"/>
                <a:cs typeface="Times New Roman"/>
              </a:rPr>
              <a:t>-</a:t>
            </a:r>
            <a:r>
              <a:rPr dirty="0" sz="900" spc="-5" b="1">
                <a:latin typeface="Times New Roman"/>
                <a:cs typeface="Times New Roman"/>
              </a:rPr>
              <a:t> </a:t>
            </a:r>
            <a:r>
              <a:rPr dirty="0" sz="900" spc="-25" b="1">
                <a:latin typeface="Times New Roman"/>
                <a:cs typeface="Times New Roman"/>
              </a:rPr>
              <a:t>0.5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532889" y="5622137"/>
            <a:ext cx="1485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Times New Roman"/>
                <a:cs typeface="Times New Roman"/>
              </a:rPr>
              <a:t>+1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3372992" y="4662042"/>
            <a:ext cx="2349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Times New Roman"/>
                <a:cs typeface="Times New Roman"/>
              </a:rPr>
              <a:t>-</a:t>
            </a:r>
            <a:r>
              <a:rPr dirty="0" sz="900" spc="-15" b="1">
                <a:latin typeface="Times New Roman"/>
                <a:cs typeface="Times New Roman"/>
              </a:rPr>
              <a:t> </a:t>
            </a:r>
            <a:r>
              <a:rPr dirty="0" sz="900" spc="-25" b="1">
                <a:latin typeface="Times New Roman"/>
                <a:cs typeface="Times New Roman"/>
              </a:rPr>
              <a:t>0.5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2488945" y="5348875"/>
            <a:ext cx="513080" cy="473075"/>
          </a:xfrm>
          <a:prstGeom prst="rect">
            <a:avLst/>
          </a:prstGeom>
        </p:spPr>
        <p:txBody>
          <a:bodyPr wrap="square" lIns="0" tIns="87630" rIns="0" bIns="0" rtlCol="0" vert="horz">
            <a:spAutoFit/>
          </a:bodyPr>
          <a:lstStyle/>
          <a:p>
            <a:pPr marL="340995">
              <a:lnSpc>
                <a:spcPct val="100000"/>
              </a:lnSpc>
              <a:spcBef>
                <a:spcPts val="690"/>
              </a:spcBef>
            </a:pPr>
            <a:r>
              <a:rPr dirty="0" sz="900" spc="-25" b="1">
                <a:latin typeface="Times New Roman"/>
                <a:cs typeface="Times New Roman"/>
              </a:rPr>
              <a:t>+1</a:t>
            </a:r>
            <a:endParaRPr sz="9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650"/>
              </a:spcBef>
            </a:pPr>
            <a:r>
              <a:rPr dirty="0" sz="1000" b="1">
                <a:latin typeface="Times New Roman"/>
                <a:cs typeface="Times New Roman"/>
              </a:rPr>
              <a:t>H</a:t>
            </a:r>
            <a:r>
              <a:rPr dirty="0" baseline="-21367" sz="975" b="1">
                <a:latin typeface="Times New Roman"/>
                <a:cs typeface="Times New Roman"/>
              </a:rPr>
              <a:t>2</a:t>
            </a:r>
            <a:r>
              <a:rPr dirty="0" baseline="-21367" sz="975" spc="-7" b="1">
                <a:latin typeface="Times New Roman"/>
                <a:cs typeface="Times New Roman"/>
              </a:rPr>
              <a:t> </a:t>
            </a:r>
            <a:r>
              <a:rPr dirty="0" sz="1000" spc="-20" b="1">
                <a:latin typeface="Times New Roman"/>
                <a:cs typeface="Times New Roman"/>
              </a:rPr>
              <a:t>(OR)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93444" y="713689"/>
            <a:ext cx="152654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Learning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23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12140" y="1423542"/>
            <a:ext cx="8144509" cy="4690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241300" algn="l"/>
              </a:tabLst>
            </a:pP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ability to</a:t>
            </a:r>
            <a:r>
              <a:rPr dirty="0" sz="18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learn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18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fundamental trait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(characteristic) of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 intelligence.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  <a:buFont typeface="Wingdings"/>
              <a:buChar char=""/>
            </a:pPr>
            <a:endParaRPr sz="1800">
              <a:latin typeface="Arial"/>
              <a:cs typeface="Arial"/>
            </a:endParaRPr>
          </a:p>
          <a:p>
            <a:pPr marL="12700" marR="5080" indent="228600">
              <a:lnSpc>
                <a:spcPct val="100000"/>
              </a:lnSpc>
              <a:buFont typeface="Wingdings"/>
              <a:buChar char=""/>
              <a:tabLst>
                <a:tab pos="241300" algn="l"/>
              </a:tabLst>
            </a:pPr>
            <a:r>
              <a:rPr dirty="0" sz="1800" spc="-10">
                <a:latin typeface="Arial"/>
                <a:cs typeface="Arial"/>
              </a:rPr>
              <a:t>ANN-</a:t>
            </a:r>
            <a:r>
              <a:rPr dirty="0" sz="1800">
                <a:latin typeface="Arial"/>
                <a:cs typeface="Arial"/>
              </a:rPr>
              <a:t>&gt;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Updating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NN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architecture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connection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weights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perform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specific </a:t>
            </a:r>
            <a:r>
              <a:rPr dirty="0" sz="1800">
                <a:latin typeface="Arial"/>
                <a:cs typeface="Arial"/>
              </a:rPr>
              <a:t>task </a:t>
            </a:r>
            <a:r>
              <a:rPr dirty="0" sz="1800" spc="-10">
                <a:latin typeface="Arial"/>
                <a:cs typeface="Arial"/>
              </a:rPr>
              <a:t>efficiently.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  <a:buFont typeface="Wingdings"/>
              <a:buChar char=""/>
            </a:pPr>
            <a:endParaRPr sz="1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buFont typeface="Wingdings"/>
              <a:buChar char=""/>
              <a:tabLst>
                <a:tab pos="241300" algn="l"/>
              </a:tabLst>
            </a:pPr>
            <a:r>
              <a:rPr dirty="0" sz="1800">
                <a:latin typeface="Arial"/>
                <a:cs typeface="Arial"/>
              </a:rPr>
              <a:t>ANN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ability to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automatically learning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from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examples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makes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them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attractive.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  <a:buFont typeface="Wingdings"/>
              <a:buChar char=""/>
            </a:pPr>
            <a:endParaRPr sz="1800">
              <a:latin typeface="Arial"/>
              <a:cs typeface="Arial"/>
            </a:endParaRPr>
          </a:p>
          <a:p>
            <a:pPr marL="12700" marR="141605" indent="228600">
              <a:lnSpc>
                <a:spcPct val="100000"/>
              </a:lnSpc>
              <a:buFont typeface="Wingdings"/>
              <a:buChar char=""/>
              <a:tabLst>
                <a:tab pos="241300" algn="l"/>
              </a:tabLst>
            </a:pPr>
            <a:r>
              <a:rPr dirty="0" sz="1800" spc="-90">
                <a:latin typeface="Arial"/>
                <a:cs typeface="Arial"/>
              </a:rPr>
              <a:t>To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understand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design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learning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process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need: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model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environment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or </a:t>
            </a:r>
            <a:r>
              <a:rPr dirty="0" sz="1800">
                <a:latin typeface="Arial"/>
                <a:cs typeface="Arial"/>
              </a:rPr>
              <a:t>information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available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NN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learning</a:t>
            </a:r>
            <a:r>
              <a:rPr dirty="0" sz="1800" spc="-10">
                <a:latin typeface="Arial"/>
                <a:cs typeface="Arial"/>
              </a:rPr>
              <a:t> rules.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5"/>
              </a:spcBef>
              <a:buFont typeface="Wingdings"/>
              <a:buChar char=""/>
            </a:pPr>
            <a:endParaRPr sz="1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buFont typeface="Wingdings"/>
              <a:buChar char=""/>
              <a:tabLst>
                <a:tab pos="241300" algn="l"/>
              </a:tabLst>
            </a:pP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learning algorithm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-</a:t>
            </a:r>
            <a:r>
              <a:rPr dirty="0" sz="1800">
                <a:latin typeface="Arial"/>
                <a:cs typeface="Arial"/>
              </a:rPr>
              <a:t>&gt;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procedure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adjusting</a:t>
            </a:r>
            <a:r>
              <a:rPr dirty="0" sz="1800" spc="-10">
                <a:latin typeface="Arial"/>
                <a:cs typeface="Arial"/>
              </a:rPr>
              <a:t> weights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  <a:buFont typeface="Wingdings"/>
              <a:buChar char=""/>
            </a:pPr>
            <a:endParaRPr sz="1800">
              <a:latin typeface="Arial"/>
              <a:cs typeface="Arial"/>
            </a:endParaRPr>
          </a:p>
          <a:p>
            <a:pPr marL="12700" marR="741045" indent="228600">
              <a:lnSpc>
                <a:spcPct val="100000"/>
              </a:lnSpc>
              <a:buFont typeface="Wingdings"/>
              <a:buChar char=""/>
              <a:tabLst>
                <a:tab pos="241300" algn="l"/>
              </a:tabLst>
            </a:pPr>
            <a:r>
              <a:rPr dirty="0" sz="1800">
                <a:latin typeface="Arial"/>
                <a:cs typeface="Arial"/>
              </a:rPr>
              <a:t>Three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main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learning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paradigms-</a:t>
            </a:r>
            <a:r>
              <a:rPr dirty="0" sz="1800">
                <a:latin typeface="Arial"/>
                <a:cs typeface="Arial"/>
              </a:rPr>
              <a:t>&gt;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Supervised (learning with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teacher), </a:t>
            </a:r>
            <a:r>
              <a:rPr dirty="0" sz="1800">
                <a:latin typeface="Arial"/>
                <a:cs typeface="Arial"/>
              </a:rPr>
              <a:t>unsupervised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hybrid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  <a:buFont typeface="Wingdings"/>
              <a:buChar char=""/>
            </a:pPr>
            <a:endParaRPr sz="1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buFont typeface="Wingdings"/>
              <a:buChar char=""/>
              <a:tabLst>
                <a:tab pos="240665" algn="l"/>
              </a:tabLst>
            </a:pPr>
            <a:r>
              <a:rPr dirty="0" sz="1800">
                <a:latin typeface="Arial"/>
                <a:cs typeface="Arial"/>
              </a:rPr>
              <a:t>Reinforcement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learning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variant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supervised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learning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receives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critique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on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4570730" algn="l"/>
              </a:tabLst>
            </a:pP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correctness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network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output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instead</a:t>
            </a:r>
            <a:r>
              <a:rPr dirty="0" sz="1800" spc="-25">
                <a:latin typeface="Arial"/>
                <a:cs typeface="Arial"/>
              </a:rPr>
              <a:t> of</a:t>
            </a:r>
            <a:r>
              <a:rPr dirty="0" sz="1800">
                <a:latin typeface="Arial"/>
                <a:cs typeface="Arial"/>
              </a:rPr>
              <a:t>	correct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answer.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93444" y="713689"/>
            <a:ext cx="152654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Learning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24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12140" y="1614043"/>
            <a:ext cx="8112125" cy="33502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240665" algn="l"/>
              </a:tabLst>
            </a:pPr>
            <a:r>
              <a:rPr dirty="0" sz="2000">
                <a:latin typeface="Arial"/>
                <a:cs typeface="Arial"/>
              </a:rPr>
              <a:t>Learning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theory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must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address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three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fundamental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practical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issues:</a:t>
            </a:r>
            <a:endParaRPr sz="2000">
              <a:latin typeface="Arial"/>
              <a:cs typeface="Arial"/>
            </a:endParaRPr>
          </a:p>
          <a:p>
            <a:pPr lvl="1" marL="469900" marR="790575" indent="227965">
              <a:lnSpc>
                <a:spcPct val="100000"/>
              </a:lnSpc>
              <a:spcBef>
                <a:spcPts val="2165"/>
              </a:spcBef>
              <a:buAutoNum type="arabicPeriod"/>
              <a:tabLst>
                <a:tab pos="697865" algn="l"/>
              </a:tabLst>
            </a:pP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Capacity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–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how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many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patterns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stored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,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what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functions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and </a:t>
            </a:r>
            <a:r>
              <a:rPr dirty="0" sz="1800">
                <a:latin typeface="Arial"/>
                <a:cs typeface="Arial"/>
              </a:rPr>
              <a:t>decision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boundaries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NN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can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perform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90"/>
              </a:spcBef>
              <a:buClr>
                <a:srgbClr val="FF0000"/>
              </a:buClr>
              <a:buFont typeface="Arial"/>
              <a:buAutoNum type="arabicPeriod"/>
            </a:pPr>
            <a:endParaRPr sz="1800">
              <a:latin typeface="Arial"/>
              <a:cs typeface="Arial"/>
            </a:endParaRPr>
          </a:p>
          <a:p>
            <a:pPr lvl="1" marL="697865" indent="-22796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697865" algn="l"/>
              </a:tabLst>
            </a:pP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Sample</a:t>
            </a:r>
            <a:r>
              <a:rPr dirty="0" sz="1800" spc="-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Complexity </a:t>
            </a:r>
            <a:r>
              <a:rPr dirty="0" sz="1800">
                <a:latin typeface="Arial"/>
                <a:cs typeface="Arial"/>
              </a:rPr>
              <a:t>–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Number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training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patterns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needed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train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85"/>
              </a:spcBef>
              <a:buClr>
                <a:srgbClr val="FF0000"/>
              </a:buClr>
              <a:buFont typeface="Arial"/>
              <a:buAutoNum type="arabicPeriod"/>
            </a:pPr>
            <a:endParaRPr sz="1800">
              <a:latin typeface="Arial"/>
              <a:cs typeface="Arial"/>
            </a:endParaRPr>
          </a:p>
          <a:p>
            <a:pPr lvl="1" marL="469900" marR="433705" indent="22796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697865" algn="l"/>
              </a:tabLst>
            </a:pP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Computational</a:t>
            </a:r>
            <a:r>
              <a:rPr dirty="0" sz="1800" spc="-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Complexity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–</a:t>
            </a:r>
            <a:r>
              <a:rPr dirty="0" sz="1800" spc="-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Time</a:t>
            </a:r>
            <a:r>
              <a:rPr dirty="0" sz="1800" spc="-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required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learning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algorithm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to </a:t>
            </a:r>
            <a:r>
              <a:rPr dirty="0" sz="1800">
                <a:latin typeface="Arial"/>
                <a:cs typeface="Arial"/>
              </a:rPr>
              <a:t>estimate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solution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85"/>
              </a:spcBef>
              <a:buClr>
                <a:srgbClr val="FF0000"/>
              </a:buClr>
              <a:buFont typeface="Arial"/>
              <a:buAutoNum type="arabicPeriod"/>
            </a:pPr>
            <a:endParaRPr sz="1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240665" algn="l"/>
              </a:tabLst>
            </a:pPr>
            <a:r>
              <a:rPr dirty="0" sz="1800">
                <a:latin typeface="Arial"/>
                <a:cs typeface="Arial"/>
              </a:rPr>
              <a:t>Four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basic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types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Learning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rules:</a:t>
            </a:r>
            <a:r>
              <a:rPr dirty="0" sz="1800" spc="-75"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66FF"/>
                </a:solidFill>
                <a:latin typeface="Arial"/>
                <a:cs typeface="Arial"/>
              </a:rPr>
              <a:t>Error-</a:t>
            </a:r>
            <a:r>
              <a:rPr dirty="0" sz="1800">
                <a:solidFill>
                  <a:srgbClr val="0066FF"/>
                </a:solidFill>
                <a:latin typeface="Arial"/>
                <a:cs typeface="Arial"/>
              </a:rPr>
              <a:t>Correction,</a:t>
            </a:r>
            <a:r>
              <a:rPr dirty="0" sz="1800" spc="-15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6FF"/>
                </a:solidFill>
                <a:latin typeface="Arial"/>
                <a:cs typeface="Arial"/>
              </a:rPr>
              <a:t>Boltzman,</a:t>
            </a:r>
            <a:r>
              <a:rPr dirty="0" sz="1800" spc="-30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6FF"/>
                </a:solidFill>
                <a:latin typeface="Arial"/>
                <a:cs typeface="Arial"/>
              </a:rPr>
              <a:t>Hebbian</a:t>
            </a:r>
            <a:r>
              <a:rPr dirty="0" sz="1800">
                <a:latin typeface="Arial"/>
                <a:cs typeface="Arial"/>
              </a:rPr>
              <a:t>,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and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-10">
                <a:solidFill>
                  <a:srgbClr val="0066FF"/>
                </a:solidFill>
                <a:latin typeface="Arial"/>
                <a:cs typeface="Arial"/>
              </a:rPr>
              <a:t>Competitive</a:t>
            </a:r>
            <a:r>
              <a:rPr dirty="0" sz="1800" spc="-1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14" name="object 14" descr=""/>
          <p:cNvGraphicFramePr>
            <a:graphicFrameLocks noGrp="1"/>
          </p:cNvGraphicFramePr>
          <p:nvPr/>
        </p:nvGraphicFramePr>
        <p:xfrm>
          <a:off x="3797427" y="4775834"/>
          <a:ext cx="2451100" cy="19500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7400"/>
                <a:gridCol w="787400"/>
                <a:gridCol w="787400"/>
              </a:tblGrid>
              <a:tr h="365125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800" spc="-2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800" spc="-2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800" spc="-2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XOR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2000" spc="-50"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393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2000" spc="-50"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393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2000" spc="-50"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393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2000" spc="-50"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393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2000" spc="-5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393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2000" spc="-5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393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2000" spc="-5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2000" spc="-50"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2000" spc="-5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2000" spc="-5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2000" spc="-5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2000" spc="-50"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069644" y="699338"/>
            <a:ext cx="551751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Network</a:t>
            </a:r>
            <a:r>
              <a:rPr dirty="0" spc="-85"/>
              <a:t> </a:t>
            </a:r>
            <a:r>
              <a:rPr dirty="0"/>
              <a:t>Architecture</a:t>
            </a:r>
            <a:r>
              <a:rPr dirty="0" spc="-65"/>
              <a:t> </a:t>
            </a:r>
            <a:r>
              <a:rPr dirty="0"/>
              <a:t>/</a:t>
            </a:r>
            <a:r>
              <a:rPr dirty="0" spc="-90"/>
              <a:t> </a:t>
            </a:r>
            <a:r>
              <a:rPr dirty="0" spc="-10"/>
              <a:t>Topology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25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1828800"/>
            <a:ext cx="9134856" cy="4267200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307340" y="1474978"/>
            <a:ext cx="84169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70730" algn="l"/>
              </a:tabLst>
            </a:pPr>
            <a:r>
              <a:rPr dirty="0" sz="1800">
                <a:latin typeface="Arial"/>
                <a:cs typeface="Arial"/>
              </a:rPr>
              <a:t>Based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Connection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pattern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(architecture):</a:t>
            </a:r>
            <a:r>
              <a:rPr dirty="0" sz="1800">
                <a:latin typeface="Arial"/>
                <a:cs typeface="Arial"/>
              </a:rPr>
              <a:t>	feed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forward and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recurrent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(feedback)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07340" y="6287820"/>
            <a:ext cx="63042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Different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architectures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require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appropriate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learning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algorithms.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069644" y="420369"/>
            <a:ext cx="561340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Well</a:t>
            </a:r>
            <a:r>
              <a:rPr dirty="0" spc="-95"/>
              <a:t> </a:t>
            </a:r>
            <a:r>
              <a:rPr dirty="0"/>
              <a:t>Known</a:t>
            </a:r>
            <a:r>
              <a:rPr dirty="0" spc="-75"/>
              <a:t> </a:t>
            </a:r>
            <a:r>
              <a:rPr dirty="0"/>
              <a:t>Learning</a:t>
            </a:r>
            <a:r>
              <a:rPr dirty="0" spc="-75"/>
              <a:t> </a:t>
            </a:r>
            <a:r>
              <a:rPr dirty="0" spc="-10"/>
              <a:t>Algorithms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27</a:t>
            </a:r>
            <a:endParaRPr sz="1600">
              <a:latin typeface="Arial"/>
              <a:cs typeface="Arial"/>
            </a:endParaRPr>
          </a:p>
        </p:txBody>
      </p:sp>
      <p:graphicFrame>
        <p:nvGraphicFramePr>
          <p:cNvPr id="13" name="object 13" descr=""/>
          <p:cNvGraphicFramePr>
            <a:graphicFrameLocks noGrp="1"/>
          </p:cNvGraphicFramePr>
          <p:nvPr/>
        </p:nvGraphicFramePr>
        <p:xfrm>
          <a:off x="69850" y="1570100"/>
          <a:ext cx="9080500" cy="48926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0600"/>
                <a:gridCol w="1219200"/>
                <a:gridCol w="1644650"/>
                <a:gridCol w="2422525"/>
                <a:gridCol w="2715259"/>
              </a:tblGrid>
              <a:tr h="196850">
                <a:tc>
                  <a:txBody>
                    <a:bodyPr/>
                    <a:lstStyle/>
                    <a:p>
                      <a:pPr marL="13970">
                        <a:lnSpc>
                          <a:spcPts val="1430"/>
                        </a:lnSpc>
                        <a:spcBef>
                          <a:spcPts val="20"/>
                        </a:spcBef>
                      </a:pPr>
                      <a:r>
                        <a:rPr dirty="0" sz="12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Paradigm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L w="12700">
                      <a:solidFill>
                        <a:srgbClr val="1C1C1C"/>
                      </a:solidFill>
                      <a:prstDash val="solid"/>
                    </a:lnL>
                    <a:lnT w="12700">
                      <a:solidFill>
                        <a:srgbClr val="1C1C1C"/>
                      </a:solidFill>
                      <a:prstDash val="solid"/>
                    </a:lnT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>
                        <a:lnSpc>
                          <a:spcPts val="1430"/>
                        </a:lnSpc>
                        <a:spcBef>
                          <a:spcPts val="20"/>
                        </a:spcBef>
                      </a:pPr>
                      <a:r>
                        <a:rPr dirty="0" sz="120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Learning</a:t>
                      </a:r>
                      <a:r>
                        <a:rPr dirty="0" sz="1200" spc="-45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2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rule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T w="12700">
                      <a:solidFill>
                        <a:srgbClr val="1C1C1C"/>
                      </a:solidFill>
                      <a:prstDash val="solid"/>
                    </a:lnT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ts val="1430"/>
                        </a:lnSpc>
                        <a:spcBef>
                          <a:spcPts val="20"/>
                        </a:spcBef>
                      </a:pPr>
                      <a:r>
                        <a:rPr dirty="0" sz="12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Architecture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T w="12700">
                      <a:solidFill>
                        <a:srgbClr val="1C1C1C"/>
                      </a:solidFill>
                      <a:prstDash val="solid"/>
                    </a:lnT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ts val="1430"/>
                        </a:lnSpc>
                        <a:spcBef>
                          <a:spcPts val="20"/>
                        </a:spcBef>
                      </a:pPr>
                      <a:r>
                        <a:rPr dirty="0" sz="120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Learning</a:t>
                      </a:r>
                      <a:r>
                        <a:rPr dirty="0" sz="1200" spc="-45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algorithm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T w="12700">
                      <a:solidFill>
                        <a:srgbClr val="1C1C1C"/>
                      </a:solidFill>
                      <a:prstDash val="solid"/>
                    </a:lnT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1145">
                        <a:lnSpc>
                          <a:spcPts val="1430"/>
                        </a:lnSpc>
                        <a:spcBef>
                          <a:spcPts val="20"/>
                        </a:spcBef>
                      </a:pPr>
                      <a:r>
                        <a:rPr dirty="0" sz="1200" spc="-2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Task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R w="12700">
                      <a:solidFill>
                        <a:srgbClr val="1C1C1C"/>
                      </a:solidFill>
                      <a:prstDash val="solid"/>
                    </a:lnR>
                    <a:lnT w="12700">
                      <a:solidFill>
                        <a:srgbClr val="1C1C1C"/>
                      </a:solidFill>
                      <a:prstDash val="solid"/>
                    </a:lnT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</a:tr>
              <a:tr h="200660">
                <a:tc>
                  <a:txBody>
                    <a:bodyPr/>
                    <a:lstStyle/>
                    <a:p>
                      <a:pPr marL="1397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Supervised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L w="12700">
                      <a:solidFill>
                        <a:srgbClr val="1C1C1C"/>
                      </a:solidFill>
                      <a:prstDash val="solid"/>
                    </a:lnL>
                    <a:lnT w="12700">
                      <a:solidFill>
                        <a:srgbClr val="1C1C1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397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12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Error-correction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T w="12700">
                      <a:solidFill>
                        <a:srgbClr val="1C1C1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120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Single-</a:t>
                      </a:r>
                      <a:r>
                        <a:rPr dirty="0" sz="1200" spc="-4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or</a:t>
                      </a:r>
                      <a:r>
                        <a:rPr dirty="0" sz="1200" spc="-1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multilayer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T w="12700">
                      <a:solidFill>
                        <a:srgbClr val="1C1C1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Perceptron</a:t>
                      </a:r>
                      <a:r>
                        <a:rPr dirty="0" sz="1200" spc="-35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learning</a:t>
                      </a:r>
                      <a:r>
                        <a:rPr dirty="0" sz="1200" spc="-65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algorithms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T w="12700">
                      <a:solidFill>
                        <a:srgbClr val="1C1C1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7114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120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Pattern</a:t>
                      </a:r>
                      <a:r>
                        <a:rPr dirty="0" sz="1200" spc="-5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classification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R w="12700">
                      <a:solidFill>
                        <a:srgbClr val="1C1C1C"/>
                      </a:solidFill>
                      <a:prstDash val="solid"/>
                    </a:lnR>
                    <a:lnT w="12700">
                      <a:solidFill>
                        <a:srgbClr val="1C1C1C"/>
                      </a:solidFill>
                      <a:prstDash val="solid"/>
                    </a:lnT>
                  </a:tcPr>
                </a:tc>
              </a:tr>
              <a:tr h="196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1C1C1C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ts val="1435"/>
                        </a:lnSpc>
                      </a:pPr>
                      <a:r>
                        <a:rPr dirty="0" sz="12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perceptron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ts val="1435"/>
                        </a:lnSpc>
                      </a:pPr>
                      <a:r>
                        <a:rPr dirty="0" sz="12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Back-propagation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71145">
                        <a:lnSpc>
                          <a:spcPts val="1435"/>
                        </a:lnSpc>
                      </a:pP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Function</a:t>
                      </a:r>
                      <a:r>
                        <a:rPr dirty="0" sz="1200" spc="-6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approximation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12700">
                      <a:solidFill>
                        <a:srgbClr val="1C1C1C"/>
                      </a:solidFill>
                      <a:prstDash val="solid"/>
                    </a:lnR>
                  </a:tcPr>
                </a:tc>
              </a:tr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1C1C1C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ts val="1420"/>
                        </a:lnSpc>
                      </a:pP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Adaline</a:t>
                      </a:r>
                      <a:r>
                        <a:rPr dirty="0" sz="1200" spc="-45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200" spc="-2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Madaline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1145">
                        <a:lnSpc>
                          <a:spcPts val="1420"/>
                        </a:lnSpc>
                      </a:pP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Prediction,</a:t>
                      </a:r>
                      <a:r>
                        <a:rPr dirty="0" sz="1200" spc="-75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control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12700">
                      <a:solidFill>
                        <a:srgbClr val="1C1C1C"/>
                      </a:solidFill>
                      <a:prstDash val="solid"/>
                    </a:lnR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</a:tr>
              <a:tr h="196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1C1C1C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3970">
                        <a:lnSpc>
                          <a:spcPts val="1430"/>
                        </a:lnSpc>
                        <a:spcBef>
                          <a:spcPts val="20"/>
                        </a:spcBef>
                      </a:pP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Boltzmann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T w="12700">
                      <a:solidFill>
                        <a:srgbClr val="1C1C1C"/>
                      </a:solidFill>
                      <a:prstDash val="solid"/>
                    </a:lnT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ts val="1430"/>
                        </a:lnSpc>
                        <a:spcBef>
                          <a:spcPts val="20"/>
                        </a:spcBef>
                      </a:pP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Recurrent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T w="12700">
                      <a:solidFill>
                        <a:srgbClr val="1C1C1C"/>
                      </a:solidFill>
                      <a:prstDash val="solid"/>
                    </a:lnT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ts val="1430"/>
                        </a:lnSpc>
                        <a:spcBef>
                          <a:spcPts val="20"/>
                        </a:spcBef>
                      </a:pP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Boltzmann</a:t>
                      </a:r>
                      <a:r>
                        <a:rPr dirty="0" sz="1200" spc="-45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learning</a:t>
                      </a:r>
                      <a:r>
                        <a:rPr dirty="0" sz="1200" spc="-5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algorithm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T w="12700">
                      <a:solidFill>
                        <a:srgbClr val="1C1C1C"/>
                      </a:solidFill>
                      <a:prstDash val="solid"/>
                    </a:lnT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1145">
                        <a:lnSpc>
                          <a:spcPts val="1430"/>
                        </a:lnSpc>
                        <a:spcBef>
                          <a:spcPts val="20"/>
                        </a:spcBef>
                      </a:pP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Pattern</a:t>
                      </a:r>
                      <a:r>
                        <a:rPr dirty="0" sz="1200" spc="-5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classification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R w="12700">
                      <a:solidFill>
                        <a:srgbClr val="1C1C1C"/>
                      </a:solidFill>
                      <a:prstDash val="solid"/>
                    </a:lnR>
                    <a:lnT w="12700">
                      <a:solidFill>
                        <a:srgbClr val="1C1C1C"/>
                      </a:solidFill>
                      <a:prstDash val="solid"/>
                    </a:lnT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</a:tr>
              <a:tr h="2006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1C1C1C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397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Hebbian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T w="12700">
                      <a:solidFill>
                        <a:srgbClr val="1C1C1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Multilayer</a:t>
                      </a:r>
                      <a:r>
                        <a:rPr dirty="0" sz="1200" spc="-35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feed-</a:t>
                      </a: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forward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T w="12700">
                      <a:solidFill>
                        <a:srgbClr val="1C1C1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Linear</a:t>
                      </a:r>
                      <a:r>
                        <a:rPr dirty="0" sz="1200" spc="-6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discriminant</a:t>
                      </a:r>
                      <a:r>
                        <a:rPr dirty="0" sz="1200" spc="-4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T w="12700">
                      <a:solidFill>
                        <a:srgbClr val="1C1C1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7114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dirty="0" sz="1200" spc="-15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R w="12700">
                      <a:solidFill>
                        <a:srgbClr val="1C1C1C"/>
                      </a:solidFill>
                      <a:prstDash val="solid"/>
                    </a:lnR>
                    <a:lnT w="12700">
                      <a:solidFill>
                        <a:srgbClr val="1C1C1C"/>
                      </a:solidFill>
                      <a:prstDash val="solid"/>
                    </a:lnT>
                  </a:tcPr>
                </a:tc>
              </a:tr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1C1C1C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1145">
                        <a:lnSpc>
                          <a:spcPts val="1420"/>
                        </a:lnSpc>
                      </a:pP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Pattern</a:t>
                      </a:r>
                      <a:r>
                        <a:rPr dirty="0" sz="1200" spc="-5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classification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12700">
                      <a:solidFill>
                        <a:srgbClr val="1C1C1C"/>
                      </a:solidFill>
                      <a:prstDash val="solid"/>
                    </a:lnR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</a:tr>
              <a:tr h="2006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1C1C1C"/>
                      </a:solidFill>
                      <a:prstDash val="solid"/>
                    </a:lnL>
                  </a:tcPr>
                </a:tc>
                <a:tc rowSpan="4">
                  <a:txBody>
                    <a:bodyPr/>
                    <a:lstStyle/>
                    <a:p>
                      <a:pPr marL="1397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Competitive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T w="12700">
                      <a:solidFill>
                        <a:srgbClr val="1C1C1C"/>
                      </a:solidFill>
                      <a:prstDash val="solid"/>
                    </a:lnT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Competitive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T w="12700">
                      <a:solidFill>
                        <a:srgbClr val="1C1C1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Learning</a:t>
                      </a:r>
                      <a:r>
                        <a:rPr dirty="0" sz="1200" spc="-6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vector</a:t>
                      </a:r>
                      <a:r>
                        <a:rPr dirty="0" sz="1200" spc="-2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quantization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T w="12700">
                      <a:solidFill>
                        <a:srgbClr val="1C1C1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7114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Within-</a:t>
                      </a: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class</a:t>
                      </a:r>
                      <a:r>
                        <a:rPr dirty="0" sz="1200" spc="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categorization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R w="12700">
                      <a:solidFill>
                        <a:srgbClr val="1C1C1C"/>
                      </a:solidFill>
                      <a:prstDash val="solid"/>
                    </a:lnR>
                    <a:lnT w="12700">
                      <a:solidFill>
                        <a:srgbClr val="1C1C1C"/>
                      </a:solidFill>
                      <a:prstDash val="solid"/>
                    </a:lnT>
                  </a:tcPr>
                </a:tc>
              </a:tr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1C1C1C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T w="12700">
                      <a:solidFill>
                        <a:srgbClr val="1C1C1C"/>
                      </a:solidFill>
                      <a:prstDash val="solid"/>
                    </a:lnT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1145">
                        <a:lnSpc>
                          <a:spcPts val="1420"/>
                        </a:lnSpc>
                      </a:pP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dirty="0" sz="1200" spc="-15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compression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12700">
                      <a:solidFill>
                        <a:srgbClr val="1C1C1C"/>
                      </a:solidFill>
                      <a:prstDash val="solid"/>
                    </a:lnR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</a:tr>
              <a:tr h="2006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1C1C1C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T w="12700">
                      <a:solidFill>
                        <a:srgbClr val="1C1C1C"/>
                      </a:solidFill>
                      <a:prstDash val="solid"/>
                    </a:lnT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ART</a:t>
                      </a:r>
                      <a:r>
                        <a:rPr dirty="0" sz="1200" spc="-55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network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T w="12700">
                      <a:solidFill>
                        <a:srgbClr val="1C1C1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ARTMap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T w="12700">
                      <a:solidFill>
                        <a:srgbClr val="1C1C1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7114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Pattern</a:t>
                      </a:r>
                      <a:r>
                        <a:rPr dirty="0" sz="1200" spc="-5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classification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R w="12700">
                      <a:solidFill>
                        <a:srgbClr val="1C1C1C"/>
                      </a:solidFill>
                      <a:prstDash val="solid"/>
                    </a:lnR>
                    <a:lnT w="12700">
                      <a:solidFill>
                        <a:srgbClr val="1C1C1C"/>
                      </a:solidFill>
                      <a:prstDash val="solid"/>
                    </a:lnT>
                  </a:tcPr>
                </a:tc>
              </a:tr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1C1C1C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T w="12700">
                      <a:solidFill>
                        <a:srgbClr val="1C1C1C"/>
                      </a:solidFill>
                      <a:prstDash val="solid"/>
                    </a:lnT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1145">
                        <a:lnSpc>
                          <a:spcPts val="1420"/>
                        </a:lnSpc>
                      </a:pP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Within-</a:t>
                      </a: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class</a:t>
                      </a:r>
                      <a:r>
                        <a:rPr dirty="0" sz="1200" spc="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categorization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12700">
                      <a:solidFill>
                        <a:srgbClr val="1C1C1C"/>
                      </a:solidFill>
                      <a:prstDash val="solid"/>
                    </a:lnR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</a:tr>
              <a:tr h="196850">
                <a:tc>
                  <a:txBody>
                    <a:bodyPr/>
                    <a:lstStyle/>
                    <a:p>
                      <a:pPr marL="13970">
                        <a:lnSpc>
                          <a:spcPts val="1425"/>
                        </a:lnSpc>
                        <a:spcBef>
                          <a:spcPts val="25"/>
                        </a:spcBef>
                      </a:pP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Unsupervised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1C1C1C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3970">
                        <a:lnSpc>
                          <a:spcPts val="1425"/>
                        </a:lnSpc>
                        <a:spcBef>
                          <a:spcPts val="25"/>
                        </a:spcBef>
                      </a:pP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Error-correction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T w="12700">
                      <a:solidFill>
                        <a:srgbClr val="1C1C1C"/>
                      </a:solidFill>
                      <a:prstDash val="solid"/>
                    </a:lnT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ts val="1425"/>
                        </a:lnSpc>
                        <a:spcBef>
                          <a:spcPts val="25"/>
                        </a:spcBef>
                      </a:pP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Multilayer</a:t>
                      </a:r>
                      <a:r>
                        <a:rPr dirty="0" sz="1200" spc="-35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feed-</a:t>
                      </a: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forward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T w="12700">
                      <a:solidFill>
                        <a:srgbClr val="1C1C1C"/>
                      </a:solidFill>
                      <a:prstDash val="solid"/>
                    </a:lnT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ts val="1425"/>
                        </a:lnSpc>
                        <a:spcBef>
                          <a:spcPts val="25"/>
                        </a:spcBef>
                      </a:pP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Sammon's</a:t>
                      </a:r>
                      <a:r>
                        <a:rPr dirty="0" sz="1200" spc="-5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projection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T w="12700">
                      <a:solidFill>
                        <a:srgbClr val="1C1C1C"/>
                      </a:solidFill>
                      <a:prstDash val="solid"/>
                    </a:lnT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1145">
                        <a:lnSpc>
                          <a:spcPts val="1425"/>
                        </a:lnSpc>
                        <a:spcBef>
                          <a:spcPts val="25"/>
                        </a:spcBef>
                      </a:pP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dirty="0" sz="1200" spc="-15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R w="12700">
                      <a:solidFill>
                        <a:srgbClr val="1C1C1C"/>
                      </a:solidFill>
                      <a:prstDash val="solid"/>
                    </a:lnR>
                    <a:lnT w="12700">
                      <a:solidFill>
                        <a:srgbClr val="1C1C1C"/>
                      </a:solidFill>
                      <a:prstDash val="solid"/>
                    </a:lnT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</a:tr>
              <a:tr h="3841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1C1C1C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397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Hebbian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4615">
                    <a:lnT w="12700">
                      <a:solidFill>
                        <a:srgbClr val="1C1C1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Feed-</a:t>
                      </a: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forward</a:t>
                      </a:r>
                      <a:r>
                        <a:rPr dirty="0" sz="1200" spc="-4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25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or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14604">
                        <a:lnSpc>
                          <a:spcPct val="100000"/>
                        </a:lnSpc>
                      </a:pP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competitive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T w="12700">
                      <a:solidFill>
                        <a:srgbClr val="1C1C1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Principal</a:t>
                      </a:r>
                      <a:r>
                        <a:rPr dirty="0" sz="1200" spc="-7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component</a:t>
                      </a:r>
                      <a:r>
                        <a:rPr dirty="0" sz="1200" spc="-6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4615">
                    <a:lnT w="12700">
                      <a:solidFill>
                        <a:srgbClr val="1C1C1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7114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dirty="0" sz="1200" spc="-15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4615">
                    <a:lnR w="12700">
                      <a:solidFill>
                        <a:srgbClr val="1C1C1C"/>
                      </a:solidFill>
                      <a:prstDash val="solid"/>
                    </a:lnR>
                    <a:lnT w="12700">
                      <a:solidFill>
                        <a:srgbClr val="1C1C1C"/>
                      </a:solidFill>
                      <a:prstDash val="solid"/>
                    </a:lnT>
                  </a:tcPr>
                </a:tc>
              </a:tr>
              <a:tr h="196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1C1C1C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71145">
                        <a:lnSpc>
                          <a:spcPts val="1435"/>
                        </a:lnSpc>
                      </a:pP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compression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12700">
                      <a:solidFill>
                        <a:srgbClr val="1C1C1C"/>
                      </a:solidFill>
                      <a:prstDash val="solid"/>
                    </a:lnR>
                  </a:tcPr>
                </a:tc>
              </a:tr>
              <a:tr h="192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1C1C1C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ts val="1415"/>
                        </a:lnSpc>
                      </a:pP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Hopfield</a:t>
                      </a:r>
                      <a:r>
                        <a:rPr dirty="0" sz="1200" spc="-6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Network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ts val="1415"/>
                        </a:lnSpc>
                      </a:pP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Associative</a:t>
                      </a:r>
                      <a:r>
                        <a:rPr dirty="0" sz="1200" spc="-45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memory</a:t>
                      </a:r>
                      <a:r>
                        <a:rPr dirty="0" sz="1200" spc="-45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learning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1145">
                        <a:lnSpc>
                          <a:spcPts val="1415"/>
                        </a:lnSpc>
                      </a:pP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Associative</a:t>
                      </a:r>
                      <a:r>
                        <a:rPr dirty="0" sz="1200" spc="-45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memory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12700">
                      <a:solidFill>
                        <a:srgbClr val="1C1C1C"/>
                      </a:solidFill>
                      <a:prstDash val="solid"/>
                    </a:lnR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</a:tr>
              <a:tr h="201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1C1C1C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397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Competitive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12700">
                      <a:solidFill>
                        <a:srgbClr val="1C1C1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Competitive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12700">
                      <a:solidFill>
                        <a:srgbClr val="1C1C1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Vector</a:t>
                      </a:r>
                      <a:r>
                        <a:rPr dirty="0" sz="1200" spc="-35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quantization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12700">
                      <a:solidFill>
                        <a:srgbClr val="1C1C1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7114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Categorization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R w="12700">
                      <a:solidFill>
                        <a:srgbClr val="1C1C1C"/>
                      </a:solidFill>
                      <a:prstDash val="solid"/>
                    </a:lnR>
                    <a:lnT w="12700">
                      <a:solidFill>
                        <a:srgbClr val="1C1C1C"/>
                      </a:solidFill>
                      <a:prstDash val="solid"/>
                    </a:lnT>
                  </a:tcPr>
                </a:tc>
              </a:tr>
              <a:tr h="196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1C1C1C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71145">
                        <a:lnSpc>
                          <a:spcPts val="1435"/>
                        </a:lnSpc>
                      </a:pP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compression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12700">
                      <a:solidFill>
                        <a:srgbClr val="1C1C1C"/>
                      </a:solidFill>
                      <a:prstDash val="solid"/>
                    </a:lnR>
                  </a:tcPr>
                </a:tc>
              </a:tr>
              <a:tr h="196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1C1C1C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ts val="1430"/>
                        </a:lnSpc>
                      </a:pP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Kohonen's</a:t>
                      </a:r>
                      <a:r>
                        <a:rPr dirty="0" sz="1200" spc="-65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25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SOM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ts val="1430"/>
                        </a:lnSpc>
                      </a:pP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Kohonen's</a:t>
                      </a:r>
                      <a:r>
                        <a:rPr dirty="0" sz="1200" spc="-65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25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SOM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71145">
                        <a:lnSpc>
                          <a:spcPts val="1430"/>
                        </a:lnSpc>
                      </a:pP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Categorization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12700">
                      <a:solidFill>
                        <a:srgbClr val="1C1C1C"/>
                      </a:solidFill>
                      <a:prstDash val="solid"/>
                    </a:lnR>
                  </a:tcPr>
                </a:tc>
              </a:tr>
              <a:tr h="196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1C1C1C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71145">
                        <a:lnSpc>
                          <a:spcPts val="1435"/>
                        </a:lnSpc>
                      </a:pP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analysis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12700">
                      <a:solidFill>
                        <a:srgbClr val="1C1C1C"/>
                      </a:solidFill>
                      <a:prstDash val="solid"/>
                    </a:lnR>
                  </a:tcPr>
                </a:tc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1C1C1C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ts val="1415"/>
                        </a:lnSpc>
                      </a:pP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ART</a:t>
                      </a:r>
                      <a:r>
                        <a:rPr dirty="0" sz="1200" spc="-55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networks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ts val="1415"/>
                        </a:lnSpc>
                      </a:pP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ART1,</a:t>
                      </a:r>
                      <a:r>
                        <a:rPr dirty="0" sz="1200" spc="-7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2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ART2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1145">
                        <a:lnSpc>
                          <a:spcPts val="1415"/>
                        </a:lnSpc>
                      </a:pP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Categorization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12700">
                      <a:solidFill>
                        <a:srgbClr val="1C1C1C"/>
                      </a:solidFill>
                      <a:prstDash val="solid"/>
                    </a:lnR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</a:tr>
              <a:tr h="384810">
                <a:tc>
                  <a:txBody>
                    <a:bodyPr/>
                    <a:lstStyle/>
                    <a:p>
                      <a:pPr marL="1397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2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Hybrid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5250">
                    <a:lnL w="12700">
                      <a:solidFill>
                        <a:srgbClr val="1C1C1C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3970" marR="13017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2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Error-correction </a:t>
                      </a:r>
                      <a:r>
                        <a:rPr dirty="0" sz="120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2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competitive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12700">
                      <a:solidFill>
                        <a:srgbClr val="1C1C1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20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RBF </a:t>
                      </a:r>
                      <a:r>
                        <a:rPr dirty="0" sz="12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network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5250">
                    <a:lnT w="12700">
                      <a:solidFill>
                        <a:srgbClr val="1C1C1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20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RBF</a:t>
                      </a:r>
                      <a:r>
                        <a:rPr dirty="0" sz="1200" spc="-1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learning</a:t>
                      </a:r>
                      <a:r>
                        <a:rPr dirty="0" sz="1200" spc="-5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algorithm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5250">
                    <a:lnT w="12700">
                      <a:solidFill>
                        <a:srgbClr val="1C1C1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7114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20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Pattern</a:t>
                      </a:r>
                      <a:r>
                        <a:rPr dirty="0" sz="1200" spc="-4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classification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5250">
                    <a:lnR w="12700">
                      <a:solidFill>
                        <a:srgbClr val="1C1C1C"/>
                      </a:solidFill>
                      <a:prstDash val="solid"/>
                    </a:lnR>
                    <a:lnT w="12700">
                      <a:solidFill>
                        <a:srgbClr val="1C1C1C"/>
                      </a:solidFill>
                      <a:prstDash val="solid"/>
                    </a:lnT>
                  </a:tcPr>
                </a:tc>
              </a:tr>
              <a:tr h="196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1C1C1C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71145">
                        <a:lnSpc>
                          <a:spcPts val="1430"/>
                        </a:lnSpc>
                      </a:pP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Function</a:t>
                      </a:r>
                      <a:r>
                        <a:rPr dirty="0" sz="1200" spc="-5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approximation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12700">
                      <a:solidFill>
                        <a:srgbClr val="1C1C1C"/>
                      </a:solidFill>
                      <a:prstDash val="solid"/>
                    </a:lnR>
                  </a:tcPr>
                </a:tc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1C1C1C"/>
                      </a:solidFill>
                      <a:prstDash val="solid"/>
                    </a:lnL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1145">
                        <a:lnSpc>
                          <a:spcPts val="1415"/>
                        </a:lnSpc>
                      </a:pPr>
                      <a:r>
                        <a:rPr dirty="0" sz="12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Prediction,</a:t>
                      </a:r>
                      <a:r>
                        <a:rPr dirty="0" sz="1200" spc="-75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control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12700">
                      <a:solidFill>
                        <a:srgbClr val="1C1C1C"/>
                      </a:solidFill>
                      <a:prstDash val="solid"/>
                    </a:lnR>
                    <a:lnB w="12700">
                      <a:solidFill>
                        <a:srgbClr val="1C1C1C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93444" y="713689"/>
            <a:ext cx="540448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i="1">
                <a:latin typeface="Arial"/>
                <a:cs typeface="Arial"/>
              </a:rPr>
              <a:t>Learning</a:t>
            </a:r>
            <a:r>
              <a:rPr dirty="0" spc="-65" i="1">
                <a:latin typeface="Arial"/>
                <a:cs typeface="Arial"/>
              </a:rPr>
              <a:t> </a:t>
            </a:r>
            <a:r>
              <a:rPr dirty="0" i="1">
                <a:latin typeface="Arial"/>
                <a:cs typeface="Arial"/>
              </a:rPr>
              <a:t>Rule:</a:t>
            </a:r>
            <a:r>
              <a:rPr dirty="0" spc="-60" i="1">
                <a:latin typeface="Arial"/>
                <a:cs typeface="Arial"/>
              </a:rPr>
              <a:t> </a:t>
            </a:r>
            <a:r>
              <a:rPr dirty="0" spc="-10" i="1">
                <a:latin typeface="Arial"/>
                <a:cs typeface="Arial"/>
              </a:rPr>
              <a:t>Error-Correction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28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58867" y="1424939"/>
            <a:ext cx="4485131" cy="4332732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256540" y="1668907"/>
            <a:ext cx="4696460" cy="35375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06400" marR="68580" indent="-342900">
              <a:lnSpc>
                <a:spcPct val="100000"/>
              </a:lnSpc>
              <a:spcBef>
                <a:spcPts val="100"/>
              </a:spcBef>
              <a:buClr>
                <a:srgbClr val="3333CC"/>
              </a:buClr>
              <a:buSzPct val="60416"/>
              <a:buFont typeface="Wingdings"/>
              <a:buChar char=""/>
              <a:tabLst>
                <a:tab pos="406400" algn="l"/>
              </a:tabLst>
            </a:pPr>
            <a:r>
              <a:rPr dirty="0" sz="2400" i="1">
                <a:latin typeface="Arial"/>
                <a:cs typeface="Arial"/>
              </a:rPr>
              <a:t>error</a:t>
            </a:r>
            <a:r>
              <a:rPr dirty="0" sz="2400" spc="-6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signal</a:t>
            </a:r>
            <a:r>
              <a:rPr dirty="0" sz="2400" spc="-3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=</a:t>
            </a:r>
            <a:r>
              <a:rPr dirty="0" sz="2400" spc="-5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desired</a:t>
            </a:r>
            <a:r>
              <a:rPr dirty="0" sz="2400" spc="-35" i="1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response</a:t>
            </a:r>
            <a:r>
              <a:rPr dirty="0" sz="2400" spc="-1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–</a:t>
            </a:r>
            <a:r>
              <a:rPr dirty="0" sz="2400" spc="-4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output</a:t>
            </a:r>
            <a:r>
              <a:rPr dirty="0" sz="2400" spc="-40" i="1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signal</a:t>
            </a:r>
            <a:endParaRPr sz="2400">
              <a:latin typeface="Arial"/>
              <a:cs typeface="Arial"/>
            </a:endParaRPr>
          </a:p>
          <a:p>
            <a:pPr marL="405765" indent="-342265">
              <a:lnSpc>
                <a:spcPct val="100000"/>
              </a:lnSpc>
              <a:spcBef>
                <a:spcPts val="575"/>
              </a:spcBef>
              <a:buClr>
                <a:srgbClr val="3333CC"/>
              </a:buClr>
              <a:buSzPct val="60416"/>
              <a:buFont typeface="Wingdings"/>
              <a:buChar char=""/>
              <a:tabLst>
                <a:tab pos="405765" algn="l"/>
              </a:tabLst>
            </a:pPr>
            <a:r>
              <a:rPr dirty="0" sz="2400" i="1">
                <a:latin typeface="Arial"/>
                <a:cs typeface="Arial"/>
              </a:rPr>
              <a:t>e</a:t>
            </a:r>
            <a:r>
              <a:rPr dirty="0" baseline="-20833" sz="2400" i="1">
                <a:latin typeface="Arial"/>
                <a:cs typeface="Arial"/>
              </a:rPr>
              <a:t>k</a:t>
            </a:r>
            <a:r>
              <a:rPr dirty="0" sz="2400" i="1">
                <a:latin typeface="Arial"/>
                <a:cs typeface="Arial"/>
              </a:rPr>
              <a:t>(n)</a:t>
            </a:r>
            <a:r>
              <a:rPr dirty="0" sz="2400" spc="-4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=</a:t>
            </a:r>
            <a:r>
              <a:rPr dirty="0" sz="2400" spc="-4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d</a:t>
            </a:r>
            <a:r>
              <a:rPr dirty="0" baseline="-20833" sz="2400" i="1">
                <a:latin typeface="Arial"/>
                <a:cs typeface="Arial"/>
              </a:rPr>
              <a:t>k</a:t>
            </a:r>
            <a:r>
              <a:rPr dirty="0" sz="2400" i="1">
                <a:latin typeface="Arial"/>
                <a:cs typeface="Arial"/>
              </a:rPr>
              <a:t>(n)</a:t>
            </a:r>
            <a:r>
              <a:rPr dirty="0" sz="2400" spc="-40" i="1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–y</a:t>
            </a:r>
            <a:r>
              <a:rPr dirty="0" baseline="-20833" sz="2400" spc="-15" i="1">
                <a:latin typeface="Arial"/>
                <a:cs typeface="Arial"/>
              </a:rPr>
              <a:t>k</a:t>
            </a:r>
            <a:r>
              <a:rPr dirty="0" sz="2400" spc="-10" i="1">
                <a:latin typeface="Arial"/>
                <a:cs typeface="Arial"/>
              </a:rPr>
              <a:t>(n)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75"/>
              </a:spcBef>
              <a:buClr>
                <a:srgbClr val="3333CC"/>
              </a:buClr>
              <a:buFont typeface="Wingdings"/>
              <a:buChar char=""/>
            </a:pPr>
            <a:endParaRPr sz="2400">
              <a:latin typeface="Arial"/>
              <a:cs typeface="Arial"/>
            </a:endParaRPr>
          </a:p>
          <a:p>
            <a:pPr marL="406400" marR="113030" indent="-342900">
              <a:lnSpc>
                <a:spcPct val="100000"/>
              </a:lnSpc>
              <a:buClr>
                <a:srgbClr val="3333CC"/>
              </a:buClr>
              <a:buSzPct val="60416"/>
              <a:buFont typeface="Wingdings"/>
              <a:buChar char=""/>
              <a:tabLst>
                <a:tab pos="406400" algn="l"/>
              </a:tabLst>
            </a:pPr>
            <a:r>
              <a:rPr dirty="0" sz="2400" i="1">
                <a:latin typeface="Arial"/>
                <a:cs typeface="Arial"/>
              </a:rPr>
              <a:t>e</a:t>
            </a:r>
            <a:r>
              <a:rPr dirty="0" baseline="-20833" sz="2400" i="1">
                <a:latin typeface="Arial"/>
                <a:cs typeface="Arial"/>
              </a:rPr>
              <a:t>k</a:t>
            </a:r>
            <a:r>
              <a:rPr dirty="0" sz="2400" i="1">
                <a:latin typeface="Arial"/>
                <a:cs typeface="Arial"/>
              </a:rPr>
              <a:t>(n)</a:t>
            </a:r>
            <a:r>
              <a:rPr dirty="0" sz="2400" spc="-2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actuates</a:t>
            </a:r>
            <a:r>
              <a:rPr dirty="0" sz="2400" spc="-2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a</a:t>
            </a:r>
            <a:r>
              <a:rPr dirty="0" sz="2400" spc="-40" i="1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control</a:t>
            </a:r>
            <a:r>
              <a:rPr dirty="0" sz="2400" spc="-1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mechanism</a:t>
            </a:r>
            <a:r>
              <a:rPr dirty="0" sz="2400" spc="-4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to</a:t>
            </a:r>
            <a:r>
              <a:rPr dirty="0" sz="2400" spc="-7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make</a:t>
            </a:r>
            <a:r>
              <a:rPr dirty="0" sz="2400" spc="-4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the</a:t>
            </a:r>
            <a:r>
              <a:rPr dirty="0" sz="2400" spc="-65" i="1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output </a:t>
            </a:r>
            <a:r>
              <a:rPr dirty="0" sz="2400" i="1">
                <a:latin typeface="Arial"/>
                <a:cs typeface="Arial"/>
              </a:rPr>
              <a:t>signal</a:t>
            </a:r>
            <a:r>
              <a:rPr dirty="0" sz="2400" spc="-3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y</a:t>
            </a:r>
            <a:r>
              <a:rPr dirty="0" baseline="-20833" sz="2400" i="1">
                <a:latin typeface="Arial"/>
                <a:cs typeface="Arial"/>
              </a:rPr>
              <a:t>k</a:t>
            </a:r>
            <a:r>
              <a:rPr dirty="0" sz="2400" i="1">
                <a:latin typeface="Arial"/>
                <a:cs typeface="Arial"/>
              </a:rPr>
              <a:t>(n)</a:t>
            </a:r>
            <a:r>
              <a:rPr dirty="0" sz="2400" spc="-5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come</a:t>
            </a:r>
            <a:r>
              <a:rPr dirty="0" sz="2400" spc="-3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closer</a:t>
            </a:r>
            <a:r>
              <a:rPr dirty="0" sz="2400" spc="-5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to</a:t>
            </a:r>
            <a:r>
              <a:rPr dirty="0" sz="2400" spc="-65" i="1">
                <a:latin typeface="Arial"/>
                <a:cs typeface="Arial"/>
              </a:rPr>
              <a:t> </a:t>
            </a:r>
            <a:r>
              <a:rPr dirty="0" sz="2400" spc="-25" i="1">
                <a:latin typeface="Arial"/>
                <a:cs typeface="Arial"/>
              </a:rPr>
              <a:t>the </a:t>
            </a:r>
            <a:r>
              <a:rPr dirty="0" sz="2400" i="1">
                <a:latin typeface="Arial"/>
                <a:cs typeface="Arial"/>
              </a:rPr>
              <a:t>desired</a:t>
            </a:r>
            <a:r>
              <a:rPr dirty="0" sz="2400" spc="-6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response</a:t>
            </a:r>
            <a:r>
              <a:rPr dirty="0" sz="2400" spc="-5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d</a:t>
            </a:r>
            <a:r>
              <a:rPr dirty="0" baseline="-20833" sz="2400" i="1">
                <a:latin typeface="Arial"/>
                <a:cs typeface="Arial"/>
              </a:rPr>
              <a:t>k</a:t>
            </a:r>
            <a:r>
              <a:rPr dirty="0" sz="2400" i="1">
                <a:latin typeface="Arial"/>
                <a:cs typeface="Arial"/>
              </a:rPr>
              <a:t>(n)</a:t>
            </a:r>
            <a:r>
              <a:rPr dirty="0" sz="2400" spc="-6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in</a:t>
            </a:r>
            <a:r>
              <a:rPr dirty="0" sz="2400" spc="-65" i="1">
                <a:latin typeface="Arial"/>
                <a:cs typeface="Arial"/>
              </a:rPr>
              <a:t> </a:t>
            </a:r>
            <a:r>
              <a:rPr dirty="0" sz="2400" spc="-20" i="1">
                <a:latin typeface="Arial"/>
                <a:cs typeface="Arial"/>
              </a:rPr>
              <a:t>step </a:t>
            </a:r>
            <a:r>
              <a:rPr dirty="0" sz="2400" i="1">
                <a:latin typeface="Arial"/>
                <a:cs typeface="Arial"/>
              </a:rPr>
              <a:t>by</a:t>
            </a:r>
            <a:r>
              <a:rPr dirty="0" sz="2400" spc="-3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step</a:t>
            </a:r>
            <a:r>
              <a:rPr dirty="0" sz="2400" spc="-40" i="1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manner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93444" y="583438"/>
            <a:ext cx="454533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Learning</a:t>
            </a:r>
            <a:r>
              <a:rPr dirty="0" sz="3200" spc="-3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Rule:</a:t>
            </a:r>
            <a:r>
              <a:rPr dirty="0" sz="3200" spc="-10" i="1">
                <a:latin typeface="Times New Roman"/>
                <a:cs typeface="Times New Roman"/>
              </a:rPr>
              <a:t> Boltzmann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07340" y="1343914"/>
            <a:ext cx="6017260" cy="4964430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355600" marR="103505" indent="-342900">
              <a:lnSpc>
                <a:spcPct val="80000"/>
              </a:lnSpc>
              <a:spcBef>
                <a:spcPts val="530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355600" algn="l"/>
              </a:tabLst>
            </a:pPr>
            <a:r>
              <a:rPr dirty="0" sz="1800" i="1">
                <a:latin typeface="Arial"/>
                <a:cs typeface="Arial"/>
              </a:rPr>
              <a:t>The</a:t>
            </a:r>
            <a:r>
              <a:rPr dirty="0" sz="1800" spc="-4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primary</a:t>
            </a:r>
            <a:r>
              <a:rPr dirty="0" sz="1800" spc="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goal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of</a:t>
            </a:r>
            <a:r>
              <a:rPr dirty="0" sz="1800" spc="-3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Boltzmann</a:t>
            </a:r>
            <a:r>
              <a:rPr dirty="0" sz="1800" spc="3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learning is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to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produce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spc="-50" i="1">
                <a:latin typeface="Arial"/>
                <a:cs typeface="Arial"/>
              </a:rPr>
              <a:t>a</a:t>
            </a:r>
            <a:r>
              <a:rPr dirty="0" sz="1800" spc="-5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neural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network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that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correctly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models</a:t>
            </a:r>
            <a:r>
              <a:rPr dirty="0" sz="1800" spc="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input </a:t>
            </a:r>
            <a:r>
              <a:rPr dirty="0" sz="1800" spc="-10" i="1">
                <a:latin typeface="Arial"/>
                <a:cs typeface="Arial"/>
              </a:rPr>
              <a:t>patterns </a:t>
            </a:r>
            <a:r>
              <a:rPr dirty="0" sz="1800" i="1">
                <a:latin typeface="Arial"/>
                <a:cs typeface="Arial"/>
              </a:rPr>
              <a:t>according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to</a:t>
            </a:r>
            <a:r>
              <a:rPr dirty="0" sz="1800" spc="-3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a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Boltzmann</a:t>
            </a:r>
            <a:r>
              <a:rPr dirty="0" sz="1800" spc="20" i="1">
                <a:latin typeface="Arial"/>
                <a:cs typeface="Arial"/>
              </a:rPr>
              <a:t> </a:t>
            </a:r>
            <a:r>
              <a:rPr dirty="0" sz="1800" spc="-10" i="1">
                <a:latin typeface="Arial"/>
                <a:cs typeface="Arial"/>
              </a:rPr>
              <a:t>distribution.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9"/>
              </a:spcBef>
              <a:buClr>
                <a:srgbClr val="3333CC"/>
              </a:buClr>
              <a:buFont typeface="Wingdings"/>
              <a:buChar char=""/>
            </a:pPr>
            <a:endParaRPr sz="1800">
              <a:latin typeface="Arial"/>
              <a:cs typeface="Arial"/>
            </a:endParaRPr>
          </a:p>
          <a:p>
            <a:pPr marL="355600" marR="15240" indent="-342900">
              <a:lnSpc>
                <a:spcPts val="1730"/>
              </a:lnSpc>
              <a:buClr>
                <a:srgbClr val="3333CC"/>
              </a:buClr>
              <a:buSzPct val="58333"/>
              <a:buFont typeface="Wingdings"/>
              <a:buChar char=""/>
              <a:tabLst>
                <a:tab pos="355600" algn="l"/>
              </a:tabLst>
            </a:pPr>
            <a:r>
              <a:rPr dirty="0" sz="1800" i="1">
                <a:latin typeface="Arial"/>
                <a:cs typeface="Arial"/>
              </a:rPr>
              <a:t>The</a:t>
            </a:r>
            <a:r>
              <a:rPr dirty="0" sz="1800" spc="-3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Boltzmann</a:t>
            </a:r>
            <a:r>
              <a:rPr dirty="0" sz="1800" spc="3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machine</a:t>
            </a:r>
            <a:r>
              <a:rPr dirty="0" sz="1800" spc="-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consists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of</a:t>
            </a:r>
            <a:r>
              <a:rPr dirty="0" sz="1800" spc="-3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stochastic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 spc="-10" i="1">
                <a:latin typeface="Arial"/>
                <a:cs typeface="Arial"/>
              </a:rPr>
              <a:t>neurons.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A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stochastic</a:t>
            </a:r>
            <a:r>
              <a:rPr dirty="0" sz="1800" spc="-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neuron</a:t>
            </a:r>
            <a:r>
              <a:rPr dirty="0" sz="1800" spc="-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resides</a:t>
            </a:r>
            <a:r>
              <a:rPr dirty="0" sz="1800" spc="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in one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of two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 spc="-10" i="1">
                <a:latin typeface="Arial"/>
                <a:cs typeface="Arial"/>
              </a:rPr>
              <a:t>possible </a:t>
            </a:r>
            <a:r>
              <a:rPr dirty="0" sz="1800" i="1">
                <a:latin typeface="Arial"/>
                <a:cs typeface="Arial"/>
              </a:rPr>
              <a:t>states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(±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1)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in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a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probabilistic</a:t>
            </a:r>
            <a:r>
              <a:rPr dirty="0" sz="1800" spc="15" i="1">
                <a:latin typeface="Arial"/>
                <a:cs typeface="Arial"/>
              </a:rPr>
              <a:t> </a:t>
            </a:r>
            <a:r>
              <a:rPr dirty="0" sz="1800" spc="-10" i="1">
                <a:latin typeface="Arial"/>
                <a:cs typeface="Arial"/>
              </a:rPr>
              <a:t>manner.</a:t>
            </a:r>
            <a:endParaRPr sz="1800">
              <a:latin typeface="Arial"/>
              <a:cs typeface="Arial"/>
            </a:endParaRPr>
          </a:p>
          <a:p>
            <a:pPr marL="355600" marR="357505" indent="-342900">
              <a:lnSpc>
                <a:spcPct val="80000"/>
              </a:lnSpc>
              <a:spcBef>
                <a:spcPts val="440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355600" algn="l"/>
              </a:tabLst>
            </a:pPr>
            <a:r>
              <a:rPr dirty="0" sz="1800" i="1">
                <a:latin typeface="Arial"/>
                <a:cs typeface="Arial"/>
              </a:rPr>
              <a:t>The</a:t>
            </a:r>
            <a:r>
              <a:rPr dirty="0" sz="1800" spc="-3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use</a:t>
            </a:r>
            <a:r>
              <a:rPr dirty="0" sz="1800" spc="-3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of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symmetric synaptic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connections</a:t>
            </a:r>
            <a:r>
              <a:rPr dirty="0" sz="1800" spc="-10" i="1">
                <a:latin typeface="Arial"/>
                <a:cs typeface="Arial"/>
              </a:rPr>
              <a:t> between</a:t>
            </a:r>
            <a:r>
              <a:rPr dirty="0" sz="1800" spc="-10" i="1">
                <a:latin typeface="Arial"/>
                <a:cs typeface="Arial"/>
              </a:rPr>
              <a:t> neurons.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25"/>
              </a:spcBef>
              <a:buClr>
                <a:srgbClr val="3333CC"/>
              </a:buClr>
              <a:buFont typeface="Wingdings"/>
              <a:buChar char=""/>
            </a:pPr>
            <a:endParaRPr sz="1800">
              <a:latin typeface="Arial"/>
              <a:cs typeface="Arial"/>
            </a:endParaRPr>
          </a:p>
          <a:p>
            <a:pPr marL="355600" marR="459740" indent="-342900">
              <a:lnSpc>
                <a:spcPct val="80000"/>
              </a:lnSpc>
              <a:buClr>
                <a:srgbClr val="3333CC"/>
              </a:buClr>
              <a:buSzPct val="58333"/>
              <a:buFont typeface="Wingdings"/>
              <a:buChar char=""/>
              <a:tabLst>
                <a:tab pos="355600" algn="l"/>
                <a:tab pos="2843530" algn="l"/>
              </a:tabLst>
            </a:pPr>
            <a:r>
              <a:rPr dirty="0" sz="1800" i="1">
                <a:latin typeface="Arial"/>
                <a:cs typeface="Arial"/>
              </a:rPr>
              <a:t>The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stochastic </a:t>
            </a:r>
            <a:r>
              <a:rPr dirty="0" sz="1800" spc="-10" i="1">
                <a:latin typeface="Arial"/>
                <a:cs typeface="Arial"/>
              </a:rPr>
              <a:t>neurons</a:t>
            </a:r>
            <a:r>
              <a:rPr dirty="0" sz="1800" i="1">
                <a:latin typeface="Arial"/>
                <a:cs typeface="Arial"/>
              </a:rPr>
              <a:t>	partition into</a:t>
            </a:r>
            <a:r>
              <a:rPr dirty="0" sz="1800" spc="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two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 spc="-10" i="1">
                <a:latin typeface="Arial"/>
                <a:cs typeface="Arial"/>
              </a:rPr>
              <a:t>functional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groups: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visible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and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 spc="-10" i="1">
                <a:latin typeface="Arial"/>
                <a:cs typeface="Arial"/>
              </a:rPr>
              <a:t>hidden.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20"/>
              </a:spcBef>
              <a:buClr>
                <a:srgbClr val="3333CC"/>
              </a:buClr>
              <a:buFont typeface="Wingdings"/>
              <a:buChar char=""/>
            </a:pPr>
            <a:endParaRPr sz="1800">
              <a:latin typeface="Arial"/>
              <a:cs typeface="Arial"/>
            </a:endParaRPr>
          </a:p>
          <a:p>
            <a:pPr marL="355600" marR="5080" indent="-342900">
              <a:lnSpc>
                <a:spcPct val="80000"/>
              </a:lnSpc>
              <a:spcBef>
                <a:spcPts val="5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355600" algn="l"/>
              </a:tabLst>
            </a:pPr>
            <a:r>
              <a:rPr dirty="0" sz="1800" i="1">
                <a:latin typeface="Arial"/>
                <a:cs typeface="Arial"/>
              </a:rPr>
              <a:t>During</a:t>
            </a:r>
            <a:r>
              <a:rPr dirty="0" sz="1800" spc="-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the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training</a:t>
            </a:r>
            <a:r>
              <a:rPr dirty="0" sz="1800" spc="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phase of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the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network</a:t>
            </a:r>
            <a:r>
              <a:rPr dirty="0" sz="1800" spc="-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,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the</a:t>
            </a:r>
            <a:r>
              <a:rPr dirty="0" sz="1800" spc="-10" i="1">
                <a:latin typeface="Arial"/>
                <a:cs typeface="Arial"/>
              </a:rPr>
              <a:t> visible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neurons</a:t>
            </a:r>
            <a:r>
              <a:rPr dirty="0" sz="1800" spc="-2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are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all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clamped</a:t>
            </a:r>
            <a:r>
              <a:rPr dirty="0" sz="1800" spc="1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onto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specific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states</a:t>
            </a:r>
            <a:r>
              <a:rPr dirty="0" sz="1800" spc="-30" i="1">
                <a:latin typeface="Arial"/>
                <a:cs typeface="Arial"/>
              </a:rPr>
              <a:t> </a:t>
            </a:r>
            <a:r>
              <a:rPr dirty="0" sz="1800" spc="-10" i="1">
                <a:latin typeface="Arial"/>
                <a:cs typeface="Arial"/>
              </a:rPr>
              <a:t>determined </a:t>
            </a:r>
            <a:r>
              <a:rPr dirty="0" sz="1800" i="1">
                <a:latin typeface="Arial"/>
                <a:cs typeface="Arial"/>
              </a:rPr>
              <a:t>by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the</a:t>
            </a:r>
            <a:r>
              <a:rPr dirty="0" sz="1800" spc="-10" i="1">
                <a:latin typeface="Arial"/>
                <a:cs typeface="Arial"/>
              </a:rPr>
              <a:t> environment.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20"/>
              </a:spcBef>
              <a:buClr>
                <a:srgbClr val="3333CC"/>
              </a:buClr>
              <a:buFont typeface="Wingdings"/>
              <a:buChar char=""/>
            </a:pPr>
            <a:endParaRPr sz="1800">
              <a:latin typeface="Arial"/>
              <a:cs typeface="Arial"/>
            </a:endParaRPr>
          </a:p>
          <a:p>
            <a:pPr marL="355600" marR="153670" indent="-342900">
              <a:lnSpc>
                <a:spcPct val="80000"/>
              </a:lnSpc>
              <a:spcBef>
                <a:spcPts val="5"/>
              </a:spcBef>
              <a:buClr>
                <a:srgbClr val="3333CC"/>
              </a:buClr>
              <a:buSzPct val="58333"/>
              <a:buFont typeface="Wingdings"/>
              <a:buChar char=""/>
              <a:tabLst>
                <a:tab pos="355600" algn="l"/>
              </a:tabLst>
            </a:pPr>
            <a:r>
              <a:rPr dirty="0" sz="1800" i="1">
                <a:latin typeface="Arial"/>
                <a:cs typeface="Arial"/>
              </a:rPr>
              <a:t>The</a:t>
            </a:r>
            <a:r>
              <a:rPr dirty="0" sz="1800" spc="-2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hidden</a:t>
            </a:r>
            <a:r>
              <a:rPr dirty="0" sz="1800" spc="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neurons</a:t>
            </a:r>
            <a:r>
              <a:rPr dirty="0" sz="1800" spc="-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always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operate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freely;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they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 spc="-25" i="1">
                <a:latin typeface="Arial"/>
                <a:cs typeface="Arial"/>
              </a:rPr>
              <a:t>are</a:t>
            </a:r>
            <a:r>
              <a:rPr dirty="0" sz="1800" spc="-2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used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to</a:t>
            </a:r>
            <a:r>
              <a:rPr dirty="0" sz="1800" spc="-2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explain</a:t>
            </a:r>
            <a:r>
              <a:rPr dirty="0" sz="1800" spc="-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underlying</a:t>
            </a:r>
            <a:r>
              <a:rPr dirty="0" sz="1800" spc="-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constraints contained</a:t>
            </a:r>
            <a:r>
              <a:rPr dirty="0" sz="1800" spc="-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in</a:t>
            </a:r>
            <a:r>
              <a:rPr dirty="0" sz="1800" spc="-25" i="1">
                <a:latin typeface="Arial"/>
                <a:cs typeface="Arial"/>
              </a:rPr>
              <a:t> the </a:t>
            </a:r>
            <a:r>
              <a:rPr dirty="0" sz="1800" i="1">
                <a:latin typeface="Arial"/>
                <a:cs typeface="Arial"/>
              </a:rPr>
              <a:t>environmental</a:t>
            </a:r>
            <a:r>
              <a:rPr dirty="0" sz="1800" spc="-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input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 spc="-10" i="1">
                <a:latin typeface="Arial"/>
                <a:cs typeface="Arial"/>
              </a:rPr>
              <a:t>vectors.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477000" y="1447800"/>
            <a:ext cx="2666999" cy="3744468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Arial"/>
                <a:cs typeface="Arial"/>
              </a:rPr>
              <a:t>Learning</a:t>
            </a:r>
            <a:r>
              <a:rPr dirty="0" sz="3200" spc="-60" i="1">
                <a:latin typeface="Arial"/>
                <a:cs typeface="Arial"/>
              </a:rPr>
              <a:t> </a:t>
            </a:r>
            <a:r>
              <a:rPr dirty="0" sz="3200" i="1">
                <a:latin typeface="Arial"/>
                <a:cs typeface="Arial"/>
              </a:rPr>
              <a:t>Rule:</a:t>
            </a:r>
            <a:r>
              <a:rPr dirty="0" sz="3200" spc="-35" i="1">
                <a:latin typeface="Arial"/>
                <a:cs typeface="Arial"/>
              </a:rPr>
              <a:t> </a:t>
            </a:r>
            <a:r>
              <a:rPr dirty="0" sz="3200" spc="-10" i="1">
                <a:latin typeface="Arial"/>
                <a:cs typeface="Arial"/>
              </a:rPr>
              <a:t>Hebbian</a:t>
            </a:r>
            <a:endParaRPr sz="32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59740" y="1549653"/>
            <a:ext cx="8374380" cy="4819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26084" marR="5080" indent="-33782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31800" algn="l"/>
              </a:tabLst>
            </a:pPr>
            <a:r>
              <a:rPr dirty="0" sz="2400" i="1">
                <a:latin typeface="Arial"/>
                <a:cs typeface="Arial"/>
              </a:rPr>
              <a:t>If</a:t>
            </a:r>
            <a:r>
              <a:rPr dirty="0" sz="2400" spc="-8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two</a:t>
            </a:r>
            <a:r>
              <a:rPr dirty="0" sz="2400" spc="-6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neurons</a:t>
            </a:r>
            <a:r>
              <a:rPr dirty="0" sz="2400" spc="-4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on</a:t>
            </a:r>
            <a:r>
              <a:rPr dirty="0" sz="2400" spc="-6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either</a:t>
            </a:r>
            <a:r>
              <a:rPr dirty="0" sz="2400" spc="-4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side</a:t>
            </a:r>
            <a:r>
              <a:rPr dirty="0" sz="2400" spc="-4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of</a:t>
            </a:r>
            <a:r>
              <a:rPr dirty="0" sz="2400" spc="-6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synapse</a:t>
            </a:r>
            <a:r>
              <a:rPr dirty="0" sz="2400" spc="-4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(connection)</a:t>
            </a:r>
            <a:r>
              <a:rPr dirty="0" sz="2400" spc="-45" i="1">
                <a:latin typeface="Arial"/>
                <a:cs typeface="Arial"/>
              </a:rPr>
              <a:t> </a:t>
            </a:r>
            <a:r>
              <a:rPr dirty="0" sz="2400" spc="-25" i="1">
                <a:latin typeface="Arial"/>
                <a:cs typeface="Arial"/>
              </a:rPr>
              <a:t>are</a:t>
            </a:r>
            <a:r>
              <a:rPr dirty="0" sz="2400" spc="-25" i="1">
                <a:latin typeface="Arial"/>
                <a:cs typeface="Arial"/>
              </a:rPr>
              <a:t> </a:t>
            </a:r>
            <a:r>
              <a:rPr dirty="0" sz="2400" spc="-25" i="1">
                <a:latin typeface="Arial"/>
                <a:cs typeface="Arial"/>
              </a:rPr>
              <a:t>	</a:t>
            </a:r>
            <a:r>
              <a:rPr dirty="0" sz="2400" i="1">
                <a:latin typeface="Arial"/>
                <a:cs typeface="Arial"/>
              </a:rPr>
              <a:t>activated</a:t>
            </a:r>
            <a:r>
              <a:rPr dirty="0" sz="2400" spc="-3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simultaneously,</a:t>
            </a:r>
            <a:r>
              <a:rPr dirty="0" sz="2400" spc="2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then</a:t>
            </a:r>
            <a:r>
              <a:rPr dirty="0" sz="2400" spc="-4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the</a:t>
            </a:r>
            <a:r>
              <a:rPr dirty="0" sz="2400" spc="-2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strength</a:t>
            </a:r>
            <a:r>
              <a:rPr dirty="0" sz="2400" spc="-4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of</a:t>
            </a:r>
            <a:r>
              <a:rPr dirty="0" sz="2400" spc="-4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that</a:t>
            </a:r>
            <a:r>
              <a:rPr dirty="0" sz="2400" spc="-45" i="1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synapse </a:t>
            </a:r>
            <a:r>
              <a:rPr dirty="0" sz="2400" spc="-10" i="1">
                <a:latin typeface="Arial"/>
                <a:cs typeface="Arial"/>
              </a:rPr>
              <a:t>	</a:t>
            </a:r>
            <a:r>
              <a:rPr dirty="0" sz="2400" i="1">
                <a:latin typeface="Arial"/>
                <a:cs typeface="Arial"/>
              </a:rPr>
              <a:t>is</a:t>
            </a:r>
            <a:r>
              <a:rPr dirty="0" sz="2400" spc="-7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selectively</a:t>
            </a:r>
            <a:r>
              <a:rPr dirty="0" sz="2400" spc="-55" i="1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increased.</a:t>
            </a:r>
            <a:endParaRPr sz="2400">
              <a:latin typeface="Arial"/>
              <a:cs typeface="Arial"/>
            </a:endParaRPr>
          </a:p>
          <a:p>
            <a:pPr marL="502284" marR="391160" indent="-337820">
              <a:lnSpc>
                <a:spcPct val="100000"/>
              </a:lnSpc>
              <a:spcBef>
                <a:spcPts val="1560"/>
              </a:spcBef>
              <a:buAutoNum type="arabicPeriod"/>
              <a:tabLst>
                <a:tab pos="508000" algn="l"/>
              </a:tabLst>
            </a:pPr>
            <a:r>
              <a:rPr dirty="0" sz="2400" i="1">
                <a:latin typeface="Arial"/>
                <a:cs typeface="Arial"/>
              </a:rPr>
              <a:t>If</a:t>
            </a:r>
            <a:r>
              <a:rPr dirty="0" sz="2400" spc="-7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two</a:t>
            </a:r>
            <a:r>
              <a:rPr dirty="0" sz="2400" spc="-4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neurons</a:t>
            </a:r>
            <a:r>
              <a:rPr dirty="0" sz="2400" spc="-3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on</a:t>
            </a:r>
            <a:r>
              <a:rPr dirty="0" sz="2400" spc="-4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either</a:t>
            </a:r>
            <a:r>
              <a:rPr dirty="0" sz="2400" spc="-3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side</a:t>
            </a:r>
            <a:r>
              <a:rPr dirty="0" sz="2400" spc="-3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of</a:t>
            </a:r>
            <a:r>
              <a:rPr dirty="0" sz="2400" spc="-4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a</a:t>
            </a:r>
            <a:r>
              <a:rPr dirty="0" sz="2400" spc="-5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synapse</a:t>
            </a:r>
            <a:r>
              <a:rPr dirty="0" sz="2400" spc="-3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are</a:t>
            </a:r>
            <a:r>
              <a:rPr dirty="0" sz="2400" spc="-45" i="1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activated</a:t>
            </a:r>
            <a:r>
              <a:rPr dirty="0" sz="2400" spc="-10" i="1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	</a:t>
            </a:r>
            <a:r>
              <a:rPr dirty="0" sz="2400" i="1">
                <a:latin typeface="Arial"/>
                <a:cs typeface="Arial"/>
              </a:rPr>
              <a:t>asynchronously,</a:t>
            </a:r>
            <a:r>
              <a:rPr dirty="0" sz="2400" spc="-6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then</a:t>
            </a:r>
            <a:r>
              <a:rPr dirty="0" sz="2400" spc="-7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that</a:t>
            </a:r>
            <a:r>
              <a:rPr dirty="0" sz="2400" spc="-9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synapse</a:t>
            </a:r>
            <a:r>
              <a:rPr dirty="0" sz="2400" spc="-7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is</a:t>
            </a:r>
            <a:r>
              <a:rPr dirty="0" sz="2400" spc="-75" i="1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selectively </a:t>
            </a:r>
            <a:r>
              <a:rPr dirty="0" sz="2400" spc="-10" i="1">
                <a:latin typeface="Arial"/>
                <a:cs typeface="Arial"/>
              </a:rPr>
              <a:t>	</a:t>
            </a:r>
            <a:r>
              <a:rPr dirty="0" sz="2400" i="1">
                <a:latin typeface="Arial"/>
                <a:cs typeface="Arial"/>
              </a:rPr>
              <a:t>weakened</a:t>
            </a:r>
            <a:r>
              <a:rPr dirty="0" sz="2400" spc="-4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or</a:t>
            </a:r>
            <a:r>
              <a:rPr dirty="0" sz="2400" spc="-75" i="1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eliminated.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700"/>
              </a:spcBef>
            </a:pPr>
            <a:endParaRPr sz="2400">
              <a:latin typeface="Arial"/>
              <a:cs typeface="Arial"/>
            </a:endParaRPr>
          </a:p>
          <a:p>
            <a:pPr marL="355600" marR="160020" indent="-342900">
              <a:lnSpc>
                <a:spcPct val="100000"/>
              </a:lnSpc>
            </a:pPr>
            <a:r>
              <a:rPr dirty="0" sz="2800" i="1">
                <a:latin typeface="Arial"/>
                <a:cs typeface="Arial"/>
              </a:rPr>
              <a:t>A</a:t>
            </a:r>
            <a:r>
              <a:rPr dirty="0" sz="2800" spc="-75" i="1">
                <a:latin typeface="Arial"/>
                <a:cs typeface="Arial"/>
              </a:rPr>
              <a:t> </a:t>
            </a:r>
            <a:r>
              <a:rPr dirty="0" sz="2800" i="1">
                <a:latin typeface="Arial"/>
                <a:cs typeface="Arial"/>
              </a:rPr>
              <a:t>Hebbian</a:t>
            </a:r>
            <a:r>
              <a:rPr dirty="0" sz="2800" spc="-55" i="1">
                <a:latin typeface="Arial"/>
                <a:cs typeface="Arial"/>
              </a:rPr>
              <a:t> </a:t>
            </a:r>
            <a:r>
              <a:rPr dirty="0" sz="2800" i="1">
                <a:latin typeface="Arial"/>
                <a:cs typeface="Arial"/>
              </a:rPr>
              <a:t>synapse</a:t>
            </a:r>
            <a:r>
              <a:rPr dirty="0" sz="2800" spc="-65" i="1">
                <a:latin typeface="Arial"/>
                <a:cs typeface="Arial"/>
              </a:rPr>
              <a:t> </a:t>
            </a:r>
            <a:r>
              <a:rPr dirty="0" sz="2800" i="1">
                <a:latin typeface="Arial"/>
                <a:cs typeface="Arial"/>
              </a:rPr>
              <a:t>increases</a:t>
            </a:r>
            <a:r>
              <a:rPr dirty="0" sz="2800" spc="-80" i="1">
                <a:latin typeface="Arial"/>
                <a:cs typeface="Arial"/>
              </a:rPr>
              <a:t> </a:t>
            </a:r>
            <a:r>
              <a:rPr dirty="0" sz="2800" i="1">
                <a:latin typeface="Arial"/>
                <a:cs typeface="Arial"/>
              </a:rPr>
              <a:t>its</a:t>
            </a:r>
            <a:r>
              <a:rPr dirty="0" sz="2800" spc="-80" i="1">
                <a:latin typeface="Arial"/>
                <a:cs typeface="Arial"/>
              </a:rPr>
              <a:t> </a:t>
            </a:r>
            <a:r>
              <a:rPr dirty="0" sz="2800" i="1">
                <a:latin typeface="Arial"/>
                <a:cs typeface="Arial"/>
              </a:rPr>
              <a:t>strength</a:t>
            </a:r>
            <a:r>
              <a:rPr dirty="0" sz="2800" spc="-70" i="1">
                <a:latin typeface="Arial"/>
                <a:cs typeface="Arial"/>
              </a:rPr>
              <a:t> </a:t>
            </a:r>
            <a:r>
              <a:rPr dirty="0" sz="2800" spc="-20" i="1">
                <a:latin typeface="Arial"/>
                <a:cs typeface="Arial"/>
              </a:rPr>
              <a:t>with</a:t>
            </a:r>
            <a:r>
              <a:rPr dirty="0" sz="2800" spc="-20" i="1">
                <a:latin typeface="Arial"/>
                <a:cs typeface="Arial"/>
              </a:rPr>
              <a:t> </a:t>
            </a:r>
            <a:r>
              <a:rPr dirty="0" sz="2800" i="1">
                <a:latin typeface="Arial"/>
                <a:cs typeface="Arial"/>
              </a:rPr>
              <a:t>positively</a:t>
            </a:r>
            <a:r>
              <a:rPr dirty="0" sz="2800" spc="-70" i="1">
                <a:latin typeface="Arial"/>
                <a:cs typeface="Arial"/>
              </a:rPr>
              <a:t> </a:t>
            </a:r>
            <a:r>
              <a:rPr dirty="0" sz="2800" i="1">
                <a:latin typeface="Arial"/>
                <a:cs typeface="Arial"/>
              </a:rPr>
              <a:t>correlated</a:t>
            </a:r>
            <a:r>
              <a:rPr dirty="0" sz="2800" spc="-65" i="1">
                <a:latin typeface="Arial"/>
                <a:cs typeface="Arial"/>
              </a:rPr>
              <a:t> </a:t>
            </a:r>
            <a:r>
              <a:rPr dirty="0" sz="2800" i="1">
                <a:latin typeface="Arial"/>
                <a:cs typeface="Arial"/>
              </a:rPr>
              <a:t>presynaptic</a:t>
            </a:r>
            <a:r>
              <a:rPr dirty="0" sz="2800" spc="-65" i="1">
                <a:latin typeface="Arial"/>
                <a:cs typeface="Arial"/>
              </a:rPr>
              <a:t> </a:t>
            </a:r>
            <a:r>
              <a:rPr dirty="0" sz="2800" i="1">
                <a:latin typeface="Arial"/>
                <a:cs typeface="Arial"/>
              </a:rPr>
              <a:t>and</a:t>
            </a:r>
            <a:r>
              <a:rPr dirty="0" sz="2800" spc="-65" i="1">
                <a:latin typeface="Arial"/>
                <a:cs typeface="Arial"/>
              </a:rPr>
              <a:t> </a:t>
            </a:r>
            <a:r>
              <a:rPr dirty="0" sz="2800" spc="-10" i="1">
                <a:latin typeface="Arial"/>
                <a:cs typeface="Arial"/>
              </a:rPr>
              <a:t>postsynaptic </a:t>
            </a:r>
            <a:r>
              <a:rPr dirty="0" sz="2800" i="1">
                <a:latin typeface="Arial"/>
                <a:cs typeface="Arial"/>
              </a:rPr>
              <a:t>signals,</a:t>
            </a:r>
            <a:r>
              <a:rPr dirty="0" sz="2800" spc="-65" i="1">
                <a:latin typeface="Arial"/>
                <a:cs typeface="Arial"/>
              </a:rPr>
              <a:t> </a:t>
            </a:r>
            <a:r>
              <a:rPr dirty="0" sz="2800" i="1">
                <a:latin typeface="Arial"/>
                <a:cs typeface="Arial"/>
              </a:rPr>
              <a:t>and</a:t>
            </a:r>
            <a:r>
              <a:rPr dirty="0" sz="2800" spc="-35" i="1">
                <a:latin typeface="Arial"/>
                <a:cs typeface="Arial"/>
              </a:rPr>
              <a:t> </a:t>
            </a:r>
            <a:r>
              <a:rPr dirty="0" sz="2800" i="1">
                <a:latin typeface="Arial"/>
                <a:cs typeface="Arial"/>
              </a:rPr>
              <a:t>decreases</a:t>
            </a:r>
            <a:r>
              <a:rPr dirty="0" sz="2800" spc="-45" i="1">
                <a:latin typeface="Arial"/>
                <a:cs typeface="Arial"/>
              </a:rPr>
              <a:t> </a:t>
            </a:r>
            <a:r>
              <a:rPr dirty="0" sz="2800" i="1">
                <a:latin typeface="Arial"/>
                <a:cs typeface="Arial"/>
              </a:rPr>
              <a:t>its</a:t>
            </a:r>
            <a:r>
              <a:rPr dirty="0" sz="2800" spc="-55" i="1">
                <a:latin typeface="Arial"/>
                <a:cs typeface="Arial"/>
              </a:rPr>
              <a:t> </a:t>
            </a:r>
            <a:r>
              <a:rPr dirty="0" sz="2800" i="1">
                <a:latin typeface="Arial"/>
                <a:cs typeface="Arial"/>
              </a:rPr>
              <a:t>strength</a:t>
            </a:r>
            <a:r>
              <a:rPr dirty="0" sz="2800" spc="-45" i="1">
                <a:latin typeface="Arial"/>
                <a:cs typeface="Arial"/>
              </a:rPr>
              <a:t> </a:t>
            </a:r>
            <a:r>
              <a:rPr dirty="0" sz="2800" i="1">
                <a:latin typeface="Arial"/>
                <a:cs typeface="Arial"/>
              </a:rPr>
              <a:t>when</a:t>
            </a:r>
            <a:r>
              <a:rPr dirty="0" sz="2800" spc="-40" i="1">
                <a:latin typeface="Arial"/>
                <a:cs typeface="Arial"/>
              </a:rPr>
              <a:t> </a:t>
            </a:r>
            <a:r>
              <a:rPr dirty="0" sz="2800" spc="-10" i="1">
                <a:latin typeface="Arial"/>
                <a:cs typeface="Arial"/>
              </a:rPr>
              <a:t>signals </a:t>
            </a:r>
            <a:r>
              <a:rPr dirty="0" sz="2800" i="1">
                <a:latin typeface="Arial"/>
                <a:cs typeface="Arial"/>
              </a:rPr>
              <a:t>are</a:t>
            </a:r>
            <a:r>
              <a:rPr dirty="0" sz="2800" spc="-60" i="1">
                <a:latin typeface="Arial"/>
                <a:cs typeface="Arial"/>
              </a:rPr>
              <a:t> </a:t>
            </a:r>
            <a:r>
              <a:rPr dirty="0" sz="2800" i="1">
                <a:latin typeface="Arial"/>
                <a:cs typeface="Arial"/>
              </a:rPr>
              <a:t>either</a:t>
            </a:r>
            <a:r>
              <a:rPr dirty="0" sz="2800" spc="-55" i="1">
                <a:latin typeface="Arial"/>
                <a:cs typeface="Arial"/>
              </a:rPr>
              <a:t> </a:t>
            </a:r>
            <a:r>
              <a:rPr dirty="0" sz="2800" i="1">
                <a:latin typeface="Arial"/>
                <a:cs typeface="Arial"/>
              </a:rPr>
              <a:t>uncorrelated</a:t>
            </a:r>
            <a:r>
              <a:rPr dirty="0" sz="2800" spc="-50" i="1">
                <a:latin typeface="Arial"/>
                <a:cs typeface="Arial"/>
              </a:rPr>
              <a:t> </a:t>
            </a:r>
            <a:r>
              <a:rPr dirty="0" sz="2800" i="1">
                <a:latin typeface="Arial"/>
                <a:cs typeface="Arial"/>
              </a:rPr>
              <a:t>or</a:t>
            </a:r>
            <a:r>
              <a:rPr dirty="0" sz="2800" spc="-55" i="1">
                <a:latin typeface="Arial"/>
                <a:cs typeface="Arial"/>
              </a:rPr>
              <a:t> </a:t>
            </a:r>
            <a:r>
              <a:rPr dirty="0" sz="2800" i="1">
                <a:latin typeface="Arial"/>
                <a:cs typeface="Arial"/>
              </a:rPr>
              <a:t>negatively</a:t>
            </a:r>
            <a:r>
              <a:rPr dirty="0" sz="2800" spc="-65" i="1">
                <a:latin typeface="Arial"/>
                <a:cs typeface="Arial"/>
              </a:rPr>
              <a:t> </a:t>
            </a:r>
            <a:r>
              <a:rPr dirty="0" sz="2800" spc="-10" i="1">
                <a:latin typeface="Arial"/>
                <a:cs typeface="Arial"/>
              </a:rPr>
              <a:t>correlated.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17244" y="659638"/>
            <a:ext cx="529463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Arial"/>
                <a:cs typeface="Arial"/>
              </a:rPr>
              <a:t>Learning</a:t>
            </a:r>
            <a:r>
              <a:rPr dirty="0" sz="3200" spc="-45" i="1">
                <a:latin typeface="Arial"/>
                <a:cs typeface="Arial"/>
              </a:rPr>
              <a:t> </a:t>
            </a:r>
            <a:r>
              <a:rPr dirty="0" sz="3200" i="1">
                <a:latin typeface="Arial"/>
                <a:cs typeface="Arial"/>
              </a:rPr>
              <a:t>Rule:</a:t>
            </a:r>
            <a:r>
              <a:rPr dirty="0" sz="3200" spc="-120" i="1">
                <a:latin typeface="Arial"/>
                <a:cs typeface="Arial"/>
              </a:rPr>
              <a:t> </a:t>
            </a:r>
            <a:r>
              <a:rPr dirty="0" sz="3200" spc="-10" i="1">
                <a:latin typeface="Arial"/>
                <a:cs typeface="Arial"/>
              </a:rPr>
              <a:t>Competitive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00600" y="1905000"/>
            <a:ext cx="4114800" cy="3011424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142239" y="1823669"/>
            <a:ext cx="5746750" cy="4308475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algn="just" marL="368300" marR="938530" indent="-342900">
              <a:lnSpc>
                <a:spcPct val="90100"/>
              </a:lnSpc>
              <a:spcBef>
                <a:spcPts val="34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68300" algn="l"/>
              </a:tabLst>
            </a:pPr>
            <a:r>
              <a:rPr dirty="0" sz="2000" i="1">
                <a:latin typeface="Arial"/>
                <a:cs typeface="Arial"/>
              </a:rPr>
              <a:t>The</a:t>
            </a:r>
            <a:r>
              <a:rPr dirty="0" sz="2000" spc="-2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output</a:t>
            </a:r>
            <a:r>
              <a:rPr dirty="0" sz="2000" spc="-3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neurons</a:t>
            </a:r>
            <a:r>
              <a:rPr dirty="0" sz="2000" spc="-3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of</a:t>
            </a:r>
            <a:r>
              <a:rPr dirty="0" sz="2000" spc="-2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a neural</a:t>
            </a:r>
            <a:r>
              <a:rPr dirty="0" sz="2000" spc="-30" i="1">
                <a:latin typeface="Arial"/>
                <a:cs typeface="Arial"/>
              </a:rPr>
              <a:t> </a:t>
            </a:r>
            <a:r>
              <a:rPr dirty="0" sz="2000" spc="-10" i="1">
                <a:latin typeface="Arial"/>
                <a:cs typeface="Arial"/>
              </a:rPr>
              <a:t>network</a:t>
            </a:r>
            <a:r>
              <a:rPr dirty="0" sz="2000" spc="-1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compete</a:t>
            </a:r>
            <a:r>
              <a:rPr dirty="0" sz="2000" spc="-4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among</a:t>
            </a:r>
            <a:r>
              <a:rPr dirty="0" sz="2000" spc="-2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themselves</a:t>
            </a:r>
            <a:r>
              <a:rPr dirty="0" sz="2000" spc="-5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to</a:t>
            </a:r>
            <a:r>
              <a:rPr dirty="0" sz="2000" spc="-25" i="1">
                <a:latin typeface="Arial"/>
                <a:cs typeface="Arial"/>
              </a:rPr>
              <a:t> </a:t>
            </a:r>
            <a:r>
              <a:rPr dirty="0" sz="2000" spc="-10" i="1">
                <a:latin typeface="Arial"/>
                <a:cs typeface="Arial"/>
              </a:rPr>
              <a:t>become active.</a:t>
            </a:r>
            <a:endParaRPr sz="2000">
              <a:latin typeface="Arial"/>
              <a:cs typeface="Arial"/>
            </a:endParaRPr>
          </a:p>
          <a:p>
            <a:pPr marL="368300" marR="1030605" indent="-342900">
              <a:lnSpc>
                <a:spcPts val="2160"/>
              </a:lnSpc>
              <a:spcBef>
                <a:spcPts val="51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68300" algn="l"/>
              </a:tabLst>
            </a:pPr>
            <a:r>
              <a:rPr dirty="0" sz="2000" i="1">
                <a:latin typeface="Arial"/>
                <a:cs typeface="Arial"/>
              </a:rPr>
              <a:t>-</a:t>
            </a:r>
            <a:r>
              <a:rPr dirty="0" sz="2000" spc="-2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a set</a:t>
            </a:r>
            <a:r>
              <a:rPr dirty="0" sz="2000" spc="-3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of</a:t>
            </a:r>
            <a:r>
              <a:rPr dirty="0" sz="2000" spc="-1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neurons</a:t>
            </a:r>
            <a:r>
              <a:rPr dirty="0" sz="2000" spc="-3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that</a:t>
            </a:r>
            <a:r>
              <a:rPr dirty="0" sz="2000" spc="-3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are</a:t>
            </a:r>
            <a:r>
              <a:rPr dirty="0" sz="2000" spc="-3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all</a:t>
            </a:r>
            <a:r>
              <a:rPr dirty="0" sz="2000" spc="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the</a:t>
            </a:r>
            <a:r>
              <a:rPr dirty="0" sz="2000" spc="-25" i="1">
                <a:latin typeface="Arial"/>
                <a:cs typeface="Arial"/>
              </a:rPr>
              <a:t> </a:t>
            </a:r>
            <a:r>
              <a:rPr dirty="0" sz="2000" spc="-20" i="1">
                <a:latin typeface="Arial"/>
                <a:cs typeface="Arial"/>
              </a:rPr>
              <a:t>same</a:t>
            </a:r>
            <a:r>
              <a:rPr dirty="0" sz="2000" spc="-2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(excepts</a:t>
            </a:r>
            <a:r>
              <a:rPr dirty="0" sz="2000" spc="-4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for</a:t>
            </a:r>
            <a:r>
              <a:rPr dirty="0" sz="2000" spc="-1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synaptic</a:t>
            </a:r>
            <a:r>
              <a:rPr dirty="0" sz="2000" spc="-25" i="1">
                <a:latin typeface="Arial"/>
                <a:cs typeface="Arial"/>
              </a:rPr>
              <a:t> </a:t>
            </a:r>
            <a:r>
              <a:rPr dirty="0" sz="2000" spc="-10" i="1">
                <a:latin typeface="Arial"/>
                <a:cs typeface="Arial"/>
              </a:rPr>
              <a:t>weights)</a:t>
            </a:r>
            <a:endParaRPr sz="2000">
              <a:latin typeface="Arial"/>
              <a:cs typeface="Arial"/>
            </a:endParaRPr>
          </a:p>
          <a:p>
            <a:pPr marL="367665" indent="-342265">
              <a:lnSpc>
                <a:spcPts val="2280"/>
              </a:lnSpc>
              <a:spcBef>
                <a:spcPts val="204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67665" algn="l"/>
              </a:tabLst>
            </a:pPr>
            <a:r>
              <a:rPr dirty="0" sz="2000" i="1">
                <a:latin typeface="Arial"/>
                <a:cs typeface="Arial"/>
              </a:rPr>
              <a:t>-</a:t>
            </a:r>
            <a:r>
              <a:rPr dirty="0" sz="2000" spc="-2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a</a:t>
            </a:r>
            <a:r>
              <a:rPr dirty="0" sz="2000" spc="-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limit</a:t>
            </a:r>
            <a:r>
              <a:rPr dirty="0" sz="2000" spc="-1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imposed</a:t>
            </a:r>
            <a:r>
              <a:rPr dirty="0" sz="2000" spc="-2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on</a:t>
            </a:r>
            <a:r>
              <a:rPr dirty="0" sz="2000" spc="-1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the</a:t>
            </a:r>
            <a:r>
              <a:rPr dirty="0" sz="2000" spc="-2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strength</a:t>
            </a:r>
            <a:r>
              <a:rPr dirty="0" sz="2000" spc="-4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of</a:t>
            </a:r>
            <a:r>
              <a:rPr dirty="0" sz="2000" spc="-30" i="1">
                <a:latin typeface="Arial"/>
                <a:cs typeface="Arial"/>
              </a:rPr>
              <a:t> </a:t>
            </a:r>
            <a:r>
              <a:rPr dirty="0" sz="2000" spc="-20" i="1">
                <a:latin typeface="Arial"/>
                <a:cs typeface="Arial"/>
              </a:rPr>
              <a:t>each</a:t>
            </a:r>
            <a:endParaRPr sz="2000">
              <a:latin typeface="Arial"/>
              <a:cs typeface="Arial"/>
            </a:endParaRPr>
          </a:p>
          <a:p>
            <a:pPr marL="368300">
              <a:lnSpc>
                <a:spcPts val="2280"/>
              </a:lnSpc>
            </a:pPr>
            <a:r>
              <a:rPr dirty="0" sz="2000" spc="-10" i="1">
                <a:latin typeface="Arial"/>
                <a:cs typeface="Arial"/>
              </a:rPr>
              <a:t>neuron</a:t>
            </a:r>
            <a:endParaRPr sz="2000">
              <a:latin typeface="Arial"/>
              <a:cs typeface="Arial"/>
            </a:endParaRPr>
          </a:p>
          <a:p>
            <a:pPr marL="368300" marR="899160" indent="-342900">
              <a:lnSpc>
                <a:spcPts val="2160"/>
              </a:lnSpc>
              <a:spcBef>
                <a:spcPts val="51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68300" algn="l"/>
              </a:tabLst>
            </a:pPr>
            <a:r>
              <a:rPr dirty="0" sz="2000" i="1">
                <a:latin typeface="Arial"/>
                <a:cs typeface="Arial"/>
              </a:rPr>
              <a:t>-</a:t>
            </a:r>
            <a:r>
              <a:rPr dirty="0" sz="2000" spc="-2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a mechanism</a:t>
            </a:r>
            <a:r>
              <a:rPr dirty="0" sz="2000" spc="-3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that</a:t>
            </a:r>
            <a:r>
              <a:rPr dirty="0" sz="2000" spc="-4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permits</a:t>
            </a:r>
            <a:r>
              <a:rPr dirty="0" sz="2000" spc="-2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the</a:t>
            </a:r>
            <a:r>
              <a:rPr dirty="0" sz="2000" spc="-20" i="1">
                <a:latin typeface="Arial"/>
                <a:cs typeface="Arial"/>
              </a:rPr>
              <a:t> </a:t>
            </a:r>
            <a:r>
              <a:rPr dirty="0" sz="2000" spc="-10" i="1">
                <a:latin typeface="Arial"/>
                <a:cs typeface="Arial"/>
              </a:rPr>
              <a:t>neurons</a:t>
            </a:r>
            <a:r>
              <a:rPr dirty="0" sz="2000" spc="-1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to</a:t>
            </a:r>
            <a:r>
              <a:rPr dirty="0" sz="2000" spc="-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compete</a:t>
            </a:r>
            <a:r>
              <a:rPr dirty="0" sz="2000" spc="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-&gt;</a:t>
            </a:r>
            <a:r>
              <a:rPr dirty="0" sz="2000" spc="-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a</a:t>
            </a:r>
            <a:r>
              <a:rPr dirty="0" sz="2000" spc="5" i="1">
                <a:latin typeface="Arial"/>
                <a:cs typeface="Arial"/>
              </a:rPr>
              <a:t> </a:t>
            </a:r>
            <a:r>
              <a:rPr dirty="0" sz="2000" spc="-10" i="1">
                <a:latin typeface="Arial"/>
                <a:cs typeface="Arial"/>
              </a:rPr>
              <a:t>winner-takes-</a:t>
            </a:r>
            <a:r>
              <a:rPr dirty="0" sz="2000" spc="-25" i="1">
                <a:latin typeface="Arial"/>
                <a:cs typeface="Arial"/>
              </a:rPr>
              <a:t>all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3333CC"/>
              </a:buClr>
              <a:buFont typeface="Wingdings"/>
              <a:buChar char=""/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90"/>
              </a:spcBef>
              <a:buClr>
                <a:srgbClr val="3333CC"/>
              </a:buClr>
              <a:buFont typeface="Wingdings"/>
              <a:buChar char=""/>
            </a:pPr>
            <a:endParaRPr sz="2000">
              <a:latin typeface="Arial"/>
              <a:cs typeface="Arial"/>
            </a:endParaRPr>
          </a:p>
          <a:p>
            <a:pPr lvl="1" marL="443865" indent="-342265">
              <a:lnSpc>
                <a:spcPct val="100000"/>
              </a:lnSpc>
              <a:buClr>
                <a:srgbClr val="3333CC"/>
              </a:buClr>
              <a:buSzPct val="60000"/>
              <a:buFont typeface="Wingdings"/>
              <a:buChar char=""/>
              <a:tabLst>
                <a:tab pos="443865" algn="l"/>
              </a:tabLst>
            </a:pPr>
            <a:r>
              <a:rPr dirty="0" sz="2000" i="1">
                <a:latin typeface="Arial"/>
                <a:cs typeface="Arial"/>
              </a:rPr>
              <a:t>The</a:t>
            </a:r>
            <a:r>
              <a:rPr dirty="0" sz="2000" spc="-3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standard</a:t>
            </a:r>
            <a:r>
              <a:rPr dirty="0" sz="2000" spc="-5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competitive</a:t>
            </a:r>
            <a:r>
              <a:rPr dirty="0" sz="2000" spc="-2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learning</a:t>
            </a:r>
            <a:r>
              <a:rPr dirty="0" sz="2000" spc="-35" i="1">
                <a:latin typeface="Arial"/>
                <a:cs typeface="Arial"/>
              </a:rPr>
              <a:t> </a:t>
            </a:r>
            <a:r>
              <a:rPr dirty="0" sz="2000" spc="-20" i="1">
                <a:latin typeface="Arial"/>
                <a:cs typeface="Arial"/>
              </a:rPr>
              <a:t>rule</a:t>
            </a:r>
            <a:endParaRPr sz="2000">
              <a:latin typeface="Arial"/>
              <a:cs typeface="Arial"/>
            </a:endParaRPr>
          </a:p>
          <a:p>
            <a:pPr lvl="1" marL="443865" indent="-342265">
              <a:lnSpc>
                <a:spcPts val="2505"/>
              </a:lnSpc>
              <a:spcBef>
                <a:spcPts val="380"/>
              </a:spcBef>
              <a:buClr>
                <a:srgbClr val="3333CC"/>
              </a:buClr>
              <a:buSzPct val="57142"/>
              <a:buFont typeface="Wingdings"/>
              <a:buChar char=""/>
              <a:tabLst>
                <a:tab pos="443865" algn="l"/>
              </a:tabLst>
            </a:pPr>
            <a:r>
              <a:rPr dirty="0" sz="2100" i="1">
                <a:latin typeface="Symbol"/>
                <a:cs typeface="Symbol"/>
              </a:rPr>
              <a:t></a:t>
            </a:r>
            <a:r>
              <a:rPr dirty="0" sz="2000" i="1">
                <a:latin typeface="Arial"/>
                <a:cs typeface="Arial"/>
              </a:rPr>
              <a:t>w</a:t>
            </a:r>
            <a:r>
              <a:rPr dirty="0" baseline="-21367" sz="1950" i="1">
                <a:latin typeface="Arial"/>
                <a:cs typeface="Arial"/>
              </a:rPr>
              <a:t>kj</a:t>
            </a:r>
            <a:r>
              <a:rPr dirty="0" baseline="-21367" sz="1950" spc="254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=</a:t>
            </a:r>
            <a:r>
              <a:rPr dirty="0" sz="2000" spc="-25" i="1">
                <a:latin typeface="Arial"/>
                <a:cs typeface="Arial"/>
              </a:rPr>
              <a:t> </a:t>
            </a:r>
            <a:r>
              <a:rPr dirty="0" sz="2100" spc="-20" i="1">
                <a:latin typeface="Symbol"/>
                <a:cs typeface="Symbol"/>
              </a:rPr>
              <a:t></a:t>
            </a:r>
            <a:r>
              <a:rPr dirty="0" sz="2000" spc="-20" i="1">
                <a:latin typeface="Arial"/>
                <a:cs typeface="Arial"/>
              </a:rPr>
              <a:t>(x</a:t>
            </a:r>
            <a:r>
              <a:rPr dirty="0" baseline="-21367" sz="1950" spc="-30" i="1">
                <a:latin typeface="Arial"/>
                <a:cs typeface="Arial"/>
              </a:rPr>
              <a:t>j</a:t>
            </a:r>
            <a:r>
              <a:rPr dirty="0" sz="2000" spc="-20" i="1">
                <a:latin typeface="Arial"/>
                <a:cs typeface="Arial"/>
              </a:rPr>
              <a:t>-</a:t>
            </a:r>
            <a:r>
              <a:rPr dirty="0" sz="2000" i="1">
                <a:latin typeface="Arial"/>
                <a:cs typeface="Arial"/>
              </a:rPr>
              <a:t>w</a:t>
            </a:r>
            <a:r>
              <a:rPr dirty="0" baseline="-21367" sz="1950" i="1">
                <a:latin typeface="Arial"/>
                <a:cs typeface="Arial"/>
              </a:rPr>
              <a:t>kj</a:t>
            </a:r>
            <a:r>
              <a:rPr dirty="0" sz="2000" i="1">
                <a:latin typeface="Arial"/>
                <a:cs typeface="Arial"/>
              </a:rPr>
              <a:t>)</a:t>
            </a:r>
            <a:r>
              <a:rPr dirty="0" sz="2000" spc="-4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if</a:t>
            </a:r>
            <a:r>
              <a:rPr dirty="0" sz="2000" spc="-2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neuron</a:t>
            </a:r>
            <a:r>
              <a:rPr dirty="0" sz="2000" spc="-4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k</a:t>
            </a:r>
            <a:r>
              <a:rPr dirty="0" sz="2000" spc="-2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wins</a:t>
            </a:r>
            <a:r>
              <a:rPr dirty="0" sz="2000" spc="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the</a:t>
            </a:r>
            <a:r>
              <a:rPr dirty="0" sz="2000" spc="-25" i="1">
                <a:latin typeface="Arial"/>
                <a:cs typeface="Arial"/>
              </a:rPr>
              <a:t> </a:t>
            </a:r>
            <a:r>
              <a:rPr dirty="0" sz="2000" spc="-10" i="1">
                <a:latin typeface="Arial"/>
                <a:cs typeface="Arial"/>
              </a:rPr>
              <a:t>competition</a:t>
            </a:r>
            <a:endParaRPr sz="2000">
              <a:latin typeface="Arial"/>
              <a:cs typeface="Arial"/>
            </a:endParaRPr>
          </a:p>
          <a:p>
            <a:pPr algn="ctr" marL="353695">
              <a:lnSpc>
                <a:spcPts val="2385"/>
              </a:lnSpc>
            </a:pPr>
            <a:r>
              <a:rPr dirty="0" sz="2000" i="1">
                <a:latin typeface="Arial"/>
                <a:cs typeface="Arial"/>
              </a:rPr>
              <a:t>=</a:t>
            </a:r>
            <a:r>
              <a:rPr dirty="0" sz="2000" spc="-2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0</a:t>
            </a:r>
            <a:r>
              <a:rPr dirty="0" sz="2000" spc="-2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if</a:t>
            </a:r>
            <a:r>
              <a:rPr dirty="0" sz="2000" spc="-1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neuron</a:t>
            </a:r>
            <a:r>
              <a:rPr dirty="0" sz="2000" spc="-3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k</a:t>
            </a:r>
            <a:r>
              <a:rPr dirty="0" sz="2000" spc="-1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loses</a:t>
            </a:r>
            <a:r>
              <a:rPr dirty="0" sz="2000" spc="-2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the</a:t>
            </a:r>
            <a:r>
              <a:rPr dirty="0" sz="2000" spc="-25" i="1">
                <a:latin typeface="Arial"/>
                <a:cs typeface="Arial"/>
              </a:rPr>
              <a:t> </a:t>
            </a:r>
            <a:r>
              <a:rPr dirty="0" sz="2000" spc="-10" i="1">
                <a:latin typeface="Arial"/>
                <a:cs typeface="Arial"/>
              </a:rPr>
              <a:t>competition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4964" y="764794"/>
            <a:ext cx="589216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Features</a:t>
            </a:r>
            <a:r>
              <a:rPr dirty="0" sz="3200" spc="-70"/>
              <a:t> </a:t>
            </a:r>
            <a:r>
              <a:rPr dirty="0" sz="3200"/>
              <a:t>from</a:t>
            </a:r>
            <a:r>
              <a:rPr dirty="0" sz="3200" spc="-40"/>
              <a:t> </a:t>
            </a:r>
            <a:r>
              <a:rPr dirty="0" sz="3200"/>
              <a:t>Patterns</a:t>
            </a:r>
            <a:r>
              <a:rPr dirty="0" sz="3200" spc="-55"/>
              <a:t> </a:t>
            </a:r>
            <a:r>
              <a:rPr dirty="0" sz="3200" spc="-10"/>
              <a:t>(Cont.)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10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4400" y="0"/>
            <a:ext cx="4419600" cy="76200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0200" y="5524500"/>
            <a:ext cx="5544311" cy="102870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54939" y="1245310"/>
            <a:ext cx="8910955" cy="2894965"/>
          </a:xfrm>
          <a:prstGeom prst="rect">
            <a:avLst/>
          </a:prstGeom>
        </p:spPr>
        <p:txBody>
          <a:bodyPr wrap="square" lIns="0" tIns="164465" rIns="0" bIns="0" rtlCol="0" vert="horz">
            <a:spAutoFit/>
          </a:bodyPr>
          <a:lstStyle/>
          <a:p>
            <a:pPr marL="659765" indent="-342265">
              <a:lnSpc>
                <a:spcPct val="100000"/>
              </a:lnSpc>
              <a:spcBef>
                <a:spcPts val="1295"/>
              </a:spcBef>
              <a:buFont typeface="Wingdings"/>
              <a:buChar char=""/>
              <a:tabLst>
                <a:tab pos="659765" algn="l"/>
              </a:tabLst>
            </a:pP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selection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appropriate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measurements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is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essential</a:t>
            </a:r>
            <a:endParaRPr sz="2400">
              <a:latin typeface="Arial"/>
              <a:cs typeface="Arial"/>
            </a:endParaRPr>
          </a:p>
          <a:p>
            <a:pPr marL="659765" indent="-342265">
              <a:lnSpc>
                <a:spcPct val="100000"/>
              </a:lnSpc>
              <a:spcBef>
                <a:spcPts val="1200"/>
              </a:spcBef>
              <a:buFont typeface="Wingdings"/>
              <a:buChar char=""/>
              <a:tabLst>
                <a:tab pos="659765" algn="l"/>
              </a:tabLst>
            </a:pPr>
            <a:r>
              <a:rPr dirty="0" sz="2400">
                <a:latin typeface="Arial"/>
                <a:cs typeface="Arial"/>
              </a:rPr>
              <a:t>Measurements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may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cost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money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and/or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time,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and</a:t>
            </a:r>
            <a:endParaRPr sz="2400">
              <a:latin typeface="Arial"/>
              <a:cs typeface="Arial"/>
            </a:endParaRPr>
          </a:p>
          <a:p>
            <a:pPr marL="660400" marR="83185" indent="-342900">
              <a:lnSpc>
                <a:spcPct val="100000"/>
              </a:lnSpc>
              <a:spcBef>
                <a:spcPts val="1205"/>
              </a:spcBef>
              <a:buFont typeface="Wingdings"/>
              <a:buChar char=""/>
              <a:tabLst>
                <a:tab pos="660400" algn="l"/>
                <a:tab pos="1542415" algn="l"/>
                <a:tab pos="3798570" algn="l"/>
                <a:tab pos="4612640" algn="l"/>
                <a:tab pos="5104765" algn="l"/>
                <a:tab pos="5953760" algn="l"/>
                <a:tab pos="7905115" algn="l"/>
                <a:tab pos="8395335" algn="l"/>
              </a:tabLst>
            </a:pPr>
            <a:r>
              <a:rPr dirty="0" sz="2400" spc="-20">
                <a:latin typeface="Arial"/>
                <a:cs typeface="Arial"/>
              </a:rPr>
              <a:t>Poor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measurements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0">
                <a:latin typeface="Arial"/>
                <a:cs typeface="Arial"/>
              </a:rPr>
              <a:t>lead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to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0">
                <a:latin typeface="Arial"/>
                <a:cs typeface="Arial"/>
              </a:rPr>
              <a:t>poor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performance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of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the </a:t>
            </a:r>
            <a:r>
              <a:rPr dirty="0" sz="2400">
                <a:latin typeface="Arial"/>
                <a:cs typeface="Arial"/>
              </a:rPr>
              <a:t>resulting</a:t>
            </a:r>
            <a:r>
              <a:rPr dirty="0" sz="2400" spc="-12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classifier.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710"/>
              </a:spcBef>
              <a:tabLst>
                <a:tab pos="2012314" algn="l"/>
                <a:tab pos="3348990" algn="l"/>
                <a:tab pos="3769360" algn="l"/>
                <a:tab pos="4464685" algn="l"/>
                <a:tab pos="4919980" algn="l"/>
                <a:tab pos="5697855" algn="l"/>
                <a:tab pos="6136640" algn="l"/>
                <a:tab pos="6744970" algn="l"/>
                <a:tab pos="8116570" algn="l"/>
              </a:tabLst>
            </a:pP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process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transforming</a:t>
            </a:r>
            <a:r>
              <a:rPr dirty="0" sz="2400" spc="-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measurements</a:t>
            </a:r>
            <a:r>
              <a:rPr dirty="0" sz="2400" spc="-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into</a:t>
            </a:r>
            <a:r>
              <a:rPr dirty="0" sz="2400" spc="-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features</a:t>
            </a:r>
            <a:r>
              <a:rPr dirty="0" sz="2400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facilitate classification,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normally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in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one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or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0">
                <a:latin typeface="Arial"/>
                <a:cs typeface="Arial"/>
              </a:rPr>
              <a:t>both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of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the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following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ways: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54939" y="4114241"/>
            <a:ext cx="8910320" cy="758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95300" indent="-4826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95300" algn="l"/>
                <a:tab pos="1077595" algn="l"/>
                <a:tab pos="2475230" algn="l"/>
                <a:tab pos="3129280" algn="l"/>
                <a:tab pos="5290820" algn="l"/>
                <a:tab pos="5772150" algn="l"/>
                <a:tab pos="6423025" algn="l"/>
                <a:tab pos="7840980" algn="l"/>
                <a:tab pos="8238490" algn="l"/>
                <a:tab pos="8642350" algn="l"/>
              </a:tabLst>
            </a:pPr>
            <a:r>
              <a:rPr dirty="0" sz="2400" spc="-25">
                <a:latin typeface="Arial"/>
                <a:cs typeface="Arial"/>
              </a:rPr>
              <a:t>By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reducing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the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dimensionality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of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the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problem: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5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50">
                <a:solidFill>
                  <a:srgbClr val="FF0000"/>
                </a:solidFill>
                <a:latin typeface="Arial"/>
                <a:cs typeface="Arial"/>
              </a:rPr>
              <a:t>&lt;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50">
                <a:solidFill>
                  <a:srgbClr val="FF0000"/>
                </a:solidFill>
                <a:latin typeface="Arial"/>
                <a:cs typeface="Arial"/>
              </a:rPr>
              <a:t>m</a:t>
            </a:r>
            <a:endParaRPr sz="2400">
              <a:latin typeface="Arial"/>
              <a:cs typeface="Arial"/>
            </a:endParaRPr>
          </a:p>
          <a:p>
            <a:pPr marL="484505" indent="-47180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84505" algn="l"/>
                <a:tab pos="1056640" algn="l"/>
              </a:tabLst>
            </a:pPr>
            <a:r>
              <a:rPr dirty="0" sz="2400" spc="-25">
                <a:latin typeface="Arial"/>
                <a:cs typeface="Arial"/>
              </a:rPr>
              <a:t>By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creating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499105" y="4480686"/>
            <a:ext cx="65639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32230" algn="l"/>
                <a:tab pos="1786889" algn="l"/>
                <a:tab pos="2783840" algn="l"/>
                <a:tab pos="4102100" algn="l"/>
                <a:tab pos="4759325" algn="l"/>
                <a:tab pos="5670550" algn="l"/>
              </a:tabLst>
            </a:pPr>
            <a:r>
              <a:rPr dirty="0" sz="2400" spc="-10">
                <a:latin typeface="Arial"/>
                <a:cs typeface="Arial"/>
              </a:rPr>
              <a:t>features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in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0">
                <a:latin typeface="Arial"/>
                <a:cs typeface="Arial"/>
              </a:rPr>
              <a:t>which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patterns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25">
                <a:solidFill>
                  <a:srgbClr val="FF0000"/>
                </a:solidFill>
                <a:latin typeface="Arial"/>
                <a:cs typeface="Arial"/>
              </a:rPr>
              <a:t>are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20">
                <a:solidFill>
                  <a:srgbClr val="FF0000"/>
                </a:solidFill>
                <a:latin typeface="Arial"/>
                <a:cs typeface="Arial"/>
              </a:rPr>
              <a:t>more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clearly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54939" y="4846446"/>
            <a:ext cx="18859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distinguished.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917244" y="583438"/>
            <a:ext cx="7996555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 i="1">
                <a:solidFill>
                  <a:srgbClr val="333399"/>
                </a:solidFill>
                <a:latin typeface="Times New Roman"/>
                <a:cs typeface="Times New Roman"/>
              </a:rPr>
              <a:t>Learning</a:t>
            </a:r>
            <a:r>
              <a:rPr dirty="0" sz="3200" spc="-20" b="1" i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333399"/>
                </a:solidFill>
                <a:latin typeface="Times New Roman"/>
                <a:cs typeface="Times New Roman"/>
              </a:rPr>
              <a:t>Paradigms</a:t>
            </a:r>
            <a:r>
              <a:rPr dirty="0" sz="3200" spc="-35" b="1" i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333399"/>
                </a:solidFill>
                <a:latin typeface="Times New Roman"/>
                <a:cs typeface="Times New Roman"/>
              </a:rPr>
              <a:t>:</a:t>
            </a:r>
            <a:r>
              <a:rPr dirty="0" sz="3200" spc="-5" b="1" i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333399"/>
                </a:solidFill>
                <a:latin typeface="Times New Roman"/>
                <a:cs typeface="Times New Roman"/>
              </a:rPr>
              <a:t>Learning</a:t>
            </a:r>
            <a:r>
              <a:rPr dirty="0" sz="3200" spc="-25" b="1" i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333399"/>
                </a:solidFill>
                <a:latin typeface="Times New Roman"/>
                <a:cs typeface="Times New Roman"/>
              </a:rPr>
              <a:t>with</a:t>
            </a:r>
            <a:r>
              <a:rPr dirty="0" sz="3200" spc="-20" b="1" i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333399"/>
                </a:solidFill>
                <a:latin typeface="Times New Roman"/>
                <a:cs typeface="Times New Roman"/>
              </a:rPr>
              <a:t>a </a:t>
            </a:r>
            <a:r>
              <a:rPr dirty="0" sz="3200" spc="-10" b="1" i="1">
                <a:solidFill>
                  <a:srgbClr val="333399"/>
                </a:solidFill>
                <a:latin typeface="Times New Roman"/>
                <a:cs typeface="Times New Roman"/>
              </a:rPr>
              <a:t>Teacher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12140" y="1400643"/>
            <a:ext cx="6721475" cy="82994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marR="5080" indent="-343535">
              <a:lnSpc>
                <a:spcPct val="110000"/>
              </a:lnSpc>
              <a:spcBef>
                <a:spcPts val="95"/>
              </a:spcBef>
            </a:pPr>
            <a:r>
              <a:rPr dirty="0" sz="2400" i="1">
                <a:latin typeface="Arial"/>
                <a:cs typeface="Arial"/>
              </a:rPr>
              <a:t>Learning</a:t>
            </a:r>
            <a:r>
              <a:rPr dirty="0" sz="2400" spc="-6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with</a:t>
            </a:r>
            <a:r>
              <a:rPr dirty="0" sz="2400" spc="-6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a</a:t>
            </a:r>
            <a:r>
              <a:rPr dirty="0" sz="2400" spc="-7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Teacher</a:t>
            </a:r>
            <a:r>
              <a:rPr dirty="0" sz="2400" spc="-7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(=supervised</a:t>
            </a:r>
            <a:r>
              <a:rPr dirty="0" sz="2400" spc="-70" i="1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learning)</a:t>
            </a:r>
            <a:r>
              <a:rPr dirty="0" sz="2400" spc="-1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The</a:t>
            </a:r>
            <a:r>
              <a:rPr dirty="0" sz="2400" spc="-4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teacher</a:t>
            </a:r>
            <a:r>
              <a:rPr dirty="0" sz="2400" spc="-4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has</a:t>
            </a:r>
            <a:r>
              <a:rPr dirty="0" sz="2400" spc="-4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knowledge of</a:t>
            </a:r>
            <a:r>
              <a:rPr dirty="0" sz="2400" spc="-6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the</a:t>
            </a:r>
            <a:r>
              <a:rPr dirty="0" sz="2400" spc="-40" i="1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environment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00200" y="2438399"/>
            <a:ext cx="6019800" cy="3883152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93444" y="722122"/>
            <a:ext cx="7382509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i="1">
                <a:latin typeface="Times New Roman"/>
                <a:cs typeface="Times New Roman"/>
              </a:rPr>
              <a:t>Learning</a:t>
            </a:r>
            <a:r>
              <a:rPr dirty="0" spc="-80" i="1">
                <a:latin typeface="Times New Roman"/>
                <a:cs typeface="Times New Roman"/>
              </a:rPr>
              <a:t> </a:t>
            </a:r>
            <a:r>
              <a:rPr dirty="0" i="1">
                <a:latin typeface="Times New Roman"/>
                <a:cs typeface="Times New Roman"/>
              </a:rPr>
              <a:t>Paradigms:</a:t>
            </a:r>
            <a:r>
              <a:rPr dirty="0" spc="-90" i="1">
                <a:latin typeface="Times New Roman"/>
                <a:cs typeface="Times New Roman"/>
              </a:rPr>
              <a:t> </a:t>
            </a:r>
            <a:r>
              <a:rPr dirty="0" i="1">
                <a:latin typeface="Times New Roman"/>
                <a:cs typeface="Times New Roman"/>
              </a:rPr>
              <a:t>Learning</a:t>
            </a:r>
            <a:r>
              <a:rPr dirty="0" spc="-85" i="1">
                <a:latin typeface="Times New Roman"/>
                <a:cs typeface="Times New Roman"/>
              </a:rPr>
              <a:t> </a:t>
            </a:r>
            <a:r>
              <a:rPr dirty="0" i="1">
                <a:latin typeface="Times New Roman"/>
                <a:cs typeface="Times New Roman"/>
              </a:rPr>
              <a:t>without</a:t>
            </a:r>
            <a:r>
              <a:rPr dirty="0" spc="-85" i="1">
                <a:latin typeface="Times New Roman"/>
                <a:cs typeface="Times New Roman"/>
              </a:rPr>
              <a:t> </a:t>
            </a:r>
            <a:r>
              <a:rPr dirty="0" i="1">
                <a:latin typeface="Times New Roman"/>
                <a:cs typeface="Times New Roman"/>
              </a:rPr>
              <a:t>a</a:t>
            </a:r>
            <a:r>
              <a:rPr dirty="0" spc="-85" i="1">
                <a:latin typeface="Times New Roman"/>
                <a:cs typeface="Times New Roman"/>
              </a:rPr>
              <a:t> </a:t>
            </a:r>
            <a:r>
              <a:rPr dirty="0" spc="-10" i="1">
                <a:latin typeface="Times New Roman"/>
                <a:cs typeface="Times New Roman"/>
              </a:rPr>
              <a:t>Teacher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612140" y="1549653"/>
            <a:ext cx="7974965" cy="16351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Arial"/>
                <a:cs typeface="Arial"/>
              </a:rPr>
              <a:t>Learning</a:t>
            </a:r>
            <a:r>
              <a:rPr dirty="0" sz="2400" spc="-6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without</a:t>
            </a:r>
            <a:r>
              <a:rPr dirty="0" sz="2400" spc="-6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a</a:t>
            </a:r>
            <a:r>
              <a:rPr dirty="0" sz="2400" spc="-7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Teacher:</a:t>
            </a:r>
            <a:r>
              <a:rPr dirty="0" sz="2400" spc="-6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no</a:t>
            </a:r>
            <a:r>
              <a:rPr dirty="0" sz="2400" spc="-6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labeled</a:t>
            </a:r>
            <a:r>
              <a:rPr dirty="0" sz="2400" spc="-4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examples</a:t>
            </a:r>
            <a:r>
              <a:rPr dirty="0" sz="2400" spc="-40" i="1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available</a:t>
            </a:r>
            <a:r>
              <a:rPr dirty="0" sz="2400" spc="-1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of</a:t>
            </a:r>
            <a:r>
              <a:rPr dirty="0" sz="2400" spc="-2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the</a:t>
            </a:r>
            <a:r>
              <a:rPr dirty="0" sz="2400" spc="-2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function</a:t>
            </a:r>
            <a:r>
              <a:rPr dirty="0" sz="2400" spc="-1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to</a:t>
            </a:r>
            <a:r>
              <a:rPr dirty="0" sz="2400" spc="-1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be</a:t>
            </a:r>
            <a:r>
              <a:rPr dirty="0" sz="2400" spc="-15" i="1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learned.</a:t>
            </a:r>
            <a:endParaRPr sz="2400">
              <a:latin typeface="Arial"/>
              <a:cs typeface="Arial"/>
            </a:endParaRPr>
          </a:p>
          <a:p>
            <a:pPr marL="710565" indent="-354965">
              <a:lnSpc>
                <a:spcPct val="100000"/>
              </a:lnSpc>
              <a:spcBef>
                <a:spcPts val="580"/>
              </a:spcBef>
              <a:buAutoNum type="arabicParenR"/>
              <a:tabLst>
                <a:tab pos="710565" algn="l"/>
              </a:tabLst>
            </a:pPr>
            <a:r>
              <a:rPr dirty="0" sz="2400" i="1">
                <a:latin typeface="Arial"/>
                <a:cs typeface="Arial"/>
              </a:rPr>
              <a:t>Reinforcement</a:t>
            </a:r>
            <a:r>
              <a:rPr dirty="0" sz="2400" spc="-150" i="1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learning</a:t>
            </a:r>
            <a:endParaRPr sz="2400">
              <a:latin typeface="Arial"/>
              <a:cs typeface="Arial"/>
            </a:endParaRPr>
          </a:p>
          <a:p>
            <a:pPr marL="710565" indent="-354965">
              <a:lnSpc>
                <a:spcPct val="100000"/>
              </a:lnSpc>
              <a:spcBef>
                <a:spcPts val="575"/>
              </a:spcBef>
              <a:buAutoNum type="arabicParenR"/>
              <a:tabLst>
                <a:tab pos="710565" algn="l"/>
              </a:tabLst>
            </a:pPr>
            <a:r>
              <a:rPr dirty="0" sz="2400" i="1">
                <a:latin typeface="Arial"/>
                <a:cs typeface="Arial"/>
              </a:rPr>
              <a:t>Unsupervised</a:t>
            </a:r>
            <a:r>
              <a:rPr dirty="0" sz="2400" spc="-125" i="1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learning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0" y="3848100"/>
            <a:ext cx="9142730" cy="1905000"/>
            <a:chOff x="0" y="3848100"/>
            <a:chExt cx="9142730" cy="1905000"/>
          </a:xfrm>
        </p:grpSpPr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3848100"/>
              <a:ext cx="4191000" cy="190500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67199" y="4338827"/>
              <a:ext cx="4875276" cy="12573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17244" y="735838"/>
            <a:ext cx="621665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Learning</a:t>
            </a:r>
            <a:r>
              <a:rPr dirty="0" sz="3200" spc="-2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Paradigms:</a:t>
            </a:r>
            <a:r>
              <a:rPr dirty="0" sz="3200" spc="-3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Reinforcement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362200" y="1665731"/>
            <a:ext cx="6248400" cy="4430268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535940" y="1717205"/>
            <a:ext cx="4174490" cy="1977389"/>
          </a:xfrm>
          <a:prstGeom prst="rect">
            <a:avLst/>
          </a:prstGeom>
        </p:spPr>
        <p:txBody>
          <a:bodyPr wrap="square" lIns="0" tIns="74295" rIns="0" bIns="0" rtlCol="0" vert="horz">
            <a:spAutoFit/>
          </a:bodyPr>
          <a:lstStyle/>
          <a:p>
            <a:pPr marL="82550">
              <a:lnSpc>
                <a:spcPct val="100000"/>
              </a:lnSpc>
              <a:spcBef>
                <a:spcPts val="585"/>
              </a:spcBef>
            </a:pPr>
            <a:r>
              <a:rPr dirty="0" sz="2000" i="1">
                <a:solidFill>
                  <a:srgbClr val="0000FF"/>
                </a:solidFill>
                <a:latin typeface="Arial"/>
                <a:cs typeface="Arial"/>
              </a:rPr>
              <a:t>Reinforcement</a:t>
            </a:r>
            <a:r>
              <a:rPr dirty="0" sz="2000" spc="-6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 i="1">
                <a:solidFill>
                  <a:srgbClr val="0000FF"/>
                </a:solidFill>
                <a:latin typeface="Arial"/>
                <a:cs typeface="Arial"/>
              </a:rPr>
              <a:t>learning:</a:t>
            </a:r>
            <a:endParaRPr sz="20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spcBef>
                <a:spcPts val="480"/>
              </a:spcBef>
            </a:pPr>
            <a:r>
              <a:rPr dirty="0" sz="2000" i="1">
                <a:latin typeface="Arial"/>
                <a:cs typeface="Arial"/>
              </a:rPr>
              <a:t>The</a:t>
            </a:r>
            <a:r>
              <a:rPr dirty="0" sz="2000" spc="-1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learning</a:t>
            </a:r>
            <a:r>
              <a:rPr dirty="0" sz="2000" spc="-1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of</a:t>
            </a:r>
            <a:r>
              <a:rPr dirty="0" sz="2000" spc="-2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input-output</a:t>
            </a:r>
            <a:r>
              <a:rPr dirty="0" sz="2000" spc="-40" i="1">
                <a:latin typeface="Arial"/>
                <a:cs typeface="Arial"/>
              </a:rPr>
              <a:t> </a:t>
            </a:r>
            <a:r>
              <a:rPr dirty="0" sz="2000" spc="-10" i="1">
                <a:latin typeface="Arial"/>
                <a:cs typeface="Arial"/>
              </a:rPr>
              <a:t>mapping</a:t>
            </a:r>
            <a:r>
              <a:rPr dirty="0" sz="2000" spc="-1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is</a:t>
            </a:r>
            <a:r>
              <a:rPr dirty="0" sz="2000" spc="-1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performed</a:t>
            </a:r>
            <a:r>
              <a:rPr dirty="0" sz="2000" spc="-5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through</a:t>
            </a:r>
            <a:r>
              <a:rPr dirty="0" sz="2000" spc="-45" i="1">
                <a:latin typeface="Arial"/>
                <a:cs typeface="Arial"/>
              </a:rPr>
              <a:t> </a:t>
            </a:r>
            <a:r>
              <a:rPr dirty="0" sz="2000" spc="-10" i="1">
                <a:latin typeface="Arial"/>
                <a:cs typeface="Arial"/>
              </a:rPr>
              <a:t>continued </a:t>
            </a:r>
            <a:r>
              <a:rPr dirty="0" sz="2000" i="1">
                <a:latin typeface="Arial"/>
                <a:cs typeface="Arial"/>
              </a:rPr>
              <a:t>interaction</a:t>
            </a:r>
            <a:r>
              <a:rPr dirty="0" sz="2000" spc="-4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with</a:t>
            </a:r>
            <a:r>
              <a:rPr dirty="0" sz="2000" spc="-1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the</a:t>
            </a:r>
            <a:r>
              <a:rPr dirty="0" sz="2000" spc="-15" i="1">
                <a:latin typeface="Arial"/>
                <a:cs typeface="Arial"/>
              </a:rPr>
              <a:t> </a:t>
            </a:r>
            <a:r>
              <a:rPr dirty="0" sz="2000" spc="-10" i="1">
                <a:latin typeface="Arial"/>
                <a:cs typeface="Arial"/>
              </a:rPr>
              <a:t>environment</a:t>
            </a:r>
            <a:r>
              <a:rPr dirty="0" sz="2000" spc="50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in</a:t>
            </a:r>
            <a:r>
              <a:rPr dirty="0" sz="2000" spc="-2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oder</a:t>
            </a:r>
            <a:r>
              <a:rPr dirty="0" sz="2000" spc="-4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to</a:t>
            </a:r>
            <a:r>
              <a:rPr dirty="0" sz="2000" spc="-2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minimize</a:t>
            </a:r>
            <a:r>
              <a:rPr dirty="0" sz="2000" spc="-1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a</a:t>
            </a:r>
            <a:r>
              <a:rPr dirty="0" sz="2000" spc="-3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scalar</a:t>
            </a:r>
            <a:r>
              <a:rPr dirty="0" sz="2000" spc="-40" i="1">
                <a:latin typeface="Arial"/>
                <a:cs typeface="Arial"/>
              </a:rPr>
              <a:t> </a:t>
            </a:r>
            <a:r>
              <a:rPr dirty="0" sz="2000" spc="-10" i="1">
                <a:latin typeface="Arial"/>
                <a:cs typeface="Arial"/>
              </a:rPr>
              <a:t>index </a:t>
            </a:r>
            <a:r>
              <a:rPr dirty="0" sz="2000" i="1">
                <a:latin typeface="Arial"/>
                <a:cs typeface="Arial"/>
              </a:rPr>
              <a:t>of</a:t>
            </a:r>
            <a:r>
              <a:rPr dirty="0" sz="2000" spc="-35" i="1">
                <a:latin typeface="Arial"/>
                <a:cs typeface="Arial"/>
              </a:rPr>
              <a:t> </a:t>
            </a:r>
            <a:r>
              <a:rPr dirty="0" sz="2000" spc="-10" i="1">
                <a:latin typeface="Arial"/>
                <a:cs typeface="Arial"/>
              </a:rPr>
              <a:t>performance.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17244" y="659638"/>
            <a:ext cx="601154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Learning</a:t>
            </a:r>
            <a:r>
              <a:rPr dirty="0" sz="3200" spc="-2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Paradigms:</a:t>
            </a:r>
            <a:r>
              <a:rPr dirty="0" sz="3200" spc="-4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Unsupervised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12140" y="1777949"/>
            <a:ext cx="7997825" cy="16732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</a:tabLst>
            </a:pPr>
            <a:r>
              <a:rPr dirty="0" sz="2000" i="1">
                <a:latin typeface="Arial"/>
                <a:cs typeface="Arial"/>
              </a:rPr>
              <a:t>Unsupervised</a:t>
            </a:r>
            <a:r>
              <a:rPr dirty="0" sz="2000" spc="-5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Learning:</a:t>
            </a:r>
            <a:r>
              <a:rPr dirty="0" sz="2000" spc="-4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There</a:t>
            </a:r>
            <a:r>
              <a:rPr dirty="0" sz="2000" spc="-2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is</a:t>
            </a:r>
            <a:r>
              <a:rPr dirty="0" sz="2000" spc="-2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no</a:t>
            </a:r>
            <a:r>
              <a:rPr dirty="0" sz="2000" spc="-2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external</a:t>
            </a:r>
            <a:r>
              <a:rPr dirty="0" sz="2000" spc="-3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teacher</a:t>
            </a:r>
            <a:r>
              <a:rPr dirty="0" sz="2000" spc="-4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or</a:t>
            </a:r>
            <a:r>
              <a:rPr dirty="0" sz="2000" spc="-2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critic</a:t>
            </a:r>
            <a:r>
              <a:rPr dirty="0" sz="2000" spc="-30" i="1">
                <a:latin typeface="Arial"/>
                <a:cs typeface="Arial"/>
              </a:rPr>
              <a:t> </a:t>
            </a:r>
            <a:r>
              <a:rPr dirty="0" sz="2000" spc="-25" i="1">
                <a:latin typeface="Arial"/>
                <a:cs typeface="Arial"/>
              </a:rPr>
              <a:t>to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dirty="0" sz="2000" i="1">
                <a:latin typeface="Arial"/>
                <a:cs typeface="Arial"/>
              </a:rPr>
              <a:t>oversee</a:t>
            </a:r>
            <a:r>
              <a:rPr dirty="0" sz="2000" spc="-4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the</a:t>
            </a:r>
            <a:r>
              <a:rPr dirty="0" sz="2000" spc="-1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learning</a:t>
            </a:r>
            <a:r>
              <a:rPr dirty="0" sz="2000" spc="-20" i="1">
                <a:latin typeface="Arial"/>
                <a:cs typeface="Arial"/>
              </a:rPr>
              <a:t> </a:t>
            </a:r>
            <a:r>
              <a:rPr dirty="0" sz="2000" spc="-10" i="1">
                <a:latin typeface="Arial"/>
                <a:cs typeface="Arial"/>
              </a:rPr>
              <a:t>process.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55"/>
              </a:spcBef>
            </a:pPr>
            <a:endParaRPr sz="20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spcBef>
                <a:spcPts val="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</a:tabLst>
            </a:pPr>
            <a:r>
              <a:rPr dirty="0" sz="2000" i="1">
                <a:latin typeface="Arial"/>
                <a:cs typeface="Arial"/>
              </a:rPr>
              <a:t>The</a:t>
            </a:r>
            <a:r>
              <a:rPr dirty="0" sz="2000" spc="-2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provision</a:t>
            </a:r>
            <a:r>
              <a:rPr dirty="0" sz="2000" spc="-3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is</a:t>
            </a:r>
            <a:r>
              <a:rPr dirty="0" sz="2000" spc="-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made</a:t>
            </a:r>
            <a:r>
              <a:rPr dirty="0" sz="2000" spc="-2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for</a:t>
            </a:r>
            <a:r>
              <a:rPr dirty="0" sz="2000" spc="-2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a</a:t>
            </a:r>
            <a:r>
              <a:rPr dirty="0" sz="2000" spc="-2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task</a:t>
            </a:r>
            <a:r>
              <a:rPr dirty="0" sz="2000" spc="-3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independent</a:t>
            </a:r>
            <a:r>
              <a:rPr dirty="0" sz="2000" spc="-4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measure</a:t>
            </a:r>
            <a:r>
              <a:rPr dirty="0" sz="2000" spc="-3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of</a:t>
            </a:r>
            <a:r>
              <a:rPr dirty="0" sz="2000" spc="-2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the</a:t>
            </a:r>
            <a:r>
              <a:rPr dirty="0" sz="2000" spc="-30" i="1">
                <a:latin typeface="Arial"/>
                <a:cs typeface="Arial"/>
              </a:rPr>
              <a:t> </a:t>
            </a:r>
            <a:r>
              <a:rPr dirty="0" sz="2000" spc="-10" i="1">
                <a:latin typeface="Arial"/>
                <a:cs typeface="Arial"/>
              </a:rPr>
              <a:t>quality</a:t>
            </a:r>
            <a:r>
              <a:rPr dirty="0" sz="2000" spc="-1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of</a:t>
            </a:r>
            <a:r>
              <a:rPr dirty="0" sz="2000" spc="-2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representation</a:t>
            </a:r>
            <a:r>
              <a:rPr dirty="0" sz="2000" spc="-4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that</a:t>
            </a:r>
            <a:r>
              <a:rPr dirty="0" sz="2000" spc="-3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the</a:t>
            </a:r>
            <a:r>
              <a:rPr dirty="0" sz="2000" spc="-2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network</a:t>
            </a:r>
            <a:r>
              <a:rPr dirty="0" sz="2000" spc="-3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is</a:t>
            </a:r>
            <a:r>
              <a:rPr dirty="0" sz="2000" spc="-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required</a:t>
            </a:r>
            <a:r>
              <a:rPr dirty="0" sz="2000" spc="-4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to</a:t>
            </a:r>
            <a:r>
              <a:rPr dirty="0" sz="2000" spc="-20" i="1">
                <a:latin typeface="Arial"/>
                <a:cs typeface="Arial"/>
              </a:rPr>
              <a:t> </a:t>
            </a:r>
            <a:r>
              <a:rPr dirty="0" sz="2000" spc="-10" i="1">
                <a:latin typeface="Arial"/>
                <a:cs typeface="Arial"/>
              </a:rPr>
              <a:t>learn.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71600" y="4419600"/>
            <a:ext cx="6499859" cy="16764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145844" y="1849577"/>
            <a:ext cx="7387590" cy="100266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solidFill>
                  <a:srgbClr val="0000FF"/>
                </a:solidFill>
                <a:latin typeface="Arial"/>
                <a:cs typeface="Arial"/>
              </a:rPr>
              <a:t>Training</a:t>
            </a:r>
            <a:r>
              <a:rPr dirty="0" sz="3200" spc="-45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200" i="1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3200" spc="-25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200" i="1">
                <a:solidFill>
                  <a:srgbClr val="0000FF"/>
                </a:solidFill>
                <a:latin typeface="Arial"/>
                <a:cs typeface="Arial"/>
              </a:rPr>
              <a:t>Multilayer</a:t>
            </a:r>
            <a:r>
              <a:rPr dirty="0" sz="3200" spc="-3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200" spc="-10" i="1">
                <a:solidFill>
                  <a:srgbClr val="0000FF"/>
                </a:solidFill>
                <a:latin typeface="Arial"/>
                <a:cs typeface="Arial"/>
              </a:rPr>
              <a:t>Feed-Forward</a:t>
            </a:r>
            <a:r>
              <a:rPr dirty="0" sz="3200" spc="-1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200" i="1">
                <a:solidFill>
                  <a:srgbClr val="0000FF"/>
                </a:solidFill>
                <a:latin typeface="Arial"/>
                <a:cs typeface="Arial"/>
              </a:rPr>
              <a:t>Neural</a:t>
            </a:r>
            <a:r>
              <a:rPr dirty="0" sz="3200" spc="-3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200" i="1">
                <a:solidFill>
                  <a:srgbClr val="0000FF"/>
                </a:solidFill>
                <a:latin typeface="Arial"/>
                <a:cs typeface="Arial"/>
              </a:rPr>
              <a:t>Networks</a:t>
            </a:r>
            <a:r>
              <a:rPr dirty="0" sz="3200" spc="-25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200" i="1">
                <a:solidFill>
                  <a:srgbClr val="0000FF"/>
                </a:solidFill>
                <a:latin typeface="Arial"/>
                <a:cs typeface="Arial"/>
              </a:rPr>
              <a:t>:</a:t>
            </a:r>
            <a:r>
              <a:rPr dirty="0" sz="3200" spc="15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200" spc="-10" i="1">
                <a:solidFill>
                  <a:srgbClr val="0000FF"/>
                </a:solidFill>
                <a:latin typeface="Arial"/>
                <a:cs typeface="Arial"/>
              </a:rPr>
              <a:t>Back-propagtaion</a:t>
            </a:r>
            <a:endParaRPr sz="32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36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93444" y="713689"/>
            <a:ext cx="70434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Multilayer</a:t>
            </a:r>
            <a:r>
              <a:rPr dirty="0" spc="-80"/>
              <a:t> </a:t>
            </a:r>
            <a:r>
              <a:rPr dirty="0" spc="-15"/>
              <a:t>Feed-</a:t>
            </a:r>
            <a:r>
              <a:rPr dirty="0"/>
              <a:t>Forward</a:t>
            </a:r>
            <a:r>
              <a:rPr dirty="0" spc="-70"/>
              <a:t> </a:t>
            </a:r>
            <a:r>
              <a:rPr dirty="0"/>
              <a:t>Neural</a:t>
            </a:r>
            <a:r>
              <a:rPr dirty="0" spc="-114"/>
              <a:t> </a:t>
            </a:r>
            <a:r>
              <a:rPr dirty="0" spc="-10"/>
              <a:t>Networks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37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77367" y="1208438"/>
            <a:ext cx="7708265" cy="1009650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47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4965" algn="l"/>
              </a:tabLst>
            </a:pPr>
            <a:r>
              <a:rPr dirty="0" sz="2000" i="1">
                <a:solidFill>
                  <a:srgbClr val="FF3300"/>
                </a:solidFill>
                <a:latin typeface="Times New Roman"/>
                <a:cs typeface="Times New Roman"/>
              </a:rPr>
              <a:t>Feed</a:t>
            </a:r>
            <a:r>
              <a:rPr dirty="0" sz="2000" spc="-45" i="1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z="2000" i="1">
                <a:solidFill>
                  <a:srgbClr val="FF3300"/>
                </a:solidFill>
                <a:latin typeface="Times New Roman"/>
                <a:cs typeface="Times New Roman"/>
              </a:rPr>
              <a:t>-forward</a:t>
            </a:r>
            <a:r>
              <a:rPr dirty="0" sz="2000" spc="-65" i="1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z="2000" spc="-10" i="1">
                <a:solidFill>
                  <a:srgbClr val="FF3300"/>
                </a:solidFill>
                <a:latin typeface="Times New Roman"/>
                <a:cs typeface="Times New Roman"/>
              </a:rPr>
              <a:t>Networks</a:t>
            </a:r>
            <a:endParaRPr sz="2000">
              <a:latin typeface="Times New Roman"/>
              <a:cs typeface="Times New Roman"/>
            </a:endParaRPr>
          </a:p>
          <a:p>
            <a:pPr lvl="1" marL="756285" indent="-286385">
              <a:lnSpc>
                <a:spcPct val="100000"/>
              </a:lnSpc>
              <a:spcBef>
                <a:spcPts val="334"/>
              </a:spcBef>
              <a:buClr>
                <a:srgbClr val="FF0000"/>
              </a:buClr>
              <a:buSzPct val="55555"/>
              <a:buFont typeface="Wingdings"/>
              <a:buChar char=""/>
              <a:tabLst>
                <a:tab pos="756285" algn="l"/>
              </a:tabLst>
            </a:pPr>
            <a:r>
              <a:rPr dirty="0" sz="1800" b="1" i="1">
                <a:latin typeface="Times New Roman"/>
                <a:cs typeface="Times New Roman"/>
              </a:rPr>
              <a:t>A</a:t>
            </a:r>
            <a:r>
              <a:rPr dirty="0" sz="1800" spc="-114" b="1" i="1">
                <a:latin typeface="Times New Roman"/>
                <a:cs typeface="Times New Roman"/>
              </a:rPr>
              <a:t> </a:t>
            </a:r>
            <a:r>
              <a:rPr dirty="0" sz="1800" b="1" i="1">
                <a:latin typeface="Times New Roman"/>
                <a:cs typeface="Times New Roman"/>
              </a:rPr>
              <a:t>connection</a:t>
            </a:r>
            <a:r>
              <a:rPr dirty="0" sz="1800" spc="-20" b="1" i="1">
                <a:latin typeface="Times New Roman"/>
                <a:cs typeface="Times New Roman"/>
              </a:rPr>
              <a:t> </a:t>
            </a:r>
            <a:r>
              <a:rPr dirty="0" sz="1800" b="1" i="1">
                <a:latin typeface="Times New Roman"/>
                <a:cs typeface="Times New Roman"/>
              </a:rPr>
              <a:t>is</a:t>
            </a:r>
            <a:r>
              <a:rPr dirty="0" sz="1800" spc="-10" b="1" i="1">
                <a:latin typeface="Times New Roman"/>
                <a:cs typeface="Times New Roman"/>
              </a:rPr>
              <a:t> </a:t>
            </a:r>
            <a:r>
              <a:rPr dirty="0" sz="1800" b="1" i="1">
                <a:latin typeface="Times New Roman"/>
                <a:cs typeface="Times New Roman"/>
              </a:rPr>
              <a:t>allowed</a:t>
            </a:r>
            <a:r>
              <a:rPr dirty="0" sz="1800" spc="-30" b="1" i="1">
                <a:latin typeface="Times New Roman"/>
                <a:cs typeface="Times New Roman"/>
              </a:rPr>
              <a:t> </a:t>
            </a:r>
            <a:r>
              <a:rPr dirty="0" sz="1800" b="1" i="1">
                <a:latin typeface="Times New Roman"/>
                <a:cs typeface="Times New Roman"/>
              </a:rPr>
              <a:t>from</a:t>
            </a:r>
            <a:r>
              <a:rPr dirty="0" sz="1800" spc="-10" b="1" i="1">
                <a:latin typeface="Times New Roman"/>
                <a:cs typeface="Times New Roman"/>
              </a:rPr>
              <a:t> </a:t>
            </a:r>
            <a:r>
              <a:rPr dirty="0" sz="1800" b="1" i="1">
                <a:latin typeface="Times New Roman"/>
                <a:cs typeface="Times New Roman"/>
              </a:rPr>
              <a:t>a</a:t>
            </a:r>
            <a:r>
              <a:rPr dirty="0" sz="1800" spc="-20" b="1" i="1">
                <a:latin typeface="Times New Roman"/>
                <a:cs typeface="Times New Roman"/>
              </a:rPr>
              <a:t> </a:t>
            </a:r>
            <a:r>
              <a:rPr dirty="0" sz="1800" b="1" i="1">
                <a:latin typeface="Times New Roman"/>
                <a:cs typeface="Times New Roman"/>
              </a:rPr>
              <a:t>node</a:t>
            </a:r>
            <a:r>
              <a:rPr dirty="0" sz="1800" spc="-10" b="1" i="1">
                <a:latin typeface="Times New Roman"/>
                <a:cs typeface="Times New Roman"/>
              </a:rPr>
              <a:t> </a:t>
            </a:r>
            <a:r>
              <a:rPr dirty="0" sz="1800" b="1" i="1">
                <a:latin typeface="Times New Roman"/>
                <a:cs typeface="Times New Roman"/>
              </a:rPr>
              <a:t>in</a:t>
            </a:r>
            <a:r>
              <a:rPr dirty="0" sz="1800" spc="-20" b="1" i="1">
                <a:latin typeface="Times New Roman"/>
                <a:cs typeface="Times New Roman"/>
              </a:rPr>
              <a:t> </a:t>
            </a:r>
            <a:r>
              <a:rPr dirty="0" sz="1800" b="1" i="1">
                <a:latin typeface="Times New Roman"/>
                <a:cs typeface="Times New Roman"/>
              </a:rPr>
              <a:t>layer </a:t>
            </a:r>
            <a:r>
              <a:rPr dirty="0" sz="1800" b="1">
                <a:latin typeface="Times New Roman"/>
                <a:cs typeface="Times New Roman"/>
              </a:rPr>
              <a:t>i</a:t>
            </a:r>
            <a:r>
              <a:rPr dirty="0" sz="1800" spc="-15" b="1">
                <a:latin typeface="Times New Roman"/>
                <a:cs typeface="Times New Roman"/>
              </a:rPr>
              <a:t> </a:t>
            </a:r>
            <a:r>
              <a:rPr dirty="0" sz="1800" b="1" i="1">
                <a:latin typeface="Times New Roman"/>
                <a:cs typeface="Times New Roman"/>
              </a:rPr>
              <a:t>only</a:t>
            </a:r>
            <a:r>
              <a:rPr dirty="0" sz="1800" spc="-10" b="1" i="1">
                <a:latin typeface="Times New Roman"/>
                <a:cs typeface="Times New Roman"/>
              </a:rPr>
              <a:t> </a:t>
            </a:r>
            <a:r>
              <a:rPr dirty="0" sz="1800" b="1" i="1">
                <a:latin typeface="Times New Roman"/>
                <a:cs typeface="Times New Roman"/>
              </a:rPr>
              <a:t>to</a:t>
            </a:r>
            <a:r>
              <a:rPr dirty="0" sz="1800" spc="-10" b="1" i="1">
                <a:latin typeface="Times New Roman"/>
                <a:cs typeface="Times New Roman"/>
              </a:rPr>
              <a:t> </a:t>
            </a:r>
            <a:r>
              <a:rPr dirty="0" sz="1800" b="1" i="1">
                <a:latin typeface="Times New Roman"/>
                <a:cs typeface="Times New Roman"/>
              </a:rPr>
              <a:t>nodes</a:t>
            </a:r>
            <a:r>
              <a:rPr dirty="0" sz="1800" spc="-5" b="1" i="1">
                <a:latin typeface="Times New Roman"/>
                <a:cs typeface="Times New Roman"/>
              </a:rPr>
              <a:t> </a:t>
            </a:r>
            <a:r>
              <a:rPr dirty="0" sz="1800" b="1" i="1">
                <a:latin typeface="Times New Roman"/>
                <a:cs typeface="Times New Roman"/>
              </a:rPr>
              <a:t>in</a:t>
            </a:r>
            <a:r>
              <a:rPr dirty="0" sz="1800" spc="-10" b="1" i="1">
                <a:latin typeface="Times New Roman"/>
                <a:cs typeface="Times New Roman"/>
              </a:rPr>
              <a:t> </a:t>
            </a:r>
            <a:r>
              <a:rPr dirty="0" sz="1800" b="1" i="1">
                <a:latin typeface="Times New Roman"/>
                <a:cs typeface="Times New Roman"/>
              </a:rPr>
              <a:t>layer</a:t>
            </a:r>
            <a:r>
              <a:rPr dirty="0" sz="1800" spc="-15" b="1" i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i</a:t>
            </a:r>
            <a:r>
              <a:rPr dirty="0" sz="1800" spc="-15" b="1">
                <a:latin typeface="Times New Roman"/>
                <a:cs typeface="Times New Roman"/>
              </a:rPr>
              <a:t> </a:t>
            </a:r>
            <a:r>
              <a:rPr dirty="0" sz="1800" b="1" i="1">
                <a:latin typeface="Times New Roman"/>
                <a:cs typeface="Times New Roman"/>
              </a:rPr>
              <a:t>+</a:t>
            </a:r>
            <a:r>
              <a:rPr dirty="0" sz="1800" spc="-15" b="1" i="1">
                <a:latin typeface="Times New Roman"/>
                <a:cs typeface="Times New Roman"/>
              </a:rPr>
              <a:t> </a:t>
            </a:r>
            <a:r>
              <a:rPr dirty="0" sz="1800" spc="-25" b="1" i="1">
                <a:latin typeface="Times New Roman"/>
                <a:cs typeface="Times New Roman"/>
              </a:rPr>
              <a:t>1.</a:t>
            </a:r>
            <a:endParaRPr sz="1800">
              <a:latin typeface="Times New Roman"/>
              <a:cs typeface="Times New Roman"/>
            </a:endParaRPr>
          </a:p>
          <a:p>
            <a:pPr lvl="1" marL="756285" indent="-286385">
              <a:lnSpc>
                <a:spcPct val="100000"/>
              </a:lnSpc>
              <a:spcBef>
                <a:spcPts val="320"/>
              </a:spcBef>
              <a:buClr>
                <a:srgbClr val="FF0000"/>
              </a:buClr>
              <a:buSzPct val="55555"/>
              <a:buFont typeface="Wingdings"/>
              <a:buChar char=""/>
              <a:tabLst>
                <a:tab pos="756285" algn="l"/>
              </a:tabLst>
            </a:pPr>
            <a:r>
              <a:rPr dirty="0" sz="1800" b="1" i="1">
                <a:latin typeface="Times New Roman"/>
                <a:cs typeface="Times New Roman"/>
              </a:rPr>
              <a:t>Most</a:t>
            </a:r>
            <a:r>
              <a:rPr dirty="0" sz="1800" spc="-25" b="1" i="1">
                <a:latin typeface="Times New Roman"/>
                <a:cs typeface="Times New Roman"/>
              </a:rPr>
              <a:t> </a:t>
            </a:r>
            <a:r>
              <a:rPr dirty="0" sz="1800" b="1" i="1">
                <a:latin typeface="Times New Roman"/>
                <a:cs typeface="Times New Roman"/>
              </a:rPr>
              <a:t>widely</a:t>
            </a:r>
            <a:r>
              <a:rPr dirty="0" sz="1800" spc="-40" b="1" i="1">
                <a:latin typeface="Times New Roman"/>
                <a:cs typeface="Times New Roman"/>
              </a:rPr>
              <a:t> </a:t>
            </a:r>
            <a:r>
              <a:rPr dirty="0" sz="1800" b="1" i="1">
                <a:latin typeface="Times New Roman"/>
                <a:cs typeface="Times New Roman"/>
              </a:rPr>
              <a:t>used</a:t>
            </a:r>
            <a:r>
              <a:rPr dirty="0" sz="1800" spc="-20" b="1" i="1">
                <a:latin typeface="Times New Roman"/>
                <a:cs typeface="Times New Roman"/>
              </a:rPr>
              <a:t> </a:t>
            </a:r>
            <a:r>
              <a:rPr dirty="0" sz="1800" spc="-10" b="1" i="1">
                <a:latin typeface="Times New Roman"/>
                <a:cs typeface="Times New Roman"/>
              </a:rPr>
              <a:t>architecture.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096000" y="2895600"/>
            <a:ext cx="2545080" cy="211074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wrap="square" lIns="0" tIns="36830" rIns="0" bIns="0" rtlCol="0" vert="horz">
            <a:spAutoFit/>
          </a:bodyPr>
          <a:lstStyle/>
          <a:p>
            <a:pPr marL="317500" marR="182880" indent="-226060">
              <a:lnSpc>
                <a:spcPct val="100000"/>
              </a:lnSpc>
              <a:spcBef>
                <a:spcPts val="290"/>
              </a:spcBef>
            </a:pPr>
            <a:r>
              <a:rPr dirty="0" sz="2200" spc="-20">
                <a:latin typeface="Times New Roman"/>
                <a:cs typeface="Times New Roman"/>
              </a:rPr>
              <a:t>Conceptually,</a:t>
            </a:r>
            <a:r>
              <a:rPr dirty="0" sz="2200" spc="-10">
                <a:latin typeface="Times New Roman"/>
                <a:cs typeface="Times New Roman"/>
              </a:rPr>
              <a:t> </a:t>
            </a:r>
            <a:r>
              <a:rPr dirty="0" sz="2200" spc="-20">
                <a:latin typeface="Times New Roman"/>
                <a:cs typeface="Times New Roman"/>
              </a:rPr>
              <a:t>nodes </a:t>
            </a:r>
            <a:r>
              <a:rPr dirty="0" sz="2200">
                <a:latin typeface="Times New Roman"/>
                <a:cs typeface="Times New Roman"/>
              </a:rPr>
              <a:t>at</a:t>
            </a:r>
            <a:r>
              <a:rPr dirty="0" sz="2200" spc="-2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higher</a:t>
            </a:r>
            <a:r>
              <a:rPr dirty="0" sz="2200" spc="-20">
                <a:latin typeface="Times New Roman"/>
                <a:cs typeface="Times New Roman"/>
              </a:rPr>
              <a:t> </a:t>
            </a:r>
            <a:r>
              <a:rPr dirty="0" sz="2200" spc="-10">
                <a:latin typeface="Times New Roman"/>
                <a:cs typeface="Times New Roman"/>
              </a:rPr>
              <a:t>levels successively </a:t>
            </a:r>
            <a:r>
              <a:rPr dirty="0" sz="2200">
                <a:latin typeface="Times New Roman"/>
                <a:cs typeface="Times New Roman"/>
              </a:rPr>
              <a:t>abstract</a:t>
            </a:r>
            <a:r>
              <a:rPr dirty="0" sz="2200" spc="-50">
                <a:latin typeface="Times New Roman"/>
                <a:cs typeface="Times New Roman"/>
              </a:rPr>
              <a:t> </a:t>
            </a:r>
            <a:r>
              <a:rPr dirty="0" sz="2200" spc="-10">
                <a:latin typeface="Times New Roman"/>
                <a:cs typeface="Times New Roman"/>
              </a:rPr>
              <a:t>features </a:t>
            </a:r>
            <a:r>
              <a:rPr dirty="0" sz="2200">
                <a:latin typeface="Times New Roman"/>
                <a:cs typeface="Times New Roman"/>
              </a:rPr>
              <a:t>from</a:t>
            </a:r>
            <a:r>
              <a:rPr dirty="0" sz="2200" spc="-25">
                <a:latin typeface="Times New Roman"/>
                <a:cs typeface="Times New Roman"/>
              </a:rPr>
              <a:t> </a:t>
            </a:r>
            <a:r>
              <a:rPr dirty="0" sz="2200" spc="-10">
                <a:latin typeface="Times New Roman"/>
                <a:cs typeface="Times New Roman"/>
              </a:rPr>
              <a:t>preceding layers</a:t>
            </a:r>
            <a:endParaRPr sz="2200">
              <a:latin typeface="Times New Roman"/>
              <a:cs typeface="Times New Roman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1000" y="2590800"/>
            <a:ext cx="5451348" cy="2968752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186992" y="538988"/>
            <a:ext cx="700087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Geometric</a:t>
            </a:r>
            <a:r>
              <a:rPr dirty="0" sz="3200" spc="-4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interpolation</a:t>
            </a:r>
            <a:r>
              <a:rPr dirty="0" sz="3200" spc="-5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of</a:t>
            </a:r>
            <a:r>
              <a:rPr dirty="0" sz="3200" spc="-3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the</a:t>
            </a:r>
            <a:r>
              <a:rPr dirty="0" sz="3200" spc="-1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role</a:t>
            </a:r>
            <a:r>
              <a:rPr dirty="0" sz="3200" spc="-1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of</a:t>
            </a:r>
            <a:r>
              <a:rPr dirty="0" sz="3200" spc="-40" i="1">
                <a:latin typeface="Times New Roman"/>
                <a:cs typeface="Times New Roman"/>
              </a:rPr>
              <a:t> </a:t>
            </a:r>
            <a:r>
              <a:rPr dirty="0" sz="3200" spc="-25" i="1">
                <a:latin typeface="Times New Roman"/>
                <a:cs typeface="Times New Roman"/>
              </a:rPr>
              <a:t>HN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38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19200" y="1066800"/>
            <a:ext cx="6858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latin typeface="Times New Roman"/>
                <a:cs typeface="Times New Roman"/>
              </a:rPr>
              <a:t>How</a:t>
            </a:r>
            <a:r>
              <a:rPr dirty="0" sz="3200" spc="-1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to get</a:t>
            </a:r>
            <a:r>
              <a:rPr dirty="0" sz="3200" spc="-1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appropriate</a:t>
            </a:r>
            <a:r>
              <a:rPr dirty="0" sz="3200" spc="-4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weight</a:t>
            </a:r>
            <a:r>
              <a:rPr dirty="0" sz="3200" spc="-25">
                <a:latin typeface="Times New Roman"/>
                <a:cs typeface="Times New Roman"/>
              </a:rPr>
              <a:t> </a:t>
            </a:r>
            <a:r>
              <a:rPr dirty="0" sz="3200" spc="-20">
                <a:latin typeface="Times New Roman"/>
                <a:cs typeface="Times New Roman"/>
              </a:rPr>
              <a:t>set?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57400" y="1257300"/>
            <a:ext cx="4267200" cy="2324100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307340" y="3609213"/>
            <a:ext cx="84004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0000FF"/>
                </a:solidFill>
                <a:latin typeface="Arial"/>
                <a:cs typeface="Arial"/>
              </a:rPr>
              <a:t>Back-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propagation</a:t>
            </a:r>
            <a:r>
              <a:rPr dirty="0" sz="18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1800" spc="-2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18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famous</a:t>
            </a:r>
            <a:r>
              <a:rPr dirty="0" sz="18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algorithm</a:t>
            </a:r>
            <a:r>
              <a:rPr dirty="0" sz="1800" spc="-2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for</a:t>
            </a:r>
            <a:r>
              <a:rPr dirty="0" sz="18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training</a:t>
            </a:r>
            <a:r>
              <a:rPr dirty="0" sz="1800" spc="-3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00FF"/>
                </a:solidFill>
                <a:latin typeface="Arial"/>
                <a:cs typeface="Arial"/>
              </a:rPr>
              <a:t>feed-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forward</a:t>
            </a:r>
            <a:r>
              <a:rPr dirty="0" sz="1800" spc="-4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00FF"/>
                </a:solidFill>
                <a:latin typeface="Arial"/>
                <a:cs typeface="Arial"/>
              </a:rPr>
              <a:t>networks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83540" y="4372736"/>
            <a:ext cx="8093709" cy="17913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sng" sz="1600" spc="-1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8"/>
              </a:rPr>
              <a:t>http://en.wikipedia.org/wiki/Backpropagation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600">
              <a:latin typeface="Arial"/>
              <a:cs typeface="Arial"/>
            </a:endParaRPr>
          </a:p>
          <a:p>
            <a:pPr algn="just" marL="12700">
              <a:lnSpc>
                <a:spcPct val="100000"/>
              </a:lnSpc>
            </a:pPr>
            <a:r>
              <a:rPr dirty="0" sz="1600" spc="-10">
                <a:solidFill>
                  <a:srgbClr val="0000FF"/>
                </a:solidFill>
                <a:latin typeface="Arial"/>
                <a:cs typeface="Arial"/>
                <a:hlinkClick r:id="rId9"/>
              </a:rPr>
              <a:t>Backpropagation,</a:t>
            </a:r>
            <a:r>
              <a:rPr dirty="0" sz="1600" spc="-40">
                <a:solidFill>
                  <a:srgbClr val="0000FF"/>
                </a:solidFill>
                <a:latin typeface="Arial"/>
                <a:cs typeface="Arial"/>
                <a:hlinkClick r:id="rId9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  <a:hlinkClick r:id="rId9"/>
              </a:rPr>
              <a:t>or</a:t>
            </a:r>
            <a:r>
              <a:rPr dirty="0" sz="1600" spc="-25">
                <a:solidFill>
                  <a:srgbClr val="0000FF"/>
                </a:solidFill>
                <a:latin typeface="Arial"/>
                <a:cs typeface="Arial"/>
                <a:hlinkClick r:id="rId9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  <a:hlinkClick r:id="rId9"/>
              </a:rPr>
              <a:t>propagation</a:t>
            </a:r>
            <a:r>
              <a:rPr dirty="0" sz="1600" spc="-25">
                <a:solidFill>
                  <a:srgbClr val="0000FF"/>
                </a:solidFill>
                <a:latin typeface="Arial"/>
                <a:cs typeface="Arial"/>
                <a:hlinkClick r:id="rId9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  <a:hlinkClick r:id="rId9"/>
              </a:rPr>
              <a:t>of</a:t>
            </a:r>
            <a:r>
              <a:rPr dirty="0" sz="1600" spc="-20">
                <a:solidFill>
                  <a:srgbClr val="0000FF"/>
                </a:solidFill>
                <a:latin typeface="Arial"/>
                <a:cs typeface="Arial"/>
                <a:hlinkClick r:id="rId9"/>
              </a:rPr>
              <a:t> </a:t>
            </a:r>
            <a:r>
              <a:rPr dirty="0" sz="1600" spc="-10">
                <a:solidFill>
                  <a:srgbClr val="0000FF"/>
                </a:solidFill>
                <a:latin typeface="Arial"/>
                <a:cs typeface="Arial"/>
                <a:hlinkClick r:id="rId9"/>
              </a:rPr>
              <a:t>error,</a:t>
            </a:r>
            <a:r>
              <a:rPr dirty="0" sz="1600" spc="-5">
                <a:solidFill>
                  <a:srgbClr val="0000FF"/>
                </a:solidFill>
                <a:latin typeface="Arial"/>
                <a:cs typeface="Arial"/>
                <a:hlinkClick r:id="rId9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  <a:hlinkClick r:id="rId9"/>
              </a:rPr>
              <a:t>is</a:t>
            </a:r>
            <a:r>
              <a:rPr dirty="0" sz="1600" spc="-40">
                <a:solidFill>
                  <a:srgbClr val="0000FF"/>
                </a:solidFill>
                <a:latin typeface="Arial"/>
                <a:cs typeface="Arial"/>
                <a:hlinkClick r:id="rId9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  <a:hlinkClick r:id="rId9"/>
              </a:rPr>
              <a:t>a</a:t>
            </a:r>
            <a:r>
              <a:rPr dirty="0" sz="1600" spc="-25">
                <a:solidFill>
                  <a:srgbClr val="0000FF"/>
                </a:solidFill>
                <a:latin typeface="Arial"/>
                <a:cs typeface="Arial"/>
                <a:hlinkClick r:id="rId9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  <a:hlinkClick r:id="rId9"/>
              </a:rPr>
              <a:t>common</a:t>
            </a:r>
            <a:r>
              <a:rPr dirty="0" sz="1600" spc="-35">
                <a:solidFill>
                  <a:srgbClr val="0000FF"/>
                </a:solidFill>
                <a:latin typeface="Arial"/>
                <a:cs typeface="Arial"/>
                <a:hlinkClick r:id="rId9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  <a:hlinkClick r:id="rId9"/>
              </a:rPr>
              <a:t>method</a:t>
            </a:r>
            <a:r>
              <a:rPr dirty="0" sz="1600" spc="-15">
                <a:solidFill>
                  <a:srgbClr val="0000FF"/>
                </a:solidFill>
                <a:latin typeface="Arial"/>
                <a:cs typeface="Arial"/>
                <a:hlinkClick r:id="rId9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  <a:hlinkClick r:id="rId9"/>
              </a:rPr>
              <a:t>of</a:t>
            </a:r>
            <a:r>
              <a:rPr dirty="0" sz="1600" spc="-20">
                <a:solidFill>
                  <a:srgbClr val="0000FF"/>
                </a:solidFill>
                <a:latin typeface="Arial"/>
                <a:cs typeface="Arial"/>
                <a:hlinkClick r:id="rId9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  <a:hlinkClick r:id="rId9"/>
              </a:rPr>
              <a:t>teaching</a:t>
            </a:r>
            <a:r>
              <a:rPr dirty="0" sz="1600" spc="-15">
                <a:solidFill>
                  <a:srgbClr val="0000FF"/>
                </a:solidFill>
                <a:latin typeface="Arial"/>
                <a:cs typeface="Arial"/>
                <a:hlinkClick r:id="rId9"/>
              </a:rPr>
              <a:t> </a:t>
            </a:r>
            <a:r>
              <a:rPr dirty="0" u="sng" sz="16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9"/>
              </a:rPr>
              <a:t>artificial</a:t>
            </a:r>
            <a:r>
              <a:rPr dirty="0" u="sng" sz="1600" spc="-4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9"/>
              </a:rPr>
              <a:t> </a:t>
            </a:r>
            <a:r>
              <a:rPr dirty="0" u="sng" sz="1600" spc="-1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9"/>
              </a:rPr>
              <a:t>neural</a:t>
            </a:r>
            <a:endParaRPr sz="1600">
              <a:latin typeface="Arial"/>
              <a:cs typeface="Arial"/>
            </a:endParaRPr>
          </a:p>
          <a:p>
            <a:pPr algn="just" marL="12700">
              <a:lnSpc>
                <a:spcPct val="100000"/>
              </a:lnSpc>
            </a:pPr>
            <a:r>
              <a:rPr dirty="0" u="sng" sz="16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9"/>
              </a:rPr>
              <a:t>networks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  <a:hlinkClick r:id="rId9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  <a:hlinkClick r:id="rId9"/>
              </a:rPr>
              <a:t>how</a:t>
            </a:r>
            <a:r>
              <a:rPr dirty="0" sz="1600" spc="-40">
                <a:solidFill>
                  <a:srgbClr val="0000FF"/>
                </a:solidFill>
                <a:latin typeface="Arial"/>
                <a:cs typeface="Arial"/>
                <a:hlinkClick r:id="rId9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  <a:hlinkClick r:id="rId9"/>
              </a:rPr>
              <a:t>to</a:t>
            </a:r>
            <a:r>
              <a:rPr dirty="0" sz="1600" spc="-20">
                <a:solidFill>
                  <a:srgbClr val="0000FF"/>
                </a:solidFill>
                <a:latin typeface="Arial"/>
                <a:cs typeface="Arial"/>
                <a:hlinkClick r:id="rId9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  <a:hlinkClick r:id="rId9"/>
              </a:rPr>
              <a:t>perform</a:t>
            </a:r>
            <a:r>
              <a:rPr dirty="0" sz="1600" spc="5">
                <a:solidFill>
                  <a:srgbClr val="0000FF"/>
                </a:solidFill>
                <a:latin typeface="Arial"/>
                <a:cs typeface="Arial"/>
                <a:hlinkClick r:id="rId9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  <a:hlinkClick r:id="rId9"/>
              </a:rPr>
              <a:t>a</a:t>
            </a:r>
            <a:r>
              <a:rPr dirty="0" sz="1600" spc="-35">
                <a:solidFill>
                  <a:srgbClr val="0000FF"/>
                </a:solidFill>
                <a:latin typeface="Arial"/>
                <a:cs typeface="Arial"/>
                <a:hlinkClick r:id="rId9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  <a:hlinkClick r:id="rId9"/>
              </a:rPr>
              <a:t>given</a:t>
            </a:r>
            <a:r>
              <a:rPr dirty="0" sz="1600" spc="-30">
                <a:solidFill>
                  <a:srgbClr val="0000FF"/>
                </a:solidFill>
                <a:latin typeface="Arial"/>
                <a:cs typeface="Arial"/>
                <a:hlinkClick r:id="rId9"/>
              </a:rPr>
              <a:t> </a:t>
            </a:r>
            <a:r>
              <a:rPr dirty="0" sz="1600" spc="-10">
                <a:solidFill>
                  <a:srgbClr val="0000FF"/>
                </a:solidFill>
                <a:latin typeface="Arial"/>
                <a:cs typeface="Arial"/>
                <a:hlinkClick r:id="rId9"/>
              </a:rPr>
              <a:t>task.</a:t>
            </a:r>
            <a:endParaRPr sz="1600">
              <a:latin typeface="Arial"/>
              <a:cs typeface="Arial"/>
            </a:endParaRPr>
          </a:p>
          <a:p>
            <a:pPr algn="just" marL="12700" marR="23495">
              <a:lnSpc>
                <a:spcPct val="99600"/>
              </a:lnSpc>
              <a:spcBef>
                <a:spcPts val="10"/>
              </a:spcBef>
            </a:pP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It</a:t>
            </a:r>
            <a:r>
              <a:rPr dirty="0" sz="16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was</a:t>
            </a:r>
            <a:r>
              <a:rPr dirty="0" sz="16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first</a:t>
            </a:r>
            <a:r>
              <a:rPr dirty="0" sz="16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described</a:t>
            </a:r>
            <a:r>
              <a:rPr dirty="0" sz="16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by</a:t>
            </a:r>
            <a:r>
              <a:rPr dirty="0" sz="16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u="sng" sz="16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0"/>
              </a:rPr>
              <a:t>Paul</a:t>
            </a:r>
            <a:r>
              <a:rPr dirty="0" u="sng" sz="1600" spc="-4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0"/>
              </a:rPr>
              <a:t> </a:t>
            </a:r>
            <a:r>
              <a:rPr dirty="0" u="sng" sz="16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0"/>
              </a:rPr>
              <a:t>Werbos</a:t>
            </a:r>
            <a:r>
              <a:rPr dirty="0" sz="16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in</a:t>
            </a:r>
            <a:r>
              <a:rPr dirty="0" sz="16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1974,</a:t>
            </a:r>
            <a:r>
              <a:rPr dirty="0" sz="16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but</a:t>
            </a:r>
            <a:r>
              <a:rPr dirty="0" sz="16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it</a:t>
            </a:r>
            <a:r>
              <a:rPr dirty="0" sz="16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wasn't</a:t>
            </a:r>
            <a:r>
              <a:rPr dirty="0" sz="16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until</a:t>
            </a:r>
            <a:r>
              <a:rPr dirty="0" sz="16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1986,</a:t>
            </a:r>
            <a:r>
              <a:rPr dirty="0" sz="16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through</a:t>
            </a:r>
            <a:r>
              <a:rPr dirty="0" sz="16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16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work</a:t>
            </a:r>
            <a:r>
              <a:rPr dirty="0" sz="16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0000FF"/>
                </a:solidFill>
                <a:latin typeface="Arial"/>
                <a:cs typeface="Arial"/>
              </a:rPr>
              <a:t>of </a:t>
            </a:r>
            <a:r>
              <a:rPr dirty="0" u="sng" sz="16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1"/>
              </a:rPr>
              <a:t>David</a:t>
            </a:r>
            <a:r>
              <a:rPr dirty="0" u="sng" sz="1600" spc="-4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1"/>
              </a:rPr>
              <a:t> </a:t>
            </a:r>
            <a:r>
              <a:rPr dirty="0" u="sng" sz="16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1"/>
              </a:rPr>
              <a:t>E.</a:t>
            </a:r>
            <a:r>
              <a:rPr dirty="0" u="sng" sz="1600" spc="-2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1"/>
              </a:rPr>
              <a:t> </a:t>
            </a:r>
            <a:r>
              <a:rPr dirty="0" u="sng" sz="16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1"/>
              </a:rPr>
              <a:t>Rumelhart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,</a:t>
            </a:r>
            <a:r>
              <a:rPr dirty="0" sz="16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u="sng" sz="16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2"/>
              </a:rPr>
              <a:t>Geoffrey</a:t>
            </a:r>
            <a:r>
              <a:rPr dirty="0" u="sng" sz="1600" spc="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2"/>
              </a:rPr>
              <a:t> </a:t>
            </a:r>
            <a:r>
              <a:rPr dirty="0" u="sng" sz="16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2"/>
              </a:rPr>
              <a:t>E.</a:t>
            </a:r>
            <a:r>
              <a:rPr dirty="0" u="sng" sz="1600" spc="-3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2"/>
              </a:rPr>
              <a:t> </a:t>
            </a:r>
            <a:r>
              <a:rPr dirty="0" u="sng" sz="16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2"/>
              </a:rPr>
              <a:t>Hinton</a:t>
            </a:r>
            <a:r>
              <a:rPr dirty="0" sz="1600" spc="-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and</a:t>
            </a:r>
            <a:r>
              <a:rPr dirty="0" sz="16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u="sng" sz="16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3"/>
              </a:rPr>
              <a:t>Ronald</a:t>
            </a:r>
            <a:r>
              <a:rPr dirty="0" u="sng" sz="1600" spc="-4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3"/>
              </a:rPr>
              <a:t> </a:t>
            </a:r>
            <a:r>
              <a:rPr dirty="0" u="sng" sz="16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3"/>
              </a:rPr>
              <a:t>J.</a:t>
            </a:r>
            <a:r>
              <a:rPr dirty="0" u="sng" sz="1600" spc="-1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3"/>
              </a:rPr>
              <a:t> </a:t>
            </a:r>
            <a:r>
              <a:rPr dirty="0" u="sng" sz="16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3"/>
              </a:rPr>
              <a:t>Williams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,</a:t>
            </a:r>
            <a:r>
              <a:rPr dirty="0" sz="160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that</a:t>
            </a:r>
            <a:r>
              <a:rPr dirty="0" sz="1600" spc="-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it</a:t>
            </a:r>
            <a:r>
              <a:rPr dirty="0" sz="16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gained</a:t>
            </a:r>
            <a:r>
              <a:rPr dirty="0" sz="16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000FF"/>
                </a:solidFill>
                <a:latin typeface="Arial"/>
                <a:cs typeface="Arial"/>
              </a:rPr>
              <a:t>recognition,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and</a:t>
            </a:r>
            <a:r>
              <a:rPr dirty="0" sz="16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it</a:t>
            </a:r>
            <a:r>
              <a:rPr dirty="0" sz="16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led</a:t>
            </a:r>
            <a:r>
              <a:rPr dirty="0" sz="16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to</a:t>
            </a:r>
            <a:r>
              <a:rPr dirty="0" sz="16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dirty="0" sz="1600" spc="-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“renaissance”</a:t>
            </a:r>
            <a:r>
              <a:rPr dirty="0" sz="2000" spc="-6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in</a:t>
            </a:r>
            <a:r>
              <a:rPr dirty="0" sz="16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16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field</a:t>
            </a:r>
            <a:r>
              <a:rPr dirty="0" sz="16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16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artificial</a:t>
            </a:r>
            <a:r>
              <a:rPr dirty="0" sz="16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neural</a:t>
            </a:r>
            <a:r>
              <a:rPr dirty="0" sz="16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network</a:t>
            </a:r>
            <a:r>
              <a:rPr dirty="0" sz="1600" spc="-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000FF"/>
                </a:solidFill>
                <a:latin typeface="Arial"/>
                <a:cs typeface="Arial"/>
              </a:rPr>
              <a:t>research.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40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62100" y="0"/>
            <a:ext cx="6438900" cy="6857996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latin typeface="Times New Roman"/>
                <a:cs typeface="Times New Roman"/>
              </a:rPr>
              <a:t>Back-</a:t>
            </a:r>
            <a:r>
              <a:rPr dirty="0" sz="3200" spc="-10">
                <a:latin typeface="Times New Roman"/>
                <a:cs typeface="Times New Roman"/>
              </a:rPr>
              <a:t>propagation(BP)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990409" y="1773935"/>
            <a:ext cx="6530975" cy="3505835"/>
            <a:chOff x="990409" y="1773935"/>
            <a:chExt cx="6530975" cy="3505835"/>
          </a:xfrm>
        </p:grpSpPr>
        <p:sp>
          <p:nvSpPr>
            <p:cNvPr id="13" name="object 13" descr=""/>
            <p:cNvSpPr/>
            <p:nvPr/>
          </p:nvSpPr>
          <p:spPr>
            <a:xfrm>
              <a:off x="995172" y="4588763"/>
              <a:ext cx="6477000" cy="685800"/>
            </a:xfrm>
            <a:custGeom>
              <a:avLst/>
              <a:gdLst/>
              <a:ahLst/>
              <a:cxnLst/>
              <a:rect l="l" t="t" r="r" b="b"/>
              <a:pathLst>
                <a:path w="6477000" h="685800">
                  <a:moveTo>
                    <a:pt x="343027" y="0"/>
                  </a:moveTo>
                  <a:lnTo>
                    <a:pt x="0" y="342900"/>
                  </a:lnTo>
                  <a:lnTo>
                    <a:pt x="343027" y="685800"/>
                  </a:lnTo>
                  <a:lnTo>
                    <a:pt x="343027" y="514350"/>
                  </a:lnTo>
                  <a:lnTo>
                    <a:pt x="6477000" y="514350"/>
                  </a:lnTo>
                  <a:lnTo>
                    <a:pt x="6477000" y="171450"/>
                  </a:lnTo>
                  <a:lnTo>
                    <a:pt x="343027" y="171450"/>
                  </a:lnTo>
                  <a:lnTo>
                    <a:pt x="343027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995172" y="4588763"/>
              <a:ext cx="6477000" cy="685800"/>
            </a:xfrm>
            <a:custGeom>
              <a:avLst/>
              <a:gdLst/>
              <a:ahLst/>
              <a:cxnLst/>
              <a:rect l="l" t="t" r="r" b="b"/>
              <a:pathLst>
                <a:path w="6477000" h="685800">
                  <a:moveTo>
                    <a:pt x="0" y="342900"/>
                  </a:moveTo>
                  <a:lnTo>
                    <a:pt x="343027" y="0"/>
                  </a:lnTo>
                  <a:lnTo>
                    <a:pt x="343027" y="171450"/>
                  </a:lnTo>
                  <a:lnTo>
                    <a:pt x="6477000" y="171450"/>
                  </a:lnTo>
                  <a:lnTo>
                    <a:pt x="6477000" y="514350"/>
                  </a:lnTo>
                  <a:lnTo>
                    <a:pt x="343027" y="514350"/>
                  </a:lnTo>
                  <a:lnTo>
                    <a:pt x="343027" y="685800"/>
                  </a:lnTo>
                  <a:lnTo>
                    <a:pt x="0" y="3429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039368" y="4062983"/>
              <a:ext cx="6477000" cy="609600"/>
            </a:xfrm>
            <a:custGeom>
              <a:avLst/>
              <a:gdLst/>
              <a:ahLst/>
              <a:cxnLst/>
              <a:rect l="l" t="t" r="r" b="b"/>
              <a:pathLst>
                <a:path w="6477000" h="609600">
                  <a:moveTo>
                    <a:pt x="6172327" y="0"/>
                  </a:moveTo>
                  <a:lnTo>
                    <a:pt x="6172327" y="152400"/>
                  </a:lnTo>
                  <a:lnTo>
                    <a:pt x="0" y="152400"/>
                  </a:lnTo>
                  <a:lnTo>
                    <a:pt x="0" y="457200"/>
                  </a:lnTo>
                  <a:lnTo>
                    <a:pt x="6172327" y="457200"/>
                  </a:lnTo>
                  <a:lnTo>
                    <a:pt x="6172327" y="609600"/>
                  </a:lnTo>
                  <a:lnTo>
                    <a:pt x="6477000" y="304800"/>
                  </a:lnTo>
                  <a:lnTo>
                    <a:pt x="6172327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039368" y="4062983"/>
              <a:ext cx="6477000" cy="609600"/>
            </a:xfrm>
            <a:custGeom>
              <a:avLst/>
              <a:gdLst/>
              <a:ahLst/>
              <a:cxnLst/>
              <a:rect l="l" t="t" r="r" b="b"/>
              <a:pathLst>
                <a:path w="6477000" h="609600">
                  <a:moveTo>
                    <a:pt x="0" y="152400"/>
                  </a:moveTo>
                  <a:lnTo>
                    <a:pt x="6172327" y="152400"/>
                  </a:lnTo>
                  <a:lnTo>
                    <a:pt x="6172327" y="0"/>
                  </a:lnTo>
                  <a:lnTo>
                    <a:pt x="6477000" y="304800"/>
                  </a:lnTo>
                  <a:lnTo>
                    <a:pt x="6172327" y="609600"/>
                  </a:lnTo>
                  <a:lnTo>
                    <a:pt x="6172327" y="457200"/>
                  </a:lnTo>
                  <a:lnTo>
                    <a:pt x="0" y="457200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088636" y="2117978"/>
              <a:ext cx="277495" cy="1556385"/>
            </a:xfrm>
            <a:custGeom>
              <a:avLst/>
              <a:gdLst/>
              <a:ahLst/>
              <a:cxnLst/>
              <a:rect l="l" t="t" r="r" b="b"/>
              <a:pathLst>
                <a:path w="277495" h="1556385">
                  <a:moveTo>
                    <a:pt x="254596" y="44450"/>
                  </a:moveTo>
                  <a:lnTo>
                    <a:pt x="203200" y="44450"/>
                  </a:lnTo>
                  <a:lnTo>
                    <a:pt x="190449" y="44450"/>
                  </a:lnTo>
                  <a:lnTo>
                    <a:pt x="190246" y="76200"/>
                  </a:lnTo>
                  <a:lnTo>
                    <a:pt x="254596" y="44450"/>
                  </a:lnTo>
                  <a:close/>
                </a:path>
                <a:path w="277495" h="1556385">
                  <a:moveTo>
                    <a:pt x="265264" y="1524254"/>
                  </a:moveTo>
                  <a:lnTo>
                    <a:pt x="213868" y="1524254"/>
                  </a:lnTo>
                  <a:lnTo>
                    <a:pt x="201117" y="1524254"/>
                  </a:lnTo>
                  <a:lnTo>
                    <a:pt x="200914" y="1556004"/>
                  </a:lnTo>
                  <a:lnTo>
                    <a:pt x="265264" y="1524254"/>
                  </a:lnTo>
                  <a:close/>
                </a:path>
                <a:path w="277495" h="1556385">
                  <a:moveTo>
                    <a:pt x="265264" y="609854"/>
                  </a:moveTo>
                  <a:lnTo>
                    <a:pt x="213868" y="609854"/>
                  </a:lnTo>
                  <a:lnTo>
                    <a:pt x="201117" y="609854"/>
                  </a:lnTo>
                  <a:lnTo>
                    <a:pt x="200914" y="641604"/>
                  </a:lnTo>
                  <a:lnTo>
                    <a:pt x="265264" y="609854"/>
                  </a:lnTo>
                  <a:close/>
                </a:path>
                <a:path w="277495" h="1556385">
                  <a:moveTo>
                    <a:pt x="266700" y="38481"/>
                  </a:moveTo>
                  <a:lnTo>
                    <a:pt x="190754" y="0"/>
                  </a:lnTo>
                  <a:lnTo>
                    <a:pt x="190538" y="31686"/>
                  </a:lnTo>
                  <a:lnTo>
                    <a:pt x="0" y="30607"/>
                  </a:lnTo>
                  <a:lnTo>
                    <a:pt x="0" y="43307"/>
                  </a:lnTo>
                  <a:lnTo>
                    <a:pt x="190449" y="44386"/>
                  </a:lnTo>
                  <a:lnTo>
                    <a:pt x="203200" y="44450"/>
                  </a:lnTo>
                  <a:lnTo>
                    <a:pt x="254736" y="44386"/>
                  </a:lnTo>
                  <a:lnTo>
                    <a:pt x="266700" y="38481"/>
                  </a:lnTo>
                  <a:close/>
                </a:path>
                <a:path w="277495" h="1556385">
                  <a:moveTo>
                    <a:pt x="277368" y="1518285"/>
                  </a:moveTo>
                  <a:lnTo>
                    <a:pt x="201422" y="1479816"/>
                  </a:lnTo>
                  <a:lnTo>
                    <a:pt x="201206" y="1511490"/>
                  </a:lnTo>
                  <a:lnTo>
                    <a:pt x="10668" y="1510411"/>
                  </a:lnTo>
                  <a:lnTo>
                    <a:pt x="10668" y="1523111"/>
                  </a:lnTo>
                  <a:lnTo>
                    <a:pt x="201117" y="1524190"/>
                  </a:lnTo>
                  <a:lnTo>
                    <a:pt x="213868" y="1524254"/>
                  </a:lnTo>
                  <a:lnTo>
                    <a:pt x="265404" y="1524190"/>
                  </a:lnTo>
                  <a:lnTo>
                    <a:pt x="277368" y="1518285"/>
                  </a:lnTo>
                  <a:close/>
                </a:path>
                <a:path w="277495" h="1556385">
                  <a:moveTo>
                    <a:pt x="277368" y="603885"/>
                  </a:moveTo>
                  <a:lnTo>
                    <a:pt x="201422" y="565404"/>
                  </a:lnTo>
                  <a:lnTo>
                    <a:pt x="201206" y="597090"/>
                  </a:lnTo>
                  <a:lnTo>
                    <a:pt x="10668" y="596011"/>
                  </a:lnTo>
                  <a:lnTo>
                    <a:pt x="10668" y="608711"/>
                  </a:lnTo>
                  <a:lnTo>
                    <a:pt x="201117" y="609790"/>
                  </a:lnTo>
                  <a:lnTo>
                    <a:pt x="213868" y="609854"/>
                  </a:lnTo>
                  <a:lnTo>
                    <a:pt x="265404" y="609790"/>
                  </a:lnTo>
                  <a:lnTo>
                    <a:pt x="277368" y="6038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23844" y="2037587"/>
              <a:ext cx="243840" cy="24384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25367" y="2596895"/>
              <a:ext cx="243840" cy="242316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25367" y="3509771"/>
              <a:ext cx="243840" cy="24384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60036" y="2025395"/>
              <a:ext cx="243840" cy="24384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63083" y="2602991"/>
              <a:ext cx="243840" cy="243840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60036" y="3515867"/>
              <a:ext cx="243840" cy="243840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2023110" y="1823338"/>
              <a:ext cx="2919730" cy="2031364"/>
            </a:xfrm>
            <a:custGeom>
              <a:avLst/>
              <a:gdLst/>
              <a:ahLst/>
              <a:cxnLst/>
              <a:rect l="l" t="t" r="r" b="b"/>
              <a:pathLst>
                <a:path w="2919729" h="2031364">
                  <a:moveTo>
                    <a:pt x="1354074" y="1710817"/>
                  </a:moveTo>
                  <a:lnTo>
                    <a:pt x="1344663" y="1664716"/>
                  </a:lnTo>
                  <a:lnTo>
                    <a:pt x="1337056" y="1627378"/>
                  </a:lnTo>
                  <a:lnTo>
                    <a:pt x="1312062" y="1646974"/>
                  </a:lnTo>
                  <a:lnTo>
                    <a:pt x="1012050" y="1264310"/>
                  </a:lnTo>
                  <a:lnTo>
                    <a:pt x="1295844" y="1047343"/>
                  </a:lnTo>
                  <a:lnTo>
                    <a:pt x="1315212" y="1072642"/>
                  </a:lnTo>
                  <a:lnTo>
                    <a:pt x="1336192" y="1029589"/>
                  </a:lnTo>
                  <a:lnTo>
                    <a:pt x="1352550" y="996061"/>
                  </a:lnTo>
                  <a:lnTo>
                    <a:pt x="1268844" y="1012063"/>
                  </a:lnTo>
                  <a:lnTo>
                    <a:pt x="1288135" y="1037272"/>
                  </a:lnTo>
                  <a:lnTo>
                    <a:pt x="1004214" y="1254315"/>
                  </a:lnTo>
                  <a:lnTo>
                    <a:pt x="994156" y="1241488"/>
                  </a:lnTo>
                  <a:lnTo>
                    <a:pt x="994156" y="1262011"/>
                  </a:lnTo>
                  <a:lnTo>
                    <a:pt x="704799" y="1483207"/>
                  </a:lnTo>
                  <a:lnTo>
                    <a:pt x="693750" y="1477225"/>
                  </a:lnTo>
                  <a:lnTo>
                    <a:pt x="693750" y="1491665"/>
                  </a:lnTo>
                  <a:lnTo>
                    <a:pt x="35153" y="1995144"/>
                  </a:lnTo>
                  <a:lnTo>
                    <a:pt x="536079" y="1406283"/>
                  </a:lnTo>
                  <a:lnTo>
                    <a:pt x="693750" y="1491665"/>
                  </a:lnTo>
                  <a:lnTo>
                    <a:pt x="693750" y="1477225"/>
                  </a:lnTo>
                  <a:lnTo>
                    <a:pt x="544499" y="1396390"/>
                  </a:lnTo>
                  <a:lnTo>
                    <a:pt x="833335" y="1056855"/>
                  </a:lnTo>
                  <a:lnTo>
                    <a:pt x="994156" y="1262011"/>
                  </a:lnTo>
                  <a:lnTo>
                    <a:pt x="994156" y="1241488"/>
                  </a:lnTo>
                  <a:lnTo>
                    <a:pt x="841705" y="1047013"/>
                  </a:lnTo>
                  <a:lnTo>
                    <a:pt x="868984" y="1014945"/>
                  </a:lnTo>
                  <a:lnTo>
                    <a:pt x="1245704" y="967676"/>
                  </a:lnTo>
                  <a:lnTo>
                    <a:pt x="1249680" y="999109"/>
                  </a:lnTo>
                  <a:lnTo>
                    <a:pt x="1318069" y="953516"/>
                  </a:lnTo>
                  <a:lnTo>
                    <a:pt x="1320546" y="951865"/>
                  </a:lnTo>
                  <a:lnTo>
                    <a:pt x="1240155" y="923544"/>
                  </a:lnTo>
                  <a:lnTo>
                    <a:pt x="1244130" y="955103"/>
                  </a:lnTo>
                  <a:lnTo>
                    <a:pt x="881176" y="1000607"/>
                  </a:lnTo>
                  <a:lnTo>
                    <a:pt x="1028242" y="827722"/>
                  </a:lnTo>
                  <a:lnTo>
                    <a:pt x="1226845" y="878255"/>
                  </a:lnTo>
                  <a:lnTo>
                    <a:pt x="1219073" y="909066"/>
                  </a:lnTo>
                  <a:lnTo>
                    <a:pt x="1302245" y="890905"/>
                  </a:lnTo>
                  <a:lnTo>
                    <a:pt x="1291234" y="881380"/>
                  </a:lnTo>
                  <a:lnTo>
                    <a:pt x="1237742" y="835152"/>
                  </a:lnTo>
                  <a:lnTo>
                    <a:pt x="1229969" y="865924"/>
                  </a:lnTo>
                  <a:lnTo>
                    <a:pt x="1037399" y="816965"/>
                  </a:lnTo>
                  <a:lnTo>
                    <a:pt x="1128585" y="709777"/>
                  </a:lnTo>
                  <a:lnTo>
                    <a:pt x="1252575" y="787247"/>
                  </a:lnTo>
                  <a:lnTo>
                    <a:pt x="1235710" y="814197"/>
                  </a:lnTo>
                  <a:lnTo>
                    <a:pt x="1320546" y="822325"/>
                  </a:lnTo>
                  <a:lnTo>
                    <a:pt x="1303210" y="794004"/>
                  </a:lnTo>
                  <a:lnTo>
                    <a:pt x="1276083" y="749681"/>
                  </a:lnTo>
                  <a:lnTo>
                    <a:pt x="1259268" y="776554"/>
                  </a:lnTo>
                  <a:lnTo>
                    <a:pt x="1136853" y="700062"/>
                  </a:lnTo>
                  <a:lnTo>
                    <a:pt x="1307998" y="498868"/>
                  </a:lnTo>
                  <a:lnTo>
                    <a:pt x="1332230" y="519430"/>
                  </a:lnTo>
                  <a:lnTo>
                    <a:pt x="1341678" y="480949"/>
                  </a:lnTo>
                  <a:lnTo>
                    <a:pt x="1352550" y="436753"/>
                  </a:lnTo>
                  <a:lnTo>
                    <a:pt x="1274191" y="470154"/>
                  </a:lnTo>
                  <a:lnTo>
                    <a:pt x="1298321" y="490651"/>
                  </a:lnTo>
                  <a:lnTo>
                    <a:pt x="1125969" y="693267"/>
                  </a:lnTo>
                  <a:lnTo>
                    <a:pt x="1117714" y="688111"/>
                  </a:lnTo>
                  <a:lnTo>
                    <a:pt x="1117714" y="702983"/>
                  </a:lnTo>
                  <a:lnTo>
                    <a:pt x="1023721" y="813485"/>
                  </a:lnTo>
                  <a:lnTo>
                    <a:pt x="1014564" y="811161"/>
                  </a:lnTo>
                  <a:lnTo>
                    <a:pt x="1014564" y="824242"/>
                  </a:lnTo>
                  <a:lnTo>
                    <a:pt x="862558" y="1002944"/>
                  </a:lnTo>
                  <a:lnTo>
                    <a:pt x="850366" y="1004481"/>
                  </a:lnTo>
                  <a:lnTo>
                    <a:pt x="850366" y="1017282"/>
                  </a:lnTo>
                  <a:lnTo>
                    <a:pt x="833729" y="1036840"/>
                  </a:lnTo>
                  <a:lnTo>
                    <a:pt x="825360" y="1026160"/>
                  </a:lnTo>
                  <a:lnTo>
                    <a:pt x="825360" y="1046683"/>
                  </a:lnTo>
                  <a:lnTo>
                    <a:pt x="533120" y="1390230"/>
                  </a:lnTo>
                  <a:lnTo>
                    <a:pt x="33655" y="1119733"/>
                  </a:lnTo>
                  <a:lnTo>
                    <a:pt x="806627" y="1022769"/>
                  </a:lnTo>
                  <a:lnTo>
                    <a:pt x="825360" y="1046683"/>
                  </a:lnTo>
                  <a:lnTo>
                    <a:pt x="825360" y="1026160"/>
                  </a:lnTo>
                  <a:lnTo>
                    <a:pt x="821270" y="1020927"/>
                  </a:lnTo>
                  <a:lnTo>
                    <a:pt x="850366" y="1017282"/>
                  </a:lnTo>
                  <a:lnTo>
                    <a:pt x="850366" y="1004481"/>
                  </a:lnTo>
                  <a:lnTo>
                    <a:pt x="812126" y="1009256"/>
                  </a:lnTo>
                  <a:lnTo>
                    <a:pt x="797483" y="990587"/>
                  </a:lnTo>
                  <a:lnTo>
                    <a:pt x="797483" y="1011097"/>
                  </a:lnTo>
                  <a:lnTo>
                    <a:pt x="26885" y="1107694"/>
                  </a:lnTo>
                  <a:lnTo>
                    <a:pt x="620649" y="785545"/>
                  </a:lnTo>
                  <a:lnTo>
                    <a:pt x="797483" y="1011097"/>
                  </a:lnTo>
                  <a:lnTo>
                    <a:pt x="797483" y="990587"/>
                  </a:lnTo>
                  <a:lnTo>
                    <a:pt x="631939" y="779424"/>
                  </a:lnTo>
                  <a:lnTo>
                    <a:pt x="697852" y="743661"/>
                  </a:lnTo>
                  <a:lnTo>
                    <a:pt x="1014564" y="824242"/>
                  </a:lnTo>
                  <a:lnTo>
                    <a:pt x="1014564" y="811161"/>
                  </a:lnTo>
                  <a:lnTo>
                    <a:pt x="714222" y="734771"/>
                  </a:lnTo>
                  <a:lnTo>
                    <a:pt x="957427" y="602818"/>
                  </a:lnTo>
                  <a:lnTo>
                    <a:pt x="1117714" y="702983"/>
                  </a:lnTo>
                  <a:lnTo>
                    <a:pt x="1117714" y="688111"/>
                  </a:lnTo>
                  <a:lnTo>
                    <a:pt x="970165" y="595909"/>
                  </a:lnTo>
                  <a:lnTo>
                    <a:pt x="1256601" y="440499"/>
                  </a:lnTo>
                  <a:lnTo>
                    <a:pt x="1271778" y="468503"/>
                  </a:lnTo>
                  <a:lnTo>
                    <a:pt x="1303337" y="423291"/>
                  </a:lnTo>
                  <a:lnTo>
                    <a:pt x="1320546" y="398653"/>
                  </a:lnTo>
                  <a:lnTo>
                    <a:pt x="1235443" y="401447"/>
                  </a:lnTo>
                  <a:lnTo>
                    <a:pt x="1250569" y="429361"/>
                  </a:lnTo>
                  <a:lnTo>
                    <a:pt x="957808" y="588187"/>
                  </a:lnTo>
                  <a:lnTo>
                    <a:pt x="945070" y="580237"/>
                  </a:lnTo>
                  <a:lnTo>
                    <a:pt x="945070" y="595096"/>
                  </a:lnTo>
                  <a:lnTo>
                    <a:pt x="696099" y="730161"/>
                  </a:lnTo>
                  <a:lnTo>
                    <a:pt x="679729" y="726008"/>
                  </a:lnTo>
                  <a:lnTo>
                    <a:pt x="679729" y="739051"/>
                  </a:lnTo>
                  <a:lnTo>
                    <a:pt x="623989" y="769277"/>
                  </a:lnTo>
                  <a:lnTo>
                    <a:pt x="580504" y="713790"/>
                  </a:lnTo>
                  <a:lnTo>
                    <a:pt x="679729" y="739051"/>
                  </a:lnTo>
                  <a:lnTo>
                    <a:pt x="679729" y="726008"/>
                  </a:lnTo>
                  <a:lnTo>
                    <a:pt x="567740" y="697509"/>
                  </a:lnTo>
                  <a:lnTo>
                    <a:pt x="47929" y="34429"/>
                  </a:lnTo>
                  <a:lnTo>
                    <a:pt x="945070" y="595096"/>
                  </a:lnTo>
                  <a:lnTo>
                    <a:pt x="945070" y="580237"/>
                  </a:lnTo>
                  <a:lnTo>
                    <a:pt x="49187" y="20332"/>
                  </a:lnTo>
                  <a:lnTo>
                    <a:pt x="1238542" y="266052"/>
                  </a:lnTo>
                  <a:lnTo>
                    <a:pt x="1232154" y="297053"/>
                  </a:lnTo>
                  <a:lnTo>
                    <a:pt x="1314450" y="275209"/>
                  </a:lnTo>
                  <a:lnTo>
                    <a:pt x="1306055" y="268605"/>
                  </a:lnTo>
                  <a:lnTo>
                    <a:pt x="1247508" y="222504"/>
                  </a:lnTo>
                  <a:lnTo>
                    <a:pt x="1241107" y="253606"/>
                  </a:lnTo>
                  <a:lnTo>
                    <a:pt x="22377" y="1828"/>
                  </a:lnTo>
                  <a:lnTo>
                    <a:pt x="20955" y="0"/>
                  </a:lnTo>
                  <a:lnTo>
                    <a:pt x="19431" y="1219"/>
                  </a:lnTo>
                  <a:lnTo>
                    <a:pt x="17272" y="762"/>
                  </a:lnTo>
                  <a:lnTo>
                    <a:pt x="16738" y="3352"/>
                  </a:lnTo>
                  <a:lnTo>
                    <a:pt x="11049" y="7874"/>
                  </a:lnTo>
                  <a:lnTo>
                    <a:pt x="13436" y="10934"/>
                  </a:lnTo>
                  <a:lnTo>
                    <a:pt x="12573" y="12319"/>
                  </a:lnTo>
                  <a:lnTo>
                    <a:pt x="16408" y="14732"/>
                  </a:lnTo>
                  <a:lnTo>
                    <a:pt x="547636" y="692391"/>
                  </a:lnTo>
                  <a:lnTo>
                    <a:pt x="9906" y="555625"/>
                  </a:lnTo>
                  <a:lnTo>
                    <a:pt x="6858" y="567817"/>
                  </a:lnTo>
                  <a:lnTo>
                    <a:pt x="560412" y="708685"/>
                  </a:lnTo>
                  <a:lnTo>
                    <a:pt x="612711" y="775411"/>
                  </a:lnTo>
                  <a:lnTo>
                    <a:pt x="8382" y="1103249"/>
                  </a:lnTo>
                  <a:lnTo>
                    <a:pt x="11823" y="1109586"/>
                  </a:lnTo>
                  <a:lnTo>
                    <a:pt x="7620" y="1110107"/>
                  </a:lnTo>
                  <a:lnTo>
                    <a:pt x="8775" y="1119797"/>
                  </a:lnTo>
                  <a:lnTo>
                    <a:pt x="8382" y="1120521"/>
                  </a:lnTo>
                  <a:lnTo>
                    <a:pt x="8902" y="1120813"/>
                  </a:lnTo>
                  <a:lnTo>
                    <a:pt x="9144" y="1122807"/>
                  </a:lnTo>
                  <a:lnTo>
                    <a:pt x="11950" y="1122464"/>
                  </a:lnTo>
                  <a:lnTo>
                    <a:pt x="524713" y="1400124"/>
                  </a:lnTo>
                  <a:lnTo>
                    <a:pt x="2032" y="2014601"/>
                  </a:lnTo>
                  <a:lnTo>
                    <a:pt x="5676" y="2017674"/>
                  </a:lnTo>
                  <a:lnTo>
                    <a:pt x="5549" y="2017776"/>
                  </a:lnTo>
                  <a:lnTo>
                    <a:pt x="0" y="2018411"/>
                  </a:lnTo>
                  <a:lnTo>
                    <a:pt x="1524" y="2031111"/>
                  </a:lnTo>
                  <a:lnTo>
                    <a:pt x="1245565" y="1887410"/>
                  </a:lnTo>
                  <a:lnTo>
                    <a:pt x="1249172" y="1918970"/>
                  </a:lnTo>
                  <a:lnTo>
                    <a:pt x="1318983" y="1873377"/>
                  </a:lnTo>
                  <a:lnTo>
                    <a:pt x="1320546" y="1872361"/>
                  </a:lnTo>
                  <a:lnTo>
                    <a:pt x="1240536" y="1843278"/>
                  </a:lnTo>
                  <a:lnTo>
                    <a:pt x="1244130" y="1874837"/>
                  </a:lnTo>
                  <a:lnTo>
                    <a:pt x="30162" y="2014931"/>
                  </a:lnTo>
                  <a:lnTo>
                    <a:pt x="705980" y="1498295"/>
                  </a:lnTo>
                  <a:lnTo>
                    <a:pt x="1244422" y="1789836"/>
                  </a:lnTo>
                  <a:lnTo>
                    <a:pt x="1229360" y="1817751"/>
                  </a:lnTo>
                  <a:lnTo>
                    <a:pt x="1314450" y="1820545"/>
                  </a:lnTo>
                  <a:lnTo>
                    <a:pt x="1297203" y="1795907"/>
                  </a:lnTo>
                  <a:lnTo>
                    <a:pt x="1265555" y="1750707"/>
                  </a:lnTo>
                  <a:lnTo>
                    <a:pt x="1250442" y="1778685"/>
                  </a:lnTo>
                  <a:lnTo>
                    <a:pt x="717042" y="1489837"/>
                  </a:lnTo>
                  <a:lnTo>
                    <a:pt x="1001979" y="1271993"/>
                  </a:lnTo>
                  <a:lnTo>
                    <a:pt x="1302092" y="1654797"/>
                  </a:lnTo>
                  <a:lnTo>
                    <a:pt x="1277112" y="1674368"/>
                  </a:lnTo>
                  <a:lnTo>
                    <a:pt x="1354074" y="1710817"/>
                  </a:lnTo>
                  <a:close/>
                </a:path>
                <a:path w="2919729" h="2031364">
                  <a:moveTo>
                    <a:pt x="2838450" y="1814449"/>
                  </a:moveTo>
                  <a:lnTo>
                    <a:pt x="2825750" y="1808099"/>
                  </a:lnTo>
                  <a:lnTo>
                    <a:pt x="2762250" y="1776349"/>
                  </a:lnTo>
                  <a:lnTo>
                    <a:pt x="2762250" y="1808099"/>
                  </a:lnTo>
                  <a:lnTo>
                    <a:pt x="1549146" y="1808099"/>
                  </a:lnTo>
                  <a:lnTo>
                    <a:pt x="1549146" y="1820799"/>
                  </a:lnTo>
                  <a:lnTo>
                    <a:pt x="2762250" y="1820799"/>
                  </a:lnTo>
                  <a:lnTo>
                    <a:pt x="2762250" y="1852549"/>
                  </a:lnTo>
                  <a:lnTo>
                    <a:pt x="2825750" y="1820799"/>
                  </a:lnTo>
                  <a:lnTo>
                    <a:pt x="2838450" y="1814449"/>
                  </a:lnTo>
                  <a:close/>
                </a:path>
                <a:path w="2919729" h="2031364">
                  <a:moveTo>
                    <a:pt x="2919222" y="436753"/>
                  </a:moveTo>
                  <a:lnTo>
                    <a:pt x="2838323" y="463296"/>
                  </a:lnTo>
                  <a:lnTo>
                    <a:pt x="2860649" y="485851"/>
                  </a:lnTo>
                  <a:lnTo>
                    <a:pt x="2623362" y="721042"/>
                  </a:lnTo>
                  <a:lnTo>
                    <a:pt x="2613393" y="717435"/>
                  </a:lnTo>
                  <a:lnTo>
                    <a:pt x="2613393" y="730923"/>
                  </a:lnTo>
                  <a:lnTo>
                    <a:pt x="2277897" y="1063447"/>
                  </a:lnTo>
                  <a:lnTo>
                    <a:pt x="1560068" y="348830"/>
                  </a:lnTo>
                  <a:lnTo>
                    <a:pt x="2613393" y="730923"/>
                  </a:lnTo>
                  <a:lnTo>
                    <a:pt x="2613393" y="717435"/>
                  </a:lnTo>
                  <a:lnTo>
                    <a:pt x="1554353" y="333248"/>
                  </a:lnTo>
                  <a:lnTo>
                    <a:pt x="1551724" y="340525"/>
                  </a:lnTo>
                  <a:lnTo>
                    <a:pt x="1549019" y="337820"/>
                  </a:lnTo>
                  <a:lnTo>
                    <a:pt x="1540129" y="346710"/>
                  </a:lnTo>
                  <a:lnTo>
                    <a:pt x="2268893" y="1072362"/>
                  </a:lnTo>
                  <a:lnTo>
                    <a:pt x="1534033" y="1800733"/>
                  </a:lnTo>
                  <a:lnTo>
                    <a:pt x="1542923" y="1809877"/>
                  </a:lnTo>
                  <a:lnTo>
                    <a:pt x="1550301" y="1802561"/>
                  </a:lnTo>
                  <a:lnTo>
                    <a:pt x="1552575" y="1806067"/>
                  </a:lnTo>
                  <a:lnTo>
                    <a:pt x="2432647" y="1235430"/>
                  </a:lnTo>
                  <a:lnTo>
                    <a:pt x="2860662" y="1661579"/>
                  </a:lnTo>
                  <a:lnTo>
                    <a:pt x="2838323" y="1684020"/>
                  </a:lnTo>
                  <a:lnTo>
                    <a:pt x="2919222" y="1710817"/>
                  </a:lnTo>
                  <a:lnTo>
                    <a:pt x="2905671" y="1670558"/>
                  </a:lnTo>
                  <a:lnTo>
                    <a:pt x="2892044" y="1630045"/>
                  </a:lnTo>
                  <a:lnTo>
                    <a:pt x="2869654" y="1652536"/>
                  </a:lnTo>
                  <a:lnTo>
                    <a:pt x="2443543" y="1228369"/>
                  </a:lnTo>
                  <a:lnTo>
                    <a:pt x="2797784" y="998677"/>
                  </a:lnTo>
                  <a:lnTo>
                    <a:pt x="2815082" y="1025271"/>
                  </a:lnTo>
                  <a:lnTo>
                    <a:pt x="2841079" y="981075"/>
                  </a:lnTo>
                  <a:lnTo>
                    <a:pt x="2858262" y="951865"/>
                  </a:lnTo>
                  <a:lnTo>
                    <a:pt x="2773553" y="961390"/>
                  </a:lnTo>
                  <a:lnTo>
                    <a:pt x="2790837" y="987983"/>
                  </a:lnTo>
                  <a:lnTo>
                    <a:pt x="2434323" y="1219174"/>
                  </a:lnTo>
                  <a:lnTo>
                    <a:pt x="2423426" y="1208328"/>
                  </a:lnTo>
                  <a:lnTo>
                    <a:pt x="2423426" y="1226235"/>
                  </a:lnTo>
                  <a:lnTo>
                    <a:pt x="1579867" y="1773250"/>
                  </a:lnTo>
                  <a:lnTo>
                    <a:pt x="2277897" y="1081328"/>
                  </a:lnTo>
                  <a:lnTo>
                    <a:pt x="2423426" y="1226235"/>
                  </a:lnTo>
                  <a:lnTo>
                    <a:pt x="2423426" y="1208328"/>
                  </a:lnTo>
                  <a:lnTo>
                    <a:pt x="2286901" y="1072413"/>
                  </a:lnTo>
                  <a:lnTo>
                    <a:pt x="2626576" y="735711"/>
                  </a:lnTo>
                  <a:lnTo>
                    <a:pt x="2810345" y="802360"/>
                  </a:lnTo>
                  <a:lnTo>
                    <a:pt x="2799588" y="832104"/>
                  </a:lnTo>
                  <a:lnTo>
                    <a:pt x="2884170" y="822325"/>
                  </a:lnTo>
                  <a:lnTo>
                    <a:pt x="2869349" y="806704"/>
                  </a:lnTo>
                  <a:lnTo>
                    <a:pt x="2825496" y="760476"/>
                  </a:lnTo>
                  <a:lnTo>
                    <a:pt x="2814663" y="790422"/>
                  </a:lnTo>
                  <a:lnTo>
                    <a:pt x="2636545" y="725817"/>
                  </a:lnTo>
                  <a:lnTo>
                    <a:pt x="2869565" y="494842"/>
                  </a:lnTo>
                  <a:lnTo>
                    <a:pt x="2891917" y="517398"/>
                  </a:lnTo>
                  <a:lnTo>
                    <a:pt x="2905633" y="476885"/>
                  </a:lnTo>
                  <a:lnTo>
                    <a:pt x="2919222" y="4367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918716" y="2869691"/>
              <a:ext cx="1522730" cy="852169"/>
            </a:xfrm>
            <a:custGeom>
              <a:avLst/>
              <a:gdLst/>
              <a:ahLst/>
              <a:cxnLst/>
              <a:rect l="l" t="t" r="r" b="b"/>
              <a:pathLst>
                <a:path w="1522729" h="852170">
                  <a:moveTo>
                    <a:pt x="0" y="166116"/>
                  </a:moveTo>
                  <a:lnTo>
                    <a:pt x="1523" y="851916"/>
                  </a:lnTo>
                </a:path>
                <a:path w="1522729" h="852170">
                  <a:moveTo>
                    <a:pt x="1522475" y="0"/>
                  </a:moveTo>
                  <a:lnTo>
                    <a:pt x="1522475" y="603504"/>
                  </a:lnTo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2028825" y="2127884"/>
              <a:ext cx="2853055" cy="1458595"/>
            </a:xfrm>
            <a:custGeom>
              <a:avLst/>
              <a:gdLst/>
              <a:ahLst/>
              <a:cxnLst/>
              <a:rect l="l" t="t" r="r" b="b"/>
              <a:pathLst>
                <a:path w="2853054" h="1458595">
                  <a:moveTo>
                    <a:pt x="1314831" y="1458087"/>
                  </a:moveTo>
                  <a:lnTo>
                    <a:pt x="1300251" y="1419872"/>
                  </a:lnTo>
                  <a:lnTo>
                    <a:pt x="1284478" y="1378458"/>
                  </a:lnTo>
                  <a:lnTo>
                    <a:pt x="1262938" y="1401902"/>
                  </a:lnTo>
                  <a:lnTo>
                    <a:pt x="19977" y="261734"/>
                  </a:lnTo>
                  <a:lnTo>
                    <a:pt x="1230299" y="43789"/>
                  </a:lnTo>
                  <a:lnTo>
                    <a:pt x="1235964" y="75057"/>
                  </a:lnTo>
                  <a:lnTo>
                    <a:pt x="1297546" y="28956"/>
                  </a:lnTo>
                  <a:lnTo>
                    <a:pt x="1304163" y="24003"/>
                  </a:lnTo>
                  <a:lnTo>
                    <a:pt x="1222375" y="0"/>
                  </a:lnTo>
                  <a:lnTo>
                    <a:pt x="1228013" y="31216"/>
                  </a:lnTo>
                  <a:lnTo>
                    <a:pt x="0" y="252476"/>
                  </a:lnTo>
                  <a:lnTo>
                    <a:pt x="2286" y="264922"/>
                  </a:lnTo>
                  <a:lnTo>
                    <a:pt x="4203" y="264579"/>
                  </a:lnTo>
                  <a:lnTo>
                    <a:pt x="1254366" y="1411236"/>
                  </a:lnTo>
                  <a:lnTo>
                    <a:pt x="1232903" y="1434592"/>
                  </a:lnTo>
                  <a:lnTo>
                    <a:pt x="1314831" y="1458087"/>
                  </a:lnTo>
                  <a:close/>
                </a:path>
                <a:path w="2853054" h="1458595">
                  <a:moveTo>
                    <a:pt x="2852547" y="94107"/>
                  </a:moveTo>
                  <a:lnTo>
                    <a:pt x="2767838" y="85344"/>
                  </a:lnTo>
                  <a:lnTo>
                    <a:pt x="2779026" y="115112"/>
                  </a:lnTo>
                  <a:lnTo>
                    <a:pt x="1541145" y="581914"/>
                  </a:lnTo>
                  <a:lnTo>
                    <a:pt x="1545717" y="593852"/>
                  </a:lnTo>
                  <a:lnTo>
                    <a:pt x="1552270" y="591388"/>
                  </a:lnTo>
                  <a:lnTo>
                    <a:pt x="1545971" y="600837"/>
                  </a:lnTo>
                  <a:lnTo>
                    <a:pt x="2785453" y="1421371"/>
                  </a:lnTo>
                  <a:lnTo>
                    <a:pt x="2767965" y="1447800"/>
                  </a:lnTo>
                  <a:lnTo>
                    <a:pt x="2852547" y="1458087"/>
                  </a:lnTo>
                  <a:lnTo>
                    <a:pt x="2835402" y="1428369"/>
                  </a:lnTo>
                  <a:lnTo>
                    <a:pt x="2810002" y="1384300"/>
                  </a:lnTo>
                  <a:lnTo>
                    <a:pt x="2792526" y="1410690"/>
                  </a:lnTo>
                  <a:lnTo>
                    <a:pt x="1553946" y="590753"/>
                  </a:lnTo>
                  <a:lnTo>
                    <a:pt x="2783471" y="126936"/>
                  </a:lnTo>
                  <a:lnTo>
                    <a:pt x="2794635" y="156591"/>
                  </a:lnTo>
                  <a:lnTo>
                    <a:pt x="2837243" y="110617"/>
                  </a:lnTo>
                  <a:lnTo>
                    <a:pt x="2852547" y="941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45563" y="3800855"/>
              <a:ext cx="169164" cy="99060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57755" y="2886455"/>
              <a:ext cx="170688" cy="99060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54708" y="2333243"/>
              <a:ext cx="170688" cy="100584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54708" y="1773935"/>
              <a:ext cx="170688" cy="100584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3572256" y="2118232"/>
              <a:ext cx="1289685" cy="643255"/>
            </a:xfrm>
            <a:custGeom>
              <a:avLst/>
              <a:gdLst/>
              <a:ahLst/>
              <a:cxnLst/>
              <a:rect l="l" t="t" r="r" b="b"/>
              <a:pathLst>
                <a:path w="1289685" h="643255">
                  <a:moveTo>
                    <a:pt x="1289304" y="605155"/>
                  </a:moveTo>
                  <a:lnTo>
                    <a:pt x="1276604" y="598805"/>
                  </a:lnTo>
                  <a:lnTo>
                    <a:pt x="1213104" y="567055"/>
                  </a:lnTo>
                  <a:lnTo>
                    <a:pt x="1213104" y="598805"/>
                  </a:lnTo>
                  <a:lnTo>
                    <a:pt x="0" y="598805"/>
                  </a:lnTo>
                  <a:lnTo>
                    <a:pt x="0" y="611505"/>
                  </a:lnTo>
                  <a:lnTo>
                    <a:pt x="1213104" y="611505"/>
                  </a:lnTo>
                  <a:lnTo>
                    <a:pt x="1213104" y="643255"/>
                  </a:lnTo>
                  <a:lnTo>
                    <a:pt x="1276604" y="611505"/>
                  </a:lnTo>
                  <a:lnTo>
                    <a:pt x="1289304" y="605155"/>
                  </a:lnTo>
                  <a:close/>
                </a:path>
                <a:path w="1289685" h="643255">
                  <a:moveTo>
                    <a:pt x="1289304" y="38227"/>
                  </a:moveTo>
                  <a:lnTo>
                    <a:pt x="1213104" y="0"/>
                  </a:lnTo>
                  <a:lnTo>
                    <a:pt x="1213104" y="31737"/>
                  </a:lnTo>
                  <a:lnTo>
                    <a:pt x="0" y="30353"/>
                  </a:lnTo>
                  <a:lnTo>
                    <a:pt x="0" y="43053"/>
                  </a:lnTo>
                  <a:lnTo>
                    <a:pt x="1213104" y="44437"/>
                  </a:lnTo>
                  <a:lnTo>
                    <a:pt x="1213104" y="76200"/>
                  </a:lnTo>
                  <a:lnTo>
                    <a:pt x="1276807" y="44450"/>
                  </a:lnTo>
                  <a:lnTo>
                    <a:pt x="1289304" y="382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 descr=""/>
          <p:cNvSpPr txBox="1"/>
          <p:nvPr/>
        </p:nvSpPr>
        <p:spPr>
          <a:xfrm>
            <a:off x="1443989" y="3890517"/>
            <a:ext cx="5795645" cy="1137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165">
              <a:lnSpc>
                <a:spcPct val="100000"/>
              </a:lnSpc>
              <a:spcBef>
                <a:spcPts val="100"/>
              </a:spcBef>
              <a:tabLst>
                <a:tab pos="1415415" algn="l"/>
                <a:tab pos="2974340" algn="l"/>
              </a:tabLst>
            </a:pPr>
            <a:r>
              <a:rPr dirty="0" sz="1400">
                <a:latin typeface="Arial"/>
                <a:cs typeface="Arial"/>
              </a:rPr>
              <a:t>(Input</a:t>
            </a:r>
            <a:r>
              <a:rPr dirty="0" sz="1400" spc="-4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Layer)</a:t>
            </a:r>
            <a:r>
              <a:rPr dirty="0" sz="1400">
                <a:latin typeface="Arial"/>
                <a:cs typeface="Arial"/>
              </a:rPr>
              <a:t>	(Hidden</a:t>
            </a:r>
            <a:r>
              <a:rPr dirty="0" sz="1400" spc="-5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Layer)</a:t>
            </a:r>
            <a:r>
              <a:rPr dirty="0" sz="1400">
                <a:latin typeface="Arial"/>
                <a:cs typeface="Arial"/>
              </a:rPr>
              <a:t>	(Output</a:t>
            </a:r>
            <a:r>
              <a:rPr dirty="0" sz="1400" spc="-4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Layer)</a:t>
            </a:r>
            <a:endParaRPr sz="1400">
              <a:latin typeface="Arial"/>
              <a:cs typeface="Arial"/>
            </a:endParaRPr>
          </a:p>
          <a:p>
            <a:pPr marL="31750">
              <a:lnSpc>
                <a:spcPct val="100000"/>
              </a:lnSpc>
              <a:spcBef>
                <a:spcPts val="1095"/>
              </a:spcBef>
            </a:pP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Forward</a:t>
            </a:r>
            <a:r>
              <a:rPr dirty="0" sz="1400" spc="-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Pass:</a:t>
            </a:r>
            <a:r>
              <a:rPr dirty="0" sz="1400" spc="-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00FF"/>
                </a:solidFill>
                <a:latin typeface="Arial"/>
                <a:cs typeface="Arial"/>
              </a:rPr>
              <a:t>Error</a:t>
            </a:r>
            <a:r>
              <a:rPr dirty="0" sz="14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is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calculated</a:t>
            </a:r>
            <a:r>
              <a:rPr dirty="0" sz="1400" spc="-6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based</a:t>
            </a:r>
            <a:r>
              <a:rPr dirty="0" sz="1400" spc="-4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on</a:t>
            </a:r>
            <a:r>
              <a:rPr dirty="0" sz="1400" spc="-25"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00FF"/>
                </a:solidFill>
                <a:latin typeface="Arial"/>
                <a:cs typeface="Arial"/>
              </a:rPr>
              <a:t>desired</a:t>
            </a:r>
            <a:r>
              <a:rPr dirty="0" sz="14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and</a:t>
            </a:r>
            <a:r>
              <a:rPr dirty="0" sz="1400" spc="-35"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00FF"/>
                </a:solidFill>
                <a:latin typeface="Arial"/>
                <a:cs typeface="Arial"/>
              </a:rPr>
              <a:t>actual</a:t>
            </a:r>
            <a:r>
              <a:rPr dirty="0" sz="14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0000FF"/>
                </a:solidFill>
                <a:latin typeface="Arial"/>
                <a:cs typeface="Arial"/>
              </a:rPr>
              <a:t>output</a:t>
            </a:r>
            <a:r>
              <a:rPr dirty="0" sz="1400" spc="-1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10"/>
              </a:spcBef>
            </a:pP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Backward</a:t>
            </a:r>
            <a:r>
              <a:rPr dirty="0" sz="1400" spc="-5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Pass:</a:t>
            </a:r>
            <a:r>
              <a:rPr dirty="0" sz="1400" spc="-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Synaptic</a:t>
            </a:r>
            <a:r>
              <a:rPr dirty="0" sz="1400" spc="-20"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00FF"/>
                </a:solidFill>
                <a:latin typeface="Arial"/>
                <a:cs typeface="Arial"/>
              </a:rPr>
              <a:t>weights</a:t>
            </a:r>
            <a:r>
              <a:rPr dirty="0" sz="14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are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00FF"/>
                </a:solidFill>
                <a:latin typeface="Arial"/>
                <a:cs typeface="Arial"/>
              </a:rPr>
              <a:t>adjusted</a:t>
            </a:r>
            <a:r>
              <a:rPr dirty="0" sz="140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based</a:t>
            </a:r>
            <a:r>
              <a:rPr dirty="0" sz="1400" spc="-4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on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calculated</a:t>
            </a:r>
            <a:r>
              <a:rPr dirty="0" sz="1400" spc="-50"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0000FF"/>
                </a:solidFill>
                <a:latin typeface="Arial"/>
                <a:cs typeface="Arial"/>
              </a:rPr>
              <a:t>error</a:t>
            </a:r>
            <a:r>
              <a:rPr dirty="0" sz="1400" spc="-1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604837" y="2343721"/>
            <a:ext cx="4391660" cy="1142365"/>
            <a:chOff x="604837" y="2343721"/>
            <a:chExt cx="4391660" cy="1142365"/>
          </a:xfrm>
        </p:grpSpPr>
        <p:sp>
          <p:nvSpPr>
            <p:cNvPr id="34" name="object 34" descr=""/>
            <p:cNvSpPr/>
            <p:nvPr/>
          </p:nvSpPr>
          <p:spPr>
            <a:xfrm>
              <a:off x="4989576" y="2884931"/>
              <a:ext cx="0" cy="594360"/>
            </a:xfrm>
            <a:custGeom>
              <a:avLst/>
              <a:gdLst/>
              <a:ahLst/>
              <a:cxnLst/>
              <a:rect l="l" t="t" r="r" b="b"/>
              <a:pathLst>
                <a:path w="0" h="594360">
                  <a:moveTo>
                    <a:pt x="0" y="0"/>
                  </a:moveTo>
                  <a:lnTo>
                    <a:pt x="0" y="594359"/>
                  </a:lnTo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609600" y="2348483"/>
              <a:ext cx="1066800" cy="838200"/>
            </a:xfrm>
            <a:custGeom>
              <a:avLst/>
              <a:gdLst/>
              <a:ahLst/>
              <a:cxnLst/>
              <a:rect l="l" t="t" r="r" b="b"/>
              <a:pathLst>
                <a:path w="1066800" h="838200">
                  <a:moveTo>
                    <a:pt x="647687" y="0"/>
                  </a:moveTo>
                  <a:lnTo>
                    <a:pt x="647687" y="209550"/>
                  </a:lnTo>
                  <a:lnTo>
                    <a:pt x="0" y="209550"/>
                  </a:lnTo>
                  <a:lnTo>
                    <a:pt x="0" y="628650"/>
                  </a:lnTo>
                  <a:lnTo>
                    <a:pt x="647687" y="628650"/>
                  </a:lnTo>
                  <a:lnTo>
                    <a:pt x="647687" y="838200"/>
                  </a:lnTo>
                  <a:lnTo>
                    <a:pt x="1066800" y="419100"/>
                  </a:lnTo>
                  <a:lnTo>
                    <a:pt x="647687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609600" y="2348483"/>
              <a:ext cx="1066800" cy="838200"/>
            </a:xfrm>
            <a:custGeom>
              <a:avLst/>
              <a:gdLst/>
              <a:ahLst/>
              <a:cxnLst/>
              <a:rect l="l" t="t" r="r" b="b"/>
              <a:pathLst>
                <a:path w="1066800" h="838200">
                  <a:moveTo>
                    <a:pt x="0" y="209550"/>
                  </a:moveTo>
                  <a:lnTo>
                    <a:pt x="647687" y="209550"/>
                  </a:lnTo>
                  <a:lnTo>
                    <a:pt x="647687" y="0"/>
                  </a:lnTo>
                  <a:lnTo>
                    <a:pt x="1066800" y="419100"/>
                  </a:lnTo>
                  <a:lnTo>
                    <a:pt x="647687" y="838200"/>
                  </a:lnTo>
                  <a:lnTo>
                    <a:pt x="647687" y="628650"/>
                  </a:lnTo>
                  <a:lnTo>
                    <a:pt x="0" y="628650"/>
                  </a:lnTo>
                  <a:lnTo>
                    <a:pt x="0" y="2095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 descr=""/>
          <p:cNvSpPr txBox="1"/>
          <p:nvPr/>
        </p:nvSpPr>
        <p:spPr>
          <a:xfrm>
            <a:off x="688340" y="2583942"/>
            <a:ext cx="59182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Arial"/>
                <a:cs typeface="Arial"/>
              </a:rPr>
              <a:t>Input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8" name="object 38" descr=""/>
          <p:cNvGrpSpPr/>
          <p:nvPr/>
        </p:nvGrpSpPr>
        <p:grpSpPr>
          <a:xfrm>
            <a:off x="5457444" y="2267711"/>
            <a:ext cx="1076325" cy="847725"/>
            <a:chOff x="5457444" y="2267711"/>
            <a:chExt cx="1076325" cy="847725"/>
          </a:xfrm>
        </p:grpSpPr>
        <p:sp>
          <p:nvSpPr>
            <p:cNvPr id="39" name="object 39" descr=""/>
            <p:cNvSpPr/>
            <p:nvPr/>
          </p:nvSpPr>
          <p:spPr>
            <a:xfrm>
              <a:off x="5462016" y="2272283"/>
              <a:ext cx="1066800" cy="838200"/>
            </a:xfrm>
            <a:custGeom>
              <a:avLst/>
              <a:gdLst/>
              <a:ahLst/>
              <a:cxnLst/>
              <a:rect l="l" t="t" r="r" b="b"/>
              <a:pathLst>
                <a:path w="1066800" h="838200">
                  <a:moveTo>
                    <a:pt x="647700" y="0"/>
                  </a:moveTo>
                  <a:lnTo>
                    <a:pt x="647700" y="209550"/>
                  </a:lnTo>
                  <a:lnTo>
                    <a:pt x="0" y="209550"/>
                  </a:lnTo>
                  <a:lnTo>
                    <a:pt x="0" y="628650"/>
                  </a:lnTo>
                  <a:lnTo>
                    <a:pt x="647700" y="628650"/>
                  </a:lnTo>
                  <a:lnTo>
                    <a:pt x="647700" y="838200"/>
                  </a:lnTo>
                  <a:lnTo>
                    <a:pt x="1066800" y="419100"/>
                  </a:lnTo>
                  <a:lnTo>
                    <a:pt x="6477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5462016" y="2272283"/>
              <a:ext cx="1066800" cy="838200"/>
            </a:xfrm>
            <a:custGeom>
              <a:avLst/>
              <a:gdLst/>
              <a:ahLst/>
              <a:cxnLst/>
              <a:rect l="l" t="t" r="r" b="b"/>
              <a:pathLst>
                <a:path w="1066800" h="838200">
                  <a:moveTo>
                    <a:pt x="0" y="209550"/>
                  </a:moveTo>
                  <a:lnTo>
                    <a:pt x="647700" y="209550"/>
                  </a:lnTo>
                  <a:lnTo>
                    <a:pt x="647700" y="0"/>
                  </a:lnTo>
                  <a:lnTo>
                    <a:pt x="1066800" y="419100"/>
                  </a:lnTo>
                  <a:lnTo>
                    <a:pt x="647700" y="838200"/>
                  </a:lnTo>
                  <a:lnTo>
                    <a:pt x="647700" y="628650"/>
                  </a:lnTo>
                  <a:lnTo>
                    <a:pt x="0" y="628650"/>
                  </a:lnTo>
                  <a:lnTo>
                    <a:pt x="0" y="209550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 descr=""/>
          <p:cNvSpPr txBox="1"/>
          <p:nvPr/>
        </p:nvSpPr>
        <p:spPr>
          <a:xfrm>
            <a:off x="5542279" y="2507437"/>
            <a:ext cx="78994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Arial"/>
                <a:cs typeface="Arial"/>
              </a:rPr>
              <a:t>Output</a:t>
            </a:r>
            <a:endParaRPr sz="2000">
              <a:latin typeface="Arial"/>
              <a:cs typeface="Arial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6914133" y="2181860"/>
            <a:ext cx="1860550" cy="9404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Error</a:t>
            </a:r>
            <a:r>
              <a:rPr dirty="0" sz="2000" spc="-2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60" b="1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dirty="0" sz="2000" spc="5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Desired</a:t>
            </a:r>
            <a:r>
              <a:rPr dirty="0" sz="2000" spc="-6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0000FF"/>
                </a:solidFill>
                <a:latin typeface="Arial"/>
                <a:cs typeface="Arial"/>
              </a:rPr>
              <a:t>Output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-</a:t>
            </a:r>
            <a:r>
              <a:rPr dirty="0" sz="2000" spc="-1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Actual</a:t>
            </a:r>
            <a:r>
              <a:rPr dirty="0" sz="2000" spc="-4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0000FF"/>
                </a:solidFill>
                <a:latin typeface="Arial"/>
                <a:cs typeface="Arial"/>
              </a:rPr>
              <a:t>Output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4964" y="764794"/>
            <a:ext cx="589216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Features</a:t>
            </a:r>
            <a:r>
              <a:rPr dirty="0" sz="3200" spc="-70"/>
              <a:t> </a:t>
            </a:r>
            <a:r>
              <a:rPr dirty="0" sz="3200"/>
              <a:t>from</a:t>
            </a:r>
            <a:r>
              <a:rPr dirty="0" sz="3200" spc="-40"/>
              <a:t> </a:t>
            </a:r>
            <a:r>
              <a:rPr dirty="0" sz="3200"/>
              <a:t>Patterns</a:t>
            </a:r>
            <a:r>
              <a:rPr dirty="0" sz="3200" spc="-55"/>
              <a:t> </a:t>
            </a:r>
            <a:r>
              <a:rPr dirty="0" sz="3200" spc="-10"/>
              <a:t>(Cont.)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136652" y="607822"/>
            <a:ext cx="2298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65" b="1">
                <a:solidFill>
                  <a:srgbClr val="00AF50"/>
                </a:solidFill>
                <a:latin typeface="Arial"/>
                <a:cs typeface="Arial"/>
              </a:rPr>
              <a:t>11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4400" y="0"/>
            <a:ext cx="4419600" cy="76200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1411" y="1600200"/>
            <a:ext cx="5542788" cy="102870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215290" y="2673222"/>
            <a:ext cx="8714740" cy="3911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447040" marR="249554" indent="-3429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447040" algn="l"/>
              </a:tabLst>
            </a:pP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feature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extraction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function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f()</a:t>
            </a:r>
            <a:r>
              <a:rPr dirty="0" sz="2400" spc="-20" i="1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can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focus</a:t>
            </a:r>
            <a:r>
              <a:rPr dirty="0" sz="2400" spc="-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dirty="0" sz="2400" spc="-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information </a:t>
            </a:r>
            <a:r>
              <a:rPr dirty="0" sz="2400">
                <a:latin typeface="Arial"/>
                <a:cs typeface="Arial"/>
              </a:rPr>
              <a:t>from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x,</a:t>
            </a:r>
            <a:r>
              <a:rPr dirty="0" sz="2400" spc="2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or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it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can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remove</a:t>
            </a:r>
            <a:r>
              <a:rPr dirty="0" sz="2400" spc="229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irrelevant</a:t>
            </a:r>
            <a:r>
              <a:rPr dirty="0" sz="2400" spc="2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information</a:t>
            </a:r>
            <a:r>
              <a:rPr dirty="0" sz="2400" spc="2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from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x,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but </a:t>
            </a:r>
            <a:r>
              <a:rPr dirty="0" sz="2400" i="1">
                <a:latin typeface="Arial"/>
                <a:cs typeface="Arial"/>
              </a:rPr>
              <a:t>f()</a:t>
            </a:r>
            <a:r>
              <a:rPr dirty="0" sz="2400" spc="-65" i="1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never</a:t>
            </a:r>
            <a:r>
              <a:rPr dirty="0" sz="2400" spc="-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adds</a:t>
            </a:r>
            <a:r>
              <a:rPr dirty="0" sz="2400" spc="-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information</a:t>
            </a:r>
            <a:r>
              <a:rPr dirty="0" sz="2400" spc="-1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algn="just" marL="446405" indent="-342265">
              <a:lnSpc>
                <a:spcPct val="100000"/>
              </a:lnSpc>
              <a:buFont typeface="Wingdings"/>
              <a:buChar char=""/>
              <a:tabLst>
                <a:tab pos="446405" algn="l"/>
              </a:tabLst>
            </a:pPr>
            <a:r>
              <a:rPr dirty="0" sz="2400">
                <a:latin typeface="Arial"/>
                <a:cs typeface="Arial"/>
              </a:rPr>
              <a:t>Data</a:t>
            </a:r>
            <a:r>
              <a:rPr dirty="0" sz="2400" spc="310">
                <a:latin typeface="Arial"/>
                <a:cs typeface="Arial"/>
              </a:rPr>
              <a:t>  </a:t>
            </a:r>
            <a:r>
              <a:rPr dirty="0" sz="2400">
                <a:latin typeface="Arial"/>
                <a:cs typeface="Arial"/>
              </a:rPr>
              <a:t>Processing</a:t>
            </a:r>
            <a:r>
              <a:rPr dirty="0" sz="2400" spc="315">
                <a:latin typeface="Arial"/>
                <a:cs typeface="Arial"/>
              </a:rPr>
              <a:t>  </a:t>
            </a:r>
            <a:r>
              <a:rPr dirty="0" sz="2400">
                <a:latin typeface="Arial"/>
                <a:cs typeface="Arial"/>
              </a:rPr>
              <a:t>Theorem:</a:t>
            </a:r>
            <a:r>
              <a:rPr dirty="0" sz="2400" spc="310">
                <a:latin typeface="Arial"/>
                <a:cs typeface="Arial"/>
              </a:rPr>
              <a:t>  </a:t>
            </a:r>
            <a:r>
              <a:rPr dirty="0" sz="2400" i="1">
                <a:latin typeface="Arial"/>
                <a:cs typeface="Arial"/>
              </a:rPr>
              <a:t>x</a:t>
            </a:r>
            <a:r>
              <a:rPr dirty="0" sz="2400" spc="310" i="1">
                <a:latin typeface="Arial"/>
                <a:cs typeface="Arial"/>
              </a:rPr>
              <a:t>  </a:t>
            </a:r>
            <a:r>
              <a:rPr dirty="0" sz="2400" i="1">
                <a:latin typeface="Arial"/>
                <a:cs typeface="Arial"/>
              </a:rPr>
              <a:t>can</a:t>
            </a:r>
            <a:r>
              <a:rPr dirty="0" sz="2400" spc="305" i="1">
                <a:latin typeface="Arial"/>
                <a:cs typeface="Arial"/>
              </a:rPr>
              <a:t>  </a:t>
            </a:r>
            <a:r>
              <a:rPr dirty="0" sz="2400" i="1">
                <a:latin typeface="Arial"/>
                <a:cs typeface="Arial"/>
              </a:rPr>
              <a:t>never</a:t>
            </a:r>
            <a:r>
              <a:rPr dirty="0" sz="2400" spc="300" i="1">
                <a:latin typeface="Arial"/>
                <a:cs typeface="Arial"/>
              </a:rPr>
              <a:t>  </a:t>
            </a:r>
            <a:r>
              <a:rPr dirty="0" sz="2400" i="1">
                <a:latin typeface="Arial"/>
                <a:cs typeface="Arial"/>
              </a:rPr>
              <a:t>have</a:t>
            </a:r>
            <a:r>
              <a:rPr dirty="0" sz="2400" spc="310" i="1">
                <a:latin typeface="Arial"/>
                <a:cs typeface="Arial"/>
              </a:rPr>
              <a:t>  </a:t>
            </a:r>
            <a:r>
              <a:rPr dirty="0" sz="2400" spc="-20" i="1">
                <a:latin typeface="Arial"/>
                <a:cs typeface="Arial"/>
              </a:rPr>
              <a:t>more</a:t>
            </a:r>
            <a:endParaRPr sz="2400">
              <a:latin typeface="Arial"/>
              <a:cs typeface="Arial"/>
            </a:endParaRPr>
          </a:p>
          <a:p>
            <a:pPr algn="just" marL="447040">
              <a:lnSpc>
                <a:spcPct val="100000"/>
              </a:lnSpc>
            </a:pPr>
            <a:r>
              <a:rPr dirty="0" sz="2400" i="1">
                <a:latin typeface="Arial"/>
                <a:cs typeface="Arial"/>
              </a:rPr>
              <a:t>information</a:t>
            </a:r>
            <a:r>
              <a:rPr dirty="0" sz="2400" spc="-4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than</a:t>
            </a:r>
            <a:r>
              <a:rPr dirty="0" sz="2400" spc="-7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was</a:t>
            </a:r>
            <a:r>
              <a:rPr dirty="0" sz="2400" spc="-7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present</a:t>
            </a:r>
            <a:r>
              <a:rPr dirty="0" sz="2400" spc="-7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in</a:t>
            </a:r>
            <a:r>
              <a:rPr dirty="0" sz="2400" spc="-70" i="1">
                <a:latin typeface="Arial"/>
                <a:cs typeface="Arial"/>
              </a:rPr>
              <a:t> </a:t>
            </a:r>
            <a:r>
              <a:rPr dirty="0" sz="2400" spc="-25" i="1">
                <a:latin typeface="Arial"/>
                <a:cs typeface="Arial"/>
              </a:rPr>
              <a:t>y.</a:t>
            </a:r>
            <a:endParaRPr sz="2400">
              <a:latin typeface="Arial"/>
              <a:cs typeface="Arial"/>
            </a:endParaRPr>
          </a:p>
          <a:p>
            <a:pPr algn="just" marL="355600" marR="5715" indent="-342900">
              <a:lnSpc>
                <a:spcPct val="100000"/>
              </a:lnSpc>
              <a:spcBef>
                <a:spcPts val="1820"/>
              </a:spcBef>
              <a:buFont typeface="Wingdings"/>
              <a:buChar char=""/>
              <a:tabLst>
                <a:tab pos="355600" algn="l"/>
              </a:tabLst>
            </a:pPr>
            <a:r>
              <a:rPr dirty="0" sz="2400">
                <a:latin typeface="Arial"/>
                <a:cs typeface="Arial"/>
              </a:rPr>
              <a:t>An</a:t>
            </a:r>
            <a:r>
              <a:rPr dirty="0" sz="2400" spc="2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effective</a:t>
            </a:r>
            <a:r>
              <a:rPr dirty="0" sz="2400" spc="2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feature</a:t>
            </a:r>
            <a:r>
              <a:rPr dirty="0" sz="2400" spc="2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extraction</a:t>
            </a:r>
            <a:r>
              <a:rPr dirty="0" sz="2400" spc="2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function</a:t>
            </a:r>
            <a:r>
              <a:rPr dirty="0" sz="2400" spc="265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f</a:t>
            </a:r>
            <a:r>
              <a:rPr dirty="0" sz="2400">
                <a:latin typeface="Arial"/>
                <a:cs typeface="Arial"/>
              </a:rPr>
              <a:t>()</a:t>
            </a:r>
            <a:r>
              <a:rPr dirty="0" sz="2400" spc="2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can</a:t>
            </a:r>
            <a:r>
              <a:rPr dirty="0" sz="2400" spc="2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make</a:t>
            </a:r>
            <a:r>
              <a:rPr dirty="0" sz="2400" spc="2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270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PR </a:t>
            </a:r>
            <a:r>
              <a:rPr dirty="0" sz="2400">
                <a:latin typeface="Arial"/>
                <a:cs typeface="Arial"/>
              </a:rPr>
              <a:t>problem</a:t>
            </a:r>
            <a:r>
              <a:rPr dirty="0" sz="2400" spc="-105">
                <a:latin typeface="Arial"/>
                <a:cs typeface="Arial"/>
              </a:rPr>
              <a:t> </a:t>
            </a:r>
            <a:r>
              <a:rPr dirty="0" sz="2400" spc="-10" i="1">
                <a:solidFill>
                  <a:srgbClr val="FF0000"/>
                </a:solidFill>
                <a:latin typeface="Arial"/>
                <a:cs typeface="Arial"/>
              </a:rPr>
              <a:t>easier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,</a:t>
            </a:r>
            <a:endParaRPr sz="2400">
              <a:latin typeface="Arial"/>
              <a:cs typeface="Arial"/>
            </a:endParaRPr>
          </a:p>
          <a:p>
            <a:pPr algn="just" marL="355600" marR="5080" indent="-342900">
              <a:lnSpc>
                <a:spcPct val="99600"/>
              </a:lnSpc>
              <a:spcBef>
                <a:spcPts val="10"/>
              </a:spcBef>
              <a:buFont typeface="Wingdings"/>
              <a:buChar char=""/>
              <a:tabLst>
                <a:tab pos="355600" algn="l"/>
              </a:tabLst>
            </a:pPr>
            <a:r>
              <a:rPr dirty="0" sz="2400">
                <a:latin typeface="Arial"/>
                <a:cs typeface="Arial"/>
              </a:rPr>
              <a:t>However,</a:t>
            </a:r>
            <a:r>
              <a:rPr dirty="0" sz="2400" spc="3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in</a:t>
            </a:r>
            <a:r>
              <a:rPr dirty="0" sz="2400" spc="3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principle,</a:t>
            </a:r>
            <a:r>
              <a:rPr dirty="0" sz="2400" spc="3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355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best</a:t>
            </a:r>
            <a:r>
              <a:rPr dirty="0" sz="2400" spc="3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possible</a:t>
            </a:r>
            <a:r>
              <a:rPr dirty="0" sz="2400" spc="35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classifier</a:t>
            </a:r>
            <a:r>
              <a:rPr dirty="0" sz="2400" spc="3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based</a:t>
            </a:r>
            <a:r>
              <a:rPr dirty="0" sz="2400" spc="360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on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325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measurements</a:t>
            </a:r>
            <a:r>
              <a:rPr dirty="0" sz="2400" spc="3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dirty="0" sz="2400" spc="315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should</a:t>
            </a:r>
            <a:r>
              <a:rPr dirty="0" sz="2400" spc="3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perform</a:t>
            </a:r>
            <a:r>
              <a:rPr dirty="0" sz="2400" spc="3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at</a:t>
            </a:r>
            <a:r>
              <a:rPr dirty="0" sz="2400" spc="3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least</a:t>
            </a:r>
            <a:r>
              <a:rPr dirty="0" sz="2400" spc="3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as</a:t>
            </a:r>
            <a:r>
              <a:rPr dirty="0" sz="2400" spc="3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well</a:t>
            </a:r>
            <a:r>
              <a:rPr dirty="0" sz="2400" spc="3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as</a:t>
            </a:r>
            <a:r>
              <a:rPr dirty="0" sz="2400" spc="325"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FF0000"/>
                </a:solidFill>
                <a:latin typeface="Arial"/>
                <a:cs typeface="Arial"/>
              </a:rPr>
              <a:t>the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best</a:t>
            </a:r>
            <a:r>
              <a:rPr dirty="0" sz="2400" spc="254">
                <a:solidFill>
                  <a:srgbClr val="FF0000"/>
                </a:solidFill>
                <a:latin typeface="Arial"/>
                <a:cs typeface="Arial"/>
              </a:rPr>
              <a:t>  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possible</a:t>
            </a:r>
            <a:r>
              <a:rPr dirty="0" sz="2400" spc="260">
                <a:solidFill>
                  <a:srgbClr val="FF0000"/>
                </a:solidFill>
                <a:latin typeface="Arial"/>
                <a:cs typeface="Arial"/>
              </a:rPr>
              <a:t>  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classifier</a:t>
            </a:r>
            <a:r>
              <a:rPr dirty="0" sz="2400" spc="260">
                <a:solidFill>
                  <a:srgbClr val="FF0000"/>
                </a:solidFill>
                <a:latin typeface="Arial"/>
                <a:cs typeface="Arial"/>
              </a:rPr>
              <a:t>  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based</a:t>
            </a:r>
            <a:r>
              <a:rPr dirty="0" sz="2400" spc="260">
                <a:solidFill>
                  <a:srgbClr val="FF0000"/>
                </a:solidFill>
                <a:latin typeface="Arial"/>
                <a:cs typeface="Arial"/>
              </a:rPr>
              <a:t>  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on</a:t>
            </a:r>
            <a:r>
              <a:rPr dirty="0" sz="2400" spc="260">
                <a:solidFill>
                  <a:srgbClr val="FF0000"/>
                </a:solidFill>
                <a:latin typeface="Arial"/>
                <a:cs typeface="Arial"/>
              </a:rPr>
              <a:t>  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dirty="0" sz="2400" spc="260">
                <a:solidFill>
                  <a:srgbClr val="FF0000"/>
                </a:solidFill>
                <a:latin typeface="Arial"/>
                <a:cs typeface="Arial"/>
              </a:rPr>
              <a:t>  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features</a:t>
            </a:r>
            <a:r>
              <a:rPr dirty="0" sz="2400" spc="254">
                <a:solidFill>
                  <a:srgbClr val="FF0000"/>
                </a:solidFill>
                <a:latin typeface="Arial"/>
                <a:cs typeface="Arial"/>
              </a:rPr>
              <a:t>   </a:t>
            </a:r>
            <a:r>
              <a:rPr dirty="0" sz="2400" spc="-25" i="1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dirty="0" sz="2400" spc="-25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latin typeface="Times New Roman"/>
                <a:cs typeface="Times New Roman"/>
              </a:rPr>
              <a:t>Back-</a:t>
            </a:r>
            <a:r>
              <a:rPr dirty="0" sz="3200" spc="-10">
                <a:latin typeface="Times New Roman"/>
                <a:cs typeface="Times New Roman"/>
              </a:rPr>
              <a:t>propagation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0" y="1303019"/>
            <a:ext cx="9144000" cy="5360035"/>
            <a:chOff x="0" y="1303019"/>
            <a:chExt cx="9144000" cy="5360035"/>
          </a:xfrm>
        </p:grpSpPr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3399" y="3809999"/>
              <a:ext cx="8001000" cy="562356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2999" y="4343399"/>
              <a:ext cx="6611111" cy="896112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47799" y="5181599"/>
              <a:ext cx="6115811" cy="87630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6129528"/>
              <a:ext cx="9144000" cy="53340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30295" y="6492240"/>
              <a:ext cx="6013704" cy="123443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3173729" y="6531102"/>
              <a:ext cx="5943600" cy="0"/>
            </a:xfrm>
            <a:custGeom>
              <a:avLst/>
              <a:gdLst/>
              <a:ahLst/>
              <a:cxnLst/>
              <a:rect l="l" t="t" r="r" b="b"/>
              <a:pathLst>
                <a:path w="5943600" h="0">
                  <a:moveTo>
                    <a:pt x="0" y="0"/>
                  </a:moveTo>
                  <a:lnTo>
                    <a:pt x="594360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003036" y="1645919"/>
              <a:ext cx="277495" cy="1556385"/>
            </a:xfrm>
            <a:custGeom>
              <a:avLst/>
              <a:gdLst/>
              <a:ahLst/>
              <a:cxnLst/>
              <a:rect l="l" t="t" r="r" b="b"/>
              <a:pathLst>
                <a:path w="277495" h="1556385">
                  <a:moveTo>
                    <a:pt x="266700" y="38100"/>
                  </a:moveTo>
                  <a:lnTo>
                    <a:pt x="254000" y="31750"/>
                  </a:lnTo>
                  <a:lnTo>
                    <a:pt x="190500" y="0"/>
                  </a:lnTo>
                  <a:lnTo>
                    <a:pt x="190500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190500" y="44450"/>
                  </a:lnTo>
                  <a:lnTo>
                    <a:pt x="190500" y="76200"/>
                  </a:lnTo>
                  <a:lnTo>
                    <a:pt x="254000" y="44450"/>
                  </a:lnTo>
                  <a:lnTo>
                    <a:pt x="266700" y="38100"/>
                  </a:lnTo>
                  <a:close/>
                </a:path>
                <a:path w="277495" h="1556385">
                  <a:moveTo>
                    <a:pt x="277368" y="1517904"/>
                  </a:moveTo>
                  <a:lnTo>
                    <a:pt x="264668" y="1511554"/>
                  </a:lnTo>
                  <a:lnTo>
                    <a:pt x="201168" y="1479804"/>
                  </a:lnTo>
                  <a:lnTo>
                    <a:pt x="201168" y="1511554"/>
                  </a:lnTo>
                  <a:lnTo>
                    <a:pt x="10668" y="1511554"/>
                  </a:lnTo>
                  <a:lnTo>
                    <a:pt x="10668" y="1524254"/>
                  </a:lnTo>
                  <a:lnTo>
                    <a:pt x="201168" y="1524254"/>
                  </a:lnTo>
                  <a:lnTo>
                    <a:pt x="201168" y="1556004"/>
                  </a:lnTo>
                  <a:lnTo>
                    <a:pt x="264668" y="1524254"/>
                  </a:lnTo>
                  <a:lnTo>
                    <a:pt x="277368" y="1517904"/>
                  </a:lnTo>
                  <a:close/>
                </a:path>
                <a:path w="277495" h="1556385">
                  <a:moveTo>
                    <a:pt x="277368" y="603504"/>
                  </a:moveTo>
                  <a:lnTo>
                    <a:pt x="264668" y="597154"/>
                  </a:lnTo>
                  <a:lnTo>
                    <a:pt x="201168" y="565404"/>
                  </a:lnTo>
                  <a:lnTo>
                    <a:pt x="201168" y="597154"/>
                  </a:lnTo>
                  <a:lnTo>
                    <a:pt x="10668" y="597154"/>
                  </a:lnTo>
                  <a:lnTo>
                    <a:pt x="10668" y="609854"/>
                  </a:lnTo>
                  <a:lnTo>
                    <a:pt x="201168" y="609854"/>
                  </a:lnTo>
                  <a:lnTo>
                    <a:pt x="201168" y="641604"/>
                  </a:lnTo>
                  <a:lnTo>
                    <a:pt x="264668" y="609854"/>
                  </a:lnTo>
                  <a:lnTo>
                    <a:pt x="277368" y="6035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38244" y="1565147"/>
              <a:ext cx="243840" cy="24384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39767" y="2124455"/>
              <a:ext cx="243840" cy="24384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39767" y="3038855"/>
              <a:ext cx="243840" cy="243840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74435" y="1554479"/>
              <a:ext cx="243840" cy="243840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77484" y="2132075"/>
              <a:ext cx="243840" cy="243840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74435" y="3043427"/>
              <a:ext cx="243840" cy="243840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2937510" y="1351660"/>
              <a:ext cx="2919730" cy="2032000"/>
            </a:xfrm>
            <a:custGeom>
              <a:avLst/>
              <a:gdLst/>
              <a:ahLst/>
              <a:cxnLst/>
              <a:rect l="l" t="t" r="r" b="b"/>
              <a:pathLst>
                <a:path w="2919729" h="2032000">
                  <a:moveTo>
                    <a:pt x="1354074" y="1710055"/>
                  </a:moveTo>
                  <a:lnTo>
                    <a:pt x="1344663" y="1663954"/>
                  </a:lnTo>
                  <a:lnTo>
                    <a:pt x="1337056" y="1626616"/>
                  </a:lnTo>
                  <a:lnTo>
                    <a:pt x="1312062" y="1646212"/>
                  </a:lnTo>
                  <a:lnTo>
                    <a:pt x="1012621" y="1264627"/>
                  </a:lnTo>
                  <a:lnTo>
                    <a:pt x="1295844" y="1048105"/>
                  </a:lnTo>
                  <a:lnTo>
                    <a:pt x="1315212" y="1073404"/>
                  </a:lnTo>
                  <a:lnTo>
                    <a:pt x="1336192" y="1030351"/>
                  </a:lnTo>
                  <a:lnTo>
                    <a:pt x="1352550" y="996823"/>
                  </a:lnTo>
                  <a:lnTo>
                    <a:pt x="1268857" y="1012825"/>
                  </a:lnTo>
                  <a:lnTo>
                    <a:pt x="1288135" y="1038034"/>
                  </a:lnTo>
                  <a:lnTo>
                    <a:pt x="1004798" y="1254645"/>
                  </a:lnTo>
                  <a:lnTo>
                    <a:pt x="994727" y="1241818"/>
                  </a:lnTo>
                  <a:lnTo>
                    <a:pt x="994727" y="1262341"/>
                  </a:lnTo>
                  <a:lnTo>
                    <a:pt x="705446" y="1483487"/>
                  </a:lnTo>
                  <a:lnTo>
                    <a:pt x="694372" y="1477505"/>
                  </a:lnTo>
                  <a:lnTo>
                    <a:pt x="694372" y="1491957"/>
                  </a:lnTo>
                  <a:lnTo>
                    <a:pt x="35153" y="1995906"/>
                  </a:lnTo>
                  <a:lnTo>
                    <a:pt x="536448" y="1406613"/>
                  </a:lnTo>
                  <a:lnTo>
                    <a:pt x="694372" y="1491957"/>
                  </a:lnTo>
                  <a:lnTo>
                    <a:pt x="694372" y="1477505"/>
                  </a:lnTo>
                  <a:lnTo>
                    <a:pt x="544868" y="1396707"/>
                  </a:lnTo>
                  <a:lnTo>
                    <a:pt x="833729" y="1057148"/>
                  </a:lnTo>
                  <a:lnTo>
                    <a:pt x="994727" y="1262341"/>
                  </a:lnTo>
                  <a:lnTo>
                    <a:pt x="994727" y="1241818"/>
                  </a:lnTo>
                  <a:lnTo>
                    <a:pt x="842111" y="1047305"/>
                  </a:lnTo>
                  <a:lnTo>
                    <a:pt x="869988" y="1014526"/>
                  </a:lnTo>
                  <a:lnTo>
                    <a:pt x="1245692" y="966927"/>
                  </a:lnTo>
                  <a:lnTo>
                    <a:pt x="1249680" y="998474"/>
                  </a:lnTo>
                  <a:lnTo>
                    <a:pt x="1318069" y="952754"/>
                  </a:lnTo>
                  <a:lnTo>
                    <a:pt x="1320546" y="951103"/>
                  </a:lnTo>
                  <a:lnTo>
                    <a:pt x="1240155" y="922909"/>
                  </a:lnTo>
                  <a:lnTo>
                    <a:pt x="1244117" y="954366"/>
                  </a:lnTo>
                  <a:lnTo>
                    <a:pt x="882180" y="1000188"/>
                  </a:lnTo>
                  <a:lnTo>
                    <a:pt x="1028242" y="828484"/>
                  </a:lnTo>
                  <a:lnTo>
                    <a:pt x="1226845" y="879017"/>
                  </a:lnTo>
                  <a:lnTo>
                    <a:pt x="1219073" y="909828"/>
                  </a:lnTo>
                  <a:lnTo>
                    <a:pt x="1302258" y="891667"/>
                  </a:lnTo>
                  <a:lnTo>
                    <a:pt x="1291234" y="882142"/>
                  </a:lnTo>
                  <a:lnTo>
                    <a:pt x="1237742" y="835914"/>
                  </a:lnTo>
                  <a:lnTo>
                    <a:pt x="1229969" y="866686"/>
                  </a:lnTo>
                  <a:lnTo>
                    <a:pt x="1037412" y="817714"/>
                  </a:lnTo>
                  <a:lnTo>
                    <a:pt x="1128674" y="710425"/>
                  </a:lnTo>
                  <a:lnTo>
                    <a:pt x="1252601" y="788009"/>
                  </a:lnTo>
                  <a:lnTo>
                    <a:pt x="1235710" y="814959"/>
                  </a:lnTo>
                  <a:lnTo>
                    <a:pt x="1320546" y="823087"/>
                  </a:lnTo>
                  <a:lnTo>
                    <a:pt x="1303286" y="794766"/>
                  </a:lnTo>
                  <a:lnTo>
                    <a:pt x="1276223" y="750316"/>
                  </a:lnTo>
                  <a:lnTo>
                    <a:pt x="1259344" y="777240"/>
                  </a:lnTo>
                  <a:lnTo>
                    <a:pt x="1136992" y="700646"/>
                  </a:lnTo>
                  <a:lnTo>
                    <a:pt x="1307998" y="499630"/>
                  </a:lnTo>
                  <a:lnTo>
                    <a:pt x="1332230" y="520192"/>
                  </a:lnTo>
                  <a:lnTo>
                    <a:pt x="1341678" y="481711"/>
                  </a:lnTo>
                  <a:lnTo>
                    <a:pt x="1352550" y="437515"/>
                  </a:lnTo>
                  <a:lnTo>
                    <a:pt x="1274191" y="470916"/>
                  </a:lnTo>
                  <a:lnTo>
                    <a:pt x="1298321" y="491413"/>
                  </a:lnTo>
                  <a:lnTo>
                    <a:pt x="1126134" y="693839"/>
                  </a:lnTo>
                  <a:lnTo>
                    <a:pt x="1117815" y="688632"/>
                  </a:lnTo>
                  <a:lnTo>
                    <a:pt x="1117815" y="703618"/>
                  </a:lnTo>
                  <a:lnTo>
                    <a:pt x="1023721" y="814235"/>
                  </a:lnTo>
                  <a:lnTo>
                    <a:pt x="1014564" y="811911"/>
                  </a:lnTo>
                  <a:lnTo>
                    <a:pt x="1014564" y="825004"/>
                  </a:lnTo>
                  <a:lnTo>
                    <a:pt x="863549" y="1002550"/>
                  </a:lnTo>
                  <a:lnTo>
                    <a:pt x="851344" y="1004100"/>
                  </a:lnTo>
                  <a:lnTo>
                    <a:pt x="851344" y="1016889"/>
                  </a:lnTo>
                  <a:lnTo>
                    <a:pt x="834123" y="1037132"/>
                  </a:lnTo>
                  <a:lnTo>
                    <a:pt x="825741" y="1026439"/>
                  </a:lnTo>
                  <a:lnTo>
                    <a:pt x="825741" y="1046988"/>
                  </a:lnTo>
                  <a:lnTo>
                    <a:pt x="533488" y="1390561"/>
                  </a:lnTo>
                  <a:lnTo>
                    <a:pt x="33642" y="1120470"/>
                  </a:lnTo>
                  <a:lnTo>
                    <a:pt x="806589" y="1022553"/>
                  </a:lnTo>
                  <a:lnTo>
                    <a:pt x="825741" y="1046988"/>
                  </a:lnTo>
                  <a:lnTo>
                    <a:pt x="825741" y="1026439"/>
                  </a:lnTo>
                  <a:lnTo>
                    <a:pt x="821245" y="1020699"/>
                  </a:lnTo>
                  <a:lnTo>
                    <a:pt x="851344" y="1016889"/>
                  </a:lnTo>
                  <a:lnTo>
                    <a:pt x="851344" y="1004100"/>
                  </a:lnTo>
                  <a:lnTo>
                    <a:pt x="812101" y="1009053"/>
                  </a:lnTo>
                  <a:lnTo>
                    <a:pt x="797445" y="990384"/>
                  </a:lnTo>
                  <a:lnTo>
                    <a:pt x="797445" y="1010907"/>
                  </a:lnTo>
                  <a:lnTo>
                    <a:pt x="26911" y="1108430"/>
                  </a:lnTo>
                  <a:lnTo>
                    <a:pt x="620687" y="785647"/>
                  </a:lnTo>
                  <a:lnTo>
                    <a:pt x="797445" y="1010907"/>
                  </a:lnTo>
                  <a:lnTo>
                    <a:pt x="797445" y="990384"/>
                  </a:lnTo>
                  <a:lnTo>
                    <a:pt x="631977" y="779513"/>
                  </a:lnTo>
                  <a:lnTo>
                    <a:pt x="696950" y="744194"/>
                  </a:lnTo>
                  <a:lnTo>
                    <a:pt x="1014564" y="825004"/>
                  </a:lnTo>
                  <a:lnTo>
                    <a:pt x="1014564" y="811911"/>
                  </a:lnTo>
                  <a:lnTo>
                    <a:pt x="713308" y="735291"/>
                  </a:lnTo>
                  <a:lnTo>
                    <a:pt x="956906" y="602869"/>
                  </a:lnTo>
                  <a:lnTo>
                    <a:pt x="1117815" y="703618"/>
                  </a:lnTo>
                  <a:lnTo>
                    <a:pt x="1117815" y="688632"/>
                  </a:lnTo>
                  <a:lnTo>
                    <a:pt x="969708" y="595909"/>
                  </a:lnTo>
                  <a:lnTo>
                    <a:pt x="1256665" y="439915"/>
                  </a:lnTo>
                  <a:lnTo>
                    <a:pt x="1271778" y="467741"/>
                  </a:lnTo>
                  <a:lnTo>
                    <a:pt x="1303248" y="422656"/>
                  </a:lnTo>
                  <a:lnTo>
                    <a:pt x="1320546" y="397891"/>
                  </a:lnTo>
                  <a:lnTo>
                    <a:pt x="1235456" y="400812"/>
                  </a:lnTo>
                  <a:lnTo>
                    <a:pt x="1250594" y="428726"/>
                  </a:lnTo>
                  <a:lnTo>
                    <a:pt x="957326" y="588149"/>
                  </a:lnTo>
                  <a:lnTo>
                    <a:pt x="944511" y="580136"/>
                  </a:lnTo>
                  <a:lnTo>
                    <a:pt x="944511" y="595122"/>
                  </a:lnTo>
                  <a:lnTo>
                    <a:pt x="695147" y="730681"/>
                  </a:lnTo>
                  <a:lnTo>
                    <a:pt x="678789" y="726528"/>
                  </a:lnTo>
                  <a:lnTo>
                    <a:pt x="678789" y="739571"/>
                  </a:lnTo>
                  <a:lnTo>
                    <a:pt x="624014" y="769353"/>
                  </a:lnTo>
                  <a:lnTo>
                    <a:pt x="581152" y="714717"/>
                  </a:lnTo>
                  <a:lnTo>
                    <a:pt x="678789" y="739571"/>
                  </a:lnTo>
                  <a:lnTo>
                    <a:pt x="678789" y="726528"/>
                  </a:lnTo>
                  <a:lnTo>
                    <a:pt x="568375" y="698423"/>
                  </a:lnTo>
                  <a:lnTo>
                    <a:pt x="45694" y="32308"/>
                  </a:lnTo>
                  <a:lnTo>
                    <a:pt x="944511" y="595122"/>
                  </a:lnTo>
                  <a:lnTo>
                    <a:pt x="944511" y="580136"/>
                  </a:lnTo>
                  <a:lnTo>
                    <a:pt x="49377" y="19646"/>
                  </a:lnTo>
                  <a:lnTo>
                    <a:pt x="1238605" y="266687"/>
                  </a:lnTo>
                  <a:lnTo>
                    <a:pt x="1232154" y="297815"/>
                  </a:lnTo>
                  <a:lnTo>
                    <a:pt x="1314450" y="275971"/>
                  </a:lnTo>
                  <a:lnTo>
                    <a:pt x="1305928" y="269240"/>
                  </a:lnTo>
                  <a:lnTo>
                    <a:pt x="1247648" y="223139"/>
                  </a:lnTo>
                  <a:lnTo>
                    <a:pt x="1241196" y="254215"/>
                  </a:lnTo>
                  <a:lnTo>
                    <a:pt x="20955" y="774"/>
                  </a:lnTo>
                  <a:lnTo>
                    <a:pt x="17272" y="0"/>
                  </a:lnTo>
                  <a:lnTo>
                    <a:pt x="16370" y="4406"/>
                  </a:lnTo>
                  <a:lnTo>
                    <a:pt x="11049" y="8636"/>
                  </a:lnTo>
                  <a:lnTo>
                    <a:pt x="12915" y="11023"/>
                  </a:lnTo>
                  <a:lnTo>
                    <a:pt x="12573" y="11557"/>
                  </a:lnTo>
                  <a:lnTo>
                    <a:pt x="14071" y="12509"/>
                  </a:lnTo>
                  <a:lnTo>
                    <a:pt x="548259" y="693318"/>
                  </a:lnTo>
                  <a:lnTo>
                    <a:pt x="9906" y="556387"/>
                  </a:lnTo>
                  <a:lnTo>
                    <a:pt x="6858" y="568579"/>
                  </a:lnTo>
                  <a:lnTo>
                    <a:pt x="561035" y="709599"/>
                  </a:lnTo>
                  <a:lnTo>
                    <a:pt x="612724" y="775487"/>
                  </a:lnTo>
                  <a:lnTo>
                    <a:pt x="8382" y="1104011"/>
                  </a:lnTo>
                  <a:lnTo>
                    <a:pt x="11823" y="1110348"/>
                  </a:lnTo>
                  <a:lnTo>
                    <a:pt x="7620" y="1110869"/>
                  </a:lnTo>
                  <a:lnTo>
                    <a:pt x="8775" y="1120559"/>
                  </a:lnTo>
                  <a:lnTo>
                    <a:pt x="8382" y="1121283"/>
                  </a:lnTo>
                  <a:lnTo>
                    <a:pt x="8902" y="1121575"/>
                  </a:lnTo>
                  <a:lnTo>
                    <a:pt x="9144" y="1123569"/>
                  </a:lnTo>
                  <a:lnTo>
                    <a:pt x="11950" y="1123213"/>
                  </a:lnTo>
                  <a:lnTo>
                    <a:pt x="525068" y="1400467"/>
                  </a:lnTo>
                  <a:lnTo>
                    <a:pt x="2032" y="2015363"/>
                  </a:lnTo>
                  <a:lnTo>
                    <a:pt x="5676" y="2018436"/>
                  </a:lnTo>
                  <a:lnTo>
                    <a:pt x="5549" y="2018525"/>
                  </a:lnTo>
                  <a:lnTo>
                    <a:pt x="0" y="2019173"/>
                  </a:lnTo>
                  <a:lnTo>
                    <a:pt x="1524" y="2031873"/>
                  </a:lnTo>
                  <a:lnTo>
                    <a:pt x="1245590" y="1886788"/>
                  </a:lnTo>
                  <a:lnTo>
                    <a:pt x="1249299" y="1918208"/>
                  </a:lnTo>
                  <a:lnTo>
                    <a:pt x="1318983" y="1872615"/>
                  </a:lnTo>
                  <a:lnTo>
                    <a:pt x="1320546" y="1871599"/>
                  </a:lnTo>
                  <a:lnTo>
                    <a:pt x="1240409" y="1842643"/>
                  </a:lnTo>
                  <a:lnTo>
                    <a:pt x="1244104" y="1874100"/>
                  </a:lnTo>
                  <a:lnTo>
                    <a:pt x="30226" y="2015655"/>
                  </a:lnTo>
                  <a:lnTo>
                    <a:pt x="706615" y="1498561"/>
                  </a:lnTo>
                  <a:lnTo>
                    <a:pt x="1244447" y="1789163"/>
                  </a:lnTo>
                  <a:lnTo>
                    <a:pt x="1229360" y="1817116"/>
                  </a:lnTo>
                  <a:lnTo>
                    <a:pt x="1314450" y="1819783"/>
                  </a:lnTo>
                  <a:lnTo>
                    <a:pt x="1297165" y="1795145"/>
                  </a:lnTo>
                  <a:lnTo>
                    <a:pt x="1265555" y="1750060"/>
                  </a:lnTo>
                  <a:lnTo>
                    <a:pt x="1250492" y="1777961"/>
                  </a:lnTo>
                  <a:lnTo>
                    <a:pt x="717689" y="1490091"/>
                  </a:lnTo>
                  <a:lnTo>
                    <a:pt x="1002550" y="1272324"/>
                  </a:lnTo>
                  <a:lnTo>
                    <a:pt x="1302080" y="1654035"/>
                  </a:lnTo>
                  <a:lnTo>
                    <a:pt x="1277112" y="1673606"/>
                  </a:lnTo>
                  <a:lnTo>
                    <a:pt x="1354074" y="1710055"/>
                  </a:lnTo>
                  <a:close/>
                </a:path>
                <a:path w="2919729" h="2032000">
                  <a:moveTo>
                    <a:pt x="2838450" y="1815211"/>
                  </a:moveTo>
                  <a:lnTo>
                    <a:pt x="2762250" y="1776984"/>
                  </a:lnTo>
                  <a:lnTo>
                    <a:pt x="2762250" y="1808721"/>
                  </a:lnTo>
                  <a:lnTo>
                    <a:pt x="1549146" y="1807337"/>
                  </a:lnTo>
                  <a:lnTo>
                    <a:pt x="1549146" y="1820037"/>
                  </a:lnTo>
                  <a:lnTo>
                    <a:pt x="2762250" y="1821421"/>
                  </a:lnTo>
                  <a:lnTo>
                    <a:pt x="2762250" y="1853184"/>
                  </a:lnTo>
                  <a:lnTo>
                    <a:pt x="2825953" y="1821434"/>
                  </a:lnTo>
                  <a:lnTo>
                    <a:pt x="2838450" y="1815211"/>
                  </a:lnTo>
                  <a:close/>
                </a:path>
                <a:path w="2919729" h="2032000">
                  <a:moveTo>
                    <a:pt x="2919222" y="437515"/>
                  </a:moveTo>
                  <a:lnTo>
                    <a:pt x="2838323" y="464058"/>
                  </a:lnTo>
                  <a:lnTo>
                    <a:pt x="2860649" y="486613"/>
                  </a:lnTo>
                  <a:lnTo>
                    <a:pt x="2623362" y="721804"/>
                  </a:lnTo>
                  <a:lnTo>
                    <a:pt x="2613393" y="718197"/>
                  </a:lnTo>
                  <a:lnTo>
                    <a:pt x="2613393" y="731685"/>
                  </a:lnTo>
                  <a:lnTo>
                    <a:pt x="2278316" y="1063790"/>
                  </a:lnTo>
                  <a:lnTo>
                    <a:pt x="1560093" y="349605"/>
                  </a:lnTo>
                  <a:lnTo>
                    <a:pt x="2613393" y="731685"/>
                  </a:lnTo>
                  <a:lnTo>
                    <a:pt x="2613393" y="718197"/>
                  </a:lnTo>
                  <a:lnTo>
                    <a:pt x="1554353" y="334010"/>
                  </a:lnTo>
                  <a:lnTo>
                    <a:pt x="1551724" y="341274"/>
                  </a:lnTo>
                  <a:lnTo>
                    <a:pt x="1549019" y="338582"/>
                  </a:lnTo>
                  <a:lnTo>
                    <a:pt x="1540129" y="347472"/>
                  </a:lnTo>
                  <a:lnTo>
                    <a:pt x="2269325" y="1072718"/>
                  </a:lnTo>
                  <a:lnTo>
                    <a:pt x="1534033" y="1801495"/>
                  </a:lnTo>
                  <a:lnTo>
                    <a:pt x="1542923" y="1810639"/>
                  </a:lnTo>
                  <a:lnTo>
                    <a:pt x="1550301" y="1803323"/>
                  </a:lnTo>
                  <a:lnTo>
                    <a:pt x="1552575" y="1806829"/>
                  </a:lnTo>
                  <a:lnTo>
                    <a:pt x="2432621" y="1235138"/>
                  </a:lnTo>
                  <a:lnTo>
                    <a:pt x="2860687" y="1660855"/>
                  </a:lnTo>
                  <a:lnTo>
                    <a:pt x="2838323" y="1683385"/>
                  </a:lnTo>
                  <a:lnTo>
                    <a:pt x="2919222" y="1710055"/>
                  </a:lnTo>
                  <a:lnTo>
                    <a:pt x="2905671" y="1669796"/>
                  </a:lnTo>
                  <a:lnTo>
                    <a:pt x="2892044" y="1629283"/>
                  </a:lnTo>
                  <a:lnTo>
                    <a:pt x="2869679" y="1651812"/>
                  </a:lnTo>
                  <a:lnTo>
                    <a:pt x="2443505" y="1228077"/>
                  </a:lnTo>
                  <a:lnTo>
                    <a:pt x="2797784" y="997927"/>
                  </a:lnTo>
                  <a:lnTo>
                    <a:pt x="2815082" y="1024509"/>
                  </a:lnTo>
                  <a:lnTo>
                    <a:pt x="2841079" y="980313"/>
                  </a:lnTo>
                  <a:lnTo>
                    <a:pt x="2858262" y="951103"/>
                  </a:lnTo>
                  <a:lnTo>
                    <a:pt x="2773553" y="960628"/>
                  </a:lnTo>
                  <a:lnTo>
                    <a:pt x="2790837" y="987234"/>
                  </a:lnTo>
                  <a:lnTo>
                    <a:pt x="2434272" y="1218882"/>
                  </a:lnTo>
                  <a:lnTo>
                    <a:pt x="2423388" y="1208062"/>
                  </a:lnTo>
                  <a:lnTo>
                    <a:pt x="2423388" y="1225956"/>
                  </a:lnTo>
                  <a:lnTo>
                    <a:pt x="1579994" y="1773897"/>
                  </a:lnTo>
                  <a:lnTo>
                    <a:pt x="2278329" y="1081671"/>
                  </a:lnTo>
                  <a:lnTo>
                    <a:pt x="2423388" y="1225956"/>
                  </a:lnTo>
                  <a:lnTo>
                    <a:pt x="2423388" y="1208062"/>
                  </a:lnTo>
                  <a:lnTo>
                    <a:pt x="2287320" y="1072756"/>
                  </a:lnTo>
                  <a:lnTo>
                    <a:pt x="2626576" y="736473"/>
                  </a:lnTo>
                  <a:lnTo>
                    <a:pt x="2810345" y="803122"/>
                  </a:lnTo>
                  <a:lnTo>
                    <a:pt x="2799588" y="832866"/>
                  </a:lnTo>
                  <a:lnTo>
                    <a:pt x="2884170" y="823087"/>
                  </a:lnTo>
                  <a:lnTo>
                    <a:pt x="2869349" y="807466"/>
                  </a:lnTo>
                  <a:lnTo>
                    <a:pt x="2825496" y="761238"/>
                  </a:lnTo>
                  <a:lnTo>
                    <a:pt x="2814663" y="791184"/>
                  </a:lnTo>
                  <a:lnTo>
                    <a:pt x="2636545" y="726579"/>
                  </a:lnTo>
                  <a:lnTo>
                    <a:pt x="2869565" y="495604"/>
                  </a:lnTo>
                  <a:lnTo>
                    <a:pt x="2891917" y="518160"/>
                  </a:lnTo>
                  <a:lnTo>
                    <a:pt x="2905633" y="477647"/>
                  </a:lnTo>
                  <a:lnTo>
                    <a:pt x="2919222" y="4375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2833116" y="2398775"/>
              <a:ext cx="1522730" cy="852169"/>
            </a:xfrm>
            <a:custGeom>
              <a:avLst/>
              <a:gdLst/>
              <a:ahLst/>
              <a:cxnLst/>
              <a:rect l="l" t="t" r="r" b="b"/>
              <a:pathLst>
                <a:path w="1522729" h="852169">
                  <a:moveTo>
                    <a:pt x="0" y="166115"/>
                  </a:moveTo>
                  <a:lnTo>
                    <a:pt x="1523" y="851915"/>
                  </a:lnTo>
                </a:path>
                <a:path w="1522729" h="852169">
                  <a:moveTo>
                    <a:pt x="1522475" y="0"/>
                  </a:moveTo>
                  <a:lnTo>
                    <a:pt x="1522475" y="603503"/>
                  </a:lnTo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2943225" y="1655571"/>
              <a:ext cx="2853055" cy="1457960"/>
            </a:xfrm>
            <a:custGeom>
              <a:avLst/>
              <a:gdLst/>
              <a:ahLst/>
              <a:cxnLst/>
              <a:rect l="l" t="t" r="r" b="b"/>
              <a:pathLst>
                <a:path w="2853054" h="1457960">
                  <a:moveTo>
                    <a:pt x="1314831" y="1457960"/>
                  </a:moveTo>
                  <a:lnTo>
                    <a:pt x="1300187" y="1419733"/>
                  </a:lnTo>
                  <a:lnTo>
                    <a:pt x="1284351" y="1378331"/>
                  </a:lnTo>
                  <a:lnTo>
                    <a:pt x="1262926" y="1401775"/>
                  </a:lnTo>
                  <a:lnTo>
                    <a:pt x="19977" y="263118"/>
                  </a:lnTo>
                  <a:lnTo>
                    <a:pt x="1230287" y="43675"/>
                  </a:lnTo>
                  <a:lnTo>
                    <a:pt x="1235964" y="74930"/>
                  </a:lnTo>
                  <a:lnTo>
                    <a:pt x="1297368" y="28956"/>
                  </a:lnTo>
                  <a:lnTo>
                    <a:pt x="1304163" y="23876"/>
                  </a:lnTo>
                  <a:lnTo>
                    <a:pt x="1222375" y="0"/>
                  </a:lnTo>
                  <a:lnTo>
                    <a:pt x="1228026" y="31229"/>
                  </a:lnTo>
                  <a:lnTo>
                    <a:pt x="0" y="253873"/>
                  </a:lnTo>
                  <a:lnTo>
                    <a:pt x="2286" y="266319"/>
                  </a:lnTo>
                  <a:lnTo>
                    <a:pt x="4203" y="265976"/>
                  </a:lnTo>
                  <a:lnTo>
                    <a:pt x="1254366" y="1411122"/>
                  </a:lnTo>
                  <a:lnTo>
                    <a:pt x="1232916" y="1434592"/>
                  </a:lnTo>
                  <a:lnTo>
                    <a:pt x="1314831" y="1457960"/>
                  </a:lnTo>
                  <a:close/>
                </a:path>
                <a:path w="2853054" h="1457960">
                  <a:moveTo>
                    <a:pt x="2852547" y="93980"/>
                  </a:moveTo>
                  <a:lnTo>
                    <a:pt x="2767838" y="85344"/>
                  </a:lnTo>
                  <a:lnTo>
                    <a:pt x="2779039" y="114998"/>
                  </a:lnTo>
                  <a:lnTo>
                    <a:pt x="1541145" y="583311"/>
                  </a:lnTo>
                  <a:lnTo>
                    <a:pt x="1545717" y="595249"/>
                  </a:lnTo>
                  <a:lnTo>
                    <a:pt x="1550924" y="593280"/>
                  </a:lnTo>
                  <a:lnTo>
                    <a:pt x="1545971" y="600710"/>
                  </a:lnTo>
                  <a:lnTo>
                    <a:pt x="2785453" y="1421244"/>
                  </a:lnTo>
                  <a:lnTo>
                    <a:pt x="2767965" y="1447673"/>
                  </a:lnTo>
                  <a:lnTo>
                    <a:pt x="2852547" y="1457960"/>
                  </a:lnTo>
                  <a:lnTo>
                    <a:pt x="2835402" y="1428242"/>
                  </a:lnTo>
                  <a:lnTo>
                    <a:pt x="2810002" y="1384173"/>
                  </a:lnTo>
                  <a:lnTo>
                    <a:pt x="2792526" y="1410563"/>
                  </a:lnTo>
                  <a:lnTo>
                    <a:pt x="1555407" y="591591"/>
                  </a:lnTo>
                  <a:lnTo>
                    <a:pt x="2783535" y="126923"/>
                  </a:lnTo>
                  <a:lnTo>
                    <a:pt x="2794762" y="156591"/>
                  </a:lnTo>
                  <a:lnTo>
                    <a:pt x="2837307" y="110490"/>
                  </a:lnTo>
                  <a:lnTo>
                    <a:pt x="2852547" y="939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59964" y="3328415"/>
              <a:ext cx="169164" cy="100584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72155" y="2414016"/>
              <a:ext cx="170688" cy="100584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69107" y="1862327"/>
              <a:ext cx="170688" cy="99060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69107" y="1303019"/>
              <a:ext cx="170688" cy="100584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4486656" y="1645919"/>
              <a:ext cx="1289685" cy="644525"/>
            </a:xfrm>
            <a:custGeom>
              <a:avLst/>
              <a:gdLst/>
              <a:ahLst/>
              <a:cxnLst/>
              <a:rect l="l" t="t" r="r" b="b"/>
              <a:pathLst>
                <a:path w="1289685" h="644525">
                  <a:moveTo>
                    <a:pt x="1289304" y="606552"/>
                  </a:moveTo>
                  <a:lnTo>
                    <a:pt x="1213104" y="568325"/>
                  </a:lnTo>
                  <a:lnTo>
                    <a:pt x="1213104" y="600062"/>
                  </a:lnTo>
                  <a:lnTo>
                    <a:pt x="0" y="598678"/>
                  </a:lnTo>
                  <a:lnTo>
                    <a:pt x="0" y="611378"/>
                  </a:lnTo>
                  <a:lnTo>
                    <a:pt x="1213104" y="612762"/>
                  </a:lnTo>
                  <a:lnTo>
                    <a:pt x="1213104" y="644525"/>
                  </a:lnTo>
                  <a:lnTo>
                    <a:pt x="1276807" y="612775"/>
                  </a:lnTo>
                  <a:lnTo>
                    <a:pt x="1289304" y="606552"/>
                  </a:lnTo>
                  <a:close/>
                </a:path>
                <a:path w="1289685" h="644525">
                  <a:moveTo>
                    <a:pt x="1289304" y="38100"/>
                  </a:moveTo>
                  <a:lnTo>
                    <a:pt x="1276604" y="31750"/>
                  </a:lnTo>
                  <a:lnTo>
                    <a:pt x="1213104" y="0"/>
                  </a:lnTo>
                  <a:lnTo>
                    <a:pt x="1213104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1213104" y="44450"/>
                  </a:lnTo>
                  <a:lnTo>
                    <a:pt x="1213104" y="76200"/>
                  </a:lnTo>
                  <a:lnTo>
                    <a:pt x="1276604" y="44450"/>
                  </a:lnTo>
                  <a:lnTo>
                    <a:pt x="1289304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2396108" y="3417823"/>
            <a:ext cx="1029969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"/>
                <a:cs typeface="Arial"/>
              </a:rPr>
              <a:t>(Input</a:t>
            </a:r>
            <a:r>
              <a:rPr dirty="0" sz="1400" spc="-4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Layer)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3761613" y="3419094"/>
            <a:ext cx="119888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"/>
                <a:cs typeface="Arial"/>
              </a:rPr>
              <a:t>(Hidden</a:t>
            </a:r>
            <a:r>
              <a:rPr dirty="0" sz="1400" spc="-5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Layer)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5321046" y="3417823"/>
            <a:ext cx="116903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"/>
                <a:cs typeface="Arial"/>
              </a:rPr>
              <a:t>(Output</a:t>
            </a:r>
            <a:r>
              <a:rPr dirty="0" sz="1400" spc="-4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Layer)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 descr=""/>
          <p:cNvSpPr/>
          <p:nvPr/>
        </p:nvSpPr>
        <p:spPr>
          <a:xfrm>
            <a:off x="5903976" y="2414016"/>
            <a:ext cx="0" cy="594360"/>
          </a:xfrm>
          <a:custGeom>
            <a:avLst/>
            <a:gdLst/>
            <a:ahLst/>
            <a:cxnLst/>
            <a:rect l="l" t="t" r="r" b="b"/>
            <a:pathLst>
              <a:path w="0" h="594360">
                <a:moveTo>
                  <a:pt x="0" y="0"/>
                </a:moveTo>
                <a:lnTo>
                  <a:pt x="0" y="59436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 txBox="1"/>
          <p:nvPr/>
        </p:nvSpPr>
        <p:spPr>
          <a:xfrm>
            <a:off x="6366002" y="2161159"/>
            <a:ext cx="2254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latin typeface="Arial"/>
                <a:cs typeface="Arial"/>
              </a:rPr>
              <a:t>y</a:t>
            </a:r>
            <a:r>
              <a:rPr dirty="0" baseline="-21367" sz="1950" spc="-37">
                <a:latin typeface="Arial"/>
                <a:cs typeface="Arial"/>
              </a:rPr>
              <a:t>j</a:t>
            </a:r>
            <a:endParaRPr baseline="-21367"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43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762000" y="1019554"/>
            <a:ext cx="8382000" cy="5762625"/>
            <a:chOff x="762000" y="1019554"/>
            <a:chExt cx="8382000" cy="5762625"/>
          </a:xfrm>
        </p:grpSpPr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2000" y="1019554"/>
              <a:ext cx="7591044" cy="5762244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91000" y="4571999"/>
              <a:ext cx="4952999" cy="68580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8244" y="5257799"/>
              <a:ext cx="4677156" cy="390144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3813175" y="4447413"/>
            <a:ext cx="13354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0066FF"/>
                </a:solidFill>
                <a:latin typeface="Arial"/>
                <a:cs typeface="Arial"/>
              </a:rPr>
              <a:t>Forward</a:t>
            </a:r>
            <a:r>
              <a:rPr dirty="0" sz="1600" spc="-55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600" spc="-20">
                <a:solidFill>
                  <a:srgbClr val="0066FF"/>
                </a:solidFill>
                <a:latin typeface="Arial"/>
                <a:cs typeface="Arial"/>
              </a:rPr>
              <a:t>Pass: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889375" y="5627319"/>
            <a:ext cx="14814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0066FF"/>
                </a:solidFill>
                <a:latin typeface="Arial"/>
                <a:cs typeface="Arial"/>
              </a:rPr>
              <a:t>Backward</a:t>
            </a:r>
            <a:r>
              <a:rPr dirty="0" sz="1600" spc="-50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600" spc="-20">
                <a:solidFill>
                  <a:srgbClr val="0066FF"/>
                </a:solidFill>
                <a:latin typeface="Arial"/>
                <a:cs typeface="Arial"/>
              </a:rPr>
              <a:t>Pass: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343400" y="6019800"/>
            <a:ext cx="4325111" cy="219456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069644" y="-113538"/>
            <a:ext cx="5689600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20">
                <a:latin typeface="Times New Roman"/>
                <a:cs typeface="Times New Roman"/>
              </a:rPr>
              <a:t>Back-</a:t>
            </a:r>
            <a:r>
              <a:rPr dirty="0" sz="3200">
                <a:latin typeface="Times New Roman"/>
                <a:cs typeface="Times New Roman"/>
              </a:rPr>
              <a:t>propagation</a:t>
            </a:r>
            <a:r>
              <a:rPr dirty="0" sz="3200" spc="-2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(Without</a:t>
            </a:r>
            <a:r>
              <a:rPr dirty="0" sz="3200" spc="-25">
                <a:latin typeface="Times New Roman"/>
                <a:cs typeface="Times New Roman"/>
              </a:rPr>
              <a:t> HN)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20" name="object 20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389377" y="376427"/>
            <a:ext cx="6296025" cy="1804416"/>
          </a:xfrm>
          <a:prstGeom prst="rect">
            <a:avLst/>
          </a:prstGeom>
        </p:spPr>
      </p:pic>
      <p:sp>
        <p:nvSpPr>
          <p:cNvPr id="21" name="object 21" descr=""/>
          <p:cNvSpPr txBox="1"/>
          <p:nvPr/>
        </p:nvSpPr>
        <p:spPr>
          <a:xfrm>
            <a:off x="5498338" y="2220595"/>
            <a:ext cx="1029969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"/>
                <a:cs typeface="Arial"/>
              </a:rPr>
              <a:t>(Input</a:t>
            </a:r>
            <a:r>
              <a:rPr dirty="0" sz="1400" spc="-4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Layer)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7407020" y="2175763"/>
            <a:ext cx="116903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"/>
                <a:cs typeface="Arial"/>
              </a:rPr>
              <a:t>(Output</a:t>
            </a:r>
            <a:r>
              <a:rPr dirty="0" sz="1400" spc="-4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Layer)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8751061" y="1022095"/>
            <a:ext cx="24828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2000" spc="-25">
                <a:latin typeface="Arial"/>
                <a:cs typeface="Arial"/>
              </a:rPr>
              <a:t>y</a:t>
            </a:r>
            <a:r>
              <a:rPr dirty="0" baseline="-20833" sz="2400" spc="-37">
                <a:latin typeface="Arial"/>
                <a:cs typeface="Arial"/>
              </a:rPr>
              <a:t>j</a:t>
            </a:r>
            <a:endParaRPr baseline="-20833" sz="24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3429000" y="3124200"/>
            <a:ext cx="990600" cy="5334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wrap="square" lIns="0" tIns="40640" rIns="0" bIns="0" rtlCol="0" vert="horz">
            <a:spAutoFit/>
          </a:bodyPr>
          <a:lstStyle/>
          <a:p>
            <a:pPr marL="92075" marR="35560">
              <a:lnSpc>
                <a:spcPct val="100000"/>
              </a:lnSpc>
              <a:spcBef>
                <a:spcPts val="320"/>
              </a:spcBef>
            </a:pPr>
            <a:r>
              <a:rPr dirty="0" sz="1400" spc="-10" b="1">
                <a:solidFill>
                  <a:srgbClr val="FF0000"/>
                </a:solidFill>
                <a:latin typeface="Arial"/>
                <a:cs typeface="Arial"/>
              </a:rPr>
              <a:t>Activation Function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5" name="object 25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834257" y="3657472"/>
            <a:ext cx="103377" cy="228726"/>
          </a:xfrm>
          <a:prstGeom prst="rect">
            <a:avLst/>
          </a:prstGeom>
        </p:spPr>
      </p:pic>
      <p:sp>
        <p:nvSpPr>
          <p:cNvPr id="26" name="object 26" descr=""/>
          <p:cNvSpPr txBox="1"/>
          <p:nvPr/>
        </p:nvSpPr>
        <p:spPr>
          <a:xfrm>
            <a:off x="2971800" y="4343400"/>
            <a:ext cx="304800" cy="37084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wrap="square" lIns="0" tIns="3873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05"/>
              </a:spcBef>
            </a:pPr>
            <a:r>
              <a:rPr dirty="0" sz="1800" spc="-50" b="1">
                <a:solidFill>
                  <a:srgbClr val="FF0000"/>
                </a:solidFill>
                <a:latin typeface="Times New Roman"/>
                <a:cs typeface="Times New Roman"/>
              </a:rPr>
              <a:t>∑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8719" y="152400"/>
              <a:ext cx="6583680" cy="4046220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44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1905000" y="1062037"/>
            <a:ext cx="6943725" cy="4976495"/>
            <a:chOff x="1905000" y="1062037"/>
            <a:chExt cx="6943725" cy="4976495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76600" y="2362200"/>
              <a:ext cx="5571744" cy="705612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14800" y="2971800"/>
              <a:ext cx="4524756" cy="68580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0000" y="3595116"/>
              <a:ext cx="4829556" cy="609599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05000" y="4232148"/>
              <a:ext cx="2619413" cy="64770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43600" y="4232148"/>
              <a:ext cx="2667000" cy="655319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1200" y="5257800"/>
              <a:ext cx="6649211" cy="771144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1976627" y="5253228"/>
              <a:ext cx="6658609" cy="780415"/>
            </a:xfrm>
            <a:custGeom>
              <a:avLst/>
              <a:gdLst/>
              <a:ahLst/>
              <a:cxnLst/>
              <a:rect l="l" t="t" r="r" b="b"/>
              <a:pathLst>
                <a:path w="6658609" h="780414">
                  <a:moveTo>
                    <a:pt x="0" y="780288"/>
                  </a:moveTo>
                  <a:lnTo>
                    <a:pt x="6658356" y="780288"/>
                  </a:lnTo>
                  <a:lnTo>
                    <a:pt x="6658356" y="0"/>
                  </a:lnTo>
                  <a:lnTo>
                    <a:pt x="0" y="0"/>
                  </a:lnTo>
                  <a:lnTo>
                    <a:pt x="0" y="780288"/>
                  </a:lnTo>
                  <a:close/>
                </a:path>
              </a:pathLst>
            </a:custGeom>
            <a:ln w="914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3429000" y="1066800"/>
              <a:ext cx="990600" cy="533400"/>
            </a:xfrm>
            <a:custGeom>
              <a:avLst/>
              <a:gdLst/>
              <a:ahLst/>
              <a:cxnLst/>
              <a:rect l="l" t="t" r="r" b="b"/>
              <a:pathLst>
                <a:path w="990600" h="533400">
                  <a:moveTo>
                    <a:pt x="0" y="533400"/>
                  </a:moveTo>
                  <a:lnTo>
                    <a:pt x="990600" y="533400"/>
                  </a:lnTo>
                  <a:lnTo>
                    <a:pt x="990600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3433571" y="1093977"/>
            <a:ext cx="981710" cy="4527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86995" marR="30480">
              <a:lnSpc>
                <a:spcPct val="100000"/>
              </a:lnSpc>
              <a:spcBef>
                <a:spcPts val="105"/>
              </a:spcBef>
            </a:pPr>
            <a:r>
              <a:rPr dirty="0" sz="1400" spc="-10" b="1">
                <a:solidFill>
                  <a:srgbClr val="FF0000"/>
                </a:solidFill>
                <a:latin typeface="Arial"/>
                <a:cs typeface="Arial"/>
              </a:rPr>
              <a:t>Activation Function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834257" y="1600072"/>
            <a:ext cx="103377" cy="228726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2971800" y="2286000"/>
            <a:ext cx="304800" cy="37084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wrap="square" lIns="0" tIns="3873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05"/>
              </a:spcBef>
            </a:pPr>
            <a:r>
              <a:rPr dirty="0" sz="1800" spc="-50" b="1">
                <a:solidFill>
                  <a:srgbClr val="FF0000"/>
                </a:solidFill>
                <a:latin typeface="Times New Roman"/>
                <a:cs typeface="Times New Roman"/>
              </a:rPr>
              <a:t>∑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3200400" y="6172200"/>
            <a:ext cx="3048000" cy="3810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25"/>
              </a:spcBef>
            </a:pPr>
            <a:r>
              <a:rPr dirty="0" sz="1400" b="1">
                <a:solidFill>
                  <a:srgbClr val="FF0000"/>
                </a:solidFill>
                <a:latin typeface="Arial"/>
                <a:cs typeface="Arial"/>
              </a:rPr>
              <a:t>Depends</a:t>
            </a:r>
            <a:r>
              <a:rPr dirty="0" sz="1400" spc="-6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0000"/>
                </a:solidFill>
                <a:latin typeface="Arial"/>
                <a:cs typeface="Arial"/>
              </a:rPr>
              <a:t>on</a:t>
            </a:r>
            <a:r>
              <a:rPr dirty="0" sz="1400" spc="-9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0000"/>
                </a:solidFill>
                <a:latin typeface="Arial"/>
                <a:cs typeface="Arial"/>
              </a:rPr>
              <a:t>Activation</a:t>
            </a:r>
            <a:r>
              <a:rPr dirty="0" sz="1400" spc="-5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FF0000"/>
                </a:solidFill>
                <a:latin typeface="Arial"/>
                <a:cs typeface="Arial"/>
              </a:rPr>
              <a:t>Function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4343400" y="5791174"/>
            <a:ext cx="234315" cy="384810"/>
          </a:xfrm>
          <a:custGeom>
            <a:avLst/>
            <a:gdLst/>
            <a:ahLst/>
            <a:cxnLst/>
            <a:rect l="l" t="t" r="r" b="b"/>
            <a:pathLst>
              <a:path w="234314" h="384810">
                <a:moveTo>
                  <a:pt x="12967" y="21608"/>
                </a:moveTo>
                <a:lnTo>
                  <a:pt x="13131" y="34265"/>
                </a:lnTo>
                <a:lnTo>
                  <a:pt x="223138" y="384289"/>
                </a:lnTo>
                <a:lnTo>
                  <a:pt x="234061" y="377761"/>
                </a:lnTo>
                <a:lnTo>
                  <a:pt x="24016" y="27674"/>
                </a:lnTo>
                <a:lnTo>
                  <a:pt x="12967" y="21608"/>
                </a:lnTo>
                <a:close/>
              </a:path>
              <a:path w="234314" h="384810">
                <a:moveTo>
                  <a:pt x="0" y="0"/>
                </a:moveTo>
                <a:lnTo>
                  <a:pt x="1267" y="98933"/>
                </a:lnTo>
                <a:lnTo>
                  <a:pt x="1270" y="102603"/>
                </a:lnTo>
                <a:lnTo>
                  <a:pt x="4190" y="105410"/>
                </a:lnTo>
                <a:lnTo>
                  <a:pt x="11175" y="105321"/>
                </a:lnTo>
                <a:lnTo>
                  <a:pt x="13970" y="102450"/>
                </a:lnTo>
                <a:lnTo>
                  <a:pt x="13970" y="98933"/>
                </a:lnTo>
                <a:lnTo>
                  <a:pt x="13131" y="34265"/>
                </a:lnTo>
                <a:lnTo>
                  <a:pt x="1015" y="14071"/>
                </a:lnTo>
                <a:lnTo>
                  <a:pt x="11937" y="7543"/>
                </a:lnTo>
                <a:lnTo>
                  <a:pt x="13734" y="7543"/>
                </a:lnTo>
                <a:lnTo>
                  <a:pt x="0" y="0"/>
                </a:lnTo>
                <a:close/>
              </a:path>
              <a:path w="234314" h="384810">
                <a:moveTo>
                  <a:pt x="13734" y="7543"/>
                </a:moveTo>
                <a:lnTo>
                  <a:pt x="11937" y="7543"/>
                </a:lnTo>
                <a:lnTo>
                  <a:pt x="24016" y="27674"/>
                </a:lnTo>
                <a:lnTo>
                  <a:pt x="83820" y="60528"/>
                </a:lnTo>
                <a:lnTo>
                  <a:pt x="87629" y="59410"/>
                </a:lnTo>
                <a:lnTo>
                  <a:pt x="89408" y="56337"/>
                </a:lnTo>
                <a:lnTo>
                  <a:pt x="91059" y="53263"/>
                </a:lnTo>
                <a:lnTo>
                  <a:pt x="89915" y="49403"/>
                </a:lnTo>
                <a:lnTo>
                  <a:pt x="13734" y="7543"/>
                </a:lnTo>
                <a:close/>
              </a:path>
              <a:path w="234314" h="384810">
                <a:moveTo>
                  <a:pt x="11937" y="7543"/>
                </a:moveTo>
                <a:lnTo>
                  <a:pt x="1015" y="14071"/>
                </a:lnTo>
                <a:lnTo>
                  <a:pt x="13131" y="34265"/>
                </a:lnTo>
                <a:lnTo>
                  <a:pt x="12967" y="21608"/>
                </a:lnTo>
                <a:lnTo>
                  <a:pt x="3428" y="16370"/>
                </a:lnTo>
                <a:lnTo>
                  <a:pt x="12826" y="10731"/>
                </a:lnTo>
                <a:lnTo>
                  <a:pt x="13850" y="10731"/>
                </a:lnTo>
                <a:lnTo>
                  <a:pt x="11937" y="7543"/>
                </a:lnTo>
                <a:close/>
              </a:path>
              <a:path w="234314" h="384810">
                <a:moveTo>
                  <a:pt x="13850" y="10731"/>
                </a:moveTo>
                <a:lnTo>
                  <a:pt x="12826" y="10731"/>
                </a:lnTo>
                <a:lnTo>
                  <a:pt x="12967" y="21608"/>
                </a:lnTo>
                <a:lnTo>
                  <a:pt x="24016" y="27674"/>
                </a:lnTo>
                <a:lnTo>
                  <a:pt x="13850" y="10731"/>
                </a:lnTo>
                <a:close/>
              </a:path>
              <a:path w="234314" h="384810">
                <a:moveTo>
                  <a:pt x="12826" y="10731"/>
                </a:moveTo>
                <a:lnTo>
                  <a:pt x="3428" y="16370"/>
                </a:lnTo>
                <a:lnTo>
                  <a:pt x="12967" y="21608"/>
                </a:lnTo>
                <a:lnTo>
                  <a:pt x="12826" y="107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8719" y="57911"/>
              <a:ext cx="6583680" cy="4046220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45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152400" y="985837"/>
            <a:ext cx="8696325" cy="5854065"/>
            <a:chOff x="152400" y="985837"/>
            <a:chExt cx="8696325" cy="5854065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76600" y="2267711"/>
              <a:ext cx="5571744" cy="70408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76600" y="2877311"/>
              <a:ext cx="5318759" cy="61722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5800" y="3410711"/>
              <a:ext cx="8008620" cy="250545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400" y="5914642"/>
              <a:ext cx="4114800" cy="92506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91000" y="6181342"/>
              <a:ext cx="2286000" cy="65836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77000" y="6306311"/>
              <a:ext cx="1676400" cy="408431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53400" y="6391655"/>
              <a:ext cx="647700" cy="313944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3429000" y="990600"/>
              <a:ext cx="990600" cy="533400"/>
            </a:xfrm>
            <a:custGeom>
              <a:avLst/>
              <a:gdLst/>
              <a:ahLst/>
              <a:cxnLst/>
              <a:rect l="l" t="t" r="r" b="b"/>
              <a:pathLst>
                <a:path w="990600" h="533400">
                  <a:moveTo>
                    <a:pt x="0" y="533400"/>
                  </a:moveTo>
                  <a:lnTo>
                    <a:pt x="990600" y="533400"/>
                  </a:lnTo>
                  <a:lnTo>
                    <a:pt x="990600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3433571" y="1017777"/>
            <a:ext cx="981710" cy="4527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86995" marR="30480">
              <a:lnSpc>
                <a:spcPct val="100000"/>
              </a:lnSpc>
              <a:spcBef>
                <a:spcPts val="105"/>
              </a:spcBef>
            </a:pPr>
            <a:r>
              <a:rPr dirty="0" sz="1400" spc="-10" b="1">
                <a:solidFill>
                  <a:srgbClr val="FF0000"/>
                </a:solidFill>
                <a:latin typeface="Arial"/>
                <a:cs typeface="Arial"/>
              </a:rPr>
              <a:t>Activation Function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1062227" y="1523872"/>
            <a:ext cx="7629525" cy="3891279"/>
            <a:chOff x="1062227" y="1523872"/>
            <a:chExt cx="7629525" cy="3891279"/>
          </a:xfrm>
        </p:grpSpPr>
        <p:pic>
          <p:nvPicPr>
            <p:cNvPr id="18" name="object 1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34257" y="1523872"/>
              <a:ext cx="103377" cy="228726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1066799" y="4724399"/>
              <a:ext cx="7620000" cy="685800"/>
            </a:xfrm>
            <a:custGeom>
              <a:avLst/>
              <a:gdLst/>
              <a:ahLst/>
              <a:cxnLst/>
              <a:rect l="l" t="t" r="r" b="b"/>
              <a:pathLst>
                <a:path w="7620000" h="685800">
                  <a:moveTo>
                    <a:pt x="76200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7620000" y="685800"/>
                  </a:lnTo>
                  <a:lnTo>
                    <a:pt x="7620000" y="0"/>
                  </a:lnTo>
                  <a:close/>
                </a:path>
              </a:pathLst>
            </a:custGeom>
            <a:solidFill>
              <a:srgbClr val="FF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066799" y="4724399"/>
              <a:ext cx="7620000" cy="685800"/>
            </a:xfrm>
            <a:custGeom>
              <a:avLst/>
              <a:gdLst/>
              <a:ahLst/>
              <a:cxnLst/>
              <a:rect l="l" t="t" r="r" b="b"/>
              <a:pathLst>
                <a:path w="7620000" h="685800">
                  <a:moveTo>
                    <a:pt x="0" y="685800"/>
                  </a:moveTo>
                  <a:lnTo>
                    <a:pt x="7620000" y="685800"/>
                  </a:lnTo>
                  <a:lnTo>
                    <a:pt x="7620000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2971800" y="2209800"/>
            <a:ext cx="304800" cy="37084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wrap="square" lIns="0" tIns="3873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05"/>
              </a:spcBef>
            </a:pPr>
            <a:r>
              <a:rPr dirty="0" sz="1800" spc="-50" b="1">
                <a:solidFill>
                  <a:srgbClr val="FF0000"/>
                </a:solidFill>
                <a:latin typeface="Times New Roman"/>
                <a:cs typeface="Times New Roman"/>
              </a:rPr>
              <a:t>∑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229969" y="343662"/>
            <a:ext cx="5443855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latin typeface="Times New Roman"/>
                <a:cs typeface="Times New Roman"/>
              </a:rPr>
              <a:t>Weight</a:t>
            </a:r>
            <a:r>
              <a:rPr dirty="0" sz="3200" spc="-3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Update</a:t>
            </a:r>
            <a:r>
              <a:rPr dirty="0" sz="3200" spc="-3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Sequence</a:t>
            </a:r>
            <a:r>
              <a:rPr dirty="0" sz="3200" spc="-30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in</a:t>
            </a:r>
            <a:r>
              <a:rPr dirty="0" sz="3200" spc="-20">
                <a:latin typeface="Times New Roman"/>
                <a:cs typeface="Times New Roman"/>
              </a:rPr>
              <a:t> </a:t>
            </a:r>
            <a:r>
              <a:rPr dirty="0" sz="3200" spc="-25">
                <a:latin typeface="Times New Roman"/>
                <a:cs typeface="Times New Roman"/>
              </a:rPr>
              <a:t>BP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605027" y="1367027"/>
            <a:ext cx="6079490" cy="4645660"/>
            <a:chOff x="605027" y="1367027"/>
            <a:chExt cx="6079490" cy="4645660"/>
          </a:xfrm>
        </p:grpSpPr>
        <p:sp>
          <p:nvSpPr>
            <p:cNvPr id="13" name="object 13" descr=""/>
            <p:cNvSpPr/>
            <p:nvPr/>
          </p:nvSpPr>
          <p:spPr>
            <a:xfrm>
              <a:off x="609599" y="3089148"/>
              <a:ext cx="1066800" cy="836930"/>
            </a:xfrm>
            <a:custGeom>
              <a:avLst/>
              <a:gdLst/>
              <a:ahLst/>
              <a:cxnLst/>
              <a:rect l="l" t="t" r="r" b="b"/>
              <a:pathLst>
                <a:path w="1066800" h="836929">
                  <a:moveTo>
                    <a:pt x="648449" y="0"/>
                  </a:moveTo>
                  <a:lnTo>
                    <a:pt x="648449" y="209168"/>
                  </a:lnTo>
                  <a:lnTo>
                    <a:pt x="0" y="209168"/>
                  </a:lnTo>
                  <a:lnTo>
                    <a:pt x="0" y="627507"/>
                  </a:lnTo>
                  <a:lnTo>
                    <a:pt x="648449" y="627507"/>
                  </a:lnTo>
                  <a:lnTo>
                    <a:pt x="648449" y="836676"/>
                  </a:lnTo>
                  <a:lnTo>
                    <a:pt x="1066800" y="418338"/>
                  </a:lnTo>
                  <a:lnTo>
                    <a:pt x="648449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09599" y="3089148"/>
              <a:ext cx="1066800" cy="836930"/>
            </a:xfrm>
            <a:custGeom>
              <a:avLst/>
              <a:gdLst/>
              <a:ahLst/>
              <a:cxnLst/>
              <a:rect l="l" t="t" r="r" b="b"/>
              <a:pathLst>
                <a:path w="1066800" h="836929">
                  <a:moveTo>
                    <a:pt x="0" y="209168"/>
                  </a:moveTo>
                  <a:lnTo>
                    <a:pt x="648449" y="209168"/>
                  </a:lnTo>
                  <a:lnTo>
                    <a:pt x="648449" y="0"/>
                  </a:lnTo>
                  <a:lnTo>
                    <a:pt x="1066800" y="418338"/>
                  </a:lnTo>
                  <a:lnTo>
                    <a:pt x="648449" y="836676"/>
                  </a:lnTo>
                  <a:lnTo>
                    <a:pt x="648449" y="627507"/>
                  </a:lnTo>
                  <a:lnTo>
                    <a:pt x="0" y="627507"/>
                  </a:lnTo>
                  <a:lnTo>
                    <a:pt x="0" y="209168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5612892" y="3048000"/>
              <a:ext cx="1066800" cy="802005"/>
            </a:xfrm>
            <a:custGeom>
              <a:avLst/>
              <a:gdLst/>
              <a:ahLst/>
              <a:cxnLst/>
              <a:rect l="l" t="t" r="r" b="b"/>
              <a:pathLst>
                <a:path w="1066800" h="802004">
                  <a:moveTo>
                    <a:pt x="665988" y="0"/>
                  </a:moveTo>
                  <a:lnTo>
                    <a:pt x="665988" y="200405"/>
                  </a:lnTo>
                  <a:lnTo>
                    <a:pt x="0" y="200405"/>
                  </a:lnTo>
                  <a:lnTo>
                    <a:pt x="0" y="601218"/>
                  </a:lnTo>
                  <a:lnTo>
                    <a:pt x="665988" y="601218"/>
                  </a:lnTo>
                  <a:lnTo>
                    <a:pt x="665988" y="801624"/>
                  </a:lnTo>
                  <a:lnTo>
                    <a:pt x="1066800" y="400812"/>
                  </a:lnTo>
                  <a:lnTo>
                    <a:pt x="665988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5612892" y="3048000"/>
              <a:ext cx="1066800" cy="802005"/>
            </a:xfrm>
            <a:custGeom>
              <a:avLst/>
              <a:gdLst/>
              <a:ahLst/>
              <a:cxnLst/>
              <a:rect l="l" t="t" r="r" b="b"/>
              <a:pathLst>
                <a:path w="1066800" h="802004">
                  <a:moveTo>
                    <a:pt x="0" y="200405"/>
                  </a:moveTo>
                  <a:lnTo>
                    <a:pt x="665988" y="200405"/>
                  </a:lnTo>
                  <a:lnTo>
                    <a:pt x="665988" y="0"/>
                  </a:lnTo>
                  <a:lnTo>
                    <a:pt x="1066800" y="400812"/>
                  </a:lnTo>
                  <a:lnTo>
                    <a:pt x="665988" y="801624"/>
                  </a:lnTo>
                  <a:lnTo>
                    <a:pt x="665988" y="601218"/>
                  </a:lnTo>
                  <a:lnTo>
                    <a:pt x="0" y="601218"/>
                  </a:lnTo>
                  <a:lnTo>
                    <a:pt x="0" y="20040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857243" y="1953768"/>
              <a:ext cx="300355" cy="500380"/>
            </a:xfrm>
            <a:custGeom>
              <a:avLst/>
              <a:gdLst/>
              <a:ahLst/>
              <a:cxnLst/>
              <a:rect l="l" t="t" r="r" b="b"/>
              <a:pathLst>
                <a:path w="300354" h="500380">
                  <a:moveTo>
                    <a:pt x="150113" y="0"/>
                  </a:moveTo>
                  <a:lnTo>
                    <a:pt x="84086" y="25401"/>
                  </a:lnTo>
                  <a:lnTo>
                    <a:pt x="56214" y="54903"/>
                  </a:lnTo>
                  <a:lnTo>
                    <a:pt x="32970" y="93608"/>
                  </a:lnTo>
                  <a:lnTo>
                    <a:pt x="15253" y="140014"/>
                  </a:lnTo>
                  <a:lnTo>
                    <a:pt x="3963" y="192623"/>
                  </a:lnTo>
                  <a:lnTo>
                    <a:pt x="0" y="249936"/>
                  </a:lnTo>
                  <a:lnTo>
                    <a:pt x="3963" y="307248"/>
                  </a:lnTo>
                  <a:lnTo>
                    <a:pt x="15253" y="359857"/>
                  </a:lnTo>
                  <a:lnTo>
                    <a:pt x="32970" y="406263"/>
                  </a:lnTo>
                  <a:lnTo>
                    <a:pt x="56214" y="444968"/>
                  </a:lnTo>
                  <a:lnTo>
                    <a:pt x="84086" y="474470"/>
                  </a:lnTo>
                  <a:lnTo>
                    <a:pt x="150113" y="499872"/>
                  </a:lnTo>
                  <a:lnTo>
                    <a:pt x="184541" y="493271"/>
                  </a:lnTo>
                  <a:lnTo>
                    <a:pt x="244013" y="444968"/>
                  </a:lnTo>
                  <a:lnTo>
                    <a:pt x="267257" y="406263"/>
                  </a:lnTo>
                  <a:lnTo>
                    <a:pt x="284974" y="359857"/>
                  </a:lnTo>
                  <a:lnTo>
                    <a:pt x="296264" y="307248"/>
                  </a:lnTo>
                  <a:lnTo>
                    <a:pt x="300227" y="249936"/>
                  </a:lnTo>
                  <a:lnTo>
                    <a:pt x="296264" y="192623"/>
                  </a:lnTo>
                  <a:lnTo>
                    <a:pt x="284974" y="140014"/>
                  </a:lnTo>
                  <a:lnTo>
                    <a:pt x="267257" y="93608"/>
                  </a:lnTo>
                  <a:lnTo>
                    <a:pt x="244013" y="54903"/>
                  </a:lnTo>
                  <a:lnTo>
                    <a:pt x="216141" y="25401"/>
                  </a:lnTo>
                  <a:lnTo>
                    <a:pt x="150113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3857243" y="1953768"/>
              <a:ext cx="300355" cy="500380"/>
            </a:xfrm>
            <a:custGeom>
              <a:avLst/>
              <a:gdLst/>
              <a:ahLst/>
              <a:cxnLst/>
              <a:rect l="l" t="t" r="r" b="b"/>
              <a:pathLst>
                <a:path w="300354" h="500380">
                  <a:moveTo>
                    <a:pt x="0" y="249936"/>
                  </a:moveTo>
                  <a:lnTo>
                    <a:pt x="3963" y="192623"/>
                  </a:lnTo>
                  <a:lnTo>
                    <a:pt x="15253" y="140014"/>
                  </a:lnTo>
                  <a:lnTo>
                    <a:pt x="32970" y="93608"/>
                  </a:lnTo>
                  <a:lnTo>
                    <a:pt x="56214" y="54903"/>
                  </a:lnTo>
                  <a:lnTo>
                    <a:pt x="84086" y="25401"/>
                  </a:lnTo>
                  <a:lnTo>
                    <a:pt x="150113" y="0"/>
                  </a:lnTo>
                  <a:lnTo>
                    <a:pt x="184541" y="6600"/>
                  </a:lnTo>
                  <a:lnTo>
                    <a:pt x="244013" y="54903"/>
                  </a:lnTo>
                  <a:lnTo>
                    <a:pt x="267257" y="93608"/>
                  </a:lnTo>
                  <a:lnTo>
                    <a:pt x="284974" y="140014"/>
                  </a:lnTo>
                  <a:lnTo>
                    <a:pt x="296264" y="192623"/>
                  </a:lnTo>
                  <a:lnTo>
                    <a:pt x="300227" y="249936"/>
                  </a:lnTo>
                  <a:lnTo>
                    <a:pt x="296264" y="307248"/>
                  </a:lnTo>
                  <a:lnTo>
                    <a:pt x="284974" y="359857"/>
                  </a:lnTo>
                  <a:lnTo>
                    <a:pt x="267257" y="406263"/>
                  </a:lnTo>
                  <a:lnTo>
                    <a:pt x="244013" y="444968"/>
                  </a:lnTo>
                  <a:lnTo>
                    <a:pt x="216141" y="474470"/>
                  </a:lnTo>
                  <a:lnTo>
                    <a:pt x="150113" y="499872"/>
                  </a:lnTo>
                  <a:lnTo>
                    <a:pt x="115686" y="493271"/>
                  </a:lnTo>
                  <a:lnTo>
                    <a:pt x="56214" y="444968"/>
                  </a:lnTo>
                  <a:lnTo>
                    <a:pt x="32970" y="406263"/>
                  </a:lnTo>
                  <a:lnTo>
                    <a:pt x="15253" y="359857"/>
                  </a:lnTo>
                  <a:lnTo>
                    <a:pt x="3963" y="307248"/>
                  </a:lnTo>
                  <a:lnTo>
                    <a:pt x="0" y="249936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3860292" y="3179063"/>
              <a:ext cx="299085" cy="497205"/>
            </a:xfrm>
            <a:custGeom>
              <a:avLst/>
              <a:gdLst/>
              <a:ahLst/>
              <a:cxnLst/>
              <a:rect l="l" t="t" r="r" b="b"/>
              <a:pathLst>
                <a:path w="299085" h="497204">
                  <a:moveTo>
                    <a:pt x="149352" y="0"/>
                  </a:moveTo>
                  <a:lnTo>
                    <a:pt x="83697" y="25254"/>
                  </a:lnTo>
                  <a:lnTo>
                    <a:pt x="55965" y="54584"/>
                  </a:lnTo>
                  <a:lnTo>
                    <a:pt x="32830" y="93057"/>
                  </a:lnTo>
                  <a:lnTo>
                    <a:pt x="15191" y="139181"/>
                  </a:lnTo>
                  <a:lnTo>
                    <a:pt x="3947" y="191464"/>
                  </a:lnTo>
                  <a:lnTo>
                    <a:pt x="0" y="248412"/>
                  </a:lnTo>
                  <a:lnTo>
                    <a:pt x="3947" y="305359"/>
                  </a:lnTo>
                  <a:lnTo>
                    <a:pt x="15191" y="357642"/>
                  </a:lnTo>
                  <a:lnTo>
                    <a:pt x="32830" y="403766"/>
                  </a:lnTo>
                  <a:lnTo>
                    <a:pt x="55965" y="442239"/>
                  </a:lnTo>
                  <a:lnTo>
                    <a:pt x="83697" y="471569"/>
                  </a:lnTo>
                  <a:lnTo>
                    <a:pt x="149352" y="496824"/>
                  </a:lnTo>
                  <a:lnTo>
                    <a:pt x="183577" y="490261"/>
                  </a:lnTo>
                  <a:lnTo>
                    <a:pt x="242738" y="442239"/>
                  </a:lnTo>
                  <a:lnTo>
                    <a:pt x="265873" y="403766"/>
                  </a:lnTo>
                  <a:lnTo>
                    <a:pt x="283512" y="357642"/>
                  </a:lnTo>
                  <a:lnTo>
                    <a:pt x="294756" y="305359"/>
                  </a:lnTo>
                  <a:lnTo>
                    <a:pt x="298704" y="248412"/>
                  </a:lnTo>
                  <a:lnTo>
                    <a:pt x="294756" y="191464"/>
                  </a:lnTo>
                  <a:lnTo>
                    <a:pt x="283512" y="139181"/>
                  </a:lnTo>
                  <a:lnTo>
                    <a:pt x="265873" y="93057"/>
                  </a:lnTo>
                  <a:lnTo>
                    <a:pt x="242738" y="54584"/>
                  </a:lnTo>
                  <a:lnTo>
                    <a:pt x="215006" y="25254"/>
                  </a:lnTo>
                  <a:lnTo>
                    <a:pt x="149352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3860292" y="3179063"/>
              <a:ext cx="299085" cy="497205"/>
            </a:xfrm>
            <a:custGeom>
              <a:avLst/>
              <a:gdLst/>
              <a:ahLst/>
              <a:cxnLst/>
              <a:rect l="l" t="t" r="r" b="b"/>
              <a:pathLst>
                <a:path w="299085" h="497204">
                  <a:moveTo>
                    <a:pt x="0" y="248412"/>
                  </a:moveTo>
                  <a:lnTo>
                    <a:pt x="3947" y="191464"/>
                  </a:lnTo>
                  <a:lnTo>
                    <a:pt x="15191" y="139181"/>
                  </a:lnTo>
                  <a:lnTo>
                    <a:pt x="32830" y="93057"/>
                  </a:lnTo>
                  <a:lnTo>
                    <a:pt x="55965" y="54584"/>
                  </a:lnTo>
                  <a:lnTo>
                    <a:pt x="83697" y="25254"/>
                  </a:lnTo>
                  <a:lnTo>
                    <a:pt x="149352" y="0"/>
                  </a:lnTo>
                  <a:lnTo>
                    <a:pt x="183577" y="6562"/>
                  </a:lnTo>
                  <a:lnTo>
                    <a:pt x="242738" y="54584"/>
                  </a:lnTo>
                  <a:lnTo>
                    <a:pt x="265873" y="93057"/>
                  </a:lnTo>
                  <a:lnTo>
                    <a:pt x="283512" y="139181"/>
                  </a:lnTo>
                  <a:lnTo>
                    <a:pt x="294756" y="191464"/>
                  </a:lnTo>
                  <a:lnTo>
                    <a:pt x="298704" y="248412"/>
                  </a:lnTo>
                  <a:lnTo>
                    <a:pt x="294756" y="305359"/>
                  </a:lnTo>
                  <a:lnTo>
                    <a:pt x="283512" y="357642"/>
                  </a:lnTo>
                  <a:lnTo>
                    <a:pt x="265873" y="403766"/>
                  </a:lnTo>
                  <a:lnTo>
                    <a:pt x="242738" y="442239"/>
                  </a:lnTo>
                  <a:lnTo>
                    <a:pt x="215006" y="471569"/>
                  </a:lnTo>
                  <a:lnTo>
                    <a:pt x="149352" y="496824"/>
                  </a:lnTo>
                  <a:lnTo>
                    <a:pt x="115126" y="490261"/>
                  </a:lnTo>
                  <a:lnTo>
                    <a:pt x="55965" y="442239"/>
                  </a:lnTo>
                  <a:lnTo>
                    <a:pt x="32830" y="403766"/>
                  </a:lnTo>
                  <a:lnTo>
                    <a:pt x="15191" y="357642"/>
                  </a:lnTo>
                  <a:lnTo>
                    <a:pt x="3947" y="305359"/>
                  </a:lnTo>
                  <a:lnTo>
                    <a:pt x="0" y="248412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3860292" y="5180075"/>
              <a:ext cx="299085" cy="501650"/>
            </a:xfrm>
            <a:custGeom>
              <a:avLst/>
              <a:gdLst/>
              <a:ahLst/>
              <a:cxnLst/>
              <a:rect l="l" t="t" r="r" b="b"/>
              <a:pathLst>
                <a:path w="299085" h="501650">
                  <a:moveTo>
                    <a:pt x="149352" y="0"/>
                  </a:moveTo>
                  <a:lnTo>
                    <a:pt x="83697" y="25485"/>
                  </a:lnTo>
                  <a:lnTo>
                    <a:pt x="55965" y="55083"/>
                  </a:lnTo>
                  <a:lnTo>
                    <a:pt x="32830" y="93910"/>
                  </a:lnTo>
                  <a:lnTo>
                    <a:pt x="15191" y="140459"/>
                  </a:lnTo>
                  <a:lnTo>
                    <a:pt x="3947" y="193223"/>
                  </a:lnTo>
                  <a:lnTo>
                    <a:pt x="0" y="250698"/>
                  </a:lnTo>
                  <a:lnTo>
                    <a:pt x="3947" y="308172"/>
                  </a:lnTo>
                  <a:lnTo>
                    <a:pt x="15191" y="360936"/>
                  </a:lnTo>
                  <a:lnTo>
                    <a:pt x="32830" y="407485"/>
                  </a:lnTo>
                  <a:lnTo>
                    <a:pt x="55965" y="446312"/>
                  </a:lnTo>
                  <a:lnTo>
                    <a:pt x="83697" y="475910"/>
                  </a:lnTo>
                  <a:lnTo>
                    <a:pt x="149352" y="501396"/>
                  </a:lnTo>
                  <a:lnTo>
                    <a:pt x="183577" y="494773"/>
                  </a:lnTo>
                  <a:lnTo>
                    <a:pt x="242738" y="446312"/>
                  </a:lnTo>
                  <a:lnTo>
                    <a:pt x="265873" y="407485"/>
                  </a:lnTo>
                  <a:lnTo>
                    <a:pt x="283512" y="360936"/>
                  </a:lnTo>
                  <a:lnTo>
                    <a:pt x="294756" y="308172"/>
                  </a:lnTo>
                  <a:lnTo>
                    <a:pt x="298704" y="250698"/>
                  </a:lnTo>
                  <a:lnTo>
                    <a:pt x="294756" y="193223"/>
                  </a:lnTo>
                  <a:lnTo>
                    <a:pt x="283512" y="140459"/>
                  </a:lnTo>
                  <a:lnTo>
                    <a:pt x="265873" y="93910"/>
                  </a:lnTo>
                  <a:lnTo>
                    <a:pt x="242738" y="55083"/>
                  </a:lnTo>
                  <a:lnTo>
                    <a:pt x="215006" y="25485"/>
                  </a:lnTo>
                  <a:lnTo>
                    <a:pt x="149352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3860292" y="5180075"/>
              <a:ext cx="299085" cy="501650"/>
            </a:xfrm>
            <a:custGeom>
              <a:avLst/>
              <a:gdLst/>
              <a:ahLst/>
              <a:cxnLst/>
              <a:rect l="l" t="t" r="r" b="b"/>
              <a:pathLst>
                <a:path w="299085" h="501650">
                  <a:moveTo>
                    <a:pt x="0" y="250698"/>
                  </a:moveTo>
                  <a:lnTo>
                    <a:pt x="3947" y="193223"/>
                  </a:lnTo>
                  <a:lnTo>
                    <a:pt x="15191" y="140459"/>
                  </a:lnTo>
                  <a:lnTo>
                    <a:pt x="32830" y="93910"/>
                  </a:lnTo>
                  <a:lnTo>
                    <a:pt x="55965" y="55083"/>
                  </a:lnTo>
                  <a:lnTo>
                    <a:pt x="83697" y="25485"/>
                  </a:lnTo>
                  <a:lnTo>
                    <a:pt x="149352" y="0"/>
                  </a:lnTo>
                  <a:lnTo>
                    <a:pt x="183577" y="6622"/>
                  </a:lnTo>
                  <a:lnTo>
                    <a:pt x="242738" y="55083"/>
                  </a:lnTo>
                  <a:lnTo>
                    <a:pt x="265873" y="93910"/>
                  </a:lnTo>
                  <a:lnTo>
                    <a:pt x="283512" y="140459"/>
                  </a:lnTo>
                  <a:lnTo>
                    <a:pt x="294756" y="193223"/>
                  </a:lnTo>
                  <a:lnTo>
                    <a:pt x="298704" y="250698"/>
                  </a:lnTo>
                  <a:lnTo>
                    <a:pt x="294756" y="308172"/>
                  </a:lnTo>
                  <a:lnTo>
                    <a:pt x="283512" y="360936"/>
                  </a:lnTo>
                  <a:lnTo>
                    <a:pt x="265873" y="407485"/>
                  </a:lnTo>
                  <a:lnTo>
                    <a:pt x="242738" y="446312"/>
                  </a:lnTo>
                  <a:lnTo>
                    <a:pt x="215006" y="475910"/>
                  </a:lnTo>
                  <a:lnTo>
                    <a:pt x="149352" y="501396"/>
                  </a:lnTo>
                  <a:lnTo>
                    <a:pt x="115126" y="494773"/>
                  </a:lnTo>
                  <a:lnTo>
                    <a:pt x="55965" y="446312"/>
                  </a:lnTo>
                  <a:lnTo>
                    <a:pt x="32830" y="407485"/>
                  </a:lnTo>
                  <a:lnTo>
                    <a:pt x="15191" y="360936"/>
                  </a:lnTo>
                  <a:lnTo>
                    <a:pt x="3947" y="308172"/>
                  </a:lnTo>
                  <a:lnTo>
                    <a:pt x="0" y="250698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2144522" y="1474088"/>
              <a:ext cx="1776095" cy="4436745"/>
            </a:xfrm>
            <a:custGeom>
              <a:avLst/>
              <a:gdLst/>
              <a:ahLst/>
              <a:cxnLst/>
              <a:rect l="l" t="t" r="r" b="b"/>
              <a:pathLst>
                <a:path w="1776095" h="4436745">
                  <a:moveTo>
                    <a:pt x="1775841" y="3655822"/>
                  </a:moveTo>
                  <a:lnTo>
                    <a:pt x="1747075" y="3669334"/>
                  </a:lnTo>
                  <a:lnTo>
                    <a:pt x="1321244" y="2761094"/>
                  </a:lnTo>
                  <a:lnTo>
                    <a:pt x="1728698" y="2239810"/>
                  </a:lnTo>
                  <a:lnTo>
                    <a:pt x="1753743" y="2259330"/>
                  </a:lnTo>
                  <a:lnTo>
                    <a:pt x="1761299" y="2221992"/>
                  </a:lnTo>
                  <a:lnTo>
                    <a:pt x="1770634" y="2175891"/>
                  </a:lnTo>
                  <a:lnTo>
                    <a:pt x="1693672" y="2212467"/>
                  </a:lnTo>
                  <a:lnTo>
                    <a:pt x="1718729" y="2232025"/>
                  </a:lnTo>
                  <a:lnTo>
                    <a:pt x="1315237" y="2748267"/>
                  </a:lnTo>
                  <a:lnTo>
                    <a:pt x="1306499" y="2729636"/>
                  </a:lnTo>
                  <a:lnTo>
                    <a:pt x="1306499" y="2759443"/>
                  </a:lnTo>
                  <a:lnTo>
                    <a:pt x="923721" y="3249180"/>
                  </a:lnTo>
                  <a:lnTo>
                    <a:pt x="915835" y="3242043"/>
                  </a:lnTo>
                  <a:lnTo>
                    <a:pt x="915835" y="3259264"/>
                  </a:lnTo>
                  <a:lnTo>
                    <a:pt x="24396" y="4399800"/>
                  </a:lnTo>
                  <a:lnTo>
                    <a:pt x="702602" y="3066211"/>
                  </a:lnTo>
                  <a:lnTo>
                    <a:pt x="915835" y="3259264"/>
                  </a:lnTo>
                  <a:lnTo>
                    <a:pt x="915835" y="3242043"/>
                  </a:lnTo>
                  <a:lnTo>
                    <a:pt x="708596" y="3054426"/>
                  </a:lnTo>
                  <a:lnTo>
                    <a:pt x="1091666" y="2301176"/>
                  </a:lnTo>
                  <a:lnTo>
                    <a:pt x="1306499" y="2759443"/>
                  </a:lnTo>
                  <a:lnTo>
                    <a:pt x="1306499" y="2729636"/>
                  </a:lnTo>
                  <a:lnTo>
                    <a:pt x="1098931" y="2286889"/>
                  </a:lnTo>
                  <a:lnTo>
                    <a:pt x="1138186" y="2209711"/>
                  </a:lnTo>
                  <a:lnTo>
                    <a:pt x="1656245" y="2100287"/>
                  </a:lnTo>
                  <a:lnTo>
                    <a:pt x="1662811" y="2131314"/>
                  </a:lnTo>
                  <a:lnTo>
                    <a:pt x="1720850" y="2085213"/>
                  </a:lnTo>
                  <a:lnTo>
                    <a:pt x="1729486" y="2078367"/>
                  </a:lnTo>
                  <a:lnTo>
                    <a:pt x="1647063" y="2056765"/>
                  </a:lnTo>
                  <a:lnTo>
                    <a:pt x="1653616" y="2087829"/>
                  </a:lnTo>
                  <a:lnTo>
                    <a:pt x="1145590" y="2195131"/>
                  </a:lnTo>
                  <a:lnTo>
                    <a:pt x="1346009" y="1801063"/>
                  </a:lnTo>
                  <a:lnTo>
                    <a:pt x="1632470" y="1923275"/>
                  </a:lnTo>
                  <a:lnTo>
                    <a:pt x="1620012" y="1952371"/>
                  </a:lnTo>
                  <a:lnTo>
                    <a:pt x="1705102" y="1947291"/>
                  </a:lnTo>
                  <a:lnTo>
                    <a:pt x="1688922" y="1928241"/>
                  </a:lnTo>
                  <a:lnTo>
                    <a:pt x="1649984" y="1882394"/>
                  </a:lnTo>
                  <a:lnTo>
                    <a:pt x="1637487" y="1911565"/>
                  </a:lnTo>
                  <a:lnTo>
                    <a:pt x="1351800" y="1789684"/>
                  </a:lnTo>
                  <a:lnTo>
                    <a:pt x="1477670" y="1542173"/>
                  </a:lnTo>
                  <a:lnTo>
                    <a:pt x="1672209" y="1745729"/>
                  </a:lnTo>
                  <a:lnTo>
                    <a:pt x="1649349" y="1767586"/>
                  </a:lnTo>
                  <a:lnTo>
                    <a:pt x="1729486" y="1796415"/>
                  </a:lnTo>
                  <a:lnTo>
                    <a:pt x="1716646" y="1754886"/>
                  </a:lnTo>
                  <a:lnTo>
                    <a:pt x="1704340" y="1715008"/>
                  </a:lnTo>
                  <a:lnTo>
                    <a:pt x="1681429" y="1736915"/>
                  </a:lnTo>
                  <a:lnTo>
                    <a:pt x="1483791" y="1530121"/>
                  </a:lnTo>
                  <a:lnTo>
                    <a:pt x="1741728" y="1022946"/>
                  </a:lnTo>
                  <a:lnTo>
                    <a:pt x="1769999" y="1037336"/>
                  </a:lnTo>
                  <a:lnTo>
                    <a:pt x="1770227" y="1005840"/>
                  </a:lnTo>
                  <a:lnTo>
                    <a:pt x="1770634" y="952119"/>
                  </a:lnTo>
                  <a:lnTo>
                    <a:pt x="1702181" y="1002792"/>
                  </a:lnTo>
                  <a:lnTo>
                    <a:pt x="1730438" y="1017193"/>
                  </a:lnTo>
                  <a:lnTo>
                    <a:pt x="1474508" y="1520405"/>
                  </a:lnTo>
                  <a:lnTo>
                    <a:pt x="1468374" y="1513992"/>
                  </a:lnTo>
                  <a:lnTo>
                    <a:pt x="1468374" y="1532445"/>
                  </a:lnTo>
                  <a:lnTo>
                    <a:pt x="1340091" y="1784680"/>
                  </a:lnTo>
                  <a:lnTo>
                    <a:pt x="1334300" y="1782216"/>
                  </a:lnTo>
                  <a:lnTo>
                    <a:pt x="1334300" y="1796072"/>
                  </a:lnTo>
                  <a:lnTo>
                    <a:pt x="1129614" y="2198509"/>
                  </a:lnTo>
                  <a:lnTo>
                    <a:pt x="1122197" y="2200084"/>
                  </a:lnTo>
                  <a:lnTo>
                    <a:pt x="1122197" y="2213089"/>
                  </a:lnTo>
                  <a:lnTo>
                    <a:pt x="1092085" y="2272284"/>
                  </a:lnTo>
                  <a:lnTo>
                    <a:pt x="1084821" y="2256790"/>
                  </a:lnTo>
                  <a:lnTo>
                    <a:pt x="1084821" y="2286584"/>
                  </a:lnTo>
                  <a:lnTo>
                    <a:pt x="698804" y="3045561"/>
                  </a:lnTo>
                  <a:lnTo>
                    <a:pt x="33261" y="2443061"/>
                  </a:lnTo>
                  <a:lnTo>
                    <a:pt x="1056843" y="2226881"/>
                  </a:lnTo>
                  <a:lnTo>
                    <a:pt x="1084821" y="2286584"/>
                  </a:lnTo>
                  <a:lnTo>
                    <a:pt x="1084821" y="2256790"/>
                  </a:lnTo>
                  <a:lnTo>
                    <a:pt x="1069555" y="2224201"/>
                  </a:lnTo>
                  <a:lnTo>
                    <a:pt x="1122197" y="2213089"/>
                  </a:lnTo>
                  <a:lnTo>
                    <a:pt x="1122197" y="2200084"/>
                  </a:lnTo>
                  <a:lnTo>
                    <a:pt x="1064006" y="2212365"/>
                  </a:lnTo>
                  <a:lnTo>
                    <a:pt x="823417" y="1699221"/>
                  </a:lnTo>
                  <a:lnTo>
                    <a:pt x="914082" y="1616773"/>
                  </a:lnTo>
                  <a:lnTo>
                    <a:pt x="1334300" y="1796072"/>
                  </a:lnTo>
                  <a:lnTo>
                    <a:pt x="1334300" y="1782216"/>
                  </a:lnTo>
                  <a:lnTo>
                    <a:pt x="924445" y="1607350"/>
                  </a:lnTo>
                  <a:lnTo>
                    <a:pt x="1253769" y="1307896"/>
                  </a:lnTo>
                  <a:lnTo>
                    <a:pt x="1468374" y="1532445"/>
                  </a:lnTo>
                  <a:lnTo>
                    <a:pt x="1468374" y="1513992"/>
                  </a:lnTo>
                  <a:lnTo>
                    <a:pt x="1263205" y="1299324"/>
                  </a:lnTo>
                  <a:lnTo>
                    <a:pt x="1677339" y="922756"/>
                  </a:lnTo>
                  <a:lnTo>
                    <a:pt x="1698752" y="946277"/>
                  </a:lnTo>
                  <a:lnTo>
                    <a:pt x="1714804" y="904748"/>
                  </a:lnTo>
                  <a:lnTo>
                    <a:pt x="1729486" y="866775"/>
                  </a:lnTo>
                  <a:lnTo>
                    <a:pt x="1647444" y="889889"/>
                  </a:lnTo>
                  <a:lnTo>
                    <a:pt x="1668754" y="913320"/>
                  </a:lnTo>
                  <a:lnTo>
                    <a:pt x="1254391" y="1290091"/>
                  </a:lnTo>
                  <a:lnTo>
                    <a:pt x="1244955" y="1280223"/>
                  </a:lnTo>
                  <a:lnTo>
                    <a:pt x="1244955" y="1298676"/>
                  </a:lnTo>
                  <a:lnTo>
                    <a:pt x="911542" y="1601838"/>
                  </a:lnTo>
                  <a:lnTo>
                    <a:pt x="901166" y="1597418"/>
                  </a:lnTo>
                  <a:lnTo>
                    <a:pt x="901166" y="1611274"/>
                  </a:lnTo>
                  <a:lnTo>
                    <a:pt x="817753" y="1687131"/>
                  </a:lnTo>
                  <a:lnTo>
                    <a:pt x="752436" y="1547799"/>
                  </a:lnTo>
                  <a:lnTo>
                    <a:pt x="901166" y="1611274"/>
                  </a:lnTo>
                  <a:lnTo>
                    <a:pt x="901166" y="1597418"/>
                  </a:lnTo>
                  <a:lnTo>
                    <a:pt x="744321" y="1530489"/>
                  </a:lnTo>
                  <a:lnTo>
                    <a:pt x="48856" y="47066"/>
                  </a:lnTo>
                  <a:lnTo>
                    <a:pt x="1244955" y="1298676"/>
                  </a:lnTo>
                  <a:lnTo>
                    <a:pt x="1244955" y="1280223"/>
                  </a:lnTo>
                  <a:lnTo>
                    <a:pt x="43776" y="23291"/>
                  </a:lnTo>
                  <a:lnTo>
                    <a:pt x="1647748" y="578154"/>
                  </a:lnTo>
                  <a:lnTo>
                    <a:pt x="1637411" y="608076"/>
                  </a:lnTo>
                  <a:lnTo>
                    <a:pt x="1721866" y="597027"/>
                  </a:lnTo>
                  <a:lnTo>
                    <a:pt x="1707464" y="582295"/>
                  </a:lnTo>
                  <a:lnTo>
                    <a:pt x="1662303" y="536067"/>
                  </a:lnTo>
                  <a:lnTo>
                    <a:pt x="1651927" y="566077"/>
                  </a:lnTo>
                  <a:lnTo>
                    <a:pt x="29070" y="4864"/>
                  </a:lnTo>
                  <a:lnTo>
                    <a:pt x="26797" y="0"/>
                  </a:lnTo>
                  <a:lnTo>
                    <a:pt x="15367" y="5334"/>
                  </a:lnTo>
                  <a:lnTo>
                    <a:pt x="18249" y="11506"/>
                  </a:lnTo>
                  <a:lnTo>
                    <a:pt x="16510" y="13208"/>
                  </a:lnTo>
                  <a:lnTo>
                    <a:pt x="21501" y="18453"/>
                  </a:lnTo>
                  <a:lnTo>
                    <a:pt x="726871" y="1523034"/>
                  </a:lnTo>
                  <a:lnTo>
                    <a:pt x="14478" y="1219073"/>
                  </a:lnTo>
                  <a:lnTo>
                    <a:pt x="9398" y="1230757"/>
                  </a:lnTo>
                  <a:lnTo>
                    <a:pt x="734987" y="1540357"/>
                  </a:lnTo>
                  <a:lnTo>
                    <a:pt x="807961" y="1696034"/>
                  </a:lnTo>
                  <a:lnTo>
                    <a:pt x="12192" y="2419604"/>
                  </a:lnTo>
                  <a:lnTo>
                    <a:pt x="20828" y="2429002"/>
                  </a:lnTo>
                  <a:lnTo>
                    <a:pt x="813625" y="1708124"/>
                  </a:lnTo>
                  <a:lnTo>
                    <a:pt x="1051293" y="2215057"/>
                  </a:lnTo>
                  <a:lnTo>
                    <a:pt x="21628" y="2432532"/>
                  </a:lnTo>
                  <a:lnTo>
                    <a:pt x="20828" y="2431796"/>
                  </a:lnTo>
                  <a:lnTo>
                    <a:pt x="19799" y="2432926"/>
                  </a:lnTo>
                  <a:lnTo>
                    <a:pt x="10668" y="2434844"/>
                  </a:lnTo>
                  <a:lnTo>
                    <a:pt x="13208" y="2447290"/>
                  </a:lnTo>
                  <a:lnTo>
                    <a:pt x="17843" y="2446312"/>
                  </a:lnTo>
                  <a:lnTo>
                    <a:pt x="692810" y="3057347"/>
                  </a:lnTo>
                  <a:lnTo>
                    <a:pt x="3175" y="4413288"/>
                  </a:lnTo>
                  <a:lnTo>
                    <a:pt x="10833" y="4417161"/>
                  </a:lnTo>
                  <a:lnTo>
                    <a:pt x="6781" y="4422343"/>
                  </a:lnTo>
                  <a:lnTo>
                    <a:pt x="0" y="4423651"/>
                  </a:lnTo>
                  <a:lnTo>
                    <a:pt x="2540" y="4436122"/>
                  </a:lnTo>
                  <a:lnTo>
                    <a:pt x="1655876" y="4115333"/>
                  </a:lnTo>
                  <a:lnTo>
                    <a:pt x="1661922" y="4146524"/>
                  </a:lnTo>
                  <a:lnTo>
                    <a:pt x="1721878" y="4100449"/>
                  </a:lnTo>
                  <a:lnTo>
                    <a:pt x="1729486" y="4094607"/>
                  </a:lnTo>
                  <a:lnTo>
                    <a:pt x="1647444" y="4071747"/>
                  </a:lnTo>
                  <a:lnTo>
                    <a:pt x="1653463" y="4102887"/>
                  </a:lnTo>
                  <a:lnTo>
                    <a:pt x="25654" y="4418673"/>
                  </a:lnTo>
                  <a:lnTo>
                    <a:pt x="925233" y="3267760"/>
                  </a:lnTo>
                  <a:lnTo>
                    <a:pt x="1661121" y="3933926"/>
                  </a:lnTo>
                  <a:lnTo>
                    <a:pt x="1639824" y="3957447"/>
                  </a:lnTo>
                  <a:lnTo>
                    <a:pt x="1721866" y="3980307"/>
                  </a:lnTo>
                  <a:lnTo>
                    <a:pt x="1707146" y="3942461"/>
                  </a:lnTo>
                  <a:lnTo>
                    <a:pt x="1691005" y="3900932"/>
                  </a:lnTo>
                  <a:lnTo>
                    <a:pt x="1669694" y="3924465"/>
                  </a:lnTo>
                  <a:lnTo>
                    <a:pt x="933107" y="3257677"/>
                  </a:lnTo>
                  <a:lnTo>
                    <a:pt x="1312519" y="2772270"/>
                  </a:lnTo>
                  <a:lnTo>
                    <a:pt x="1735607" y="3674719"/>
                  </a:lnTo>
                  <a:lnTo>
                    <a:pt x="1706880" y="3688207"/>
                  </a:lnTo>
                  <a:lnTo>
                    <a:pt x="1773682" y="3741039"/>
                  </a:lnTo>
                  <a:lnTo>
                    <a:pt x="1775066" y="3686302"/>
                  </a:lnTo>
                  <a:lnTo>
                    <a:pt x="1775841" y="36558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2010155" y="3761232"/>
              <a:ext cx="1991995" cy="1865630"/>
            </a:xfrm>
            <a:custGeom>
              <a:avLst/>
              <a:gdLst/>
              <a:ahLst/>
              <a:cxnLst/>
              <a:rect l="l" t="t" r="r" b="b"/>
              <a:pathLst>
                <a:path w="1991995" h="1865629">
                  <a:moveTo>
                    <a:pt x="0" y="362712"/>
                  </a:moveTo>
                  <a:lnTo>
                    <a:pt x="0" y="1865376"/>
                  </a:lnTo>
                </a:path>
                <a:path w="1991995" h="1865629">
                  <a:moveTo>
                    <a:pt x="1991868" y="0"/>
                  </a:moveTo>
                  <a:lnTo>
                    <a:pt x="1991868" y="1321308"/>
                  </a:lnTo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2151634" y="2172588"/>
              <a:ext cx="1722755" cy="3155315"/>
            </a:xfrm>
            <a:custGeom>
              <a:avLst/>
              <a:gdLst/>
              <a:ahLst/>
              <a:cxnLst/>
              <a:rect l="l" t="t" r="r" b="b"/>
              <a:pathLst>
                <a:path w="1722754" h="3155315">
                  <a:moveTo>
                    <a:pt x="1722374" y="3155315"/>
                  </a:moveTo>
                  <a:lnTo>
                    <a:pt x="1716697" y="3105658"/>
                  </a:lnTo>
                  <a:lnTo>
                    <a:pt x="1712722" y="3070733"/>
                  </a:lnTo>
                  <a:lnTo>
                    <a:pt x="1686090" y="3088043"/>
                  </a:lnTo>
                  <a:lnTo>
                    <a:pt x="19342" y="532307"/>
                  </a:lnTo>
                  <a:lnTo>
                    <a:pt x="1637601" y="42532"/>
                  </a:lnTo>
                  <a:lnTo>
                    <a:pt x="1646809" y="72898"/>
                  </a:lnTo>
                  <a:lnTo>
                    <a:pt x="1695640" y="26670"/>
                  </a:lnTo>
                  <a:lnTo>
                    <a:pt x="1708658" y="14351"/>
                  </a:lnTo>
                  <a:lnTo>
                    <a:pt x="1624711" y="0"/>
                  </a:lnTo>
                  <a:lnTo>
                    <a:pt x="1633905" y="30353"/>
                  </a:lnTo>
                  <a:lnTo>
                    <a:pt x="0" y="524891"/>
                  </a:lnTo>
                  <a:lnTo>
                    <a:pt x="3556" y="537083"/>
                  </a:lnTo>
                  <a:lnTo>
                    <a:pt x="6692" y="536130"/>
                  </a:lnTo>
                  <a:lnTo>
                    <a:pt x="1675409" y="3094990"/>
                  </a:lnTo>
                  <a:lnTo>
                    <a:pt x="1648841" y="3112262"/>
                  </a:lnTo>
                  <a:lnTo>
                    <a:pt x="1722374" y="31553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14144" y="5804916"/>
              <a:ext cx="217932" cy="207264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29383" y="3800855"/>
              <a:ext cx="220980" cy="208788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27860" y="2590800"/>
              <a:ext cx="219456" cy="208787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27860" y="1367027"/>
              <a:ext cx="219456" cy="208788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4134612" y="2171826"/>
              <a:ext cx="725805" cy="3333115"/>
            </a:xfrm>
            <a:custGeom>
              <a:avLst/>
              <a:gdLst/>
              <a:ahLst/>
              <a:cxnLst/>
              <a:rect l="l" t="t" r="r" b="b"/>
              <a:pathLst>
                <a:path w="725804" h="3333115">
                  <a:moveTo>
                    <a:pt x="697992" y="3281426"/>
                  </a:moveTo>
                  <a:lnTo>
                    <a:pt x="612648" y="3231134"/>
                  </a:lnTo>
                  <a:lnTo>
                    <a:pt x="609727" y="3229356"/>
                  </a:lnTo>
                  <a:lnTo>
                    <a:pt x="605790" y="3230372"/>
                  </a:lnTo>
                  <a:lnTo>
                    <a:pt x="604012" y="3233420"/>
                  </a:lnTo>
                  <a:lnTo>
                    <a:pt x="602234" y="3236341"/>
                  </a:lnTo>
                  <a:lnTo>
                    <a:pt x="603250" y="3240278"/>
                  </a:lnTo>
                  <a:lnTo>
                    <a:pt x="662025" y="3274961"/>
                  </a:lnTo>
                  <a:lnTo>
                    <a:pt x="0" y="3271647"/>
                  </a:lnTo>
                  <a:lnTo>
                    <a:pt x="0" y="3284347"/>
                  </a:lnTo>
                  <a:lnTo>
                    <a:pt x="661949" y="3287661"/>
                  </a:lnTo>
                  <a:lnTo>
                    <a:pt x="605790" y="3320034"/>
                  </a:lnTo>
                  <a:lnTo>
                    <a:pt x="602869" y="3321685"/>
                  </a:lnTo>
                  <a:lnTo>
                    <a:pt x="601726" y="3325622"/>
                  </a:lnTo>
                  <a:lnTo>
                    <a:pt x="605282" y="3331718"/>
                  </a:lnTo>
                  <a:lnTo>
                    <a:pt x="609092" y="3332734"/>
                  </a:lnTo>
                  <a:lnTo>
                    <a:pt x="686981" y="3287776"/>
                  </a:lnTo>
                  <a:lnTo>
                    <a:pt x="697992" y="3281426"/>
                  </a:lnTo>
                  <a:close/>
                </a:path>
                <a:path w="725804" h="3333115">
                  <a:moveTo>
                    <a:pt x="697992" y="1294130"/>
                  </a:moveTo>
                  <a:lnTo>
                    <a:pt x="612648" y="1243838"/>
                  </a:lnTo>
                  <a:lnTo>
                    <a:pt x="609727" y="1242060"/>
                  </a:lnTo>
                  <a:lnTo>
                    <a:pt x="605790" y="1243076"/>
                  </a:lnTo>
                  <a:lnTo>
                    <a:pt x="604012" y="1246124"/>
                  </a:lnTo>
                  <a:lnTo>
                    <a:pt x="602234" y="1249045"/>
                  </a:lnTo>
                  <a:lnTo>
                    <a:pt x="603250" y="1252982"/>
                  </a:lnTo>
                  <a:lnTo>
                    <a:pt x="662025" y="1287665"/>
                  </a:lnTo>
                  <a:lnTo>
                    <a:pt x="0" y="1284351"/>
                  </a:lnTo>
                  <a:lnTo>
                    <a:pt x="0" y="1297051"/>
                  </a:lnTo>
                  <a:lnTo>
                    <a:pt x="661949" y="1300365"/>
                  </a:lnTo>
                  <a:lnTo>
                    <a:pt x="605790" y="1332738"/>
                  </a:lnTo>
                  <a:lnTo>
                    <a:pt x="602869" y="1334389"/>
                  </a:lnTo>
                  <a:lnTo>
                    <a:pt x="601726" y="1338326"/>
                  </a:lnTo>
                  <a:lnTo>
                    <a:pt x="605282" y="1344422"/>
                  </a:lnTo>
                  <a:lnTo>
                    <a:pt x="609092" y="1345438"/>
                  </a:lnTo>
                  <a:lnTo>
                    <a:pt x="686981" y="1300480"/>
                  </a:lnTo>
                  <a:lnTo>
                    <a:pt x="697992" y="1294130"/>
                  </a:lnTo>
                  <a:close/>
                </a:path>
                <a:path w="725804" h="3333115">
                  <a:moveTo>
                    <a:pt x="725424" y="52070"/>
                  </a:moveTo>
                  <a:lnTo>
                    <a:pt x="640080" y="1778"/>
                  </a:lnTo>
                  <a:lnTo>
                    <a:pt x="637159" y="0"/>
                  </a:lnTo>
                  <a:lnTo>
                    <a:pt x="633222" y="1016"/>
                  </a:lnTo>
                  <a:lnTo>
                    <a:pt x="631444" y="4064"/>
                  </a:lnTo>
                  <a:lnTo>
                    <a:pt x="629666" y="6985"/>
                  </a:lnTo>
                  <a:lnTo>
                    <a:pt x="630682" y="10922"/>
                  </a:lnTo>
                  <a:lnTo>
                    <a:pt x="689457" y="45605"/>
                  </a:lnTo>
                  <a:lnTo>
                    <a:pt x="27432" y="42291"/>
                  </a:lnTo>
                  <a:lnTo>
                    <a:pt x="27432" y="54991"/>
                  </a:lnTo>
                  <a:lnTo>
                    <a:pt x="689381" y="58305"/>
                  </a:lnTo>
                  <a:lnTo>
                    <a:pt x="633222" y="90678"/>
                  </a:lnTo>
                  <a:lnTo>
                    <a:pt x="630301" y="92329"/>
                  </a:lnTo>
                  <a:lnTo>
                    <a:pt x="629158" y="96266"/>
                  </a:lnTo>
                  <a:lnTo>
                    <a:pt x="632714" y="102362"/>
                  </a:lnTo>
                  <a:lnTo>
                    <a:pt x="636651" y="103378"/>
                  </a:lnTo>
                  <a:lnTo>
                    <a:pt x="639572" y="101600"/>
                  </a:lnTo>
                  <a:lnTo>
                    <a:pt x="714413" y="58420"/>
                  </a:lnTo>
                  <a:lnTo>
                    <a:pt x="725424" y="520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3581400" y="1966848"/>
              <a:ext cx="685800" cy="833755"/>
            </a:xfrm>
            <a:custGeom>
              <a:avLst/>
              <a:gdLst/>
              <a:ahLst/>
              <a:cxnLst/>
              <a:rect l="l" t="t" r="r" b="b"/>
              <a:pathLst>
                <a:path w="685800" h="833755">
                  <a:moveTo>
                    <a:pt x="0" y="0"/>
                  </a:moveTo>
                  <a:lnTo>
                    <a:pt x="0" y="171576"/>
                  </a:lnTo>
                  <a:lnTo>
                    <a:pt x="1938" y="216469"/>
                  </a:lnTo>
                  <a:lnTo>
                    <a:pt x="7671" y="260588"/>
                  </a:lnTo>
                  <a:lnTo>
                    <a:pt x="17074" y="303793"/>
                  </a:lnTo>
                  <a:lnTo>
                    <a:pt x="30024" y="345948"/>
                  </a:lnTo>
                  <a:lnTo>
                    <a:pt x="46396" y="386911"/>
                  </a:lnTo>
                  <a:lnTo>
                    <a:pt x="66068" y="426545"/>
                  </a:lnTo>
                  <a:lnTo>
                    <a:pt x="88914" y="464711"/>
                  </a:lnTo>
                  <a:lnTo>
                    <a:pt x="114812" y="501270"/>
                  </a:lnTo>
                  <a:lnTo>
                    <a:pt x="143637" y="536082"/>
                  </a:lnTo>
                  <a:lnTo>
                    <a:pt x="175265" y="569010"/>
                  </a:lnTo>
                  <a:lnTo>
                    <a:pt x="209572" y="599913"/>
                  </a:lnTo>
                  <a:lnTo>
                    <a:pt x="246436" y="628654"/>
                  </a:lnTo>
                  <a:lnTo>
                    <a:pt x="285731" y="655093"/>
                  </a:lnTo>
                  <a:lnTo>
                    <a:pt x="327334" y="679092"/>
                  </a:lnTo>
                  <a:lnTo>
                    <a:pt x="371122" y="700511"/>
                  </a:lnTo>
                  <a:lnTo>
                    <a:pt x="416969" y="719212"/>
                  </a:lnTo>
                  <a:lnTo>
                    <a:pt x="464753" y="735055"/>
                  </a:lnTo>
                  <a:lnTo>
                    <a:pt x="514350" y="747902"/>
                  </a:lnTo>
                  <a:lnTo>
                    <a:pt x="514350" y="833627"/>
                  </a:lnTo>
                  <a:lnTo>
                    <a:pt x="685800" y="681101"/>
                  </a:lnTo>
                  <a:lnTo>
                    <a:pt x="514350" y="490727"/>
                  </a:lnTo>
                  <a:lnTo>
                    <a:pt x="514350" y="576452"/>
                  </a:lnTo>
                  <a:lnTo>
                    <a:pt x="464753" y="563605"/>
                  </a:lnTo>
                  <a:lnTo>
                    <a:pt x="416969" y="547761"/>
                  </a:lnTo>
                  <a:lnTo>
                    <a:pt x="371122" y="529060"/>
                  </a:lnTo>
                  <a:lnTo>
                    <a:pt x="327334" y="507640"/>
                  </a:lnTo>
                  <a:lnTo>
                    <a:pt x="285731" y="483641"/>
                  </a:lnTo>
                  <a:lnTo>
                    <a:pt x="246436" y="457200"/>
                  </a:lnTo>
                  <a:lnTo>
                    <a:pt x="209572" y="428456"/>
                  </a:lnTo>
                  <a:lnTo>
                    <a:pt x="175265" y="397549"/>
                  </a:lnTo>
                  <a:lnTo>
                    <a:pt x="143637" y="364616"/>
                  </a:lnTo>
                  <a:lnTo>
                    <a:pt x="114812" y="329798"/>
                  </a:lnTo>
                  <a:lnTo>
                    <a:pt x="88914" y="293232"/>
                  </a:lnTo>
                  <a:lnTo>
                    <a:pt x="66068" y="255058"/>
                  </a:lnTo>
                  <a:lnTo>
                    <a:pt x="46396" y="215413"/>
                  </a:lnTo>
                  <a:lnTo>
                    <a:pt x="30024" y="174438"/>
                  </a:lnTo>
                  <a:lnTo>
                    <a:pt x="17074" y="132270"/>
                  </a:lnTo>
                  <a:lnTo>
                    <a:pt x="7671" y="89048"/>
                  </a:lnTo>
                  <a:lnTo>
                    <a:pt x="1938" y="44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3581290" y="1371599"/>
              <a:ext cx="686435" cy="681355"/>
            </a:xfrm>
            <a:custGeom>
              <a:avLst/>
              <a:gdLst/>
              <a:ahLst/>
              <a:cxnLst/>
              <a:rect l="l" t="t" r="r" b="b"/>
              <a:pathLst>
                <a:path w="686435" h="681355">
                  <a:moveTo>
                    <a:pt x="685909" y="0"/>
                  </a:moveTo>
                  <a:lnTo>
                    <a:pt x="636411" y="1539"/>
                  </a:lnTo>
                  <a:lnTo>
                    <a:pt x="587103" y="6223"/>
                  </a:lnTo>
                  <a:lnTo>
                    <a:pt x="536730" y="14240"/>
                  </a:lnTo>
                  <a:lnTo>
                    <a:pt x="487896" y="25284"/>
                  </a:lnTo>
                  <a:lnTo>
                    <a:pt x="440715" y="39226"/>
                  </a:lnTo>
                  <a:lnTo>
                    <a:pt x="395298" y="55935"/>
                  </a:lnTo>
                  <a:lnTo>
                    <a:pt x="351758" y="75279"/>
                  </a:lnTo>
                  <a:lnTo>
                    <a:pt x="310205" y="97129"/>
                  </a:lnTo>
                  <a:lnTo>
                    <a:pt x="270753" y="121354"/>
                  </a:lnTo>
                  <a:lnTo>
                    <a:pt x="233513" y="147824"/>
                  </a:lnTo>
                  <a:lnTo>
                    <a:pt x="198598" y="176408"/>
                  </a:lnTo>
                  <a:lnTo>
                    <a:pt x="166120" y="206975"/>
                  </a:lnTo>
                  <a:lnTo>
                    <a:pt x="136190" y="239394"/>
                  </a:lnTo>
                  <a:lnTo>
                    <a:pt x="108920" y="273537"/>
                  </a:lnTo>
                  <a:lnTo>
                    <a:pt x="84424" y="309271"/>
                  </a:lnTo>
                  <a:lnTo>
                    <a:pt x="62812" y="346466"/>
                  </a:lnTo>
                  <a:lnTo>
                    <a:pt x="44197" y="384993"/>
                  </a:lnTo>
                  <a:lnTo>
                    <a:pt x="28692" y="424719"/>
                  </a:lnTo>
                  <a:lnTo>
                    <a:pt x="16407" y="465515"/>
                  </a:lnTo>
                  <a:lnTo>
                    <a:pt x="7455" y="507251"/>
                  </a:lnTo>
                  <a:lnTo>
                    <a:pt x="1949" y="549795"/>
                  </a:lnTo>
                  <a:lnTo>
                    <a:pt x="0" y="593017"/>
                  </a:lnTo>
                  <a:lnTo>
                    <a:pt x="1720" y="636787"/>
                  </a:lnTo>
                  <a:lnTo>
                    <a:pt x="7221" y="680974"/>
                  </a:lnTo>
                  <a:lnTo>
                    <a:pt x="16368" y="637685"/>
                  </a:lnTo>
                  <a:lnTo>
                    <a:pt x="28971" y="595634"/>
                  </a:lnTo>
                  <a:lnTo>
                    <a:pt x="44888" y="554927"/>
                  </a:lnTo>
                  <a:lnTo>
                    <a:pt x="63979" y="515670"/>
                  </a:lnTo>
                  <a:lnTo>
                    <a:pt x="86102" y="477970"/>
                  </a:lnTo>
                  <a:lnTo>
                    <a:pt x="111116" y="441932"/>
                  </a:lnTo>
                  <a:lnTo>
                    <a:pt x="138881" y="407663"/>
                  </a:lnTo>
                  <a:lnTo>
                    <a:pt x="169255" y="375269"/>
                  </a:lnTo>
                  <a:lnTo>
                    <a:pt x="202097" y="344856"/>
                  </a:lnTo>
                  <a:lnTo>
                    <a:pt x="237266" y="316531"/>
                  </a:lnTo>
                  <a:lnTo>
                    <a:pt x="274621" y="290399"/>
                  </a:lnTo>
                  <a:lnTo>
                    <a:pt x="314021" y="266567"/>
                  </a:lnTo>
                  <a:lnTo>
                    <a:pt x="355324" y="245141"/>
                  </a:lnTo>
                  <a:lnTo>
                    <a:pt x="398391" y="226228"/>
                  </a:lnTo>
                  <a:lnTo>
                    <a:pt x="443079" y="209932"/>
                  </a:lnTo>
                  <a:lnTo>
                    <a:pt x="489248" y="196362"/>
                  </a:lnTo>
                  <a:lnTo>
                    <a:pt x="536757" y="185622"/>
                  </a:lnTo>
                  <a:lnTo>
                    <a:pt x="585464" y="177819"/>
                  </a:lnTo>
                  <a:lnTo>
                    <a:pt x="635228" y="173060"/>
                  </a:lnTo>
                  <a:lnTo>
                    <a:pt x="685909" y="171450"/>
                  </a:lnTo>
                  <a:lnTo>
                    <a:pt x="685909" y="0"/>
                  </a:lnTo>
                  <a:close/>
                </a:path>
              </a:pathLst>
            </a:custGeom>
            <a:solidFill>
              <a:srgbClr val="00B78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3581400" y="1371599"/>
              <a:ext cx="685800" cy="1429385"/>
            </a:xfrm>
            <a:custGeom>
              <a:avLst/>
              <a:gdLst/>
              <a:ahLst/>
              <a:cxnLst/>
              <a:rect l="l" t="t" r="r" b="b"/>
              <a:pathLst>
                <a:path w="685800" h="1429385">
                  <a:moveTo>
                    <a:pt x="0" y="595249"/>
                  </a:moveTo>
                  <a:lnTo>
                    <a:pt x="1938" y="640161"/>
                  </a:lnTo>
                  <a:lnTo>
                    <a:pt x="7671" y="684297"/>
                  </a:lnTo>
                  <a:lnTo>
                    <a:pt x="17074" y="727519"/>
                  </a:lnTo>
                  <a:lnTo>
                    <a:pt x="30024" y="769687"/>
                  </a:lnTo>
                  <a:lnTo>
                    <a:pt x="46396" y="810662"/>
                  </a:lnTo>
                  <a:lnTo>
                    <a:pt x="66068" y="850307"/>
                  </a:lnTo>
                  <a:lnTo>
                    <a:pt x="88914" y="888481"/>
                  </a:lnTo>
                  <a:lnTo>
                    <a:pt x="114812" y="925047"/>
                  </a:lnTo>
                  <a:lnTo>
                    <a:pt x="143637" y="959865"/>
                  </a:lnTo>
                  <a:lnTo>
                    <a:pt x="175265" y="992798"/>
                  </a:lnTo>
                  <a:lnTo>
                    <a:pt x="209572" y="1023705"/>
                  </a:lnTo>
                  <a:lnTo>
                    <a:pt x="246436" y="1052449"/>
                  </a:lnTo>
                  <a:lnTo>
                    <a:pt x="285731" y="1078890"/>
                  </a:lnTo>
                  <a:lnTo>
                    <a:pt x="327334" y="1102889"/>
                  </a:lnTo>
                  <a:lnTo>
                    <a:pt x="371122" y="1124309"/>
                  </a:lnTo>
                  <a:lnTo>
                    <a:pt x="416969" y="1143010"/>
                  </a:lnTo>
                  <a:lnTo>
                    <a:pt x="464753" y="1158854"/>
                  </a:lnTo>
                  <a:lnTo>
                    <a:pt x="514350" y="1171702"/>
                  </a:lnTo>
                  <a:lnTo>
                    <a:pt x="514350" y="1085977"/>
                  </a:lnTo>
                  <a:lnTo>
                    <a:pt x="685800" y="1276350"/>
                  </a:lnTo>
                  <a:lnTo>
                    <a:pt x="514350" y="1428877"/>
                  </a:lnTo>
                  <a:lnTo>
                    <a:pt x="514350" y="1343152"/>
                  </a:lnTo>
                  <a:lnTo>
                    <a:pt x="464753" y="1330304"/>
                  </a:lnTo>
                  <a:lnTo>
                    <a:pt x="416969" y="1314461"/>
                  </a:lnTo>
                  <a:lnTo>
                    <a:pt x="371122" y="1295760"/>
                  </a:lnTo>
                  <a:lnTo>
                    <a:pt x="327334" y="1274341"/>
                  </a:lnTo>
                  <a:lnTo>
                    <a:pt x="285731" y="1250342"/>
                  </a:lnTo>
                  <a:lnTo>
                    <a:pt x="246436" y="1223903"/>
                  </a:lnTo>
                  <a:lnTo>
                    <a:pt x="209572" y="1195162"/>
                  </a:lnTo>
                  <a:lnTo>
                    <a:pt x="175265" y="1164259"/>
                  </a:lnTo>
                  <a:lnTo>
                    <a:pt x="143637" y="1131331"/>
                  </a:lnTo>
                  <a:lnTo>
                    <a:pt x="114812" y="1096519"/>
                  </a:lnTo>
                  <a:lnTo>
                    <a:pt x="88914" y="1059960"/>
                  </a:lnTo>
                  <a:lnTo>
                    <a:pt x="66068" y="1021794"/>
                  </a:lnTo>
                  <a:lnTo>
                    <a:pt x="46396" y="982160"/>
                  </a:lnTo>
                  <a:lnTo>
                    <a:pt x="30024" y="941197"/>
                  </a:lnTo>
                  <a:lnTo>
                    <a:pt x="17074" y="899042"/>
                  </a:lnTo>
                  <a:lnTo>
                    <a:pt x="7671" y="855837"/>
                  </a:lnTo>
                  <a:lnTo>
                    <a:pt x="1938" y="811718"/>
                  </a:lnTo>
                  <a:lnTo>
                    <a:pt x="0" y="766826"/>
                  </a:lnTo>
                  <a:lnTo>
                    <a:pt x="0" y="595249"/>
                  </a:lnTo>
                  <a:lnTo>
                    <a:pt x="1881" y="550833"/>
                  </a:lnTo>
                  <a:lnTo>
                    <a:pt x="7436" y="507303"/>
                  </a:lnTo>
                  <a:lnTo>
                    <a:pt x="16533" y="464773"/>
                  </a:lnTo>
                  <a:lnTo>
                    <a:pt x="29039" y="423359"/>
                  </a:lnTo>
                  <a:lnTo>
                    <a:pt x="44821" y="383175"/>
                  </a:lnTo>
                  <a:lnTo>
                    <a:pt x="63746" y="344337"/>
                  </a:lnTo>
                  <a:lnTo>
                    <a:pt x="85683" y="306961"/>
                  </a:lnTo>
                  <a:lnTo>
                    <a:pt x="110497" y="271161"/>
                  </a:lnTo>
                  <a:lnTo>
                    <a:pt x="138057" y="237052"/>
                  </a:lnTo>
                  <a:lnTo>
                    <a:pt x="168229" y="204750"/>
                  </a:lnTo>
                  <a:lnTo>
                    <a:pt x="200882" y="174370"/>
                  </a:lnTo>
                  <a:lnTo>
                    <a:pt x="235882" y="146028"/>
                  </a:lnTo>
                  <a:lnTo>
                    <a:pt x="273096" y="119838"/>
                  </a:lnTo>
                  <a:lnTo>
                    <a:pt x="312393" y="95916"/>
                  </a:lnTo>
                  <a:lnTo>
                    <a:pt x="353639" y="74376"/>
                  </a:lnTo>
                  <a:lnTo>
                    <a:pt x="396702" y="55335"/>
                  </a:lnTo>
                  <a:lnTo>
                    <a:pt x="441449" y="38907"/>
                  </a:lnTo>
                  <a:lnTo>
                    <a:pt x="487747" y="25208"/>
                  </a:lnTo>
                  <a:lnTo>
                    <a:pt x="535464" y="14352"/>
                  </a:lnTo>
                  <a:lnTo>
                    <a:pt x="584467" y="6455"/>
                  </a:lnTo>
                  <a:lnTo>
                    <a:pt x="634623" y="1633"/>
                  </a:lnTo>
                  <a:lnTo>
                    <a:pt x="685800" y="0"/>
                  </a:lnTo>
                  <a:lnTo>
                    <a:pt x="685800" y="171450"/>
                  </a:lnTo>
                  <a:lnTo>
                    <a:pt x="635119" y="173060"/>
                  </a:lnTo>
                  <a:lnTo>
                    <a:pt x="585354" y="177819"/>
                  </a:lnTo>
                  <a:lnTo>
                    <a:pt x="536647" y="185622"/>
                  </a:lnTo>
                  <a:lnTo>
                    <a:pt x="489138" y="196362"/>
                  </a:lnTo>
                  <a:lnTo>
                    <a:pt x="442970" y="209932"/>
                  </a:lnTo>
                  <a:lnTo>
                    <a:pt x="398281" y="226228"/>
                  </a:lnTo>
                  <a:lnTo>
                    <a:pt x="355215" y="245141"/>
                  </a:lnTo>
                  <a:lnTo>
                    <a:pt x="313911" y="266567"/>
                  </a:lnTo>
                  <a:lnTo>
                    <a:pt x="274511" y="290399"/>
                  </a:lnTo>
                  <a:lnTo>
                    <a:pt x="237156" y="316531"/>
                  </a:lnTo>
                  <a:lnTo>
                    <a:pt x="201987" y="344856"/>
                  </a:lnTo>
                  <a:lnTo>
                    <a:pt x="169145" y="375269"/>
                  </a:lnTo>
                  <a:lnTo>
                    <a:pt x="138771" y="407663"/>
                  </a:lnTo>
                  <a:lnTo>
                    <a:pt x="111007" y="441932"/>
                  </a:lnTo>
                  <a:lnTo>
                    <a:pt x="85992" y="477970"/>
                  </a:lnTo>
                  <a:lnTo>
                    <a:pt x="63869" y="515670"/>
                  </a:lnTo>
                  <a:lnTo>
                    <a:pt x="44779" y="554927"/>
                  </a:lnTo>
                  <a:lnTo>
                    <a:pt x="28861" y="595634"/>
                  </a:lnTo>
                  <a:lnTo>
                    <a:pt x="16259" y="637685"/>
                  </a:lnTo>
                  <a:lnTo>
                    <a:pt x="7112" y="68097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3505200" y="3550285"/>
              <a:ext cx="685800" cy="833755"/>
            </a:xfrm>
            <a:custGeom>
              <a:avLst/>
              <a:gdLst/>
              <a:ahLst/>
              <a:cxnLst/>
              <a:rect l="l" t="t" r="r" b="b"/>
              <a:pathLst>
                <a:path w="685800" h="833754">
                  <a:moveTo>
                    <a:pt x="0" y="0"/>
                  </a:moveTo>
                  <a:lnTo>
                    <a:pt x="0" y="171576"/>
                  </a:lnTo>
                  <a:lnTo>
                    <a:pt x="1938" y="216469"/>
                  </a:lnTo>
                  <a:lnTo>
                    <a:pt x="7671" y="260588"/>
                  </a:lnTo>
                  <a:lnTo>
                    <a:pt x="17074" y="303793"/>
                  </a:lnTo>
                  <a:lnTo>
                    <a:pt x="30024" y="345948"/>
                  </a:lnTo>
                  <a:lnTo>
                    <a:pt x="46396" y="386911"/>
                  </a:lnTo>
                  <a:lnTo>
                    <a:pt x="66068" y="426545"/>
                  </a:lnTo>
                  <a:lnTo>
                    <a:pt x="88914" y="464711"/>
                  </a:lnTo>
                  <a:lnTo>
                    <a:pt x="114812" y="501270"/>
                  </a:lnTo>
                  <a:lnTo>
                    <a:pt x="143637" y="536082"/>
                  </a:lnTo>
                  <a:lnTo>
                    <a:pt x="175265" y="569010"/>
                  </a:lnTo>
                  <a:lnTo>
                    <a:pt x="209572" y="599913"/>
                  </a:lnTo>
                  <a:lnTo>
                    <a:pt x="246436" y="628654"/>
                  </a:lnTo>
                  <a:lnTo>
                    <a:pt x="285731" y="655093"/>
                  </a:lnTo>
                  <a:lnTo>
                    <a:pt x="327334" y="679092"/>
                  </a:lnTo>
                  <a:lnTo>
                    <a:pt x="371122" y="700511"/>
                  </a:lnTo>
                  <a:lnTo>
                    <a:pt x="416969" y="719212"/>
                  </a:lnTo>
                  <a:lnTo>
                    <a:pt x="464753" y="735055"/>
                  </a:lnTo>
                  <a:lnTo>
                    <a:pt x="514350" y="747902"/>
                  </a:lnTo>
                  <a:lnTo>
                    <a:pt x="514350" y="833627"/>
                  </a:lnTo>
                  <a:lnTo>
                    <a:pt x="685800" y="681101"/>
                  </a:lnTo>
                  <a:lnTo>
                    <a:pt x="514350" y="490727"/>
                  </a:lnTo>
                  <a:lnTo>
                    <a:pt x="514350" y="576452"/>
                  </a:lnTo>
                  <a:lnTo>
                    <a:pt x="464753" y="563605"/>
                  </a:lnTo>
                  <a:lnTo>
                    <a:pt x="416969" y="547761"/>
                  </a:lnTo>
                  <a:lnTo>
                    <a:pt x="371122" y="529060"/>
                  </a:lnTo>
                  <a:lnTo>
                    <a:pt x="327334" y="507640"/>
                  </a:lnTo>
                  <a:lnTo>
                    <a:pt x="285731" y="483641"/>
                  </a:lnTo>
                  <a:lnTo>
                    <a:pt x="246436" y="457200"/>
                  </a:lnTo>
                  <a:lnTo>
                    <a:pt x="209572" y="428456"/>
                  </a:lnTo>
                  <a:lnTo>
                    <a:pt x="175265" y="397549"/>
                  </a:lnTo>
                  <a:lnTo>
                    <a:pt x="143637" y="364617"/>
                  </a:lnTo>
                  <a:lnTo>
                    <a:pt x="114812" y="329798"/>
                  </a:lnTo>
                  <a:lnTo>
                    <a:pt x="88914" y="293232"/>
                  </a:lnTo>
                  <a:lnTo>
                    <a:pt x="66068" y="255058"/>
                  </a:lnTo>
                  <a:lnTo>
                    <a:pt x="46396" y="215413"/>
                  </a:lnTo>
                  <a:lnTo>
                    <a:pt x="30024" y="174438"/>
                  </a:lnTo>
                  <a:lnTo>
                    <a:pt x="17074" y="132270"/>
                  </a:lnTo>
                  <a:lnTo>
                    <a:pt x="7671" y="89048"/>
                  </a:lnTo>
                  <a:lnTo>
                    <a:pt x="1938" y="44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3505090" y="2955036"/>
              <a:ext cx="686435" cy="681355"/>
            </a:xfrm>
            <a:custGeom>
              <a:avLst/>
              <a:gdLst/>
              <a:ahLst/>
              <a:cxnLst/>
              <a:rect l="l" t="t" r="r" b="b"/>
              <a:pathLst>
                <a:path w="686435" h="681354">
                  <a:moveTo>
                    <a:pt x="685909" y="0"/>
                  </a:moveTo>
                  <a:lnTo>
                    <a:pt x="636411" y="1539"/>
                  </a:lnTo>
                  <a:lnTo>
                    <a:pt x="587103" y="6223"/>
                  </a:lnTo>
                  <a:lnTo>
                    <a:pt x="536730" y="14240"/>
                  </a:lnTo>
                  <a:lnTo>
                    <a:pt x="487896" y="25284"/>
                  </a:lnTo>
                  <a:lnTo>
                    <a:pt x="440715" y="39226"/>
                  </a:lnTo>
                  <a:lnTo>
                    <a:pt x="395298" y="55935"/>
                  </a:lnTo>
                  <a:lnTo>
                    <a:pt x="351758" y="75279"/>
                  </a:lnTo>
                  <a:lnTo>
                    <a:pt x="310205" y="97129"/>
                  </a:lnTo>
                  <a:lnTo>
                    <a:pt x="270753" y="121354"/>
                  </a:lnTo>
                  <a:lnTo>
                    <a:pt x="233513" y="147824"/>
                  </a:lnTo>
                  <a:lnTo>
                    <a:pt x="198598" y="176408"/>
                  </a:lnTo>
                  <a:lnTo>
                    <a:pt x="166120" y="206975"/>
                  </a:lnTo>
                  <a:lnTo>
                    <a:pt x="136190" y="239394"/>
                  </a:lnTo>
                  <a:lnTo>
                    <a:pt x="108920" y="273537"/>
                  </a:lnTo>
                  <a:lnTo>
                    <a:pt x="84424" y="309271"/>
                  </a:lnTo>
                  <a:lnTo>
                    <a:pt x="62812" y="346466"/>
                  </a:lnTo>
                  <a:lnTo>
                    <a:pt x="44197" y="384993"/>
                  </a:lnTo>
                  <a:lnTo>
                    <a:pt x="28692" y="424719"/>
                  </a:lnTo>
                  <a:lnTo>
                    <a:pt x="16407" y="465515"/>
                  </a:lnTo>
                  <a:lnTo>
                    <a:pt x="7455" y="507251"/>
                  </a:lnTo>
                  <a:lnTo>
                    <a:pt x="1949" y="549795"/>
                  </a:lnTo>
                  <a:lnTo>
                    <a:pt x="0" y="593017"/>
                  </a:lnTo>
                  <a:lnTo>
                    <a:pt x="1720" y="636787"/>
                  </a:lnTo>
                  <a:lnTo>
                    <a:pt x="7221" y="680974"/>
                  </a:lnTo>
                  <a:lnTo>
                    <a:pt x="16368" y="637685"/>
                  </a:lnTo>
                  <a:lnTo>
                    <a:pt x="28971" y="595634"/>
                  </a:lnTo>
                  <a:lnTo>
                    <a:pt x="44888" y="554927"/>
                  </a:lnTo>
                  <a:lnTo>
                    <a:pt x="63979" y="515670"/>
                  </a:lnTo>
                  <a:lnTo>
                    <a:pt x="86102" y="477970"/>
                  </a:lnTo>
                  <a:lnTo>
                    <a:pt x="111116" y="441932"/>
                  </a:lnTo>
                  <a:lnTo>
                    <a:pt x="138881" y="407663"/>
                  </a:lnTo>
                  <a:lnTo>
                    <a:pt x="169255" y="375269"/>
                  </a:lnTo>
                  <a:lnTo>
                    <a:pt x="202097" y="344856"/>
                  </a:lnTo>
                  <a:lnTo>
                    <a:pt x="237266" y="316531"/>
                  </a:lnTo>
                  <a:lnTo>
                    <a:pt x="274621" y="290399"/>
                  </a:lnTo>
                  <a:lnTo>
                    <a:pt x="314021" y="266567"/>
                  </a:lnTo>
                  <a:lnTo>
                    <a:pt x="355324" y="245141"/>
                  </a:lnTo>
                  <a:lnTo>
                    <a:pt x="398391" y="226228"/>
                  </a:lnTo>
                  <a:lnTo>
                    <a:pt x="443079" y="209932"/>
                  </a:lnTo>
                  <a:lnTo>
                    <a:pt x="489248" y="196362"/>
                  </a:lnTo>
                  <a:lnTo>
                    <a:pt x="536757" y="185622"/>
                  </a:lnTo>
                  <a:lnTo>
                    <a:pt x="585464" y="177819"/>
                  </a:lnTo>
                  <a:lnTo>
                    <a:pt x="635228" y="173060"/>
                  </a:lnTo>
                  <a:lnTo>
                    <a:pt x="685909" y="171450"/>
                  </a:lnTo>
                  <a:lnTo>
                    <a:pt x="685909" y="0"/>
                  </a:lnTo>
                  <a:close/>
                </a:path>
              </a:pathLst>
            </a:custGeom>
            <a:solidFill>
              <a:srgbClr val="00B78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3505200" y="2955036"/>
              <a:ext cx="685800" cy="1429385"/>
            </a:xfrm>
            <a:custGeom>
              <a:avLst/>
              <a:gdLst/>
              <a:ahLst/>
              <a:cxnLst/>
              <a:rect l="l" t="t" r="r" b="b"/>
              <a:pathLst>
                <a:path w="685800" h="1429385">
                  <a:moveTo>
                    <a:pt x="0" y="595249"/>
                  </a:moveTo>
                  <a:lnTo>
                    <a:pt x="1938" y="640161"/>
                  </a:lnTo>
                  <a:lnTo>
                    <a:pt x="7671" y="684297"/>
                  </a:lnTo>
                  <a:lnTo>
                    <a:pt x="17074" y="727519"/>
                  </a:lnTo>
                  <a:lnTo>
                    <a:pt x="30024" y="769687"/>
                  </a:lnTo>
                  <a:lnTo>
                    <a:pt x="46396" y="810662"/>
                  </a:lnTo>
                  <a:lnTo>
                    <a:pt x="66068" y="850307"/>
                  </a:lnTo>
                  <a:lnTo>
                    <a:pt x="88914" y="888481"/>
                  </a:lnTo>
                  <a:lnTo>
                    <a:pt x="114812" y="925047"/>
                  </a:lnTo>
                  <a:lnTo>
                    <a:pt x="143637" y="959866"/>
                  </a:lnTo>
                  <a:lnTo>
                    <a:pt x="175265" y="992798"/>
                  </a:lnTo>
                  <a:lnTo>
                    <a:pt x="209572" y="1023705"/>
                  </a:lnTo>
                  <a:lnTo>
                    <a:pt x="246436" y="1052449"/>
                  </a:lnTo>
                  <a:lnTo>
                    <a:pt x="285731" y="1078890"/>
                  </a:lnTo>
                  <a:lnTo>
                    <a:pt x="327334" y="1102889"/>
                  </a:lnTo>
                  <a:lnTo>
                    <a:pt x="371122" y="1124309"/>
                  </a:lnTo>
                  <a:lnTo>
                    <a:pt x="416969" y="1143010"/>
                  </a:lnTo>
                  <a:lnTo>
                    <a:pt x="464753" y="1158854"/>
                  </a:lnTo>
                  <a:lnTo>
                    <a:pt x="514350" y="1171702"/>
                  </a:lnTo>
                  <a:lnTo>
                    <a:pt x="514350" y="1085977"/>
                  </a:lnTo>
                  <a:lnTo>
                    <a:pt x="685800" y="1276350"/>
                  </a:lnTo>
                  <a:lnTo>
                    <a:pt x="514350" y="1428877"/>
                  </a:lnTo>
                  <a:lnTo>
                    <a:pt x="514350" y="1343152"/>
                  </a:lnTo>
                  <a:lnTo>
                    <a:pt x="464753" y="1330304"/>
                  </a:lnTo>
                  <a:lnTo>
                    <a:pt x="416969" y="1314461"/>
                  </a:lnTo>
                  <a:lnTo>
                    <a:pt x="371122" y="1295760"/>
                  </a:lnTo>
                  <a:lnTo>
                    <a:pt x="327334" y="1274341"/>
                  </a:lnTo>
                  <a:lnTo>
                    <a:pt x="285731" y="1250342"/>
                  </a:lnTo>
                  <a:lnTo>
                    <a:pt x="246436" y="1223903"/>
                  </a:lnTo>
                  <a:lnTo>
                    <a:pt x="209572" y="1195162"/>
                  </a:lnTo>
                  <a:lnTo>
                    <a:pt x="175265" y="1164259"/>
                  </a:lnTo>
                  <a:lnTo>
                    <a:pt x="143637" y="1131331"/>
                  </a:lnTo>
                  <a:lnTo>
                    <a:pt x="114812" y="1096519"/>
                  </a:lnTo>
                  <a:lnTo>
                    <a:pt x="88914" y="1059960"/>
                  </a:lnTo>
                  <a:lnTo>
                    <a:pt x="66068" y="1021794"/>
                  </a:lnTo>
                  <a:lnTo>
                    <a:pt x="46396" y="982160"/>
                  </a:lnTo>
                  <a:lnTo>
                    <a:pt x="30024" y="941197"/>
                  </a:lnTo>
                  <a:lnTo>
                    <a:pt x="17074" y="899042"/>
                  </a:lnTo>
                  <a:lnTo>
                    <a:pt x="7671" y="855837"/>
                  </a:lnTo>
                  <a:lnTo>
                    <a:pt x="1938" y="811718"/>
                  </a:lnTo>
                  <a:lnTo>
                    <a:pt x="0" y="766826"/>
                  </a:lnTo>
                  <a:lnTo>
                    <a:pt x="0" y="595249"/>
                  </a:lnTo>
                  <a:lnTo>
                    <a:pt x="1881" y="550833"/>
                  </a:lnTo>
                  <a:lnTo>
                    <a:pt x="7436" y="507303"/>
                  </a:lnTo>
                  <a:lnTo>
                    <a:pt x="16533" y="464773"/>
                  </a:lnTo>
                  <a:lnTo>
                    <a:pt x="29039" y="423359"/>
                  </a:lnTo>
                  <a:lnTo>
                    <a:pt x="44821" y="383175"/>
                  </a:lnTo>
                  <a:lnTo>
                    <a:pt x="63746" y="344337"/>
                  </a:lnTo>
                  <a:lnTo>
                    <a:pt x="85683" y="306961"/>
                  </a:lnTo>
                  <a:lnTo>
                    <a:pt x="110497" y="271161"/>
                  </a:lnTo>
                  <a:lnTo>
                    <a:pt x="138057" y="237052"/>
                  </a:lnTo>
                  <a:lnTo>
                    <a:pt x="168229" y="204750"/>
                  </a:lnTo>
                  <a:lnTo>
                    <a:pt x="200882" y="174370"/>
                  </a:lnTo>
                  <a:lnTo>
                    <a:pt x="235882" y="146028"/>
                  </a:lnTo>
                  <a:lnTo>
                    <a:pt x="273096" y="119838"/>
                  </a:lnTo>
                  <a:lnTo>
                    <a:pt x="312393" y="95916"/>
                  </a:lnTo>
                  <a:lnTo>
                    <a:pt x="353639" y="74376"/>
                  </a:lnTo>
                  <a:lnTo>
                    <a:pt x="396702" y="55335"/>
                  </a:lnTo>
                  <a:lnTo>
                    <a:pt x="441449" y="38907"/>
                  </a:lnTo>
                  <a:lnTo>
                    <a:pt x="487747" y="25208"/>
                  </a:lnTo>
                  <a:lnTo>
                    <a:pt x="535464" y="14352"/>
                  </a:lnTo>
                  <a:lnTo>
                    <a:pt x="584467" y="6455"/>
                  </a:lnTo>
                  <a:lnTo>
                    <a:pt x="634623" y="1633"/>
                  </a:lnTo>
                  <a:lnTo>
                    <a:pt x="685800" y="0"/>
                  </a:lnTo>
                  <a:lnTo>
                    <a:pt x="685800" y="171450"/>
                  </a:lnTo>
                  <a:lnTo>
                    <a:pt x="635119" y="173060"/>
                  </a:lnTo>
                  <a:lnTo>
                    <a:pt x="585354" y="177819"/>
                  </a:lnTo>
                  <a:lnTo>
                    <a:pt x="536647" y="185622"/>
                  </a:lnTo>
                  <a:lnTo>
                    <a:pt x="489138" y="196362"/>
                  </a:lnTo>
                  <a:lnTo>
                    <a:pt x="442970" y="209932"/>
                  </a:lnTo>
                  <a:lnTo>
                    <a:pt x="398281" y="226228"/>
                  </a:lnTo>
                  <a:lnTo>
                    <a:pt x="355215" y="245141"/>
                  </a:lnTo>
                  <a:lnTo>
                    <a:pt x="313911" y="266567"/>
                  </a:lnTo>
                  <a:lnTo>
                    <a:pt x="274511" y="290399"/>
                  </a:lnTo>
                  <a:lnTo>
                    <a:pt x="237156" y="316531"/>
                  </a:lnTo>
                  <a:lnTo>
                    <a:pt x="201987" y="344856"/>
                  </a:lnTo>
                  <a:lnTo>
                    <a:pt x="169145" y="375269"/>
                  </a:lnTo>
                  <a:lnTo>
                    <a:pt x="138771" y="407663"/>
                  </a:lnTo>
                  <a:lnTo>
                    <a:pt x="111007" y="441932"/>
                  </a:lnTo>
                  <a:lnTo>
                    <a:pt x="85992" y="477970"/>
                  </a:lnTo>
                  <a:lnTo>
                    <a:pt x="63869" y="515670"/>
                  </a:lnTo>
                  <a:lnTo>
                    <a:pt x="44779" y="554927"/>
                  </a:lnTo>
                  <a:lnTo>
                    <a:pt x="28861" y="595634"/>
                  </a:lnTo>
                  <a:lnTo>
                    <a:pt x="16259" y="637685"/>
                  </a:lnTo>
                  <a:lnTo>
                    <a:pt x="7112" y="68097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 descr=""/>
          <p:cNvSpPr txBox="1"/>
          <p:nvPr/>
        </p:nvSpPr>
        <p:spPr>
          <a:xfrm>
            <a:off x="6912609" y="3276726"/>
            <a:ext cx="105410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Arial"/>
                <a:cs typeface="Arial"/>
              </a:rPr>
              <a:t>e</a:t>
            </a:r>
            <a:r>
              <a:rPr dirty="0" baseline="-20833" sz="2400">
                <a:latin typeface="Arial"/>
                <a:cs typeface="Arial"/>
              </a:rPr>
              <a:t>j</a:t>
            </a:r>
            <a:r>
              <a:rPr dirty="0" baseline="-20833" sz="2400" spc="142"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dirty="0" sz="2000" spc="-2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</a:t>
            </a:r>
            <a:r>
              <a:rPr dirty="0" baseline="-21367" sz="1950">
                <a:latin typeface="Arial"/>
                <a:cs typeface="Arial"/>
              </a:rPr>
              <a:t>j</a:t>
            </a:r>
            <a:r>
              <a:rPr dirty="0" sz="2000">
                <a:latin typeface="Arial"/>
                <a:cs typeface="Arial"/>
              </a:rPr>
              <a:t>- </a:t>
            </a:r>
            <a:r>
              <a:rPr dirty="0" sz="2000" spc="-25">
                <a:latin typeface="Arial"/>
                <a:cs typeface="Arial"/>
              </a:rPr>
              <a:t>y</a:t>
            </a:r>
            <a:r>
              <a:rPr dirty="0" baseline="-20833" sz="2400" spc="-37">
                <a:latin typeface="Arial"/>
                <a:cs typeface="Arial"/>
              </a:rPr>
              <a:t>j</a:t>
            </a:r>
            <a:endParaRPr baseline="-20833" sz="2400">
              <a:latin typeface="Arial"/>
              <a:cs typeface="Arial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1673479" y="6080861"/>
            <a:ext cx="1029969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(Input</a:t>
            </a:r>
            <a:r>
              <a:rPr dirty="0" sz="1400" spc="-4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Layer)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3581780" y="5964428"/>
            <a:ext cx="11709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(Output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Layer)</a:t>
            </a:r>
            <a:endParaRPr sz="1400">
              <a:latin typeface="Arial"/>
              <a:cs typeface="Arial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5251703" y="3226435"/>
            <a:ext cx="24828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2000" spc="-25">
                <a:latin typeface="Arial"/>
                <a:cs typeface="Arial"/>
              </a:rPr>
              <a:t>y</a:t>
            </a:r>
            <a:r>
              <a:rPr dirty="0" baseline="-20833" sz="2400" spc="-37">
                <a:latin typeface="Arial"/>
                <a:cs typeface="Arial"/>
              </a:rPr>
              <a:t>j</a:t>
            </a:r>
            <a:endParaRPr baseline="-20833" sz="2400">
              <a:latin typeface="Arial"/>
              <a:cs typeface="Arial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1038250" y="5284470"/>
            <a:ext cx="44259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5">
                <a:latin typeface="Arial"/>
                <a:cs typeface="Arial"/>
              </a:rPr>
              <a:t>i=m</a:t>
            </a:r>
            <a:endParaRPr sz="2000">
              <a:latin typeface="Arial"/>
              <a:cs typeface="Arial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1149502" y="2464435"/>
            <a:ext cx="37211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">
                <a:latin typeface="Arial"/>
                <a:cs typeface="Arial"/>
              </a:rPr>
              <a:t>i=1</a:t>
            </a:r>
            <a:endParaRPr sz="200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1301877" y="1223377"/>
            <a:ext cx="372110" cy="696595"/>
          </a:xfrm>
          <a:prstGeom prst="rect">
            <a:avLst/>
          </a:prstGeom>
        </p:spPr>
        <p:txBody>
          <a:bodyPr wrap="square" lIns="0" tIns="11048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dirty="0" sz="2000" spc="-25">
                <a:latin typeface="Arial"/>
                <a:cs typeface="Arial"/>
              </a:rPr>
              <a:t>i=0</a:t>
            </a:r>
            <a:endParaRPr sz="2000">
              <a:latin typeface="Arial"/>
              <a:cs typeface="Arial"/>
            </a:endParaRPr>
          </a:p>
          <a:p>
            <a:pPr marL="30480">
              <a:lnSpc>
                <a:spcPct val="100000"/>
              </a:lnSpc>
              <a:spcBef>
                <a:spcPts val="545"/>
              </a:spcBef>
            </a:pPr>
            <a:r>
              <a:rPr dirty="0" sz="1300" spc="-20">
                <a:latin typeface="Arial"/>
                <a:cs typeface="Arial"/>
              </a:rPr>
              <a:t>bias</a:t>
            </a:r>
            <a:endParaRPr sz="1300">
              <a:latin typeface="Arial"/>
              <a:cs typeface="Arial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4405629" y="1470406"/>
            <a:ext cx="486409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16666" sz="3000" spc="-37">
                <a:latin typeface="Arial"/>
                <a:cs typeface="Arial"/>
              </a:rPr>
              <a:t>w</a:t>
            </a:r>
            <a:r>
              <a:rPr dirty="0" sz="1600" spc="-25">
                <a:latin typeface="Arial"/>
                <a:cs typeface="Arial"/>
              </a:rPr>
              <a:t>10</a:t>
            </a:r>
            <a:endParaRPr sz="1600">
              <a:latin typeface="Arial"/>
              <a:cs typeface="Arial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4300473" y="2463520"/>
            <a:ext cx="542925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0330" marR="30480" indent="-62865">
              <a:lnSpc>
                <a:spcPct val="125000"/>
              </a:lnSpc>
              <a:spcBef>
                <a:spcPts val="100"/>
              </a:spcBef>
            </a:pPr>
            <a:r>
              <a:rPr dirty="0" baseline="16666" sz="3000" spc="-37">
                <a:latin typeface="Arial"/>
                <a:cs typeface="Arial"/>
              </a:rPr>
              <a:t>w</a:t>
            </a:r>
            <a:r>
              <a:rPr dirty="0" sz="1600" spc="-25">
                <a:latin typeface="Arial"/>
                <a:cs typeface="Arial"/>
              </a:rPr>
              <a:t>1m </a:t>
            </a:r>
            <a:r>
              <a:rPr dirty="0" baseline="16666" sz="3000" spc="-37">
                <a:latin typeface="Arial"/>
                <a:cs typeface="Arial"/>
              </a:rPr>
              <a:t>w</a:t>
            </a:r>
            <a:r>
              <a:rPr dirty="0" sz="1600" spc="-25">
                <a:latin typeface="Arial"/>
                <a:cs typeface="Arial"/>
              </a:rPr>
              <a:t>j0</a:t>
            </a:r>
            <a:endParaRPr sz="1600">
              <a:latin typeface="Arial"/>
              <a:cs typeface="Arial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4258055" y="4063365"/>
            <a:ext cx="47625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6666" sz="3000" spc="-37">
                <a:latin typeface="Arial"/>
                <a:cs typeface="Arial"/>
              </a:rPr>
              <a:t>w</a:t>
            </a:r>
            <a:r>
              <a:rPr dirty="0" sz="1600" spc="-25">
                <a:latin typeface="Arial"/>
                <a:cs typeface="Arial"/>
              </a:rPr>
              <a:t>jm</a:t>
            </a:r>
            <a:endParaRPr sz="1600">
              <a:latin typeface="Arial"/>
              <a:cs typeface="Arial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5218176" y="2006549"/>
            <a:ext cx="31559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2000" spc="-25">
                <a:latin typeface="Arial"/>
                <a:cs typeface="Arial"/>
              </a:rPr>
              <a:t>y</a:t>
            </a:r>
            <a:r>
              <a:rPr dirty="0" baseline="-20833" sz="2400" spc="-37">
                <a:latin typeface="Arial"/>
                <a:cs typeface="Arial"/>
              </a:rPr>
              <a:t>1</a:t>
            </a:r>
            <a:endParaRPr baseline="-20833" sz="2400">
              <a:latin typeface="Arial"/>
              <a:cs typeface="Arial"/>
            </a:endParaRPr>
          </a:p>
        </p:txBody>
      </p:sp>
      <p:grpSp>
        <p:nvGrpSpPr>
          <p:cNvPr id="48" name="object 48" descr=""/>
          <p:cNvGrpSpPr/>
          <p:nvPr/>
        </p:nvGrpSpPr>
        <p:grpSpPr>
          <a:xfrm>
            <a:off x="4511103" y="866452"/>
            <a:ext cx="3878579" cy="2872105"/>
            <a:chOff x="4511103" y="866452"/>
            <a:chExt cx="3878579" cy="2872105"/>
          </a:xfrm>
        </p:grpSpPr>
        <p:sp>
          <p:nvSpPr>
            <p:cNvPr id="49" name="object 49" descr=""/>
            <p:cNvSpPr/>
            <p:nvPr/>
          </p:nvSpPr>
          <p:spPr>
            <a:xfrm>
              <a:off x="4515865" y="871214"/>
              <a:ext cx="2719705" cy="678180"/>
            </a:xfrm>
            <a:custGeom>
              <a:avLst/>
              <a:gdLst/>
              <a:ahLst/>
              <a:cxnLst/>
              <a:rect l="l" t="t" r="r" b="b"/>
              <a:pathLst>
                <a:path w="2719704" h="678180">
                  <a:moveTo>
                    <a:pt x="1134685" y="0"/>
                  </a:moveTo>
                  <a:lnTo>
                    <a:pt x="1087550" y="54"/>
                  </a:lnTo>
                  <a:lnTo>
                    <a:pt x="1040784" y="1202"/>
                  </a:lnTo>
                  <a:lnTo>
                    <a:pt x="994413" y="3444"/>
                  </a:lnTo>
                  <a:lnTo>
                    <a:pt x="948462" y="6781"/>
                  </a:lnTo>
                  <a:lnTo>
                    <a:pt x="902955" y="11213"/>
                  </a:lnTo>
                  <a:lnTo>
                    <a:pt x="857919" y="16741"/>
                  </a:lnTo>
                  <a:lnTo>
                    <a:pt x="813379" y="23366"/>
                  </a:lnTo>
                  <a:lnTo>
                    <a:pt x="769358" y="31090"/>
                  </a:lnTo>
                  <a:lnTo>
                    <a:pt x="725884" y="39912"/>
                  </a:lnTo>
                  <a:lnTo>
                    <a:pt x="682982" y="49834"/>
                  </a:lnTo>
                  <a:lnTo>
                    <a:pt x="640675" y="60857"/>
                  </a:lnTo>
                  <a:lnTo>
                    <a:pt x="598991" y="72981"/>
                  </a:lnTo>
                  <a:lnTo>
                    <a:pt x="557953" y="86207"/>
                  </a:lnTo>
                  <a:lnTo>
                    <a:pt x="517587" y="100536"/>
                  </a:lnTo>
                  <a:lnTo>
                    <a:pt x="477920" y="115969"/>
                  </a:lnTo>
                  <a:lnTo>
                    <a:pt x="438974" y="132507"/>
                  </a:lnTo>
                  <a:lnTo>
                    <a:pt x="400777" y="150150"/>
                  </a:lnTo>
                  <a:lnTo>
                    <a:pt x="363354" y="168900"/>
                  </a:lnTo>
                  <a:lnTo>
                    <a:pt x="326728" y="188756"/>
                  </a:lnTo>
                  <a:lnTo>
                    <a:pt x="290927" y="209721"/>
                  </a:lnTo>
                  <a:lnTo>
                    <a:pt x="255974" y="231795"/>
                  </a:lnTo>
                  <a:lnTo>
                    <a:pt x="221896" y="254979"/>
                  </a:lnTo>
                  <a:lnTo>
                    <a:pt x="188717" y="279273"/>
                  </a:lnTo>
                  <a:lnTo>
                    <a:pt x="156463" y="304678"/>
                  </a:lnTo>
                  <a:lnTo>
                    <a:pt x="0" y="210825"/>
                  </a:lnTo>
                  <a:lnTo>
                    <a:pt x="69976" y="677677"/>
                  </a:lnTo>
                  <a:lnTo>
                    <a:pt x="625475" y="585856"/>
                  </a:lnTo>
                  <a:lnTo>
                    <a:pt x="469011" y="492003"/>
                  </a:lnTo>
                  <a:lnTo>
                    <a:pt x="501257" y="466598"/>
                  </a:lnTo>
                  <a:lnTo>
                    <a:pt x="534429" y="442304"/>
                  </a:lnTo>
                  <a:lnTo>
                    <a:pt x="568501" y="419121"/>
                  </a:lnTo>
                  <a:lnTo>
                    <a:pt x="603448" y="397049"/>
                  </a:lnTo>
                  <a:lnTo>
                    <a:pt x="639244" y="376085"/>
                  </a:lnTo>
                  <a:lnTo>
                    <a:pt x="675865" y="356229"/>
                  </a:lnTo>
                  <a:lnTo>
                    <a:pt x="713285" y="337481"/>
                  </a:lnTo>
                  <a:lnTo>
                    <a:pt x="751478" y="319840"/>
                  </a:lnTo>
                  <a:lnTo>
                    <a:pt x="790420" y="303304"/>
                  </a:lnTo>
                  <a:lnTo>
                    <a:pt x="830085" y="287873"/>
                  </a:lnTo>
                  <a:lnTo>
                    <a:pt x="870448" y="273546"/>
                  </a:lnTo>
                  <a:lnTo>
                    <a:pt x="911483" y="260322"/>
                  </a:lnTo>
                  <a:lnTo>
                    <a:pt x="953166" y="248201"/>
                  </a:lnTo>
                  <a:lnTo>
                    <a:pt x="995470" y="237181"/>
                  </a:lnTo>
                  <a:lnTo>
                    <a:pt x="1038372" y="227261"/>
                  </a:lnTo>
                  <a:lnTo>
                    <a:pt x="1081845" y="218441"/>
                  </a:lnTo>
                  <a:lnTo>
                    <a:pt x="1125864" y="210720"/>
                  </a:lnTo>
                  <a:lnTo>
                    <a:pt x="1170404" y="204097"/>
                  </a:lnTo>
                  <a:lnTo>
                    <a:pt x="1215440" y="198572"/>
                  </a:lnTo>
                  <a:lnTo>
                    <a:pt x="1260946" y="194142"/>
                  </a:lnTo>
                  <a:lnTo>
                    <a:pt x="1306897" y="190808"/>
                  </a:lnTo>
                  <a:lnTo>
                    <a:pt x="1353268" y="188569"/>
                  </a:lnTo>
                  <a:lnTo>
                    <a:pt x="1400033" y="187423"/>
                  </a:lnTo>
                  <a:lnTo>
                    <a:pt x="1447168" y="187370"/>
                  </a:lnTo>
                  <a:lnTo>
                    <a:pt x="1494647" y="188409"/>
                  </a:lnTo>
                  <a:lnTo>
                    <a:pt x="1542444" y="190540"/>
                  </a:lnTo>
                  <a:lnTo>
                    <a:pt x="1590535" y="193761"/>
                  </a:lnTo>
                  <a:lnTo>
                    <a:pt x="1638893" y="198071"/>
                  </a:lnTo>
                  <a:lnTo>
                    <a:pt x="1687495" y="203470"/>
                  </a:lnTo>
                  <a:lnTo>
                    <a:pt x="1736314" y="209956"/>
                  </a:lnTo>
                  <a:lnTo>
                    <a:pt x="1785325" y="217530"/>
                  </a:lnTo>
                  <a:lnTo>
                    <a:pt x="1834504" y="226189"/>
                  </a:lnTo>
                  <a:lnTo>
                    <a:pt x="1883824" y="235934"/>
                  </a:lnTo>
                  <a:lnTo>
                    <a:pt x="1933260" y="246763"/>
                  </a:lnTo>
                  <a:lnTo>
                    <a:pt x="1982788" y="258676"/>
                  </a:lnTo>
                  <a:lnTo>
                    <a:pt x="2032382" y="271671"/>
                  </a:lnTo>
                  <a:lnTo>
                    <a:pt x="2082016" y="285748"/>
                  </a:lnTo>
                  <a:lnTo>
                    <a:pt x="2131665" y="300906"/>
                  </a:lnTo>
                  <a:lnTo>
                    <a:pt x="2181305" y="317145"/>
                  </a:lnTo>
                  <a:lnTo>
                    <a:pt x="2230909" y="334462"/>
                  </a:lnTo>
                  <a:lnTo>
                    <a:pt x="2280453" y="352858"/>
                  </a:lnTo>
                  <a:lnTo>
                    <a:pt x="2329910" y="372331"/>
                  </a:lnTo>
                  <a:lnTo>
                    <a:pt x="2379257" y="392881"/>
                  </a:lnTo>
                  <a:lnTo>
                    <a:pt x="2428468" y="414507"/>
                  </a:lnTo>
                  <a:lnTo>
                    <a:pt x="2477516" y="437207"/>
                  </a:lnTo>
                  <a:lnTo>
                    <a:pt x="2526378" y="460982"/>
                  </a:lnTo>
                  <a:lnTo>
                    <a:pt x="2575028" y="485830"/>
                  </a:lnTo>
                  <a:lnTo>
                    <a:pt x="2623440" y="511751"/>
                  </a:lnTo>
                  <a:lnTo>
                    <a:pt x="2671589" y="538743"/>
                  </a:lnTo>
                  <a:lnTo>
                    <a:pt x="2719451" y="566806"/>
                  </a:lnTo>
                  <a:lnTo>
                    <a:pt x="2407031" y="379481"/>
                  </a:lnTo>
                  <a:lnTo>
                    <a:pt x="2359162" y="351411"/>
                  </a:lnTo>
                  <a:lnTo>
                    <a:pt x="2311006" y="324412"/>
                  </a:lnTo>
                  <a:lnTo>
                    <a:pt x="2262588" y="298485"/>
                  </a:lnTo>
                  <a:lnTo>
                    <a:pt x="2213932" y="273632"/>
                  </a:lnTo>
                  <a:lnTo>
                    <a:pt x="2165065" y="249852"/>
                  </a:lnTo>
                  <a:lnTo>
                    <a:pt x="2116012" y="227146"/>
                  </a:lnTo>
                  <a:lnTo>
                    <a:pt x="2066797" y="205516"/>
                  </a:lnTo>
                  <a:lnTo>
                    <a:pt x="2017447" y="184963"/>
                  </a:lnTo>
                  <a:lnTo>
                    <a:pt x="1967986" y="165487"/>
                  </a:lnTo>
                  <a:lnTo>
                    <a:pt x="1918439" y="147088"/>
                  </a:lnTo>
                  <a:lnTo>
                    <a:pt x="1868832" y="129769"/>
                  </a:lnTo>
                  <a:lnTo>
                    <a:pt x="1819191" y="113529"/>
                  </a:lnTo>
                  <a:lnTo>
                    <a:pt x="1769539" y="98369"/>
                  </a:lnTo>
                  <a:lnTo>
                    <a:pt x="1719904" y="84291"/>
                  </a:lnTo>
                  <a:lnTo>
                    <a:pt x="1670309" y="71295"/>
                  </a:lnTo>
                  <a:lnTo>
                    <a:pt x="1620780" y="59382"/>
                  </a:lnTo>
                  <a:lnTo>
                    <a:pt x="1571343" y="48553"/>
                  </a:lnTo>
                  <a:lnTo>
                    <a:pt x="1522022" y="38808"/>
                  </a:lnTo>
                  <a:lnTo>
                    <a:pt x="1472843" y="30149"/>
                  </a:lnTo>
                  <a:lnTo>
                    <a:pt x="1423831" y="22576"/>
                  </a:lnTo>
                  <a:lnTo>
                    <a:pt x="1375012" y="16091"/>
                  </a:lnTo>
                  <a:lnTo>
                    <a:pt x="1326410" y="10693"/>
                  </a:lnTo>
                  <a:lnTo>
                    <a:pt x="1278051" y="6384"/>
                  </a:lnTo>
                  <a:lnTo>
                    <a:pt x="1229960" y="3165"/>
                  </a:lnTo>
                  <a:lnTo>
                    <a:pt x="1182163" y="1037"/>
                  </a:lnTo>
                  <a:lnTo>
                    <a:pt x="1134685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7076058" y="1349375"/>
              <a:ext cx="1308735" cy="2384425"/>
            </a:xfrm>
            <a:custGeom>
              <a:avLst/>
              <a:gdLst/>
              <a:ahLst/>
              <a:cxnLst/>
              <a:rect l="l" t="t" r="r" b="b"/>
              <a:pathLst>
                <a:path w="1308734" h="2384425">
                  <a:moveTo>
                    <a:pt x="0" y="0"/>
                  </a:moveTo>
                  <a:lnTo>
                    <a:pt x="45819" y="32313"/>
                  </a:lnTo>
                  <a:lnTo>
                    <a:pt x="90674" y="65285"/>
                  </a:lnTo>
                  <a:lnTo>
                    <a:pt x="134557" y="98893"/>
                  </a:lnTo>
                  <a:lnTo>
                    <a:pt x="177459" y="133114"/>
                  </a:lnTo>
                  <a:lnTo>
                    <a:pt x="219371" y="167926"/>
                  </a:lnTo>
                  <a:lnTo>
                    <a:pt x="260284" y="203306"/>
                  </a:lnTo>
                  <a:lnTo>
                    <a:pt x="300191" y="239231"/>
                  </a:lnTo>
                  <a:lnTo>
                    <a:pt x="339081" y="275679"/>
                  </a:lnTo>
                  <a:lnTo>
                    <a:pt x="376947" y="312627"/>
                  </a:lnTo>
                  <a:lnTo>
                    <a:pt x="413780" y="350053"/>
                  </a:lnTo>
                  <a:lnTo>
                    <a:pt x="449571" y="387933"/>
                  </a:lnTo>
                  <a:lnTo>
                    <a:pt x="484311" y="426246"/>
                  </a:lnTo>
                  <a:lnTo>
                    <a:pt x="517993" y="464969"/>
                  </a:lnTo>
                  <a:lnTo>
                    <a:pt x="550606" y="504078"/>
                  </a:lnTo>
                  <a:lnTo>
                    <a:pt x="582143" y="543553"/>
                  </a:lnTo>
                  <a:lnTo>
                    <a:pt x="612595" y="583369"/>
                  </a:lnTo>
                  <a:lnTo>
                    <a:pt x="641953" y="623504"/>
                  </a:lnTo>
                  <a:lnTo>
                    <a:pt x="670209" y="663936"/>
                  </a:lnTo>
                  <a:lnTo>
                    <a:pt x="697353" y="704642"/>
                  </a:lnTo>
                  <a:lnTo>
                    <a:pt x="723378" y="745599"/>
                  </a:lnTo>
                  <a:lnTo>
                    <a:pt x="748274" y="786785"/>
                  </a:lnTo>
                  <a:lnTo>
                    <a:pt x="772033" y="828178"/>
                  </a:lnTo>
                  <a:lnTo>
                    <a:pt x="794646" y="869754"/>
                  </a:lnTo>
                  <a:lnTo>
                    <a:pt x="816105" y="911490"/>
                  </a:lnTo>
                  <a:lnTo>
                    <a:pt x="836400" y="953365"/>
                  </a:lnTo>
                  <a:lnTo>
                    <a:pt x="855524" y="995356"/>
                  </a:lnTo>
                  <a:lnTo>
                    <a:pt x="873468" y="1037440"/>
                  </a:lnTo>
                  <a:lnTo>
                    <a:pt x="890222" y="1079595"/>
                  </a:lnTo>
                  <a:lnTo>
                    <a:pt x="905778" y="1121797"/>
                  </a:lnTo>
                  <a:lnTo>
                    <a:pt x="920128" y="1164025"/>
                  </a:lnTo>
                  <a:lnTo>
                    <a:pt x="933263" y="1206255"/>
                  </a:lnTo>
                  <a:lnTo>
                    <a:pt x="945174" y="1248465"/>
                  </a:lnTo>
                  <a:lnTo>
                    <a:pt x="955853" y="1290633"/>
                  </a:lnTo>
                  <a:lnTo>
                    <a:pt x="965290" y="1332735"/>
                  </a:lnTo>
                  <a:lnTo>
                    <a:pt x="973478" y="1374750"/>
                  </a:lnTo>
                  <a:lnTo>
                    <a:pt x="980407" y="1416654"/>
                  </a:lnTo>
                  <a:lnTo>
                    <a:pt x="986069" y="1458425"/>
                  </a:lnTo>
                  <a:lnTo>
                    <a:pt x="990456" y="1500040"/>
                  </a:lnTo>
                  <a:lnTo>
                    <a:pt x="993558" y="1541478"/>
                  </a:lnTo>
                  <a:lnTo>
                    <a:pt x="995367" y="1582714"/>
                  </a:lnTo>
                  <a:lnTo>
                    <a:pt x="995874" y="1623727"/>
                  </a:lnTo>
                  <a:lnTo>
                    <a:pt x="995070" y="1664493"/>
                  </a:lnTo>
                  <a:lnTo>
                    <a:pt x="992948" y="1704991"/>
                  </a:lnTo>
                  <a:lnTo>
                    <a:pt x="989498" y="1745198"/>
                  </a:lnTo>
                  <a:lnTo>
                    <a:pt x="984711" y="1785090"/>
                  </a:lnTo>
                  <a:lnTo>
                    <a:pt x="978579" y="1824646"/>
                  </a:lnTo>
                  <a:lnTo>
                    <a:pt x="971094" y="1863843"/>
                  </a:lnTo>
                  <a:lnTo>
                    <a:pt x="962246" y="1902658"/>
                  </a:lnTo>
                  <a:lnTo>
                    <a:pt x="952026" y="1941068"/>
                  </a:lnTo>
                  <a:lnTo>
                    <a:pt x="940428" y="1979052"/>
                  </a:lnTo>
                  <a:lnTo>
                    <a:pt x="927440" y="2016586"/>
                  </a:lnTo>
                  <a:lnTo>
                    <a:pt x="913056" y="2053647"/>
                  </a:lnTo>
                  <a:lnTo>
                    <a:pt x="897266" y="2090214"/>
                  </a:lnTo>
                  <a:lnTo>
                    <a:pt x="880061" y="2126263"/>
                  </a:lnTo>
                  <a:lnTo>
                    <a:pt x="861434" y="2161772"/>
                  </a:lnTo>
                  <a:lnTo>
                    <a:pt x="841375" y="2196719"/>
                  </a:lnTo>
                  <a:lnTo>
                    <a:pt x="1153795" y="2384044"/>
                  </a:lnTo>
                  <a:lnTo>
                    <a:pt x="1185703" y="2326989"/>
                  </a:lnTo>
                  <a:lnTo>
                    <a:pt x="1213993" y="2267839"/>
                  </a:lnTo>
                  <a:lnTo>
                    <a:pt x="1229320" y="2231262"/>
                  </a:lnTo>
                  <a:lnTo>
                    <a:pt x="1243257" y="2194261"/>
                  </a:lnTo>
                  <a:lnTo>
                    <a:pt x="1255814" y="2156856"/>
                  </a:lnTo>
                  <a:lnTo>
                    <a:pt x="1267002" y="2119068"/>
                  </a:lnTo>
                  <a:lnTo>
                    <a:pt x="1276833" y="2080917"/>
                  </a:lnTo>
                  <a:lnTo>
                    <a:pt x="1285316" y="2042424"/>
                  </a:lnTo>
                  <a:lnTo>
                    <a:pt x="1292463" y="2003610"/>
                  </a:lnTo>
                  <a:lnTo>
                    <a:pt x="1298286" y="1964494"/>
                  </a:lnTo>
                  <a:lnTo>
                    <a:pt x="1302795" y="1925098"/>
                  </a:lnTo>
                  <a:lnTo>
                    <a:pt x="1306001" y="1885442"/>
                  </a:lnTo>
                  <a:lnTo>
                    <a:pt x="1307915" y="1845546"/>
                  </a:lnTo>
                  <a:lnTo>
                    <a:pt x="1308548" y="1805432"/>
                  </a:lnTo>
                  <a:lnTo>
                    <a:pt x="1307912" y="1765120"/>
                  </a:lnTo>
                  <a:lnTo>
                    <a:pt x="1306017" y="1724629"/>
                  </a:lnTo>
                  <a:lnTo>
                    <a:pt x="1302874" y="1683982"/>
                  </a:lnTo>
                  <a:lnTo>
                    <a:pt x="1298494" y="1643198"/>
                  </a:lnTo>
                  <a:lnTo>
                    <a:pt x="1292889" y="1602298"/>
                  </a:lnTo>
                  <a:lnTo>
                    <a:pt x="1286069" y="1561303"/>
                  </a:lnTo>
                  <a:lnTo>
                    <a:pt x="1278045" y="1520233"/>
                  </a:lnTo>
                  <a:lnTo>
                    <a:pt x="1268829" y="1479108"/>
                  </a:lnTo>
                  <a:lnTo>
                    <a:pt x="1258431" y="1437950"/>
                  </a:lnTo>
                  <a:lnTo>
                    <a:pt x="1246862" y="1396778"/>
                  </a:lnTo>
                  <a:lnTo>
                    <a:pt x="1234134" y="1355614"/>
                  </a:lnTo>
                  <a:lnTo>
                    <a:pt x="1220257" y="1314478"/>
                  </a:lnTo>
                  <a:lnTo>
                    <a:pt x="1205242" y="1273390"/>
                  </a:lnTo>
                  <a:lnTo>
                    <a:pt x="1189101" y="1232372"/>
                  </a:lnTo>
                  <a:lnTo>
                    <a:pt x="1171844" y="1191443"/>
                  </a:lnTo>
                  <a:lnTo>
                    <a:pt x="1153483" y="1150624"/>
                  </a:lnTo>
                  <a:lnTo>
                    <a:pt x="1134028" y="1109936"/>
                  </a:lnTo>
                  <a:lnTo>
                    <a:pt x="1113491" y="1069399"/>
                  </a:lnTo>
                  <a:lnTo>
                    <a:pt x="1091882" y="1029034"/>
                  </a:lnTo>
                  <a:lnTo>
                    <a:pt x="1069213" y="988862"/>
                  </a:lnTo>
                  <a:lnTo>
                    <a:pt x="1045494" y="948903"/>
                  </a:lnTo>
                  <a:lnTo>
                    <a:pt x="1020737" y="909177"/>
                  </a:lnTo>
                  <a:lnTo>
                    <a:pt x="994952" y="869705"/>
                  </a:lnTo>
                  <a:lnTo>
                    <a:pt x="968151" y="830508"/>
                  </a:lnTo>
                  <a:lnTo>
                    <a:pt x="940345" y="791606"/>
                  </a:lnTo>
                  <a:lnTo>
                    <a:pt x="911544" y="753020"/>
                  </a:lnTo>
                  <a:lnTo>
                    <a:pt x="881759" y="714771"/>
                  </a:lnTo>
                  <a:lnTo>
                    <a:pt x="851003" y="676878"/>
                  </a:lnTo>
                  <a:lnTo>
                    <a:pt x="819284" y="639363"/>
                  </a:lnTo>
                  <a:lnTo>
                    <a:pt x="786616" y="602246"/>
                  </a:lnTo>
                  <a:lnTo>
                    <a:pt x="753008" y="565547"/>
                  </a:lnTo>
                  <a:lnTo>
                    <a:pt x="718472" y="529288"/>
                  </a:lnTo>
                  <a:lnTo>
                    <a:pt x="683019" y="493488"/>
                  </a:lnTo>
                  <a:lnTo>
                    <a:pt x="646659" y="458169"/>
                  </a:lnTo>
                  <a:lnTo>
                    <a:pt x="609404" y="423351"/>
                  </a:lnTo>
                  <a:lnTo>
                    <a:pt x="571265" y="389054"/>
                  </a:lnTo>
                  <a:lnTo>
                    <a:pt x="532253" y="355299"/>
                  </a:lnTo>
                  <a:lnTo>
                    <a:pt x="492378" y="322106"/>
                  </a:lnTo>
                  <a:lnTo>
                    <a:pt x="451652" y="289497"/>
                  </a:lnTo>
                  <a:lnTo>
                    <a:pt x="410086" y="257491"/>
                  </a:lnTo>
                  <a:lnTo>
                    <a:pt x="367691" y="226110"/>
                  </a:lnTo>
                  <a:lnTo>
                    <a:pt x="324477" y="195374"/>
                  </a:lnTo>
                  <a:lnTo>
                    <a:pt x="280457" y="165302"/>
                  </a:lnTo>
                  <a:lnTo>
                    <a:pt x="235640" y="135917"/>
                  </a:lnTo>
                  <a:lnTo>
                    <a:pt x="190038" y="107238"/>
                  </a:lnTo>
                  <a:lnTo>
                    <a:pt x="143662" y="79287"/>
                  </a:lnTo>
                  <a:lnTo>
                    <a:pt x="96523" y="52083"/>
                  </a:lnTo>
                  <a:lnTo>
                    <a:pt x="48632" y="256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78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4515865" y="871214"/>
              <a:ext cx="3869054" cy="2862580"/>
            </a:xfrm>
            <a:custGeom>
              <a:avLst/>
              <a:gdLst/>
              <a:ahLst/>
              <a:cxnLst/>
              <a:rect l="l" t="t" r="r" b="b"/>
              <a:pathLst>
                <a:path w="3869054" h="2862579">
                  <a:moveTo>
                    <a:pt x="2719451" y="566806"/>
                  </a:moveTo>
                  <a:lnTo>
                    <a:pt x="2671589" y="538743"/>
                  </a:lnTo>
                  <a:lnTo>
                    <a:pt x="2623440" y="511751"/>
                  </a:lnTo>
                  <a:lnTo>
                    <a:pt x="2575028" y="485830"/>
                  </a:lnTo>
                  <a:lnTo>
                    <a:pt x="2526378" y="460982"/>
                  </a:lnTo>
                  <a:lnTo>
                    <a:pt x="2477516" y="437207"/>
                  </a:lnTo>
                  <a:lnTo>
                    <a:pt x="2428468" y="414507"/>
                  </a:lnTo>
                  <a:lnTo>
                    <a:pt x="2379257" y="392881"/>
                  </a:lnTo>
                  <a:lnTo>
                    <a:pt x="2329910" y="372331"/>
                  </a:lnTo>
                  <a:lnTo>
                    <a:pt x="2280453" y="352858"/>
                  </a:lnTo>
                  <a:lnTo>
                    <a:pt x="2230909" y="334462"/>
                  </a:lnTo>
                  <a:lnTo>
                    <a:pt x="2181305" y="317145"/>
                  </a:lnTo>
                  <a:lnTo>
                    <a:pt x="2131665" y="300906"/>
                  </a:lnTo>
                  <a:lnTo>
                    <a:pt x="2082016" y="285748"/>
                  </a:lnTo>
                  <a:lnTo>
                    <a:pt x="2032382" y="271671"/>
                  </a:lnTo>
                  <a:lnTo>
                    <a:pt x="1982788" y="258676"/>
                  </a:lnTo>
                  <a:lnTo>
                    <a:pt x="1933260" y="246763"/>
                  </a:lnTo>
                  <a:lnTo>
                    <a:pt x="1883824" y="235934"/>
                  </a:lnTo>
                  <a:lnTo>
                    <a:pt x="1834504" y="226189"/>
                  </a:lnTo>
                  <a:lnTo>
                    <a:pt x="1785325" y="217530"/>
                  </a:lnTo>
                  <a:lnTo>
                    <a:pt x="1736314" y="209956"/>
                  </a:lnTo>
                  <a:lnTo>
                    <a:pt x="1687495" y="203470"/>
                  </a:lnTo>
                  <a:lnTo>
                    <a:pt x="1638893" y="198071"/>
                  </a:lnTo>
                  <a:lnTo>
                    <a:pt x="1590535" y="193761"/>
                  </a:lnTo>
                  <a:lnTo>
                    <a:pt x="1542444" y="190540"/>
                  </a:lnTo>
                  <a:lnTo>
                    <a:pt x="1494647" y="188409"/>
                  </a:lnTo>
                  <a:lnTo>
                    <a:pt x="1447168" y="187370"/>
                  </a:lnTo>
                  <a:lnTo>
                    <a:pt x="1400033" y="187423"/>
                  </a:lnTo>
                  <a:lnTo>
                    <a:pt x="1353268" y="188569"/>
                  </a:lnTo>
                  <a:lnTo>
                    <a:pt x="1306897" y="190808"/>
                  </a:lnTo>
                  <a:lnTo>
                    <a:pt x="1260946" y="194142"/>
                  </a:lnTo>
                  <a:lnTo>
                    <a:pt x="1215440" y="198572"/>
                  </a:lnTo>
                  <a:lnTo>
                    <a:pt x="1170404" y="204097"/>
                  </a:lnTo>
                  <a:lnTo>
                    <a:pt x="1125864" y="210720"/>
                  </a:lnTo>
                  <a:lnTo>
                    <a:pt x="1081845" y="218441"/>
                  </a:lnTo>
                  <a:lnTo>
                    <a:pt x="1038372" y="227261"/>
                  </a:lnTo>
                  <a:lnTo>
                    <a:pt x="995470" y="237181"/>
                  </a:lnTo>
                  <a:lnTo>
                    <a:pt x="953166" y="248201"/>
                  </a:lnTo>
                  <a:lnTo>
                    <a:pt x="911483" y="260322"/>
                  </a:lnTo>
                  <a:lnTo>
                    <a:pt x="870448" y="273546"/>
                  </a:lnTo>
                  <a:lnTo>
                    <a:pt x="830085" y="287873"/>
                  </a:lnTo>
                  <a:lnTo>
                    <a:pt x="790420" y="303304"/>
                  </a:lnTo>
                  <a:lnTo>
                    <a:pt x="751478" y="319840"/>
                  </a:lnTo>
                  <a:lnTo>
                    <a:pt x="713285" y="337481"/>
                  </a:lnTo>
                  <a:lnTo>
                    <a:pt x="675865" y="356229"/>
                  </a:lnTo>
                  <a:lnTo>
                    <a:pt x="639244" y="376085"/>
                  </a:lnTo>
                  <a:lnTo>
                    <a:pt x="603448" y="397049"/>
                  </a:lnTo>
                  <a:lnTo>
                    <a:pt x="568501" y="419121"/>
                  </a:lnTo>
                  <a:lnTo>
                    <a:pt x="534429" y="442304"/>
                  </a:lnTo>
                  <a:lnTo>
                    <a:pt x="501257" y="466598"/>
                  </a:lnTo>
                  <a:lnTo>
                    <a:pt x="469011" y="492003"/>
                  </a:lnTo>
                  <a:lnTo>
                    <a:pt x="625475" y="585856"/>
                  </a:lnTo>
                  <a:lnTo>
                    <a:pt x="69976" y="677677"/>
                  </a:lnTo>
                  <a:lnTo>
                    <a:pt x="0" y="210825"/>
                  </a:lnTo>
                  <a:lnTo>
                    <a:pt x="156463" y="304678"/>
                  </a:lnTo>
                  <a:lnTo>
                    <a:pt x="188717" y="279273"/>
                  </a:lnTo>
                  <a:lnTo>
                    <a:pt x="221896" y="254979"/>
                  </a:lnTo>
                  <a:lnTo>
                    <a:pt x="255974" y="231795"/>
                  </a:lnTo>
                  <a:lnTo>
                    <a:pt x="290927" y="209721"/>
                  </a:lnTo>
                  <a:lnTo>
                    <a:pt x="326728" y="188756"/>
                  </a:lnTo>
                  <a:lnTo>
                    <a:pt x="363354" y="168900"/>
                  </a:lnTo>
                  <a:lnTo>
                    <a:pt x="400777" y="150150"/>
                  </a:lnTo>
                  <a:lnTo>
                    <a:pt x="438974" y="132507"/>
                  </a:lnTo>
                  <a:lnTo>
                    <a:pt x="477920" y="115969"/>
                  </a:lnTo>
                  <a:lnTo>
                    <a:pt x="517587" y="100536"/>
                  </a:lnTo>
                  <a:lnTo>
                    <a:pt x="557953" y="86207"/>
                  </a:lnTo>
                  <a:lnTo>
                    <a:pt x="598991" y="72981"/>
                  </a:lnTo>
                  <a:lnTo>
                    <a:pt x="640675" y="60857"/>
                  </a:lnTo>
                  <a:lnTo>
                    <a:pt x="682982" y="49834"/>
                  </a:lnTo>
                  <a:lnTo>
                    <a:pt x="725884" y="39912"/>
                  </a:lnTo>
                  <a:lnTo>
                    <a:pt x="769358" y="31090"/>
                  </a:lnTo>
                  <a:lnTo>
                    <a:pt x="813379" y="23366"/>
                  </a:lnTo>
                  <a:lnTo>
                    <a:pt x="857919" y="16741"/>
                  </a:lnTo>
                  <a:lnTo>
                    <a:pt x="902955" y="11213"/>
                  </a:lnTo>
                  <a:lnTo>
                    <a:pt x="948462" y="6781"/>
                  </a:lnTo>
                  <a:lnTo>
                    <a:pt x="994413" y="3444"/>
                  </a:lnTo>
                  <a:lnTo>
                    <a:pt x="1040784" y="1202"/>
                  </a:lnTo>
                  <a:lnTo>
                    <a:pt x="1087550" y="54"/>
                  </a:lnTo>
                  <a:lnTo>
                    <a:pt x="1134685" y="0"/>
                  </a:lnTo>
                  <a:lnTo>
                    <a:pt x="1182163" y="1037"/>
                  </a:lnTo>
                  <a:lnTo>
                    <a:pt x="1229960" y="3165"/>
                  </a:lnTo>
                  <a:lnTo>
                    <a:pt x="1278051" y="6384"/>
                  </a:lnTo>
                  <a:lnTo>
                    <a:pt x="1326410" y="10693"/>
                  </a:lnTo>
                  <a:lnTo>
                    <a:pt x="1375012" y="16091"/>
                  </a:lnTo>
                  <a:lnTo>
                    <a:pt x="1423831" y="22576"/>
                  </a:lnTo>
                  <a:lnTo>
                    <a:pt x="1472843" y="30149"/>
                  </a:lnTo>
                  <a:lnTo>
                    <a:pt x="1522022" y="38808"/>
                  </a:lnTo>
                  <a:lnTo>
                    <a:pt x="1571343" y="48553"/>
                  </a:lnTo>
                  <a:lnTo>
                    <a:pt x="1620780" y="59382"/>
                  </a:lnTo>
                  <a:lnTo>
                    <a:pt x="1670309" y="71295"/>
                  </a:lnTo>
                  <a:lnTo>
                    <a:pt x="1719904" y="84291"/>
                  </a:lnTo>
                  <a:lnTo>
                    <a:pt x="1769539" y="98369"/>
                  </a:lnTo>
                  <a:lnTo>
                    <a:pt x="1819191" y="113529"/>
                  </a:lnTo>
                  <a:lnTo>
                    <a:pt x="1868832" y="129769"/>
                  </a:lnTo>
                  <a:lnTo>
                    <a:pt x="1918439" y="147088"/>
                  </a:lnTo>
                  <a:lnTo>
                    <a:pt x="1967986" y="165487"/>
                  </a:lnTo>
                  <a:lnTo>
                    <a:pt x="2017447" y="184963"/>
                  </a:lnTo>
                  <a:lnTo>
                    <a:pt x="2066797" y="205516"/>
                  </a:lnTo>
                  <a:lnTo>
                    <a:pt x="2116012" y="227146"/>
                  </a:lnTo>
                  <a:lnTo>
                    <a:pt x="2165065" y="249852"/>
                  </a:lnTo>
                  <a:lnTo>
                    <a:pt x="2213932" y="273632"/>
                  </a:lnTo>
                  <a:lnTo>
                    <a:pt x="2262588" y="298485"/>
                  </a:lnTo>
                  <a:lnTo>
                    <a:pt x="2311006" y="324412"/>
                  </a:lnTo>
                  <a:lnTo>
                    <a:pt x="2359162" y="351411"/>
                  </a:lnTo>
                  <a:lnTo>
                    <a:pt x="2407031" y="379481"/>
                  </a:lnTo>
                  <a:lnTo>
                    <a:pt x="2719451" y="566806"/>
                  </a:lnTo>
                  <a:lnTo>
                    <a:pt x="2767176" y="596051"/>
                  </a:lnTo>
                  <a:lnTo>
                    <a:pt x="2814028" y="626024"/>
                  </a:lnTo>
                  <a:lnTo>
                    <a:pt x="2859999" y="656704"/>
                  </a:lnTo>
                  <a:lnTo>
                    <a:pt x="2905078" y="688069"/>
                  </a:lnTo>
                  <a:lnTo>
                    <a:pt x="2949255" y="720097"/>
                  </a:lnTo>
                  <a:lnTo>
                    <a:pt x="2992522" y="752765"/>
                  </a:lnTo>
                  <a:lnTo>
                    <a:pt x="3034870" y="786053"/>
                  </a:lnTo>
                  <a:lnTo>
                    <a:pt x="3076287" y="819938"/>
                  </a:lnTo>
                  <a:lnTo>
                    <a:pt x="3116766" y="854398"/>
                  </a:lnTo>
                  <a:lnTo>
                    <a:pt x="3156296" y="889412"/>
                  </a:lnTo>
                  <a:lnTo>
                    <a:pt x="3194868" y="924957"/>
                  </a:lnTo>
                  <a:lnTo>
                    <a:pt x="3232473" y="961012"/>
                  </a:lnTo>
                  <a:lnTo>
                    <a:pt x="3269100" y="997555"/>
                  </a:lnTo>
                  <a:lnTo>
                    <a:pt x="3304742" y="1034563"/>
                  </a:lnTo>
                  <a:lnTo>
                    <a:pt x="3339387" y="1072016"/>
                  </a:lnTo>
                  <a:lnTo>
                    <a:pt x="3373027" y="1109891"/>
                  </a:lnTo>
                  <a:lnTo>
                    <a:pt x="3405652" y="1148166"/>
                  </a:lnTo>
                  <a:lnTo>
                    <a:pt x="3437253" y="1186819"/>
                  </a:lnTo>
                  <a:lnTo>
                    <a:pt x="3467820" y="1225829"/>
                  </a:lnTo>
                  <a:lnTo>
                    <a:pt x="3497344" y="1265174"/>
                  </a:lnTo>
                  <a:lnTo>
                    <a:pt x="3525815" y="1304832"/>
                  </a:lnTo>
                  <a:lnTo>
                    <a:pt x="3553224" y="1344780"/>
                  </a:lnTo>
                  <a:lnTo>
                    <a:pt x="3579561" y="1384997"/>
                  </a:lnTo>
                  <a:lnTo>
                    <a:pt x="3604817" y="1425462"/>
                  </a:lnTo>
                  <a:lnTo>
                    <a:pt x="3628983" y="1466152"/>
                  </a:lnTo>
                  <a:lnTo>
                    <a:pt x="3652048" y="1507045"/>
                  </a:lnTo>
                  <a:lnTo>
                    <a:pt x="3674003" y="1548120"/>
                  </a:lnTo>
                  <a:lnTo>
                    <a:pt x="3694839" y="1589354"/>
                  </a:lnTo>
                  <a:lnTo>
                    <a:pt x="3714547" y="1630726"/>
                  </a:lnTo>
                  <a:lnTo>
                    <a:pt x="3733117" y="1672214"/>
                  </a:lnTo>
                  <a:lnTo>
                    <a:pt x="3750539" y="1713796"/>
                  </a:lnTo>
                  <a:lnTo>
                    <a:pt x="3766804" y="1755450"/>
                  </a:lnTo>
                  <a:lnTo>
                    <a:pt x="3781903" y="1797154"/>
                  </a:lnTo>
                  <a:lnTo>
                    <a:pt x="3795825" y="1838886"/>
                  </a:lnTo>
                  <a:lnTo>
                    <a:pt x="3808562" y="1880625"/>
                  </a:lnTo>
                  <a:lnTo>
                    <a:pt x="3820105" y="1922349"/>
                  </a:lnTo>
                  <a:lnTo>
                    <a:pt x="3830442" y="1964035"/>
                  </a:lnTo>
                  <a:lnTo>
                    <a:pt x="3839566" y="2005662"/>
                  </a:lnTo>
                  <a:lnTo>
                    <a:pt x="3847467" y="2047208"/>
                  </a:lnTo>
                  <a:lnTo>
                    <a:pt x="3854134" y="2088652"/>
                  </a:lnTo>
                  <a:lnTo>
                    <a:pt x="3859560" y="2129970"/>
                  </a:lnTo>
                  <a:lnTo>
                    <a:pt x="3863733" y="2171142"/>
                  </a:lnTo>
                  <a:lnTo>
                    <a:pt x="3866645" y="2212145"/>
                  </a:lnTo>
                  <a:lnTo>
                    <a:pt x="3868287" y="2252957"/>
                  </a:lnTo>
                  <a:lnTo>
                    <a:pt x="3868648" y="2293557"/>
                  </a:lnTo>
                  <a:lnTo>
                    <a:pt x="3867719" y="2333923"/>
                  </a:lnTo>
                  <a:lnTo>
                    <a:pt x="3865491" y="2374033"/>
                  </a:lnTo>
                  <a:lnTo>
                    <a:pt x="3861955" y="2413865"/>
                  </a:lnTo>
                  <a:lnTo>
                    <a:pt x="3857100" y="2453398"/>
                  </a:lnTo>
                  <a:lnTo>
                    <a:pt x="3850918" y="2492608"/>
                  </a:lnTo>
                  <a:lnTo>
                    <a:pt x="3843398" y="2531475"/>
                  </a:lnTo>
                  <a:lnTo>
                    <a:pt x="3834532" y="2569976"/>
                  </a:lnTo>
                  <a:lnTo>
                    <a:pt x="3824310" y="2608090"/>
                  </a:lnTo>
                  <a:lnTo>
                    <a:pt x="3812722" y="2645795"/>
                  </a:lnTo>
                  <a:lnTo>
                    <a:pt x="3799759" y="2683068"/>
                  </a:lnTo>
                  <a:lnTo>
                    <a:pt x="3785412" y="2719889"/>
                  </a:lnTo>
                  <a:lnTo>
                    <a:pt x="3769670" y="2756235"/>
                  </a:lnTo>
                  <a:lnTo>
                    <a:pt x="3752526" y="2792084"/>
                  </a:lnTo>
                  <a:lnTo>
                    <a:pt x="3733968" y="2827414"/>
                  </a:lnTo>
                  <a:lnTo>
                    <a:pt x="3713988" y="2862204"/>
                  </a:lnTo>
                  <a:lnTo>
                    <a:pt x="3401567" y="2674879"/>
                  </a:lnTo>
                  <a:lnTo>
                    <a:pt x="3421627" y="2639933"/>
                  </a:lnTo>
                  <a:lnTo>
                    <a:pt x="3440254" y="2604424"/>
                  </a:lnTo>
                  <a:lnTo>
                    <a:pt x="3457459" y="2568374"/>
                  </a:lnTo>
                  <a:lnTo>
                    <a:pt x="3473249" y="2531808"/>
                  </a:lnTo>
                  <a:lnTo>
                    <a:pt x="3487633" y="2494746"/>
                  </a:lnTo>
                  <a:lnTo>
                    <a:pt x="3500621" y="2457212"/>
                  </a:lnTo>
                  <a:lnTo>
                    <a:pt x="3512219" y="2419229"/>
                  </a:lnTo>
                  <a:lnTo>
                    <a:pt x="3522439" y="2380818"/>
                  </a:lnTo>
                  <a:lnTo>
                    <a:pt x="3531287" y="2342003"/>
                  </a:lnTo>
                  <a:lnTo>
                    <a:pt x="3538772" y="2302807"/>
                  </a:lnTo>
                  <a:lnTo>
                    <a:pt x="3544904" y="2263251"/>
                  </a:lnTo>
                  <a:lnTo>
                    <a:pt x="3549691" y="2223358"/>
                  </a:lnTo>
                  <a:lnTo>
                    <a:pt x="3553141" y="2183152"/>
                  </a:lnTo>
                  <a:lnTo>
                    <a:pt x="3555263" y="2142654"/>
                  </a:lnTo>
                  <a:lnTo>
                    <a:pt x="3556067" y="2101887"/>
                  </a:lnTo>
                  <a:lnTo>
                    <a:pt x="3555560" y="2060874"/>
                  </a:lnTo>
                  <a:lnTo>
                    <a:pt x="3553751" y="2019638"/>
                  </a:lnTo>
                  <a:lnTo>
                    <a:pt x="3550649" y="1978201"/>
                  </a:lnTo>
                  <a:lnTo>
                    <a:pt x="3546262" y="1936585"/>
                  </a:lnTo>
                  <a:lnTo>
                    <a:pt x="3540600" y="1894814"/>
                  </a:lnTo>
                  <a:lnTo>
                    <a:pt x="3533671" y="1852910"/>
                  </a:lnTo>
                  <a:lnTo>
                    <a:pt x="3525483" y="1810895"/>
                  </a:lnTo>
                  <a:lnTo>
                    <a:pt x="3516046" y="1768793"/>
                  </a:lnTo>
                  <a:lnTo>
                    <a:pt x="3505367" y="1726625"/>
                  </a:lnTo>
                  <a:lnTo>
                    <a:pt x="3493456" y="1684415"/>
                  </a:lnTo>
                  <a:lnTo>
                    <a:pt x="3480321" y="1642185"/>
                  </a:lnTo>
                  <a:lnTo>
                    <a:pt x="3465971" y="1599957"/>
                  </a:lnTo>
                  <a:lnTo>
                    <a:pt x="3450415" y="1557755"/>
                  </a:lnTo>
                  <a:lnTo>
                    <a:pt x="3433661" y="1515601"/>
                  </a:lnTo>
                  <a:lnTo>
                    <a:pt x="3415717" y="1473517"/>
                  </a:lnTo>
                  <a:lnTo>
                    <a:pt x="3396593" y="1431526"/>
                  </a:lnTo>
                  <a:lnTo>
                    <a:pt x="3376298" y="1389651"/>
                  </a:lnTo>
                  <a:lnTo>
                    <a:pt x="3354839" y="1347914"/>
                  </a:lnTo>
                  <a:lnTo>
                    <a:pt x="3332226" y="1306338"/>
                  </a:lnTo>
                  <a:lnTo>
                    <a:pt x="3308467" y="1264946"/>
                  </a:lnTo>
                  <a:lnTo>
                    <a:pt x="3283571" y="1223760"/>
                  </a:lnTo>
                  <a:lnTo>
                    <a:pt x="3257546" y="1182802"/>
                  </a:lnTo>
                  <a:lnTo>
                    <a:pt x="3230402" y="1142096"/>
                  </a:lnTo>
                  <a:lnTo>
                    <a:pt x="3202146" y="1101664"/>
                  </a:lnTo>
                  <a:lnTo>
                    <a:pt x="3172788" y="1061529"/>
                  </a:lnTo>
                  <a:lnTo>
                    <a:pt x="3142336" y="1021713"/>
                  </a:lnTo>
                  <a:lnTo>
                    <a:pt x="3110799" y="982239"/>
                  </a:lnTo>
                  <a:lnTo>
                    <a:pt x="3078186" y="943129"/>
                  </a:lnTo>
                  <a:lnTo>
                    <a:pt x="3044504" y="904406"/>
                  </a:lnTo>
                  <a:lnTo>
                    <a:pt x="3009764" y="866093"/>
                  </a:lnTo>
                  <a:lnTo>
                    <a:pt x="2973973" y="828213"/>
                  </a:lnTo>
                  <a:lnTo>
                    <a:pt x="2937140" y="790787"/>
                  </a:lnTo>
                  <a:lnTo>
                    <a:pt x="2899274" y="753839"/>
                  </a:lnTo>
                  <a:lnTo>
                    <a:pt x="2860384" y="717391"/>
                  </a:lnTo>
                  <a:lnTo>
                    <a:pt x="2820477" y="681466"/>
                  </a:lnTo>
                  <a:lnTo>
                    <a:pt x="2779564" y="646086"/>
                  </a:lnTo>
                  <a:lnTo>
                    <a:pt x="2737652" y="611274"/>
                  </a:lnTo>
                  <a:lnTo>
                    <a:pt x="2694750" y="577053"/>
                  </a:lnTo>
                  <a:lnTo>
                    <a:pt x="2650867" y="543445"/>
                  </a:lnTo>
                  <a:lnTo>
                    <a:pt x="2606012" y="510473"/>
                  </a:lnTo>
                  <a:lnTo>
                    <a:pt x="2560192" y="47816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145844" y="115062"/>
            <a:ext cx="5080000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latin typeface="Times New Roman"/>
                <a:cs typeface="Times New Roman"/>
              </a:rPr>
              <a:t>BP</a:t>
            </a:r>
            <a:r>
              <a:rPr dirty="0" sz="3200" spc="-2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for</a:t>
            </a:r>
            <a:r>
              <a:rPr dirty="0" sz="3200" spc="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Multilayer</a:t>
            </a:r>
            <a:r>
              <a:rPr dirty="0" sz="3200" spc="-40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(With</a:t>
            </a:r>
            <a:r>
              <a:rPr dirty="0" sz="3200" spc="-30">
                <a:latin typeface="Times New Roman"/>
                <a:cs typeface="Times New Roman"/>
              </a:rPr>
              <a:t> </a:t>
            </a:r>
            <a:r>
              <a:rPr dirty="0" sz="3200" spc="-25">
                <a:latin typeface="Times New Roman"/>
                <a:cs typeface="Times New Roman"/>
              </a:rPr>
              <a:t>HN)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166115" y="528637"/>
            <a:ext cx="8778240" cy="5681980"/>
            <a:chOff x="166115" y="528637"/>
            <a:chExt cx="8778240" cy="5681980"/>
          </a:xfrm>
        </p:grpSpPr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33599" y="1524000"/>
              <a:ext cx="6810756" cy="4686300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344855" y="5012435"/>
              <a:ext cx="1281430" cy="277495"/>
            </a:xfrm>
            <a:custGeom>
              <a:avLst/>
              <a:gdLst/>
              <a:ahLst/>
              <a:cxnLst/>
              <a:rect l="l" t="t" r="r" b="b"/>
              <a:pathLst>
                <a:path w="1281430" h="277495">
                  <a:moveTo>
                    <a:pt x="76200" y="201422"/>
                  </a:moveTo>
                  <a:lnTo>
                    <a:pt x="44450" y="201218"/>
                  </a:lnTo>
                  <a:lnTo>
                    <a:pt x="45542" y="10668"/>
                  </a:lnTo>
                  <a:lnTo>
                    <a:pt x="32842" y="10668"/>
                  </a:lnTo>
                  <a:lnTo>
                    <a:pt x="31750" y="201129"/>
                  </a:lnTo>
                  <a:lnTo>
                    <a:pt x="0" y="200914"/>
                  </a:lnTo>
                  <a:lnTo>
                    <a:pt x="37668" y="277368"/>
                  </a:lnTo>
                  <a:lnTo>
                    <a:pt x="69875" y="213880"/>
                  </a:lnTo>
                  <a:lnTo>
                    <a:pt x="76200" y="201422"/>
                  </a:lnTo>
                  <a:close/>
                </a:path>
                <a:path w="1281430" h="277495">
                  <a:moveTo>
                    <a:pt x="821004" y="201180"/>
                  </a:moveTo>
                  <a:lnTo>
                    <a:pt x="789254" y="201180"/>
                  </a:lnTo>
                  <a:lnTo>
                    <a:pt x="789254" y="10668"/>
                  </a:lnTo>
                  <a:lnTo>
                    <a:pt x="776554" y="10668"/>
                  </a:lnTo>
                  <a:lnTo>
                    <a:pt x="776554" y="201180"/>
                  </a:lnTo>
                  <a:lnTo>
                    <a:pt x="744804" y="201180"/>
                  </a:lnTo>
                  <a:lnTo>
                    <a:pt x="782904" y="277368"/>
                  </a:lnTo>
                  <a:lnTo>
                    <a:pt x="814654" y="213880"/>
                  </a:lnTo>
                  <a:lnTo>
                    <a:pt x="821004" y="201180"/>
                  </a:lnTo>
                  <a:close/>
                </a:path>
                <a:path w="1281430" h="277495">
                  <a:moveTo>
                    <a:pt x="1281239" y="190500"/>
                  </a:moveTo>
                  <a:lnTo>
                    <a:pt x="1249502" y="190500"/>
                  </a:lnTo>
                  <a:lnTo>
                    <a:pt x="1249502" y="0"/>
                  </a:lnTo>
                  <a:lnTo>
                    <a:pt x="1236802" y="0"/>
                  </a:lnTo>
                  <a:lnTo>
                    <a:pt x="1236802" y="190500"/>
                  </a:lnTo>
                  <a:lnTo>
                    <a:pt x="1205052" y="190500"/>
                  </a:lnTo>
                  <a:lnTo>
                    <a:pt x="1243152" y="266700"/>
                  </a:lnTo>
                  <a:lnTo>
                    <a:pt x="1274889" y="203200"/>
                  </a:lnTo>
                  <a:lnTo>
                    <a:pt x="1281239" y="190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4376" y="3247644"/>
              <a:ext cx="202691" cy="24384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0224" y="3249167"/>
              <a:ext cx="201167" cy="24384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4987" y="3249167"/>
              <a:ext cx="201168" cy="24384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95043" y="4783835"/>
              <a:ext cx="201168" cy="243839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4127" y="4786884"/>
              <a:ext cx="201167" cy="243839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0415" y="4783835"/>
              <a:ext cx="201168" cy="243839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203987" y="1947036"/>
              <a:ext cx="1656714" cy="2919095"/>
            </a:xfrm>
            <a:custGeom>
              <a:avLst/>
              <a:gdLst/>
              <a:ahLst/>
              <a:cxnLst/>
              <a:rect l="l" t="t" r="r" b="b"/>
              <a:pathLst>
                <a:path w="1656714" h="2919095">
                  <a:moveTo>
                    <a:pt x="1385544" y="1553845"/>
                  </a:moveTo>
                  <a:lnTo>
                    <a:pt x="1378572" y="1551813"/>
                  </a:lnTo>
                  <a:lnTo>
                    <a:pt x="1381353" y="1548384"/>
                  </a:lnTo>
                  <a:lnTo>
                    <a:pt x="1371447" y="1540510"/>
                  </a:lnTo>
                  <a:lnTo>
                    <a:pt x="1369618" y="1542770"/>
                  </a:lnTo>
                  <a:lnTo>
                    <a:pt x="1369618" y="1562862"/>
                  </a:lnTo>
                  <a:lnTo>
                    <a:pt x="1058799" y="2611653"/>
                  </a:lnTo>
                  <a:lnTo>
                    <a:pt x="789825" y="2278316"/>
                  </a:lnTo>
                  <a:lnTo>
                    <a:pt x="1369618" y="1562862"/>
                  </a:lnTo>
                  <a:lnTo>
                    <a:pt x="1369618" y="1542770"/>
                  </a:lnTo>
                  <a:lnTo>
                    <a:pt x="781672" y="2268220"/>
                  </a:lnTo>
                  <a:lnTo>
                    <a:pt x="773506" y="2258110"/>
                  </a:lnTo>
                  <a:lnTo>
                    <a:pt x="773506" y="2278303"/>
                  </a:lnTo>
                  <a:lnTo>
                    <a:pt x="656539" y="2422626"/>
                  </a:lnTo>
                  <a:lnTo>
                    <a:pt x="213245" y="1583893"/>
                  </a:lnTo>
                  <a:lnTo>
                    <a:pt x="773506" y="2278303"/>
                  </a:lnTo>
                  <a:lnTo>
                    <a:pt x="773506" y="2258110"/>
                  </a:lnTo>
                  <a:lnTo>
                    <a:pt x="189572" y="1534414"/>
                  </a:lnTo>
                  <a:lnTo>
                    <a:pt x="179692" y="1542288"/>
                  </a:lnTo>
                  <a:lnTo>
                    <a:pt x="185877" y="1549958"/>
                  </a:lnTo>
                  <a:lnTo>
                    <a:pt x="183362" y="1551266"/>
                  </a:lnTo>
                  <a:lnTo>
                    <a:pt x="183362" y="1549019"/>
                  </a:lnTo>
                  <a:lnTo>
                    <a:pt x="170662" y="1549019"/>
                  </a:lnTo>
                  <a:lnTo>
                    <a:pt x="170662" y="2762123"/>
                  </a:lnTo>
                  <a:lnTo>
                    <a:pt x="138912" y="2762123"/>
                  </a:lnTo>
                  <a:lnTo>
                    <a:pt x="177012" y="2838323"/>
                  </a:lnTo>
                  <a:lnTo>
                    <a:pt x="208762" y="2774823"/>
                  </a:lnTo>
                  <a:lnTo>
                    <a:pt x="215112" y="2762123"/>
                  </a:lnTo>
                  <a:lnTo>
                    <a:pt x="183362" y="2762123"/>
                  </a:lnTo>
                  <a:lnTo>
                    <a:pt x="183362" y="1554391"/>
                  </a:lnTo>
                  <a:lnTo>
                    <a:pt x="647877" y="2433307"/>
                  </a:lnTo>
                  <a:lnTo>
                    <a:pt x="305384" y="2855912"/>
                  </a:lnTo>
                  <a:lnTo>
                    <a:pt x="280733" y="2835910"/>
                  </a:lnTo>
                  <a:lnTo>
                    <a:pt x="262356" y="2919095"/>
                  </a:lnTo>
                  <a:lnTo>
                    <a:pt x="339928" y="2883916"/>
                  </a:lnTo>
                  <a:lnTo>
                    <a:pt x="327393" y="2873756"/>
                  </a:lnTo>
                  <a:lnTo>
                    <a:pt x="315252" y="2863913"/>
                  </a:lnTo>
                  <a:lnTo>
                    <a:pt x="654329" y="2445512"/>
                  </a:lnTo>
                  <a:lnTo>
                    <a:pt x="838377" y="2793733"/>
                  </a:lnTo>
                  <a:lnTo>
                    <a:pt x="810285" y="2808605"/>
                  </a:lnTo>
                  <a:lnTo>
                    <a:pt x="879576" y="2858135"/>
                  </a:lnTo>
                  <a:lnTo>
                    <a:pt x="878370" y="2804922"/>
                  </a:lnTo>
                  <a:lnTo>
                    <a:pt x="877658" y="2772918"/>
                  </a:lnTo>
                  <a:lnTo>
                    <a:pt x="849553" y="2787802"/>
                  </a:lnTo>
                  <a:lnTo>
                    <a:pt x="662990" y="2434818"/>
                  </a:lnTo>
                  <a:lnTo>
                    <a:pt x="781646" y="2288400"/>
                  </a:lnTo>
                  <a:lnTo>
                    <a:pt x="1054417" y="2626461"/>
                  </a:lnTo>
                  <a:lnTo>
                    <a:pt x="1000277" y="2809151"/>
                  </a:lnTo>
                  <a:lnTo>
                    <a:pt x="969848" y="2800096"/>
                  </a:lnTo>
                  <a:lnTo>
                    <a:pt x="984732" y="2884043"/>
                  </a:lnTo>
                  <a:lnTo>
                    <a:pt x="1039939" y="2824988"/>
                  </a:lnTo>
                  <a:lnTo>
                    <a:pt x="1042911" y="2821813"/>
                  </a:lnTo>
                  <a:lnTo>
                    <a:pt x="1012482" y="2812770"/>
                  </a:lnTo>
                  <a:lnTo>
                    <a:pt x="1064120" y="2638501"/>
                  </a:lnTo>
                  <a:lnTo>
                    <a:pt x="1245895" y="2863786"/>
                  </a:lnTo>
                  <a:lnTo>
                    <a:pt x="1221206" y="2883662"/>
                  </a:lnTo>
                  <a:lnTo>
                    <a:pt x="1298676" y="2919095"/>
                  </a:lnTo>
                  <a:lnTo>
                    <a:pt x="1288745" y="2873629"/>
                  </a:lnTo>
                  <a:lnTo>
                    <a:pt x="1280515" y="2835910"/>
                  </a:lnTo>
                  <a:lnTo>
                    <a:pt x="1255814" y="2855798"/>
                  </a:lnTo>
                  <a:lnTo>
                    <a:pt x="1068514" y="2623693"/>
                  </a:lnTo>
                  <a:lnTo>
                    <a:pt x="1385544" y="1553845"/>
                  </a:lnTo>
                  <a:close/>
                </a:path>
                <a:path w="1656714" h="2919095">
                  <a:moveTo>
                    <a:pt x="1656689" y="20447"/>
                  </a:moveTo>
                  <a:lnTo>
                    <a:pt x="1655089" y="18821"/>
                  </a:lnTo>
                  <a:lnTo>
                    <a:pt x="1655419" y="16891"/>
                  </a:lnTo>
                  <a:lnTo>
                    <a:pt x="1652816" y="16471"/>
                  </a:lnTo>
                  <a:lnTo>
                    <a:pt x="1647799" y="11303"/>
                  </a:lnTo>
                  <a:lnTo>
                    <a:pt x="1645170" y="13830"/>
                  </a:lnTo>
                  <a:lnTo>
                    <a:pt x="1643481" y="12954"/>
                  </a:lnTo>
                  <a:lnTo>
                    <a:pt x="1640967" y="17881"/>
                  </a:lnTo>
                  <a:lnTo>
                    <a:pt x="1623288" y="34912"/>
                  </a:lnTo>
                  <a:lnTo>
                    <a:pt x="1623288" y="52603"/>
                  </a:lnTo>
                  <a:lnTo>
                    <a:pt x="1170228" y="942213"/>
                  </a:lnTo>
                  <a:lnTo>
                    <a:pt x="1162837" y="925512"/>
                  </a:lnTo>
                  <a:lnTo>
                    <a:pt x="1162837" y="956729"/>
                  </a:lnTo>
                  <a:lnTo>
                    <a:pt x="1081532" y="1116380"/>
                  </a:lnTo>
                  <a:lnTo>
                    <a:pt x="993851" y="1024750"/>
                  </a:lnTo>
                  <a:lnTo>
                    <a:pt x="1057376" y="718312"/>
                  </a:lnTo>
                  <a:lnTo>
                    <a:pt x="1162837" y="956729"/>
                  </a:lnTo>
                  <a:lnTo>
                    <a:pt x="1162837" y="925512"/>
                  </a:lnTo>
                  <a:lnTo>
                    <a:pt x="1061783" y="697026"/>
                  </a:lnTo>
                  <a:lnTo>
                    <a:pt x="1088694" y="567232"/>
                  </a:lnTo>
                  <a:lnTo>
                    <a:pt x="1623288" y="52603"/>
                  </a:lnTo>
                  <a:lnTo>
                    <a:pt x="1623288" y="34912"/>
                  </a:lnTo>
                  <a:lnTo>
                    <a:pt x="1093279" y="545147"/>
                  </a:lnTo>
                  <a:lnTo>
                    <a:pt x="1204315" y="9525"/>
                  </a:lnTo>
                  <a:lnTo>
                    <a:pt x="1191869" y="6985"/>
                  </a:lnTo>
                  <a:lnTo>
                    <a:pt x="1077061" y="560768"/>
                  </a:lnTo>
                  <a:lnTo>
                    <a:pt x="1072476" y="565188"/>
                  </a:lnTo>
                  <a:lnTo>
                    <a:pt x="1072476" y="582853"/>
                  </a:lnTo>
                  <a:lnTo>
                    <a:pt x="1052944" y="677049"/>
                  </a:lnTo>
                  <a:lnTo>
                    <a:pt x="1048537" y="667092"/>
                  </a:lnTo>
                  <a:lnTo>
                    <a:pt x="1048537" y="698322"/>
                  </a:lnTo>
                  <a:lnTo>
                    <a:pt x="983183" y="1013587"/>
                  </a:lnTo>
                  <a:lnTo>
                    <a:pt x="839203" y="863130"/>
                  </a:lnTo>
                  <a:lnTo>
                    <a:pt x="834021" y="812406"/>
                  </a:lnTo>
                  <a:lnTo>
                    <a:pt x="1019860" y="633501"/>
                  </a:lnTo>
                  <a:lnTo>
                    <a:pt x="1048537" y="698322"/>
                  </a:lnTo>
                  <a:lnTo>
                    <a:pt x="1048537" y="667092"/>
                  </a:lnTo>
                  <a:lnTo>
                    <a:pt x="1029563" y="624166"/>
                  </a:lnTo>
                  <a:lnTo>
                    <a:pt x="1072476" y="582853"/>
                  </a:lnTo>
                  <a:lnTo>
                    <a:pt x="1072476" y="565188"/>
                  </a:lnTo>
                  <a:lnTo>
                    <a:pt x="1024077" y="611771"/>
                  </a:lnTo>
                  <a:lnTo>
                    <a:pt x="1014374" y="589838"/>
                  </a:lnTo>
                  <a:lnTo>
                    <a:pt x="1014374" y="621118"/>
                  </a:lnTo>
                  <a:lnTo>
                    <a:pt x="832370" y="796328"/>
                  </a:lnTo>
                  <a:lnTo>
                    <a:pt x="824903" y="723265"/>
                  </a:lnTo>
                  <a:lnTo>
                    <a:pt x="824903" y="848194"/>
                  </a:lnTo>
                  <a:lnTo>
                    <a:pt x="811453" y="834136"/>
                  </a:lnTo>
                  <a:lnTo>
                    <a:pt x="822401" y="823595"/>
                  </a:lnTo>
                  <a:lnTo>
                    <a:pt x="824903" y="848194"/>
                  </a:lnTo>
                  <a:lnTo>
                    <a:pt x="824903" y="723265"/>
                  </a:lnTo>
                  <a:lnTo>
                    <a:pt x="820750" y="682637"/>
                  </a:lnTo>
                  <a:lnTo>
                    <a:pt x="820750" y="807516"/>
                  </a:lnTo>
                  <a:lnTo>
                    <a:pt x="802652" y="824941"/>
                  </a:lnTo>
                  <a:lnTo>
                    <a:pt x="793508" y="815390"/>
                  </a:lnTo>
                  <a:lnTo>
                    <a:pt x="793508" y="833742"/>
                  </a:lnTo>
                  <a:lnTo>
                    <a:pt x="628103" y="992974"/>
                  </a:lnTo>
                  <a:lnTo>
                    <a:pt x="448322" y="704367"/>
                  </a:lnTo>
                  <a:lnTo>
                    <a:pt x="518147" y="546023"/>
                  </a:lnTo>
                  <a:lnTo>
                    <a:pt x="793508" y="833742"/>
                  </a:lnTo>
                  <a:lnTo>
                    <a:pt x="793508" y="815390"/>
                  </a:lnTo>
                  <a:lnTo>
                    <a:pt x="523709" y="533412"/>
                  </a:lnTo>
                  <a:lnTo>
                    <a:pt x="742124" y="38049"/>
                  </a:lnTo>
                  <a:lnTo>
                    <a:pt x="820750" y="807516"/>
                  </a:lnTo>
                  <a:lnTo>
                    <a:pt x="820750" y="682637"/>
                  </a:lnTo>
                  <a:lnTo>
                    <a:pt x="754392" y="33388"/>
                  </a:lnTo>
                  <a:lnTo>
                    <a:pt x="1014374" y="621118"/>
                  </a:lnTo>
                  <a:lnTo>
                    <a:pt x="1014374" y="589838"/>
                  </a:lnTo>
                  <a:lnTo>
                    <a:pt x="757364" y="8763"/>
                  </a:lnTo>
                  <a:lnTo>
                    <a:pt x="752119" y="11061"/>
                  </a:lnTo>
                  <a:lnTo>
                    <a:pt x="751776" y="7620"/>
                  </a:lnTo>
                  <a:lnTo>
                    <a:pt x="739152" y="8890"/>
                  </a:lnTo>
                  <a:lnTo>
                    <a:pt x="739521" y="12534"/>
                  </a:lnTo>
                  <a:lnTo>
                    <a:pt x="514210" y="523494"/>
                  </a:lnTo>
                  <a:lnTo>
                    <a:pt x="508647" y="517690"/>
                  </a:lnTo>
                  <a:lnTo>
                    <a:pt x="508647" y="536092"/>
                  </a:lnTo>
                  <a:lnTo>
                    <a:pt x="440194" y="691311"/>
                  </a:lnTo>
                  <a:lnTo>
                    <a:pt x="35585" y="41783"/>
                  </a:lnTo>
                  <a:lnTo>
                    <a:pt x="508647" y="536092"/>
                  </a:lnTo>
                  <a:lnTo>
                    <a:pt x="508647" y="517690"/>
                  </a:lnTo>
                  <a:lnTo>
                    <a:pt x="15481" y="2286"/>
                  </a:lnTo>
                  <a:lnTo>
                    <a:pt x="13081" y="4610"/>
                  </a:lnTo>
                  <a:lnTo>
                    <a:pt x="12649" y="0"/>
                  </a:lnTo>
                  <a:lnTo>
                    <a:pt x="0" y="1270"/>
                  </a:lnTo>
                  <a:lnTo>
                    <a:pt x="117779" y="1245146"/>
                  </a:lnTo>
                  <a:lnTo>
                    <a:pt x="86182" y="1248156"/>
                  </a:lnTo>
                  <a:lnTo>
                    <a:pt x="131292" y="1320419"/>
                  </a:lnTo>
                  <a:lnTo>
                    <a:pt x="155498" y="1257808"/>
                  </a:lnTo>
                  <a:lnTo>
                    <a:pt x="162039" y="1240917"/>
                  </a:lnTo>
                  <a:lnTo>
                    <a:pt x="130416" y="1243939"/>
                  </a:lnTo>
                  <a:lnTo>
                    <a:pt x="15862" y="34010"/>
                  </a:lnTo>
                  <a:lnTo>
                    <a:pt x="434009" y="705358"/>
                  </a:lnTo>
                  <a:lnTo>
                    <a:pt x="197358" y="1242034"/>
                  </a:lnTo>
                  <a:lnTo>
                    <a:pt x="168325" y="1229233"/>
                  </a:lnTo>
                  <a:lnTo>
                    <a:pt x="172440" y="1314323"/>
                  </a:lnTo>
                  <a:lnTo>
                    <a:pt x="238048" y="1259967"/>
                  </a:lnTo>
                  <a:lnTo>
                    <a:pt x="235445" y="1258824"/>
                  </a:lnTo>
                  <a:lnTo>
                    <a:pt x="209003" y="1247178"/>
                  </a:lnTo>
                  <a:lnTo>
                    <a:pt x="442137" y="718413"/>
                  </a:lnTo>
                  <a:lnTo>
                    <a:pt x="618756" y="1001979"/>
                  </a:lnTo>
                  <a:lnTo>
                    <a:pt x="312813" y="1296517"/>
                  </a:lnTo>
                  <a:lnTo>
                    <a:pt x="290830" y="1273683"/>
                  </a:lnTo>
                  <a:lnTo>
                    <a:pt x="262356" y="1353947"/>
                  </a:lnTo>
                  <a:lnTo>
                    <a:pt x="343674" y="1328547"/>
                  </a:lnTo>
                  <a:lnTo>
                    <a:pt x="330085" y="1314450"/>
                  </a:lnTo>
                  <a:lnTo>
                    <a:pt x="321627" y="1305674"/>
                  </a:lnTo>
                  <a:lnTo>
                    <a:pt x="625627" y="1013015"/>
                  </a:lnTo>
                  <a:lnTo>
                    <a:pt x="798830" y="1291082"/>
                  </a:lnTo>
                  <a:lnTo>
                    <a:pt x="771893" y="1307846"/>
                  </a:lnTo>
                  <a:lnTo>
                    <a:pt x="844524" y="1352423"/>
                  </a:lnTo>
                  <a:lnTo>
                    <a:pt x="839787" y="1301877"/>
                  </a:lnTo>
                  <a:lnTo>
                    <a:pt x="836574" y="1267587"/>
                  </a:lnTo>
                  <a:lnTo>
                    <a:pt x="809625" y="1284363"/>
                  </a:lnTo>
                  <a:lnTo>
                    <a:pt x="634987" y="1004023"/>
                  </a:lnTo>
                  <a:lnTo>
                    <a:pt x="802309" y="842937"/>
                  </a:lnTo>
                  <a:lnTo>
                    <a:pt x="827011" y="868756"/>
                  </a:lnTo>
                  <a:lnTo>
                    <a:pt x="865505" y="1245311"/>
                  </a:lnTo>
                  <a:lnTo>
                    <a:pt x="833920" y="1248537"/>
                  </a:lnTo>
                  <a:lnTo>
                    <a:pt x="879576" y="1320419"/>
                  </a:lnTo>
                  <a:lnTo>
                    <a:pt x="903224" y="1257935"/>
                  </a:lnTo>
                  <a:lnTo>
                    <a:pt x="909726" y="1240790"/>
                  </a:lnTo>
                  <a:lnTo>
                    <a:pt x="878141" y="1244028"/>
                  </a:lnTo>
                  <a:lnTo>
                    <a:pt x="841298" y="883691"/>
                  </a:lnTo>
                  <a:lnTo>
                    <a:pt x="980059" y="1028674"/>
                  </a:lnTo>
                  <a:lnTo>
                    <a:pt x="939101" y="1226248"/>
                  </a:lnTo>
                  <a:lnTo>
                    <a:pt x="908024" y="1219835"/>
                  </a:lnTo>
                  <a:lnTo>
                    <a:pt x="929868" y="1302131"/>
                  </a:lnTo>
                  <a:lnTo>
                    <a:pt x="977823" y="1241298"/>
                  </a:lnTo>
                  <a:lnTo>
                    <a:pt x="982637" y="1235202"/>
                  </a:lnTo>
                  <a:lnTo>
                    <a:pt x="951560" y="1228813"/>
                  </a:lnTo>
                  <a:lnTo>
                    <a:pt x="990727" y="1039825"/>
                  </a:lnTo>
                  <a:lnTo>
                    <a:pt x="1075436" y="1128344"/>
                  </a:lnTo>
                  <a:lnTo>
                    <a:pt x="1013663" y="1249654"/>
                  </a:lnTo>
                  <a:lnTo>
                    <a:pt x="985367" y="1235202"/>
                  </a:lnTo>
                  <a:lnTo>
                    <a:pt x="984732" y="1320419"/>
                  </a:lnTo>
                  <a:lnTo>
                    <a:pt x="1053261" y="1269873"/>
                  </a:lnTo>
                  <a:lnTo>
                    <a:pt x="1047038" y="1266698"/>
                  </a:lnTo>
                  <a:lnTo>
                    <a:pt x="1024953" y="1255420"/>
                  </a:lnTo>
                  <a:lnTo>
                    <a:pt x="1084732" y="1138059"/>
                  </a:lnTo>
                  <a:lnTo>
                    <a:pt x="1241399" y="1301750"/>
                  </a:lnTo>
                  <a:lnTo>
                    <a:pt x="1218412" y="1323721"/>
                  </a:lnTo>
                  <a:lnTo>
                    <a:pt x="1298676" y="1352423"/>
                  </a:lnTo>
                  <a:lnTo>
                    <a:pt x="1285836" y="1310894"/>
                  </a:lnTo>
                  <a:lnTo>
                    <a:pt x="1274432" y="1273975"/>
                  </a:lnTo>
                  <a:lnTo>
                    <a:pt x="1330680" y="1320419"/>
                  </a:lnTo>
                  <a:lnTo>
                    <a:pt x="1333322" y="1264920"/>
                  </a:lnTo>
                  <a:lnTo>
                    <a:pt x="1334744" y="1235329"/>
                  </a:lnTo>
                  <a:lnTo>
                    <a:pt x="1305598" y="1248232"/>
                  </a:lnTo>
                  <a:lnTo>
                    <a:pt x="1294053" y="1222146"/>
                  </a:lnTo>
                  <a:lnTo>
                    <a:pt x="1294053" y="1253337"/>
                  </a:lnTo>
                  <a:lnTo>
                    <a:pt x="1265021" y="1266190"/>
                  </a:lnTo>
                  <a:lnTo>
                    <a:pt x="1272286" y="1272209"/>
                  </a:lnTo>
                  <a:lnTo>
                    <a:pt x="1250543" y="1292987"/>
                  </a:lnTo>
                  <a:lnTo>
                    <a:pt x="1090828" y="1126096"/>
                  </a:lnTo>
                  <a:lnTo>
                    <a:pt x="1169466" y="971715"/>
                  </a:lnTo>
                  <a:lnTo>
                    <a:pt x="1294053" y="1253337"/>
                  </a:lnTo>
                  <a:lnTo>
                    <a:pt x="1294053" y="1222146"/>
                  </a:lnTo>
                  <a:lnTo>
                    <a:pt x="1176858" y="957199"/>
                  </a:lnTo>
                  <a:lnTo>
                    <a:pt x="1636115" y="55702"/>
                  </a:lnTo>
                  <a:lnTo>
                    <a:pt x="1437551" y="1238161"/>
                  </a:lnTo>
                  <a:lnTo>
                    <a:pt x="1406245" y="1232916"/>
                  </a:lnTo>
                  <a:lnTo>
                    <a:pt x="1431251" y="1314323"/>
                  </a:lnTo>
                  <a:lnTo>
                    <a:pt x="1476146" y="1252728"/>
                  </a:lnTo>
                  <a:lnTo>
                    <a:pt x="1481429" y="1245489"/>
                  </a:lnTo>
                  <a:lnTo>
                    <a:pt x="1450111" y="1240256"/>
                  </a:lnTo>
                  <a:lnTo>
                    <a:pt x="1654454" y="22593"/>
                  </a:lnTo>
                  <a:lnTo>
                    <a:pt x="1656689" y="204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312420" y="1842516"/>
              <a:ext cx="693420" cy="1522730"/>
            </a:xfrm>
            <a:custGeom>
              <a:avLst/>
              <a:gdLst/>
              <a:ahLst/>
              <a:cxnLst/>
              <a:rect l="l" t="t" r="r" b="b"/>
              <a:pathLst>
                <a:path w="693419" h="1522729">
                  <a:moveTo>
                    <a:pt x="559308" y="0"/>
                  </a:moveTo>
                  <a:lnTo>
                    <a:pt x="0" y="1524"/>
                  </a:lnTo>
                </a:path>
                <a:path w="693419" h="1522729">
                  <a:moveTo>
                    <a:pt x="693420" y="1522476"/>
                  </a:moveTo>
                  <a:lnTo>
                    <a:pt x="202692" y="1522476"/>
                  </a:lnTo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423672" y="1952878"/>
              <a:ext cx="1195705" cy="2852420"/>
            </a:xfrm>
            <a:custGeom>
              <a:avLst/>
              <a:gdLst/>
              <a:ahLst/>
              <a:cxnLst/>
              <a:rect l="l" t="t" r="r" b="b"/>
              <a:pathLst>
                <a:path w="1195705" h="2852420">
                  <a:moveTo>
                    <a:pt x="1124966" y="2768219"/>
                  </a:moveTo>
                  <a:lnTo>
                    <a:pt x="1094689" y="2777579"/>
                  </a:lnTo>
                  <a:lnTo>
                    <a:pt x="714730" y="1541272"/>
                  </a:lnTo>
                  <a:lnTo>
                    <a:pt x="702589" y="1545082"/>
                  </a:lnTo>
                  <a:lnTo>
                    <a:pt x="704138" y="1550136"/>
                  </a:lnTo>
                  <a:lnTo>
                    <a:pt x="696976" y="1546225"/>
                  </a:lnTo>
                  <a:lnTo>
                    <a:pt x="30581" y="2782176"/>
                  </a:lnTo>
                  <a:lnTo>
                    <a:pt x="2628" y="2767076"/>
                  </a:lnTo>
                  <a:lnTo>
                    <a:pt x="0" y="2852293"/>
                  </a:lnTo>
                  <a:lnTo>
                    <a:pt x="69697" y="2803271"/>
                  </a:lnTo>
                  <a:lnTo>
                    <a:pt x="62636" y="2799461"/>
                  </a:lnTo>
                  <a:lnTo>
                    <a:pt x="41783" y="2788221"/>
                  </a:lnTo>
                  <a:lnTo>
                    <a:pt x="706018" y="1556270"/>
                  </a:lnTo>
                  <a:lnTo>
                    <a:pt x="1082484" y="2781338"/>
                  </a:lnTo>
                  <a:lnTo>
                    <a:pt x="1052195" y="2790698"/>
                  </a:lnTo>
                  <a:lnTo>
                    <a:pt x="1110996" y="2852293"/>
                  </a:lnTo>
                  <a:lnTo>
                    <a:pt x="1120762" y="2793492"/>
                  </a:lnTo>
                  <a:lnTo>
                    <a:pt x="1124966" y="2768219"/>
                  </a:lnTo>
                  <a:close/>
                </a:path>
                <a:path w="1195705" h="2852420">
                  <a:moveTo>
                    <a:pt x="1195451" y="1223010"/>
                  </a:moveTo>
                  <a:lnTo>
                    <a:pt x="1164132" y="1227607"/>
                  </a:lnTo>
                  <a:lnTo>
                    <a:pt x="983107" y="0"/>
                  </a:lnTo>
                  <a:lnTo>
                    <a:pt x="970661" y="1778"/>
                  </a:lnTo>
                  <a:lnTo>
                    <a:pt x="971016" y="4229"/>
                  </a:lnTo>
                  <a:lnTo>
                    <a:pt x="40525" y="1249768"/>
                  </a:lnTo>
                  <a:lnTo>
                    <a:pt x="15087" y="1230757"/>
                  </a:lnTo>
                  <a:lnTo>
                    <a:pt x="0" y="1314577"/>
                  </a:lnTo>
                  <a:lnTo>
                    <a:pt x="76123" y="1276350"/>
                  </a:lnTo>
                  <a:lnTo>
                    <a:pt x="64211" y="1267460"/>
                  </a:lnTo>
                  <a:lnTo>
                    <a:pt x="50647" y="1257338"/>
                  </a:lnTo>
                  <a:lnTo>
                    <a:pt x="973620" y="21958"/>
                  </a:lnTo>
                  <a:lnTo>
                    <a:pt x="1151547" y="1229461"/>
                  </a:lnTo>
                  <a:lnTo>
                    <a:pt x="1120140" y="1234059"/>
                  </a:lnTo>
                  <a:lnTo>
                    <a:pt x="1168908" y="1303909"/>
                  </a:lnTo>
                  <a:lnTo>
                    <a:pt x="1189189" y="1242060"/>
                  </a:lnTo>
                  <a:lnTo>
                    <a:pt x="1195451" y="12230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6115" y="1769363"/>
              <a:ext cx="83820" cy="169163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1352" y="1781555"/>
              <a:ext cx="83819" cy="170688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60932" y="1778508"/>
              <a:ext cx="83820" cy="170688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16608" y="1778508"/>
              <a:ext cx="83820" cy="170688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1088136" y="3496055"/>
              <a:ext cx="538480" cy="1289685"/>
            </a:xfrm>
            <a:custGeom>
              <a:avLst/>
              <a:gdLst/>
              <a:ahLst/>
              <a:cxnLst/>
              <a:rect l="l" t="t" r="r" b="b"/>
              <a:pathLst>
                <a:path w="538480" h="1289685">
                  <a:moveTo>
                    <a:pt x="76200" y="1213104"/>
                  </a:moveTo>
                  <a:lnTo>
                    <a:pt x="44450" y="1213104"/>
                  </a:lnTo>
                  <a:lnTo>
                    <a:pt x="44450" y="0"/>
                  </a:lnTo>
                  <a:lnTo>
                    <a:pt x="31750" y="0"/>
                  </a:lnTo>
                  <a:lnTo>
                    <a:pt x="31750" y="1213104"/>
                  </a:lnTo>
                  <a:lnTo>
                    <a:pt x="0" y="1213104"/>
                  </a:lnTo>
                  <a:lnTo>
                    <a:pt x="38100" y="1289304"/>
                  </a:lnTo>
                  <a:lnTo>
                    <a:pt x="69850" y="1225804"/>
                  </a:lnTo>
                  <a:lnTo>
                    <a:pt x="76200" y="1213104"/>
                  </a:lnTo>
                  <a:close/>
                </a:path>
                <a:path w="538480" h="1289685">
                  <a:moveTo>
                    <a:pt x="537959" y="1213104"/>
                  </a:moveTo>
                  <a:lnTo>
                    <a:pt x="506222" y="1213104"/>
                  </a:lnTo>
                  <a:lnTo>
                    <a:pt x="506222" y="0"/>
                  </a:lnTo>
                  <a:lnTo>
                    <a:pt x="493522" y="0"/>
                  </a:lnTo>
                  <a:lnTo>
                    <a:pt x="493522" y="1213104"/>
                  </a:lnTo>
                  <a:lnTo>
                    <a:pt x="461772" y="1213104"/>
                  </a:lnTo>
                  <a:lnTo>
                    <a:pt x="499872" y="1289304"/>
                  </a:lnTo>
                  <a:lnTo>
                    <a:pt x="531609" y="1225804"/>
                  </a:lnTo>
                  <a:lnTo>
                    <a:pt x="537959" y="12131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510540" y="4911852"/>
              <a:ext cx="485140" cy="1905"/>
            </a:xfrm>
            <a:custGeom>
              <a:avLst/>
              <a:gdLst/>
              <a:ahLst/>
              <a:cxnLst/>
              <a:rect l="l" t="t" r="r" b="b"/>
              <a:pathLst>
                <a:path w="485140" h="1904">
                  <a:moveTo>
                    <a:pt x="484631" y="0"/>
                  </a:moveTo>
                  <a:lnTo>
                    <a:pt x="0" y="1524"/>
                  </a:lnTo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749807" y="533400"/>
              <a:ext cx="681355" cy="1066800"/>
            </a:xfrm>
            <a:custGeom>
              <a:avLst/>
              <a:gdLst/>
              <a:ahLst/>
              <a:cxnLst/>
              <a:rect l="l" t="t" r="r" b="b"/>
              <a:pathLst>
                <a:path w="681355" h="1066800">
                  <a:moveTo>
                    <a:pt x="510920" y="0"/>
                  </a:moveTo>
                  <a:lnTo>
                    <a:pt x="170307" y="0"/>
                  </a:lnTo>
                  <a:lnTo>
                    <a:pt x="170307" y="726186"/>
                  </a:lnTo>
                  <a:lnTo>
                    <a:pt x="0" y="726186"/>
                  </a:lnTo>
                  <a:lnTo>
                    <a:pt x="340614" y="1066800"/>
                  </a:lnTo>
                  <a:lnTo>
                    <a:pt x="681228" y="726186"/>
                  </a:lnTo>
                  <a:lnTo>
                    <a:pt x="510920" y="726186"/>
                  </a:lnTo>
                  <a:lnTo>
                    <a:pt x="51092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749807" y="533400"/>
              <a:ext cx="681355" cy="1066800"/>
            </a:xfrm>
            <a:custGeom>
              <a:avLst/>
              <a:gdLst/>
              <a:ahLst/>
              <a:cxnLst/>
              <a:rect l="l" t="t" r="r" b="b"/>
              <a:pathLst>
                <a:path w="681355" h="1066800">
                  <a:moveTo>
                    <a:pt x="510920" y="0"/>
                  </a:moveTo>
                  <a:lnTo>
                    <a:pt x="510920" y="726186"/>
                  </a:lnTo>
                  <a:lnTo>
                    <a:pt x="681228" y="726186"/>
                  </a:lnTo>
                  <a:lnTo>
                    <a:pt x="340614" y="1066800"/>
                  </a:lnTo>
                  <a:lnTo>
                    <a:pt x="0" y="726186"/>
                  </a:lnTo>
                  <a:lnTo>
                    <a:pt x="170307" y="726186"/>
                  </a:lnTo>
                  <a:lnTo>
                    <a:pt x="170307" y="0"/>
                  </a:lnTo>
                  <a:lnTo>
                    <a:pt x="51092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 descr=""/>
          <p:cNvSpPr txBox="1"/>
          <p:nvPr/>
        </p:nvSpPr>
        <p:spPr>
          <a:xfrm>
            <a:off x="901715" y="612140"/>
            <a:ext cx="309880" cy="59182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 sz="2000" spc="-10">
                <a:latin typeface="Arial"/>
                <a:cs typeface="Arial"/>
              </a:rPr>
              <a:t>Input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806195" y="5381244"/>
            <a:ext cx="692150" cy="1076325"/>
            <a:chOff x="806195" y="5381244"/>
            <a:chExt cx="692150" cy="1076325"/>
          </a:xfrm>
        </p:grpSpPr>
        <p:sp>
          <p:nvSpPr>
            <p:cNvPr id="34" name="object 34" descr=""/>
            <p:cNvSpPr/>
            <p:nvPr/>
          </p:nvSpPr>
          <p:spPr>
            <a:xfrm>
              <a:off x="810767" y="5385816"/>
              <a:ext cx="683260" cy="1066800"/>
            </a:xfrm>
            <a:custGeom>
              <a:avLst/>
              <a:gdLst/>
              <a:ahLst/>
              <a:cxnLst/>
              <a:rect l="l" t="t" r="r" b="b"/>
              <a:pathLst>
                <a:path w="683260" h="1066800">
                  <a:moveTo>
                    <a:pt x="512063" y="0"/>
                  </a:moveTo>
                  <a:lnTo>
                    <a:pt x="170687" y="0"/>
                  </a:lnTo>
                  <a:lnTo>
                    <a:pt x="170687" y="725411"/>
                  </a:lnTo>
                  <a:lnTo>
                    <a:pt x="0" y="725411"/>
                  </a:lnTo>
                  <a:lnTo>
                    <a:pt x="341375" y="1066800"/>
                  </a:lnTo>
                  <a:lnTo>
                    <a:pt x="682751" y="725411"/>
                  </a:lnTo>
                  <a:lnTo>
                    <a:pt x="512063" y="725411"/>
                  </a:lnTo>
                  <a:lnTo>
                    <a:pt x="512063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810767" y="5385816"/>
              <a:ext cx="683260" cy="1066800"/>
            </a:xfrm>
            <a:custGeom>
              <a:avLst/>
              <a:gdLst/>
              <a:ahLst/>
              <a:cxnLst/>
              <a:rect l="l" t="t" r="r" b="b"/>
              <a:pathLst>
                <a:path w="683260" h="1066800">
                  <a:moveTo>
                    <a:pt x="512063" y="0"/>
                  </a:moveTo>
                  <a:lnTo>
                    <a:pt x="512063" y="725411"/>
                  </a:lnTo>
                  <a:lnTo>
                    <a:pt x="682751" y="725411"/>
                  </a:lnTo>
                  <a:lnTo>
                    <a:pt x="341375" y="1066800"/>
                  </a:lnTo>
                  <a:lnTo>
                    <a:pt x="0" y="725411"/>
                  </a:lnTo>
                  <a:lnTo>
                    <a:pt x="170687" y="725411"/>
                  </a:lnTo>
                  <a:lnTo>
                    <a:pt x="170687" y="0"/>
                  </a:lnTo>
                  <a:lnTo>
                    <a:pt x="512063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 txBox="1"/>
          <p:nvPr/>
        </p:nvSpPr>
        <p:spPr>
          <a:xfrm>
            <a:off x="963590" y="5466079"/>
            <a:ext cx="309880" cy="790575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 sz="2000" spc="-10">
                <a:latin typeface="Arial"/>
                <a:cs typeface="Arial"/>
              </a:rPr>
              <a:t>Output</a:t>
            </a:r>
            <a:endParaRPr sz="200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749018" y="3448303"/>
            <a:ext cx="374015" cy="197485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 sz="2000" spc="-25">
                <a:latin typeface="Arial"/>
                <a:cs typeface="Arial"/>
              </a:rPr>
              <a:t>y</a:t>
            </a:r>
            <a:r>
              <a:rPr dirty="0" baseline="-20833" sz="2400" spc="-37">
                <a:latin typeface="Arial"/>
                <a:cs typeface="Arial"/>
              </a:rPr>
              <a:t>j</a:t>
            </a:r>
            <a:endParaRPr baseline="-20833" sz="2400">
              <a:latin typeface="Arial"/>
              <a:cs typeface="Arial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749018" y="5089397"/>
            <a:ext cx="374015" cy="253365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 sz="2000" spc="-25">
                <a:latin typeface="Arial"/>
                <a:cs typeface="Arial"/>
              </a:rPr>
              <a:t>y</a:t>
            </a:r>
            <a:r>
              <a:rPr dirty="0" baseline="-20833" sz="2400" spc="-37">
                <a:latin typeface="Arial"/>
                <a:cs typeface="Arial"/>
              </a:rPr>
              <a:t>k</a:t>
            </a:r>
            <a:endParaRPr baseline="-20833" sz="2400">
              <a:latin typeface="Arial"/>
              <a:cs typeface="Arial"/>
            </a:endParaRPr>
          </a:p>
        </p:txBody>
      </p:sp>
      <p:sp>
        <p:nvSpPr>
          <p:cNvPr id="39" name="object 39" descr=""/>
          <p:cNvSpPr/>
          <p:nvPr/>
        </p:nvSpPr>
        <p:spPr>
          <a:xfrm>
            <a:off x="1127772" y="729869"/>
            <a:ext cx="2557145" cy="2602230"/>
          </a:xfrm>
          <a:custGeom>
            <a:avLst/>
            <a:gdLst/>
            <a:ahLst/>
            <a:cxnLst/>
            <a:rect l="l" t="t" r="r" b="b"/>
            <a:pathLst>
              <a:path w="2557145" h="2602229">
                <a:moveTo>
                  <a:pt x="1376159" y="0"/>
                </a:moveTo>
                <a:lnTo>
                  <a:pt x="1332344" y="1904"/>
                </a:lnTo>
                <a:lnTo>
                  <a:pt x="1289037" y="7492"/>
                </a:lnTo>
                <a:lnTo>
                  <a:pt x="1246238" y="17144"/>
                </a:lnTo>
                <a:lnTo>
                  <a:pt x="1203820" y="30860"/>
                </a:lnTo>
                <a:lnTo>
                  <a:pt x="1162037" y="48640"/>
                </a:lnTo>
                <a:lnTo>
                  <a:pt x="1120889" y="71119"/>
                </a:lnTo>
                <a:lnTo>
                  <a:pt x="1080122" y="97916"/>
                </a:lnTo>
                <a:lnTo>
                  <a:pt x="1040244" y="129158"/>
                </a:lnTo>
                <a:lnTo>
                  <a:pt x="1000874" y="164972"/>
                </a:lnTo>
                <a:lnTo>
                  <a:pt x="962139" y="205231"/>
                </a:lnTo>
                <a:lnTo>
                  <a:pt x="924039" y="249427"/>
                </a:lnTo>
                <a:lnTo>
                  <a:pt x="886447" y="297814"/>
                </a:lnTo>
                <a:lnTo>
                  <a:pt x="849363" y="350011"/>
                </a:lnTo>
                <a:lnTo>
                  <a:pt x="812660" y="405891"/>
                </a:lnTo>
                <a:lnTo>
                  <a:pt x="776465" y="465454"/>
                </a:lnTo>
                <a:lnTo>
                  <a:pt x="740905" y="528446"/>
                </a:lnTo>
                <a:lnTo>
                  <a:pt x="705599" y="594740"/>
                </a:lnTo>
                <a:lnTo>
                  <a:pt x="670801" y="664209"/>
                </a:lnTo>
                <a:lnTo>
                  <a:pt x="636257" y="736600"/>
                </a:lnTo>
                <a:lnTo>
                  <a:pt x="602221" y="811910"/>
                </a:lnTo>
                <a:lnTo>
                  <a:pt x="568439" y="890015"/>
                </a:lnTo>
                <a:lnTo>
                  <a:pt x="535165" y="970660"/>
                </a:lnTo>
                <a:lnTo>
                  <a:pt x="502018" y="1053718"/>
                </a:lnTo>
                <a:lnTo>
                  <a:pt x="469252" y="1139063"/>
                </a:lnTo>
                <a:lnTo>
                  <a:pt x="436740" y="1226692"/>
                </a:lnTo>
                <a:lnTo>
                  <a:pt x="404482" y="1316227"/>
                </a:lnTo>
                <a:lnTo>
                  <a:pt x="372351" y="1407667"/>
                </a:lnTo>
                <a:lnTo>
                  <a:pt x="340601" y="1500885"/>
                </a:lnTo>
                <a:lnTo>
                  <a:pt x="308978" y="1595627"/>
                </a:lnTo>
                <a:lnTo>
                  <a:pt x="246367" y="1789176"/>
                </a:lnTo>
                <a:lnTo>
                  <a:pt x="184264" y="1987422"/>
                </a:lnTo>
                <a:lnTo>
                  <a:pt x="122593" y="2189098"/>
                </a:lnTo>
                <a:lnTo>
                  <a:pt x="61239" y="2393188"/>
                </a:lnTo>
                <a:lnTo>
                  <a:pt x="0" y="2598292"/>
                </a:lnTo>
                <a:lnTo>
                  <a:pt x="12166" y="2601848"/>
                </a:lnTo>
                <a:lnTo>
                  <a:pt x="73418" y="2396870"/>
                </a:lnTo>
                <a:lnTo>
                  <a:pt x="134747" y="2192781"/>
                </a:lnTo>
                <a:lnTo>
                  <a:pt x="196329" y="1991232"/>
                </a:lnTo>
                <a:lnTo>
                  <a:pt x="258392" y="1793113"/>
                </a:lnTo>
                <a:lnTo>
                  <a:pt x="258473" y="1792985"/>
                </a:lnTo>
                <a:lnTo>
                  <a:pt x="321170" y="1599564"/>
                </a:lnTo>
                <a:lnTo>
                  <a:pt x="321043" y="1599564"/>
                </a:lnTo>
                <a:lnTo>
                  <a:pt x="352666" y="1504950"/>
                </a:lnTo>
                <a:lnTo>
                  <a:pt x="384373" y="1411858"/>
                </a:lnTo>
                <a:lnTo>
                  <a:pt x="416420" y="1320545"/>
                </a:lnTo>
                <a:lnTo>
                  <a:pt x="448678" y="1231010"/>
                </a:lnTo>
                <a:lnTo>
                  <a:pt x="481143" y="1143634"/>
                </a:lnTo>
                <a:lnTo>
                  <a:pt x="513780" y="1058417"/>
                </a:lnTo>
                <a:lnTo>
                  <a:pt x="546798" y="975486"/>
                </a:lnTo>
                <a:lnTo>
                  <a:pt x="580197" y="894968"/>
                </a:lnTo>
                <a:lnTo>
                  <a:pt x="613850" y="817117"/>
                </a:lnTo>
                <a:lnTo>
                  <a:pt x="647814" y="741933"/>
                </a:lnTo>
                <a:lnTo>
                  <a:pt x="682170" y="669797"/>
                </a:lnTo>
                <a:lnTo>
                  <a:pt x="716838" y="600582"/>
                </a:lnTo>
                <a:lnTo>
                  <a:pt x="752013" y="534669"/>
                </a:lnTo>
                <a:lnTo>
                  <a:pt x="787442" y="471931"/>
                </a:lnTo>
                <a:lnTo>
                  <a:pt x="823455" y="412622"/>
                </a:lnTo>
                <a:lnTo>
                  <a:pt x="859821" y="357250"/>
                </a:lnTo>
                <a:lnTo>
                  <a:pt x="896643" y="305434"/>
                </a:lnTo>
                <a:lnTo>
                  <a:pt x="896480" y="305434"/>
                </a:lnTo>
                <a:lnTo>
                  <a:pt x="933945" y="257428"/>
                </a:lnTo>
                <a:lnTo>
                  <a:pt x="971446" y="213867"/>
                </a:lnTo>
                <a:lnTo>
                  <a:pt x="1009646" y="174243"/>
                </a:lnTo>
                <a:lnTo>
                  <a:pt x="1009891" y="173989"/>
                </a:lnTo>
                <a:lnTo>
                  <a:pt x="1048626" y="138683"/>
                </a:lnTo>
                <a:lnTo>
                  <a:pt x="1048855" y="138683"/>
                </a:lnTo>
                <a:lnTo>
                  <a:pt x="1087546" y="108203"/>
                </a:lnTo>
                <a:lnTo>
                  <a:pt x="1107554" y="94360"/>
                </a:lnTo>
                <a:lnTo>
                  <a:pt x="1107704" y="94360"/>
                </a:lnTo>
                <a:lnTo>
                  <a:pt x="1127291" y="82041"/>
                </a:lnTo>
                <a:lnTo>
                  <a:pt x="1147432" y="70357"/>
                </a:lnTo>
                <a:lnTo>
                  <a:pt x="1147674" y="70357"/>
                </a:lnTo>
                <a:lnTo>
                  <a:pt x="1167504" y="60197"/>
                </a:lnTo>
                <a:lnTo>
                  <a:pt x="1167371" y="60197"/>
                </a:lnTo>
                <a:lnTo>
                  <a:pt x="1187945" y="50926"/>
                </a:lnTo>
                <a:lnTo>
                  <a:pt x="1187691" y="50926"/>
                </a:lnTo>
                <a:lnTo>
                  <a:pt x="1208392" y="42671"/>
                </a:lnTo>
                <a:lnTo>
                  <a:pt x="1228966" y="35432"/>
                </a:lnTo>
                <a:lnTo>
                  <a:pt x="1229139" y="35432"/>
                </a:lnTo>
                <a:lnTo>
                  <a:pt x="1249667" y="29336"/>
                </a:lnTo>
                <a:lnTo>
                  <a:pt x="1249927" y="29336"/>
                </a:lnTo>
                <a:lnTo>
                  <a:pt x="1270495" y="24256"/>
                </a:lnTo>
                <a:lnTo>
                  <a:pt x="1270114" y="24256"/>
                </a:lnTo>
                <a:lnTo>
                  <a:pt x="1291450" y="19938"/>
                </a:lnTo>
                <a:lnTo>
                  <a:pt x="1291889" y="19938"/>
                </a:lnTo>
                <a:lnTo>
                  <a:pt x="1312405" y="16763"/>
                </a:lnTo>
                <a:lnTo>
                  <a:pt x="1312024" y="16763"/>
                </a:lnTo>
                <a:lnTo>
                  <a:pt x="1333614" y="14477"/>
                </a:lnTo>
                <a:lnTo>
                  <a:pt x="1335148" y="14477"/>
                </a:lnTo>
                <a:lnTo>
                  <a:pt x="1354823" y="13080"/>
                </a:lnTo>
                <a:lnTo>
                  <a:pt x="1354569" y="13080"/>
                </a:lnTo>
                <a:lnTo>
                  <a:pt x="1376159" y="12702"/>
                </a:lnTo>
                <a:lnTo>
                  <a:pt x="1495309" y="12700"/>
                </a:lnTo>
                <a:lnTo>
                  <a:pt x="1487411" y="11048"/>
                </a:lnTo>
                <a:lnTo>
                  <a:pt x="1464932" y="7111"/>
                </a:lnTo>
                <a:lnTo>
                  <a:pt x="1442580" y="4063"/>
                </a:lnTo>
                <a:lnTo>
                  <a:pt x="1420228" y="1777"/>
                </a:lnTo>
                <a:lnTo>
                  <a:pt x="1398130" y="507"/>
                </a:lnTo>
                <a:lnTo>
                  <a:pt x="1376159" y="0"/>
                </a:lnTo>
                <a:close/>
              </a:path>
              <a:path w="2557145" h="2602229">
                <a:moveTo>
                  <a:pt x="258473" y="1792985"/>
                </a:moveTo>
                <a:lnTo>
                  <a:pt x="258432" y="1793113"/>
                </a:lnTo>
                <a:lnTo>
                  <a:pt x="258473" y="1792985"/>
                </a:lnTo>
                <a:close/>
              </a:path>
              <a:path w="2557145" h="2602229">
                <a:moveTo>
                  <a:pt x="384460" y="1411731"/>
                </a:moveTo>
                <a:close/>
              </a:path>
              <a:path w="2557145" h="2602229">
                <a:moveTo>
                  <a:pt x="481190" y="1143507"/>
                </a:moveTo>
                <a:close/>
              </a:path>
              <a:path w="2557145" h="2602229">
                <a:moveTo>
                  <a:pt x="513879" y="1058290"/>
                </a:moveTo>
                <a:close/>
              </a:path>
              <a:path w="2557145" h="2602229">
                <a:moveTo>
                  <a:pt x="546901" y="975359"/>
                </a:moveTo>
                <a:close/>
              </a:path>
              <a:path w="2557145" h="2602229">
                <a:moveTo>
                  <a:pt x="580250" y="894841"/>
                </a:moveTo>
                <a:lnTo>
                  <a:pt x="580123" y="894968"/>
                </a:lnTo>
                <a:lnTo>
                  <a:pt x="580250" y="894841"/>
                </a:lnTo>
                <a:close/>
              </a:path>
              <a:path w="2557145" h="2602229">
                <a:moveTo>
                  <a:pt x="613962" y="816990"/>
                </a:moveTo>
                <a:close/>
              </a:path>
              <a:path w="2557145" h="2602229">
                <a:moveTo>
                  <a:pt x="2496540" y="710834"/>
                </a:moveTo>
                <a:lnTo>
                  <a:pt x="2475090" y="734186"/>
                </a:lnTo>
                <a:lnTo>
                  <a:pt x="2557005" y="757681"/>
                </a:lnTo>
                <a:lnTo>
                  <a:pt x="2542433" y="719454"/>
                </a:lnTo>
                <a:lnTo>
                  <a:pt x="2505951" y="719454"/>
                </a:lnTo>
                <a:lnTo>
                  <a:pt x="2496540" y="710834"/>
                </a:lnTo>
                <a:close/>
              </a:path>
              <a:path w="2557145" h="2602229">
                <a:moveTo>
                  <a:pt x="2505174" y="701434"/>
                </a:moveTo>
                <a:lnTo>
                  <a:pt x="2496540" y="710834"/>
                </a:lnTo>
                <a:lnTo>
                  <a:pt x="2505951" y="719454"/>
                </a:lnTo>
                <a:lnTo>
                  <a:pt x="2514587" y="710056"/>
                </a:lnTo>
                <a:lnTo>
                  <a:pt x="2505174" y="701434"/>
                </a:lnTo>
                <a:close/>
              </a:path>
              <a:path w="2557145" h="2602229">
                <a:moveTo>
                  <a:pt x="2526652" y="678052"/>
                </a:moveTo>
                <a:lnTo>
                  <a:pt x="2505174" y="701434"/>
                </a:lnTo>
                <a:lnTo>
                  <a:pt x="2514587" y="710056"/>
                </a:lnTo>
                <a:lnTo>
                  <a:pt x="2505951" y="719454"/>
                </a:lnTo>
                <a:lnTo>
                  <a:pt x="2542433" y="719454"/>
                </a:lnTo>
                <a:lnTo>
                  <a:pt x="2526652" y="678052"/>
                </a:lnTo>
                <a:close/>
              </a:path>
              <a:path w="2557145" h="2602229">
                <a:moveTo>
                  <a:pt x="2181227" y="414146"/>
                </a:moveTo>
                <a:lnTo>
                  <a:pt x="2161527" y="414146"/>
                </a:lnTo>
                <a:lnTo>
                  <a:pt x="2210168" y="455167"/>
                </a:lnTo>
                <a:lnTo>
                  <a:pt x="2258936" y="497204"/>
                </a:lnTo>
                <a:lnTo>
                  <a:pt x="2307704" y="540003"/>
                </a:lnTo>
                <a:lnTo>
                  <a:pt x="2405621" y="627760"/>
                </a:lnTo>
                <a:lnTo>
                  <a:pt x="2405494" y="627760"/>
                </a:lnTo>
                <a:lnTo>
                  <a:pt x="2454643" y="672338"/>
                </a:lnTo>
                <a:lnTo>
                  <a:pt x="2496540" y="710834"/>
                </a:lnTo>
                <a:lnTo>
                  <a:pt x="2505174" y="701434"/>
                </a:lnTo>
                <a:lnTo>
                  <a:pt x="2414130" y="618363"/>
                </a:lnTo>
                <a:lnTo>
                  <a:pt x="2316086" y="530478"/>
                </a:lnTo>
                <a:lnTo>
                  <a:pt x="2267191" y="487552"/>
                </a:lnTo>
                <a:lnTo>
                  <a:pt x="2218423" y="445515"/>
                </a:lnTo>
                <a:lnTo>
                  <a:pt x="2181227" y="414146"/>
                </a:lnTo>
                <a:close/>
              </a:path>
              <a:path w="2557145" h="2602229">
                <a:moveTo>
                  <a:pt x="682231" y="669670"/>
                </a:moveTo>
                <a:lnTo>
                  <a:pt x="682104" y="669797"/>
                </a:lnTo>
                <a:lnTo>
                  <a:pt x="682231" y="669670"/>
                </a:lnTo>
                <a:close/>
              </a:path>
              <a:path w="2557145" h="2602229">
                <a:moveTo>
                  <a:pt x="716902" y="600455"/>
                </a:moveTo>
                <a:close/>
              </a:path>
              <a:path w="2557145" h="2602229">
                <a:moveTo>
                  <a:pt x="752081" y="534542"/>
                </a:moveTo>
                <a:lnTo>
                  <a:pt x="751954" y="534669"/>
                </a:lnTo>
                <a:lnTo>
                  <a:pt x="752081" y="534542"/>
                </a:lnTo>
                <a:close/>
              </a:path>
              <a:path w="2557145" h="2602229">
                <a:moveTo>
                  <a:pt x="787514" y="471804"/>
                </a:moveTo>
                <a:close/>
              </a:path>
              <a:path w="2557145" h="2602229">
                <a:moveTo>
                  <a:pt x="2133069" y="374395"/>
                </a:moveTo>
                <a:lnTo>
                  <a:pt x="2113140" y="374395"/>
                </a:lnTo>
                <a:lnTo>
                  <a:pt x="2161654" y="414273"/>
                </a:lnTo>
                <a:lnTo>
                  <a:pt x="2181227" y="414146"/>
                </a:lnTo>
                <a:lnTo>
                  <a:pt x="2169782" y="404494"/>
                </a:lnTo>
                <a:lnTo>
                  <a:pt x="2133069" y="374395"/>
                </a:lnTo>
                <a:close/>
              </a:path>
              <a:path w="2557145" h="2602229">
                <a:moveTo>
                  <a:pt x="823538" y="412622"/>
                </a:moveTo>
                <a:lnTo>
                  <a:pt x="823455" y="412750"/>
                </a:lnTo>
                <a:lnTo>
                  <a:pt x="823538" y="412622"/>
                </a:lnTo>
                <a:close/>
              </a:path>
              <a:path w="2557145" h="2602229">
                <a:moveTo>
                  <a:pt x="1943401" y="229615"/>
                </a:moveTo>
                <a:lnTo>
                  <a:pt x="1921497" y="229615"/>
                </a:lnTo>
                <a:lnTo>
                  <a:pt x="1969122" y="263397"/>
                </a:lnTo>
                <a:lnTo>
                  <a:pt x="2017001" y="298830"/>
                </a:lnTo>
                <a:lnTo>
                  <a:pt x="2065007" y="335914"/>
                </a:lnTo>
                <a:lnTo>
                  <a:pt x="2113267" y="374522"/>
                </a:lnTo>
                <a:lnTo>
                  <a:pt x="2133069" y="374395"/>
                </a:lnTo>
                <a:lnTo>
                  <a:pt x="2121141" y="364616"/>
                </a:lnTo>
                <a:lnTo>
                  <a:pt x="2072881" y="325881"/>
                </a:lnTo>
                <a:lnTo>
                  <a:pt x="2024621" y="288670"/>
                </a:lnTo>
                <a:lnTo>
                  <a:pt x="1976488" y="253110"/>
                </a:lnTo>
                <a:lnTo>
                  <a:pt x="1943401" y="229615"/>
                </a:lnTo>
                <a:close/>
              </a:path>
              <a:path w="2557145" h="2602229">
                <a:moveTo>
                  <a:pt x="859904" y="357123"/>
                </a:moveTo>
                <a:lnTo>
                  <a:pt x="859777" y="357250"/>
                </a:lnTo>
                <a:lnTo>
                  <a:pt x="859904" y="357123"/>
                </a:lnTo>
                <a:close/>
              </a:path>
              <a:path w="2557145" h="2602229">
                <a:moveTo>
                  <a:pt x="896734" y="305307"/>
                </a:moveTo>
                <a:lnTo>
                  <a:pt x="896480" y="305434"/>
                </a:lnTo>
                <a:lnTo>
                  <a:pt x="896643" y="305434"/>
                </a:lnTo>
                <a:close/>
              </a:path>
              <a:path w="2557145" h="2602229">
                <a:moveTo>
                  <a:pt x="934036" y="257428"/>
                </a:moveTo>
                <a:lnTo>
                  <a:pt x="933818" y="257682"/>
                </a:lnTo>
                <a:lnTo>
                  <a:pt x="934036" y="257428"/>
                </a:lnTo>
                <a:close/>
              </a:path>
              <a:path w="2557145" h="2602229">
                <a:moveTo>
                  <a:pt x="1828286" y="153923"/>
                </a:moveTo>
                <a:lnTo>
                  <a:pt x="1803641" y="153923"/>
                </a:lnTo>
                <a:lnTo>
                  <a:pt x="1827136" y="168020"/>
                </a:lnTo>
                <a:lnTo>
                  <a:pt x="1874253" y="197865"/>
                </a:lnTo>
                <a:lnTo>
                  <a:pt x="1921624" y="229742"/>
                </a:lnTo>
                <a:lnTo>
                  <a:pt x="1921497" y="229615"/>
                </a:lnTo>
                <a:lnTo>
                  <a:pt x="1943401" y="229615"/>
                </a:lnTo>
                <a:lnTo>
                  <a:pt x="1928736" y="219201"/>
                </a:lnTo>
                <a:lnTo>
                  <a:pt x="1881111" y="187197"/>
                </a:lnTo>
                <a:lnTo>
                  <a:pt x="1833740" y="157225"/>
                </a:lnTo>
                <a:lnTo>
                  <a:pt x="1828286" y="153923"/>
                </a:lnTo>
                <a:close/>
              </a:path>
              <a:path w="2557145" h="2602229">
                <a:moveTo>
                  <a:pt x="971664" y="213613"/>
                </a:moveTo>
                <a:lnTo>
                  <a:pt x="971410" y="213867"/>
                </a:lnTo>
                <a:lnTo>
                  <a:pt x="971664" y="213613"/>
                </a:lnTo>
                <a:close/>
              </a:path>
              <a:path w="2557145" h="2602229">
                <a:moveTo>
                  <a:pt x="1009915" y="173989"/>
                </a:moveTo>
                <a:lnTo>
                  <a:pt x="1009711" y="174176"/>
                </a:lnTo>
                <a:lnTo>
                  <a:pt x="1009915" y="173989"/>
                </a:lnTo>
                <a:close/>
              </a:path>
              <a:path w="2557145" h="2602229">
                <a:moveTo>
                  <a:pt x="1782973" y="127380"/>
                </a:moveTo>
                <a:lnTo>
                  <a:pt x="1757032" y="127380"/>
                </a:lnTo>
                <a:lnTo>
                  <a:pt x="1780400" y="140461"/>
                </a:lnTo>
                <a:lnTo>
                  <a:pt x="1780273" y="140461"/>
                </a:lnTo>
                <a:lnTo>
                  <a:pt x="1803768" y="154050"/>
                </a:lnTo>
                <a:lnTo>
                  <a:pt x="1803641" y="153923"/>
                </a:lnTo>
                <a:lnTo>
                  <a:pt x="1828286" y="153923"/>
                </a:lnTo>
                <a:lnTo>
                  <a:pt x="1810245" y="143001"/>
                </a:lnTo>
                <a:lnTo>
                  <a:pt x="1786623" y="129412"/>
                </a:lnTo>
                <a:lnTo>
                  <a:pt x="1782973" y="127380"/>
                </a:lnTo>
                <a:close/>
              </a:path>
              <a:path w="2557145" h="2602229">
                <a:moveTo>
                  <a:pt x="1048855" y="138683"/>
                </a:moveTo>
                <a:lnTo>
                  <a:pt x="1048626" y="138683"/>
                </a:lnTo>
                <a:lnTo>
                  <a:pt x="1048372" y="139064"/>
                </a:lnTo>
                <a:lnTo>
                  <a:pt x="1048855" y="138683"/>
                </a:lnTo>
                <a:close/>
              </a:path>
              <a:path w="2557145" h="2602229">
                <a:moveTo>
                  <a:pt x="1760743" y="115061"/>
                </a:moveTo>
                <a:lnTo>
                  <a:pt x="1733918" y="115061"/>
                </a:lnTo>
                <a:lnTo>
                  <a:pt x="1757159" y="127507"/>
                </a:lnTo>
                <a:lnTo>
                  <a:pt x="1782973" y="127380"/>
                </a:lnTo>
                <a:lnTo>
                  <a:pt x="1763128" y="116331"/>
                </a:lnTo>
                <a:lnTo>
                  <a:pt x="1760743" y="115061"/>
                </a:lnTo>
                <a:close/>
              </a:path>
              <a:path w="2557145" h="2602229">
                <a:moveTo>
                  <a:pt x="1716640" y="92075"/>
                </a:moveTo>
                <a:lnTo>
                  <a:pt x="1687690" y="92075"/>
                </a:lnTo>
                <a:lnTo>
                  <a:pt x="1710804" y="103377"/>
                </a:lnTo>
                <a:lnTo>
                  <a:pt x="1734045" y="115188"/>
                </a:lnTo>
                <a:lnTo>
                  <a:pt x="1733918" y="115061"/>
                </a:lnTo>
                <a:lnTo>
                  <a:pt x="1760743" y="115061"/>
                </a:lnTo>
                <a:lnTo>
                  <a:pt x="1739760" y="103885"/>
                </a:lnTo>
                <a:lnTo>
                  <a:pt x="1716640" y="92075"/>
                </a:lnTo>
                <a:close/>
              </a:path>
              <a:path w="2557145" h="2602229">
                <a:moveTo>
                  <a:pt x="1087869" y="107950"/>
                </a:moveTo>
                <a:lnTo>
                  <a:pt x="1087488" y="108203"/>
                </a:lnTo>
                <a:lnTo>
                  <a:pt x="1087869" y="107950"/>
                </a:lnTo>
                <a:close/>
              </a:path>
              <a:path w="2557145" h="2602229">
                <a:moveTo>
                  <a:pt x="1107704" y="94360"/>
                </a:moveTo>
                <a:lnTo>
                  <a:pt x="1107554" y="94360"/>
                </a:lnTo>
                <a:lnTo>
                  <a:pt x="1107300" y="94614"/>
                </a:lnTo>
                <a:lnTo>
                  <a:pt x="1107704" y="94360"/>
                </a:lnTo>
                <a:close/>
              </a:path>
              <a:path w="2557145" h="2602229">
                <a:moveTo>
                  <a:pt x="1652849" y="62737"/>
                </a:moveTo>
                <a:lnTo>
                  <a:pt x="1619110" y="62737"/>
                </a:lnTo>
                <a:lnTo>
                  <a:pt x="1642097" y="71881"/>
                </a:lnTo>
                <a:lnTo>
                  <a:pt x="1664957" y="81787"/>
                </a:lnTo>
                <a:lnTo>
                  <a:pt x="1687817" y="92201"/>
                </a:lnTo>
                <a:lnTo>
                  <a:pt x="1716640" y="92075"/>
                </a:lnTo>
                <a:lnTo>
                  <a:pt x="1693151" y="80644"/>
                </a:lnTo>
                <a:lnTo>
                  <a:pt x="1670037" y="70103"/>
                </a:lnTo>
                <a:lnTo>
                  <a:pt x="1652849" y="62737"/>
                </a:lnTo>
                <a:close/>
              </a:path>
              <a:path w="2557145" h="2602229">
                <a:moveTo>
                  <a:pt x="1127493" y="81914"/>
                </a:moveTo>
                <a:lnTo>
                  <a:pt x="1127239" y="82041"/>
                </a:lnTo>
                <a:lnTo>
                  <a:pt x="1127493" y="81914"/>
                </a:lnTo>
                <a:close/>
              </a:path>
              <a:path w="2557145" h="2602229">
                <a:moveTo>
                  <a:pt x="1147674" y="70357"/>
                </a:moveTo>
                <a:lnTo>
                  <a:pt x="1147432" y="70357"/>
                </a:lnTo>
                <a:lnTo>
                  <a:pt x="1147178" y="70611"/>
                </a:lnTo>
                <a:lnTo>
                  <a:pt x="1147674" y="70357"/>
                </a:lnTo>
                <a:close/>
              </a:path>
              <a:path w="2557145" h="2602229">
                <a:moveTo>
                  <a:pt x="1632358" y="54355"/>
                </a:moveTo>
                <a:lnTo>
                  <a:pt x="1596504" y="54355"/>
                </a:lnTo>
                <a:lnTo>
                  <a:pt x="1619364" y="62864"/>
                </a:lnTo>
                <a:lnTo>
                  <a:pt x="1619110" y="62737"/>
                </a:lnTo>
                <a:lnTo>
                  <a:pt x="1652849" y="62737"/>
                </a:lnTo>
                <a:lnTo>
                  <a:pt x="1646923" y="60197"/>
                </a:lnTo>
                <a:lnTo>
                  <a:pt x="1632358" y="54355"/>
                </a:lnTo>
                <a:close/>
              </a:path>
              <a:path w="2557145" h="2602229">
                <a:moveTo>
                  <a:pt x="1167752" y="60070"/>
                </a:moveTo>
                <a:lnTo>
                  <a:pt x="1167371" y="60197"/>
                </a:lnTo>
                <a:lnTo>
                  <a:pt x="1167504" y="60197"/>
                </a:lnTo>
                <a:lnTo>
                  <a:pt x="1167752" y="60070"/>
                </a:lnTo>
                <a:close/>
              </a:path>
              <a:path w="2557145" h="2602229">
                <a:moveTo>
                  <a:pt x="1556862" y="28066"/>
                </a:moveTo>
                <a:lnTo>
                  <a:pt x="1506969" y="28066"/>
                </a:lnTo>
                <a:lnTo>
                  <a:pt x="1529448" y="33527"/>
                </a:lnTo>
                <a:lnTo>
                  <a:pt x="1529194" y="33527"/>
                </a:lnTo>
                <a:lnTo>
                  <a:pt x="1551673" y="39750"/>
                </a:lnTo>
                <a:lnTo>
                  <a:pt x="1574152" y="46735"/>
                </a:lnTo>
                <a:lnTo>
                  <a:pt x="1596758" y="54482"/>
                </a:lnTo>
                <a:lnTo>
                  <a:pt x="1596504" y="54355"/>
                </a:lnTo>
                <a:lnTo>
                  <a:pt x="1632358" y="54355"/>
                </a:lnTo>
                <a:lnTo>
                  <a:pt x="1623809" y="50926"/>
                </a:lnTo>
                <a:lnTo>
                  <a:pt x="1600949" y="42417"/>
                </a:lnTo>
                <a:lnTo>
                  <a:pt x="1578089" y="34670"/>
                </a:lnTo>
                <a:lnTo>
                  <a:pt x="1556862" y="28066"/>
                </a:lnTo>
                <a:close/>
              </a:path>
              <a:path w="2557145" h="2602229">
                <a:moveTo>
                  <a:pt x="1208497" y="42671"/>
                </a:moveTo>
                <a:lnTo>
                  <a:pt x="1208138" y="42798"/>
                </a:lnTo>
                <a:lnTo>
                  <a:pt x="1208497" y="42671"/>
                </a:lnTo>
                <a:close/>
              </a:path>
              <a:path w="2557145" h="2602229">
                <a:moveTo>
                  <a:pt x="1229139" y="35432"/>
                </a:moveTo>
                <a:lnTo>
                  <a:pt x="1228966" y="35432"/>
                </a:lnTo>
                <a:lnTo>
                  <a:pt x="1228712" y="35559"/>
                </a:lnTo>
                <a:lnTo>
                  <a:pt x="1229139" y="35432"/>
                </a:lnTo>
                <a:close/>
              </a:path>
              <a:path w="2557145" h="2602229">
                <a:moveTo>
                  <a:pt x="1249927" y="29336"/>
                </a:moveTo>
                <a:lnTo>
                  <a:pt x="1249667" y="29336"/>
                </a:lnTo>
                <a:lnTo>
                  <a:pt x="1249413" y="29463"/>
                </a:lnTo>
                <a:lnTo>
                  <a:pt x="1249927" y="29336"/>
                </a:lnTo>
                <a:close/>
              </a:path>
              <a:path w="2557145" h="2602229">
                <a:moveTo>
                  <a:pt x="1525661" y="19557"/>
                </a:moveTo>
                <a:lnTo>
                  <a:pt x="1462900" y="19557"/>
                </a:lnTo>
                <a:lnTo>
                  <a:pt x="1485125" y="23494"/>
                </a:lnTo>
                <a:lnTo>
                  <a:pt x="1484871" y="23494"/>
                </a:lnTo>
                <a:lnTo>
                  <a:pt x="1507096" y="28193"/>
                </a:lnTo>
                <a:lnTo>
                  <a:pt x="1556862" y="28066"/>
                </a:lnTo>
                <a:lnTo>
                  <a:pt x="1555229" y="27558"/>
                </a:lnTo>
                <a:lnTo>
                  <a:pt x="1532496" y="21208"/>
                </a:lnTo>
                <a:lnTo>
                  <a:pt x="1525661" y="19557"/>
                </a:lnTo>
                <a:close/>
              </a:path>
              <a:path w="2557145" h="2602229">
                <a:moveTo>
                  <a:pt x="1291889" y="19938"/>
                </a:moveTo>
                <a:lnTo>
                  <a:pt x="1291450" y="19938"/>
                </a:lnTo>
                <a:lnTo>
                  <a:pt x="1291069" y="20065"/>
                </a:lnTo>
                <a:lnTo>
                  <a:pt x="1291889" y="19938"/>
                </a:lnTo>
                <a:close/>
              </a:path>
              <a:path w="2557145" h="2602229">
                <a:moveTo>
                  <a:pt x="1495309" y="12700"/>
                </a:moveTo>
                <a:lnTo>
                  <a:pt x="1376159" y="12702"/>
                </a:lnTo>
                <a:lnTo>
                  <a:pt x="1397749" y="13080"/>
                </a:lnTo>
                <a:lnTo>
                  <a:pt x="1397495" y="13080"/>
                </a:lnTo>
                <a:lnTo>
                  <a:pt x="1419339" y="14477"/>
                </a:lnTo>
                <a:lnTo>
                  <a:pt x="1441183" y="16636"/>
                </a:lnTo>
                <a:lnTo>
                  <a:pt x="1440929" y="16636"/>
                </a:lnTo>
                <a:lnTo>
                  <a:pt x="1463154" y="19684"/>
                </a:lnTo>
                <a:lnTo>
                  <a:pt x="1462900" y="19557"/>
                </a:lnTo>
                <a:lnTo>
                  <a:pt x="1525661" y="19557"/>
                </a:lnTo>
                <a:lnTo>
                  <a:pt x="1509890" y="15747"/>
                </a:lnTo>
                <a:lnTo>
                  <a:pt x="1495309" y="12700"/>
                </a:lnTo>
                <a:close/>
              </a:path>
              <a:path w="2557145" h="2602229">
                <a:moveTo>
                  <a:pt x="1335148" y="14477"/>
                </a:moveTo>
                <a:lnTo>
                  <a:pt x="1333614" y="14477"/>
                </a:lnTo>
                <a:lnTo>
                  <a:pt x="1333360" y="14604"/>
                </a:lnTo>
                <a:lnTo>
                  <a:pt x="1335148" y="144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0" name="object 40" descr=""/>
          <p:cNvGrpSpPr/>
          <p:nvPr/>
        </p:nvGrpSpPr>
        <p:grpSpPr>
          <a:xfrm>
            <a:off x="1115910" y="4976240"/>
            <a:ext cx="6737350" cy="1869439"/>
            <a:chOff x="1115910" y="4976240"/>
            <a:chExt cx="6737350" cy="1869439"/>
          </a:xfrm>
        </p:grpSpPr>
        <p:sp>
          <p:nvSpPr>
            <p:cNvPr id="41" name="object 41" descr=""/>
            <p:cNvSpPr/>
            <p:nvPr/>
          </p:nvSpPr>
          <p:spPr>
            <a:xfrm>
              <a:off x="5181599" y="5486399"/>
              <a:ext cx="2667000" cy="381000"/>
            </a:xfrm>
            <a:custGeom>
              <a:avLst/>
              <a:gdLst/>
              <a:ahLst/>
              <a:cxnLst/>
              <a:rect l="l" t="t" r="r" b="b"/>
              <a:pathLst>
                <a:path w="2667000" h="381000">
                  <a:moveTo>
                    <a:pt x="2667000" y="0"/>
                  </a:moveTo>
                  <a:lnTo>
                    <a:pt x="2664503" y="74149"/>
                  </a:lnTo>
                  <a:lnTo>
                    <a:pt x="2657697" y="134702"/>
                  </a:lnTo>
                  <a:lnTo>
                    <a:pt x="2647604" y="175529"/>
                  </a:lnTo>
                  <a:lnTo>
                    <a:pt x="2635250" y="190500"/>
                  </a:lnTo>
                  <a:lnTo>
                    <a:pt x="1365250" y="190500"/>
                  </a:lnTo>
                  <a:lnTo>
                    <a:pt x="1352895" y="205470"/>
                  </a:lnTo>
                  <a:lnTo>
                    <a:pt x="1342802" y="246297"/>
                  </a:lnTo>
                  <a:lnTo>
                    <a:pt x="1335996" y="306850"/>
                  </a:lnTo>
                  <a:lnTo>
                    <a:pt x="1333500" y="381000"/>
                  </a:lnTo>
                  <a:lnTo>
                    <a:pt x="1331003" y="306850"/>
                  </a:lnTo>
                  <a:lnTo>
                    <a:pt x="1324197" y="246297"/>
                  </a:lnTo>
                  <a:lnTo>
                    <a:pt x="1314104" y="205470"/>
                  </a:lnTo>
                  <a:lnTo>
                    <a:pt x="1301750" y="190500"/>
                  </a:lnTo>
                  <a:lnTo>
                    <a:pt x="31750" y="190500"/>
                  </a:lnTo>
                  <a:lnTo>
                    <a:pt x="19395" y="175529"/>
                  </a:lnTo>
                  <a:lnTo>
                    <a:pt x="9302" y="134702"/>
                  </a:lnTo>
                  <a:lnTo>
                    <a:pt x="2496" y="74149"/>
                  </a:ln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1115910" y="4976240"/>
              <a:ext cx="5441315" cy="1869439"/>
            </a:xfrm>
            <a:custGeom>
              <a:avLst/>
              <a:gdLst/>
              <a:ahLst/>
              <a:cxnLst/>
              <a:rect l="l" t="t" r="r" b="b"/>
              <a:pathLst>
                <a:path w="5441315" h="1869440">
                  <a:moveTo>
                    <a:pt x="5410" y="0"/>
                  </a:moveTo>
                  <a:lnTo>
                    <a:pt x="1924181" y="904608"/>
                  </a:lnTo>
                  <a:lnTo>
                    <a:pt x="2077701" y="973277"/>
                  </a:lnTo>
                  <a:lnTo>
                    <a:pt x="2239316" y="1044740"/>
                  </a:lnTo>
                  <a:lnTo>
                    <a:pt x="2378377" y="1105560"/>
                  </a:lnTo>
                  <a:lnTo>
                    <a:pt x="2525050" y="1168984"/>
                  </a:lnTo>
                  <a:lnTo>
                    <a:pt x="2669218" y="1230401"/>
                  </a:lnTo>
                  <a:lnTo>
                    <a:pt x="2810601" y="1289735"/>
                  </a:lnTo>
                  <a:lnTo>
                    <a:pt x="2948924" y="1346771"/>
                  </a:lnTo>
                  <a:lnTo>
                    <a:pt x="3084279" y="1401521"/>
                  </a:lnTo>
                  <a:lnTo>
                    <a:pt x="3216229" y="1453705"/>
                  </a:lnTo>
                  <a:lnTo>
                    <a:pt x="3328322" y="1496999"/>
                  </a:lnTo>
                  <a:lnTo>
                    <a:pt x="3375698" y="1515173"/>
                  </a:lnTo>
                  <a:lnTo>
                    <a:pt x="3501682" y="1562150"/>
                  </a:lnTo>
                  <a:lnTo>
                    <a:pt x="3623856" y="1606181"/>
                  </a:lnTo>
                  <a:lnTo>
                    <a:pt x="3742220" y="1647266"/>
                  </a:lnTo>
                  <a:lnTo>
                    <a:pt x="3856520" y="1685201"/>
                  </a:lnTo>
                  <a:lnTo>
                    <a:pt x="3966883" y="1719999"/>
                  </a:lnTo>
                  <a:lnTo>
                    <a:pt x="4072801" y="1751368"/>
                  </a:lnTo>
                  <a:lnTo>
                    <a:pt x="4174274" y="1779219"/>
                  </a:lnTo>
                  <a:lnTo>
                    <a:pt x="4271175" y="1803546"/>
                  </a:lnTo>
                  <a:lnTo>
                    <a:pt x="4363250" y="1824159"/>
                  </a:lnTo>
                  <a:lnTo>
                    <a:pt x="4450372" y="1840861"/>
                  </a:lnTo>
                  <a:lnTo>
                    <a:pt x="4492155" y="1847742"/>
                  </a:lnTo>
                  <a:lnTo>
                    <a:pt x="4532668" y="1853665"/>
                  </a:lnTo>
                  <a:lnTo>
                    <a:pt x="4571784" y="1858539"/>
                  </a:lnTo>
                  <a:lnTo>
                    <a:pt x="4609884" y="1862554"/>
                  </a:lnTo>
                  <a:lnTo>
                    <a:pt x="4682274" y="1867717"/>
                  </a:lnTo>
                  <a:lnTo>
                    <a:pt x="4750092" y="1869249"/>
                  </a:lnTo>
                  <a:lnTo>
                    <a:pt x="4782350" y="1868770"/>
                  </a:lnTo>
                  <a:lnTo>
                    <a:pt x="4843564" y="1865128"/>
                  </a:lnTo>
                  <a:lnTo>
                    <a:pt x="4900587" y="1858123"/>
                  </a:lnTo>
                  <a:lnTo>
                    <a:pt x="4909593" y="1856549"/>
                  </a:lnTo>
                  <a:lnTo>
                    <a:pt x="4749965" y="1856549"/>
                  </a:lnTo>
                  <a:lnTo>
                    <a:pt x="4716945" y="1856262"/>
                  </a:lnTo>
                  <a:lnTo>
                    <a:pt x="4717093" y="1856262"/>
                  </a:lnTo>
                  <a:lnTo>
                    <a:pt x="4682801" y="1855029"/>
                  </a:lnTo>
                  <a:lnTo>
                    <a:pt x="4610906" y="1849903"/>
                  </a:lnTo>
                  <a:lnTo>
                    <a:pt x="4534345" y="1841089"/>
                  </a:lnTo>
                  <a:lnTo>
                    <a:pt x="4494086" y="1835184"/>
                  </a:lnTo>
                  <a:lnTo>
                    <a:pt x="4452531" y="1828344"/>
                  </a:lnTo>
                  <a:lnTo>
                    <a:pt x="4365995" y="1811743"/>
                  </a:lnTo>
                  <a:lnTo>
                    <a:pt x="4274266" y="1791207"/>
                  </a:lnTo>
                  <a:lnTo>
                    <a:pt x="4177446" y="1766919"/>
                  </a:lnTo>
                  <a:lnTo>
                    <a:pt x="4076368" y="1739176"/>
                  </a:lnTo>
                  <a:lnTo>
                    <a:pt x="3970651" y="1707870"/>
                  </a:lnTo>
                  <a:lnTo>
                    <a:pt x="3860537" y="1673136"/>
                  </a:lnTo>
                  <a:lnTo>
                    <a:pt x="3746233" y="1635251"/>
                  </a:lnTo>
                  <a:lnTo>
                    <a:pt x="3628120" y="1594230"/>
                  </a:lnTo>
                  <a:lnTo>
                    <a:pt x="3505966" y="1550225"/>
                  </a:lnTo>
                  <a:lnTo>
                    <a:pt x="3380211" y="1503311"/>
                  </a:lnTo>
                  <a:lnTo>
                    <a:pt x="3250923" y="1453705"/>
                  </a:lnTo>
                  <a:lnTo>
                    <a:pt x="3118174" y="1401521"/>
                  </a:lnTo>
                  <a:lnTo>
                    <a:pt x="2982283" y="1346771"/>
                  </a:lnTo>
                  <a:lnTo>
                    <a:pt x="2843502" y="1289735"/>
                  </a:lnTo>
                  <a:lnTo>
                    <a:pt x="2701679" y="1230388"/>
                  </a:lnTo>
                  <a:lnTo>
                    <a:pt x="2557153" y="1168971"/>
                  </a:lnTo>
                  <a:lnTo>
                    <a:pt x="2410088" y="1105547"/>
                  </a:lnTo>
                  <a:lnTo>
                    <a:pt x="2270864" y="1044689"/>
                  </a:lnTo>
                  <a:lnTo>
                    <a:pt x="2108844" y="973264"/>
                  </a:lnTo>
                  <a:lnTo>
                    <a:pt x="1955047" y="904595"/>
                  </a:lnTo>
                  <a:lnTo>
                    <a:pt x="5410" y="0"/>
                  </a:lnTo>
                  <a:close/>
                </a:path>
                <a:path w="5441315" h="1869440">
                  <a:moveTo>
                    <a:pt x="4750011" y="1856548"/>
                  </a:moveTo>
                  <a:close/>
                </a:path>
                <a:path w="5441315" h="1869440">
                  <a:moveTo>
                    <a:pt x="4781924" y="1856075"/>
                  </a:moveTo>
                  <a:lnTo>
                    <a:pt x="4750011" y="1856548"/>
                  </a:lnTo>
                  <a:lnTo>
                    <a:pt x="4909597" y="1856548"/>
                  </a:lnTo>
                  <a:lnTo>
                    <a:pt x="4912282" y="1856079"/>
                  </a:lnTo>
                  <a:lnTo>
                    <a:pt x="4781842" y="1856079"/>
                  </a:lnTo>
                  <a:close/>
                </a:path>
                <a:path w="5441315" h="1869440">
                  <a:moveTo>
                    <a:pt x="4717140" y="1856264"/>
                  </a:moveTo>
                  <a:lnTo>
                    <a:pt x="4717385" y="1856266"/>
                  </a:lnTo>
                  <a:lnTo>
                    <a:pt x="4717140" y="1856264"/>
                  </a:lnTo>
                  <a:close/>
                </a:path>
                <a:path w="5441315" h="1869440">
                  <a:moveTo>
                    <a:pt x="4717093" y="1856262"/>
                  </a:moveTo>
                  <a:lnTo>
                    <a:pt x="4716945" y="1856262"/>
                  </a:lnTo>
                  <a:lnTo>
                    <a:pt x="4717140" y="1856264"/>
                  </a:lnTo>
                  <a:close/>
                </a:path>
                <a:path w="5441315" h="1869440">
                  <a:moveTo>
                    <a:pt x="4932021" y="1852470"/>
                  </a:moveTo>
                  <a:lnTo>
                    <a:pt x="4842548" y="1852470"/>
                  </a:lnTo>
                  <a:lnTo>
                    <a:pt x="4812703" y="1854661"/>
                  </a:lnTo>
                  <a:lnTo>
                    <a:pt x="4781924" y="1856075"/>
                  </a:lnTo>
                  <a:lnTo>
                    <a:pt x="4782096" y="1856073"/>
                  </a:lnTo>
                  <a:lnTo>
                    <a:pt x="4912319" y="1856073"/>
                  </a:lnTo>
                  <a:lnTo>
                    <a:pt x="4927511" y="1853418"/>
                  </a:lnTo>
                  <a:lnTo>
                    <a:pt x="4932021" y="1852470"/>
                  </a:lnTo>
                  <a:close/>
                </a:path>
                <a:path w="5441315" h="1869440">
                  <a:moveTo>
                    <a:pt x="4682832" y="1855031"/>
                  </a:moveTo>
                  <a:close/>
                </a:path>
                <a:path w="5441315" h="1869440">
                  <a:moveTo>
                    <a:pt x="4682801" y="1855029"/>
                  </a:moveTo>
                  <a:close/>
                </a:path>
                <a:path w="5441315" h="1869440">
                  <a:moveTo>
                    <a:pt x="4647476" y="1852940"/>
                  </a:moveTo>
                  <a:lnTo>
                    <a:pt x="4647669" y="1852951"/>
                  </a:lnTo>
                  <a:lnTo>
                    <a:pt x="4647476" y="1852940"/>
                  </a:lnTo>
                  <a:close/>
                </a:path>
                <a:path w="5441315" h="1869440">
                  <a:moveTo>
                    <a:pt x="4946427" y="1849440"/>
                  </a:moveTo>
                  <a:lnTo>
                    <a:pt x="4871123" y="1849440"/>
                  </a:lnTo>
                  <a:lnTo>
                    <a:pt x="4842294" y="1852488"/>
                  </a:lnTo>
                  <a:lnTo>
                    <a:pt x="4842548" y="1852470"/>
                  </a:lnTo>
                  <a:lnTo>
                    <a:pt x="4932021" y="1852470"/>
                  </a:lnTo>
                  <a:lnTo>
                    <a:pt x="4946427" y="1849440"/>
                  </a:lnTo>
                  <a:close/>
                </a:path>
                <a:path w="5441315" h="1869440">
                  <a:moveTo>
                    <a:pt x="4610932" y="1849906"/>
                  </a:moveTo>
                  <a:close/>
                </a:path>
                <a:path w="5441315" h="1869440">
                  <a:moveTo>
                    <a:pt x="4610906" y="1849903"/>
                  </a:moveTo>
                  <a:close/>
                </a:path>
                <a:path w="5441315" h="1869440">
                  <a:moveTo>
                    <a:pt x="4999709" y="1835539"/>
                  </a:moveTo>
                  <a:lnTo>
                    <a:pt x="4950879" y="1835539"/>
                  </a:lnTo>
                  <a:lnTo>
                    <a:pt x="4925098" y="1840967"/>
                  </a:lnTo>
                  <a:lnTo>
                    <a:pt x="4898555" y="1845593"/>
                  </a:lnTo>
                  <a:lnTo>
                    <a:pt x="4870869" y="1849466"/>
                  </a:lnTo>
                  <a:lnTo>
                    <a:pt x="4871123" y="1849440"/>
                  </a:lnTo>
                  <a:lnTo>
                    <a:pt x="4946427" y="1849440"/>
                  </a:lnTo>
                  <a:lnTo>
                    <a:pt x="4953546" y="1847942"/>
                  </a:lnTo>
                  <a:lnTo>
                    <a:pt x="4978565" y="1841691"/>
                  </a:lnTo>
                  <a:lnTo>
                    <a:pt x="4999709" y="1835539"/>
                  </a:lnTo>
                  <a:close/>
                </a:path>
                <a:path w="5441315" h="1869440">
                  <a:moveTo>
                    <a:pt x="4573278" y="1845926"/>
                  </a:moveTo>
                  <a:close/>
                </a:path>
                <a:path w="5441315" h="1869440">
                  <a:moveTo>
                    <a:pt x="4573195" y="1845915"/>
                  </a:moveTo>
                  <a:close/>
                </a:path>
                <a:path w="5441315" h="1869440">
                  <a:moveTo>
                    <a:pt x="4898682" y="1845561"/>
                  </a:moveTo>
                  <a:lnTo>
                    <a:pt x="4898455" y="1845593"/>
                  </a:lnTo>
                  <a:lnTo>
                    <a:pt x="4898682" y="1845561"/>
                  </a:lnTo>
                  <a:close/>
                </a:path>
                <a:path w="5441315" h="1869440">
                  <a:moveTo>
                    <a:pt x="4534192" y="1841070"/>
                  </a:moveTo>
                  <a:lnTo>
                    <a:pt x="4534345" y="1841089"/>
                  </a:lnTo>
                  <a:lnTo>
                    <a:pt x="4534192" y="1841070"/>
                  </a:lnTo>
                  <a:close/>
                </a:path>
                <a:path w="5441315" h="1869440">
                  <a:moveTo>
                    <a:pt x="4925225" y="1840927"/>
                  </a:moveTo>
                  <a:lnTo>
                    <a:pt x="4924992" y="1840967"/>
                  </a:lnTo>
                  <a:lnTo>
                    <a:pt x="4925225" y="1840927"/>
                  </a:lnTo>
                  <a:close/>
                </a:path>
                <a:path w="5441315" h="1869440">
                  <a:moveTo>
                    <a:pt x="5018509" y="1829401"/>
                  </a:moveTo>
                  <a:lnTo>
                    <a:pt x="4975390" y="1829401"/>
                  </a:lnTo>
                  <a:lnTo>
                    <a:pt x="4950625" y="1835593"/>
                  </a:lnTo>
                  <a:lnTo>
                    <a:pt x="4950879" y="1835539"/>
                  </a:lnTo>
                  <a:lnTo>
                    <a:pt x="4999709" y="1835539"/>
                  </a:lnTo>
                  <a:lnTo>
                    <a:pt x="5002695" y="1834671"/>
                  </a:lnTo>
                  <a:lnTo>
                    <a:pt x="5018509" y="1829401"/>
                  </a:lnTo>
                  <a:close/>
                </a:path>
                <a:path w="5441315" h="1869440">
                  <a:moveTo>
                    <a:pt x="4494086" y="1835184"/>
                  </a:moveTo>
                  <a:close/>
                </a:path>
                <a:path w="5441315" h="1869440">
                  <a:moveTo>
                    <a:pt x="5037492" y="1822513"/>
                  </a:moveTo>
                  <a:lnTo>
                    <a:pt x="4999012" y="1822513"/>
                  </a:lnTo>
                  <a:lnTo>
                    <a:pt x="4975136" y="1829465"/>
                  </a:lnTo>
                  <a:lnTo>
                    <a:pt x="4975390" y="1829401"/>
                  </a:lnTo>
                  <a:lnTo>
                    <a:pt x="5018509" y="1829401"/>
                  </a:lnTo>
                  <a:lnTo>
                    <a:pt x="5025809" y="1826969"/>
                  </a:lnTo>
                  <a:lnTo>
                    <a:pt x="5037492" y="1822513"/>
                  </a:lnTo>
                  <a:close/>
                </a:path>
                <a:path w="5441315" h="1869440">
                  <a:moveTo>
                    <a:pt x="4452632" y="1828344"/>
                  </a:moveTo>
                  <a:lnTo>
                    <a:pt x="4452785" y="1828373"/>
                  </a:lnTo>
                  <a:lnTo>
                    <a:pt x="4452632" y="1828344"/>
                  </a:lnTo>
                  <a:close/>
                </a:path>
                <a:path w="5441315" h="1869440">
                  <a:moveTo>
                    <a:pt x="5056260" y="1814962"/>
                  </a:moveTo>
                  <a:lnTo>
                    <a:pt x="5021729" y="1814968"/>
                  </a:lnTo>
                  <a:lnTo>
                    <a:pt x="4998758" y="1822582"/>
                  </a:lnTo>
                  <a:lnTo>
                    <a:pt x="4999012" y="1822513"/>
                  </a:lnTo>
                  <a:lnTo>
                    <a:pt x="5037492" y="1822513"/>
                  </a:lnTo>
                  <a:lnTo>
                    <a:pt x="5048034" y="1818492"/>
                  </a:lnTo>
                  <a:lnTo>
                    <a:pt x="5056260" y="1814962"/>
                  </a:lnTo>
                  <a:close/>
                </a:path>
                <a:path w="5441315" h="1869440">
                  <a:moveTo>
                    <a:pt x="5074841" y="1806676"/>
                  </a:moveTo>
                  <a:lnTo>
                    <a:pt x="5043335" y="1806676"/>
                  </a:lnTo>
                  <a:lnTo>
                    <a:pt x="5021727" y="1814968"/>
                  </a:lnTo>
                  <a:lnTo>
                    <a:pt x="5056260" y="1814962"/>
                  </a:lnTo>
                  <a:lnTo>
                    <a:pt x="5069370" y="1809335"/>
                  </a:lnTo>
                  <a:lnTo>
                    <a:pt x="5074841" y="1806676"/>
                  </a:lnTo>
                  <a:close/>
                </a:path>
                <a:path w="5441315" h="1869440">
                  <a:moveTo>
                    <a:pt x="4365790" y="1811704"/>
                  </a:moveTo>
                  <a:lnTo>
                    <a:pt x="4365995" y="1811743"/>
                  </a:lnTo>
                  <a:lnTo>
                    <a:pt x="4365790" y="1811704"/>
                  </a:lnTo>
                  <a:close/>
                </a:path>
                <a:path w="5441315" h="1869440">
                  <a:moveTo>
                    <a:pt x="5110639" y="1788035"/>
                  </a:moveTo>
                  <a:lnTo>
                    <a:pt x="5084229" y="1788035"/>
                  </a:lnTo>
                  <a:lnTo>
                    <a:pt x="5064036" y="1797846"/>
                  </a:lnTo>
                  <a:lnTo>
                    <a:pt x="5043081" y="1806768"/>
                  </a:lnTo>
                  <a:lnTo>
                    <a:pt x="5043335" y="1806676"/>
                  </a:lnTo>
                  <a:lnTo>
                    <a:pt x="5074841" y="1806676"/>
                  </a:lnTo>
                  <a:lnTo>
                    <a:pt x="5089817" y="1799396"/>
                  </a:lnTo>
                  <a:lnTo>
                    <a:pt x="5109375" y="1788788"/>
                  </a:lnTo>
                  <a:lnTo>
                    <a:pt x="5110639" y="1788035"/>
                  </a:lnTo>
                  <a:close/>
                </a:path>
                <a:path w="5441315" h="1869440">
                  <a:moveTo>
                    <a:pt x="5064290" y="1797720"/>
                  </a:moveTo>
                  <a:lnTo>
                    <a:pt x="5063995" y="1797846"/>
                  </a:lnTo>
                  <a:lnTo>
                    <a:pt x="5064290" y="1797720"/>
                  </a:lnTo>
                  <a:close/>
                </a:path>
                <a:path w="5441315" h="1869440">
                  <a:moveTo>
                    <a:pt x="4274096" y="1791169"/>
                  </a:moveTo>
                  <a:lnTo>
                    <a:pt x="4274266" y="1791207"/>
                  </a:lnTo>
                  <a:lnTo>
                    <a:pt x="4274096" y="1791169"/>
                  </a:lnTo>
                  <a:close/>
                </a:path>
                <a:path w="5441315" h="1869440">
                  <a:moveTo>
                    <a:pt x="5128013" y="1777687"/>
                  </a:moveTo>
                  <a:lnTo>
                    <a:pt x="5103279" y="1777687"/>
                  </a:lnTo>
                  <a:lnTo>
                    <a:pt x="5084060" y="1788117"/>
                  </a:lnTo>
                  <a:lnTo>
                    <a:pt x="5084229" y="1788035"/>
                  </a:lnTo>
                  <a:lnTo>
                    <a:pt x="5110639" y="1788035"/>
                  </a:lnTo>
                  <a:lnTo>
                    <a:pt x="5128013" y="1777687"/>
                  </a:lnTo>
                  <a:close/>
                </a:path>
                <a:path w="5441315" h="1869440">
                  <a:moveTo>
                    <a:pt x="5144480" y="1766770"/>
                  </a:moveTo>
                  <a:lnTo>
                    <a:pt x="5121567" y="1766770"/>
                  </a:lnTo>
                  <a:lnTo>
                    <a:pt x="5103025" y="1777819"/>
                  </a:lnTo>
                  <a:lnTo>
                    <a:pt x="5103279" y="1777687"/>
                  </a:lnTo>
                  <a:lnTo>
                    <a:pt x="5128013" y="1777687"/>
                  </a:lnTo>
                  <a:lnTo>
                    <a:pt x="5144480" y="1766770"/>
                  </a:lnTo>
                  <a:close/>
                </a:path>
                <a:path w="5441315" h="1869440">
                  <a:moveTo>
                    <a:pt x="4177449" y="1766919"/>
                  </a:moveTo>
                  <a:lnTo>
                    <a:pt x="4177590" y="1766954"/>
                  </a:lnTo>
                  <a:lnTo>
                    <a:pt x="4177449" y="1766919"/>
                  </a:lnTo>
                  <a:close/>
                </a:path>
                <a:path w="5441315" h="1869440">
                  <a:moveTo>
                    <a:pt x="5160306" y="1755216"/>
                  </a:moveTo>
                  <a:lnTo>
                    <a:pt x="5138839" y="1755216"/>
                  </a:lnTo>
                  <a:lnTo>
                    <a:pt x="5121467" y="1766830"/>
                  </a:lnTo>
                  <a:lnTo>
                    <a:pt x="5144480" y="1766770"/>
                  </a:lnTo>
                  <a:lnTo>
                    <a:pt x="5146078" y="1765710"/>
                  </a:lnTo>
                  <a:lnTo>
                    <a:pt x="5160306" y="1755216"/>
                  </a:lnTo>
                  <a:close/>
                </a:path>
                <a:path w="5441315" h="1869440">
                  <a:moveTo>
                    <a:pt x="5175771" y="1742998"/>
                  </a:moveTo>
                  <a:lnTo>
                    <a:pt x="5155476" y="1742998"/>
                  </a:lnTo>
                  <a:lnTo>
                    <a:pt x="5138590" y="1755382"/>
                  </a:lnTo>
                  <a:lnTo>
                    <a:pt x="5138839" y="1755216"/>
                  </a:lnTo>
                  <a:lnTo>
                    <a:pt x="5160306" y="1755216"/>
                  </a:lnTo>
                  <a:lnTo>
                    <a:pt x="5163096" y="1753158"/>
                  </a:lnTo>
                  <a:lnTo>
                    <a:pt x="5175771" y="1742998"/>
                  </a:lnTo>
                  <a:close/>
                </a:path>
                <a:path w="5441315" h="1869440">
                  <a:moveTo>
                    <a:pt x="5190554" y="1730222"/>
                  </a:moveTo>
                  <a:lnTo>
                    <a:pt x="5171351" y="1730222"/>
                  </a:lnTo>
                  <a:lnTo>
                    <a:pt x="5155222" y="1743176"/>
                  </a:lnTo>
                  <a:lnTo>
                    <a:pt x="5155476" y="1742998"/>
                  </a:lnTo>
                  <a:lnTo>
                    <a:pt x="5175771" y="1742998"/>
                  </a:lnTo>
                  <a:lnTo>
                    <a:pt x="5179479" y="1740026"/>
                  </a:lnTo>
                  <a:lnTo>
                    <a:pt x="5190554" y="1730222"/>
                  </a:lnTo>
                  <a:close/>
                </a:path>
                <a:path w="5441315" h="1869440">
                  <a:moveTo>
                    <a:pt x="4076230" y="1739137"/>
                  </a:moveTo>
                  <a:lnTo>
                    <a:pt x="4076368" y="1739176"/>
                  </a:lnTo>
                  <a:lnTo>
                    <a:pt x="4076230" y="1739137"/>
                  </a:lnTo>
                  <a:close/>
                </a:path>
                <a:path w="5441315" h="1869440">
                  <a:moveTo>
                    <a:pt x="5218403" y="1702968"/>
                  </a:moveTo>
                  <a:lnTo>
                    <a:pt x="5200942" y="1702968"/>
                  </a:lnTo>
                  <a:lnTo>
                    <a:pt x="5186337" y="1717065"/>
                  </a:lnTo>
                  <a:lnTo>
                    <a:pt x="5171097" y="1730400"/>
                  </a:lnTo>
                  <a:lnTo>
                    <a:pt x="5171351" y="1730222"/>
                  </a:lnTo>
                  <a:lnTo>
                    <a:pt x="5190554" y="1730222"/>
                  </a:lnTo>
                  <a:lnTo>
                    <a:pt x="5194973" y="1726310"/>
                  </a:lnTo>
                  <a:lnTo>
                    <a:pt x="5209832" y="1712010"/>
                  </a:lnTo>
                  <a:lnTo>
                    <a:pt x="5218403" y="1702968"/>
                  </a:lnTo>
                  <a:close/>
                </a:path>
                <a:path w="5441315" h="1869440">
                  <a:moveTo>
                    <a:pt x="5186464" y="1716874"/>
                  </a:moveTo>
                  <a:lnTo>
                    <a:pt x="5186247" y="1717065"/>
                  </a:lnTo>
                  <a:lnTo>
                    <a:pt x="5186464" y="1716874"/>
                  </a:lnTo>
                  <a:close/>
                </a:path>
                <a:path w="5441315" h="1869440">
                  <a:moveTo>
                    <a:pt x="3970612" y="1707845"/>
                  </a:moveTo>
                  <a:close/>
                </a:path>
                <a:path w="5441315" h="1869440">
                  <a:moveTo>
                    <a:pt x="5266860" y="1641906"/>
                  </a:moveTo>
                  <a:lnTo>
                    <a:pt x="5251615" y="1641906"/>
                  </a:lnTo>
                  <a:lnTo>
                    <a:pt x="5239804" y="1658188"/>
                  </a:lnTo>
                  <a:lnTo>
                    <a:pt x="5227485" y="1673694"/>
                  </a:lnTo>
                  <a:lnTo>
                    <a:pt x="5214404" y="1688706"/>
                  </a:lnTo>
                  <a:lnTo>
                    <a:pt x="5200688" y="1703196"/>
                  </a:lnTo>
                  <a:lnTo>
                    <a:pt x="5200942" y="1702968"/>
                  </a:lnTo>
                  <a:lnTo>
                    <a:pt x="5218403" y="1702968"/>
                  </a:lnTo>
                  <a:lnTo>
                    <a:pt x="5223929" y="1697139"/>
                  </a:lnTo>
                  <a:lnTo>
                    <a:pt x="5237264" y="1681695"/>
                  </a:lnTo>
                  <a:lnTo>
                    <a:pt x="5249964" y="1665757"/>
                  </a:lnTo>
                  <a:lnTo>
                    <a:pt x="5261902" y="1649272"/>
                  </a:lnTo>
                  <a:lnTo>
                    <a:pt x="5266860" y="1641906"/>
                  </a:lnTo>
                  <a:close/>
                </a:path>
                <a:path w="5441315" h="1869440">
                  <a:moveTo>
                    <a:pt x="5214531" y="1688528"/>
                  </a:moveTo>
                  <a:lnTo>
                    <a:pt x="5214363" y="1688706"/>
                  </a:lnTo>
                  <a:lnTo>
                    <a:pt x="5214531" y="1688528"/>
                  </a:lnTo>
                  <a:close/>
                </a:path>
                <a:path w="5441315" h="1869440">
                  <a:moveTo>
                    <a:pt x="5227612" y="1673466"/>
                  </a:moveTo>
                  <a:lnTo>
                    <a:pt x="5227413" y="1673694"/>
                  </a:lnTo>
                  <a:lnTo>
                    <a:pt x="5227612" y="1673466"/>
                  </a:lnTo>
                  <a:close/>
                </a:path>
                <a:path w="5441315" h="1869440">
                  <a:moveTo>
                    <a:pt x="3860457" y="1673110"/>
                  </a:moveTo>
                  <a:close/>
                </a:path>
                <a:path w="5441315" h="1869440">
                  <a:moveTo>
                    <a:pt x="5239931" y="1657972"/>
                  </a:moveTo>
                  <a:lnTo>
                    <a:pt x="5239760" y="1658188"/>
                  </a:lnTo>
                  <a:lnTo>
                    <a:pt x="5239931" y="1657972"/>
                  </a:lnTo>
                  <a:close/>
                </a:path>
                <a:path w="5441315" h="1869440">
                  <a:moveTo>
                    <a:pt x="5287705" y="1608315"/>
                  </a:moveTo>
                  <a:lnTo>
                    <a:pt x="5273078" y="1608315"/>
                  </a:lnTo>
                  <a:lnTo>
                    <a:pt x="5262537" y="1625549"/>
                  </a:lnTo>
                  <a:lnTo>
                    <a:pt x="5251361" y="1642097"/>
                  </a:lnTo>
                  <a:lnTo>
                    <a:pt x="5251615" y="1641906"/>
                  </a:lnTo>
                  <a:lnTo>
                    <a:pt x="5266860" y="1641906"/>
                  </a:lnTo>
                  <a:lnTo>
                    <a:pt x="5273332" y="1632292"/>
                  </a:lnTo>
                  <a:lnTo>
                    <a:pt x="5284000" y="1614855"/>
                  </a:lnTo>
                  <a:lnTo>
                    <a:pt x="5287705" y="1608315"/>
                  </a:lnTo>
                  <a:close/>
                </a:path>
                <a:path w="5441315" h="1869440">
                  <a:moveTo>
                    <a:pt x="3746210" y="1635226"/>
                  </a:moveTo>
                  <a:close/>
                </a:path>
                <a:path w="5441315" h="1869440">
                  <a:moveTo>
                    <a:pt x="5262664" y="1625333"/>
                  </a:moveTo>
                  <a:lnTo>
                    <a:pt x="5262518" y="1625549"/>
                  </a:lnTo>
                  <a:lnTo>
                    <a:pt x="5262664" y="1625333"/>
                  </a:lnTo>
                  <a:close/>
                </a:path>
                <a:path w="5441315" h="1869440">
                  <a:moveTo>
                    <a:pt x="5297288" y="1590789"/>
                  </a:moveTo>
                  <a:lnTo>
                    <a:pt x="5282984" y="1590789"/>
                  </a:lnTo>
                  <a:lnTo>
                    <a:pt x="5272951" y="1608505"/>
                  </a:lnTo>
                  <a:lnTo>
                    <a:pt x="5273078" y="1608315"/>
                  </a:lnTo>
                  <a:lnTo>
                    <a:pt x="5287705" y="1608315"/>
                  </a:lnTo>
                  <a:lnTo>
                    <a:pt x="5294160" y="1596923"/>
                  </a:lnTo>
                  <a:lnTo>
                    <a:pt x="5297288" y="1590789"/>
                  </a:lnTo>
                  <a:close/>
                </a:path>
                <a:path w="5441315" h="1869440">
                  <a:moveTo>
                    <a:pt x="3628047" y="1594205"/>
                  </a:moveTo>
                  <a:close/>
                </a:path>
                <a:path w="5441315" h="1869440">
                  <a:moveTo>
                    <a:pt x="5306148" y="1572818"/>
                  </a:moveTo>
                  <a:lnTo>
                    <a:pt x="5292255" y="1572818"/>
                  </a:lnTo>
                  <a:lnTo>
                    <a:pt x="5282882" y="1590968"/>
                  </a:lnTo>
                  <a:lnTo>
                    <a:pt x="5282984" y="1590789"/>
                  </a:lnTo>
                  <a:lnTo>
                    <a:pt x="5297288" y="1590789"/>
                  </a:lnTo>
                  <a:lnTo>
                    <a:pt x="5303558" y="1578495"/>
                  </a:lnTo>
                  <a:lnTo>
                    <a:pt x="5306148" y="1572818"/>
                  </a:lnTo>
                  <a:close/>
                </a:path>
                <a:path w="5441315" h="1869440">
                  <a:moveTo>
                    <a:pt x="5322790" y="1535556"/>
                  </a:moveTo>
                  <a:lnTo>
                    <a:pt x="5309273" y="1535556"/>
                  </a:lnTo>
                  <a:lnTo>
                    <a:pt x="5292210" y="1572905"/>
                  </a:lnTo>
                  <a:lnTo>
                    <a:pt x="5306148" y="1572818"/>
                  </a:lnTo>
                  <a:lnTo>
                    <a:pt x="5320830" y="1540649"/>
                  </a:lnTo>
                  <a:lnTo>
                    <a:pt x="5322790" y="1535556"/>
                  </a:lnTo>
                  <a:close/>
                </a:path>
                <a:path w="5441315" h="1869440">
                  <a:moveTo>
                    <a:pt x="3506000" y="1550225"/>
                  </a:moveTo>
                  <a:close/>
                </a:path>
                <a:path w="5441315" h="1869440">
                  <a:moveTo>
                    <a:pt x="5337483" y="1496669"/>
                  </a:moveTo>
                  <a:lnTo>
                    <a:pt x="5324132" y="1496669"/>
                  </a:lnTo>
                  <a:lnTo>
                    <a:pt x="5309019" y="1535912"/>
                  </a:lnTo>
                  <a:lnTo>
                    <a:pt x="5309273" y="1535556"/>
                  </a:lnTo>
                  <a:lnTo>
                    <a:pt x="5322790" y="1535556"/>
                  </a:lnTo>
                  <a:lnTo>
                    <a:pt x="5336070" y="1501063"/>
                  </a:lnTo>
                  <a:lnTo>
                    <a:pt x="5337483" y="1496669"/>
                  </a:lnTo>
                  <a:close/>
                </a:path>
                <a:path w="5441315" h="1869440">
                  <a:moveTo>
                    <a:pt x="3380203" y="1503286"/>
                  </a:moveTo>
                  <a:close/>
                </a:path>
                <a:path w="5441315" h="1869440">
                  <a:moveTo>
                    <a:pt x="5361545" y="1414411"/>
                  </a:moveTo>
                  <a:lnTo>
                    <a:pt x="5348516" y="1414411"/>
                  </a:lnTo>
                  <a:lnTo>
                    <a:pt x="5337086" y="1456512"/>
                  </a:lnTo>
                  <a:lnTo>
                    <a:pt x="5324005" y="1496997"/>
                  </a:lnTo>
                  <a:lnTo>
                    <a:pt x="5324132" y="1496669"/>
                  </a:lnTo>
                  <a:lnTo>
                    <a:pt x="5337483" y="1496669"/>
                  </a:lnTo>
                  <a:lnTo>
                    <a:pt x="5349278" y="1459991"/>
                  </a:lnTo>
                  <a:lnTo>
                    <a:pt x="5360835" y="1417612"/>
                  </a:lnTo>
                  <a:lnTo>
                    <a:pt x="5361545" y="1414411"/>
                  </a:lnTo>
                  <a:close/>
                </a:path>
                <a:path w="5441315" h="1869440">
                  <a:moveTo>
                    <a:pt x="5337086" y="1456232"/>
                  </a:moveTo>
                  <a:lnTo>
                    <a:pt x="5336996" y="1456512"/>
                  </a:lnTo>
                  <a:lnTo>
                    <a:pt x="5337086" y="1456232"/>
                  </a:lnTo>
                  <a:close/>
                </a:path>
                <a:path w="5441315" h="1869440">
                  <a:moveTo>
                    <a:pt x="3250919" y="1453680"/>
                  </a:moveTo>
                  <a:close/>
                </a:path>
                <a:path w="5441315" h="1869440">
                  <a:moveTo>
                    <a:pt x="5370997" y="1371447"/>
                  </a:moveTo>
                  <a:lnTo>
                    <a:pt x="5358168" y="1371447"/>
                  </a:lnTo>
                  <a:lnTo>
                    <a:pt x="5348389" y="1414691"/>
                  </a:lnTo>
                  <a:lnTo>
                    <a:pt x="5348516" y="1414411"/>
                  </a:lnTo>
                  <a:lnTo>
                    <a:pt x="5361545" y="1414411"/>
                  </a:lnTo>
                  <a:lnTo>
                    <a:pt x="5370487" y="1374127"/>
                  </a:lnTo>
                  <a:lnTo>
                    <a:pt x="5370997" y="1371447"/>
                  </a:lnTo>
                  <a:close/>
                </a:path>
                <a:path w="5441315" h="1869440">
                  <a:moveTo>
                    <a:pt x="3118237" y="1401508"/>
                  </a:moveTo>
                  <a:close/>
                </a:path>
                <a:path w="5441315" h="1869440">
                  <a:moveTo>
                    <a:pt x="5386226" y="1281950"/>
                  </a:moveTo>
                  <a:lnTo>
                    <a:pt x="5373535" y="1281950"/>
                  </a:lnTo>
                  <a:lnTo>
                    <a:pt x="5366423" y="1327378"/>
                  </a:lnTo>
                  <a:lnTo>
                    <a:pt x="5358041" y="1371663"/>
                  </a:lnTo>
                  <a:lnTo>
                    <a:pt x="5358168" y="1371447"/>
                  </a:lnTo>
                  <a:lnTo>
                    <a:pt x="5370997" y="1371447"/>
                  </a:lnTo>
                  <a:lnTo>
                    <a:pt x="5378996" y="1329435"/>
                  </a:lnTo>
                  <a:lnTo>
                    <a:pt x="5385981" y="1283817"/>
                  </a:lnTo>
                  <a:lnTo>
                    <a:pt x="5386226" y="1281950"/>
                  </a:lnTo>
                  <a:close/>
                </a:path>
                <a:path w="5441315" h="1869440">
                  <a:moveTo>
                    <a:pt x="2982348" y="1346758"/>
                  </a:moveTo>
                  <a:close/>
                </a:path>
                <a:path w="5441315" h="1869440">
                  <a:moveTo>
                    <a:pt x="5366423" y="1327175"/>
                  </a:moveTo>
                  <a:lnTo>
                    <a:pt x="5366384" y="1327378"/>
                  </a:lnTo>
                  <a:lnTo>
                    <a:pt x="5366423" y="1327175"/>
                  </a:lnTo>
                  <a:close/>
                </a:path>
                <a:path w="5441315" h="1869440">
                  <a:moveTo>
                    <a:pt x="2843507" y="1289710"/>
                  </a:moveTo>
                  <a:close/>
                </a:path>
                <a:path w="5441315" h="1869440">
                  <a:moveTo>
                    <a:pt x="5397141" y="1188910"/>
                  </a:moveTo>
                  <a:lnTo>
                    <a:pt x="5384457" y="1188910"/>
                  </a:lnTo>
                  <a:lnTo>
                    <a:pt x="5379504" y="1235963"/>
                  </a:lnTo>
                  <a:lnTo>
                    <a:pt x="5373408" y="1282103"/>
                  </a:lnTo>
                  <a:lnTo>
                    <a:pt x="5373535" y="1281950"/>
                  </a:lnTo>
                  <a:lnTo>
                    <a:pt x="5386226" y="1281950"/>
                  </a:lnTo>
                  <a:lnTo>
                    <a:pt x="5392077" y="1237373"/>
                  </a:lnTo>
                  <a:lnTo>
                    <a:pt x="5397030" y="1190180"/>
                  </a:lnTo>
                  <a:lnTo>
                    <a:pt x="5397141" y="1188910"/>
                  </a:lnTo>
                  <a:close/>
                </a:path>
                <a:path w="5441315" h="1869440">
                  <a:moveTo>
                    <a:pt x="5379504" y="1235811"/>
                  </a:moveTo>
                  <a:lnTo>
                    <a:pt x="5379484" y="1235963"/>
                  </a:lnTo>
                  <a:lnTo>
                    <a:pt x="5379504" y="1235811"/>
                  </a:lnTo>
                  <a:close/>
                </a:path>
                <a:path w="5441315" h="1869440">
                  <a:moveTo>
                    <a:pt x="2701709" y="1230388"/>
                  </a:moveTo>
                  <a:close/>
                </a:path>
                <a:path w="5441315" h="1869440">
                  <a:moveTo>
                    <a:pt x="5396326" y="1023096"/>
                  </a:moveTo>
                  <a:lnTo>
                    <a:pt x="5395077" y="1045451"/>
                  </a:lnTo>
                  <a:lnTo>
                    <a:pt x="5392077" y="1093266"/>
                  </a:lnTo>
                  <a:lnTo>
                    <a:pt x="5388521" y="1141387"/>
                  </a:lnTo>
                  <a:lnTo>
                    <a:pt x="5384330" y="1189024"/>
                  </a:lnTo>
                  <a:lnTo>
                    <a:pt x="5397141" y="1188910"/>
                  </a:lnTo>
                  <a:lnTo>
                    <a:pt x="5401221" y="1142364"/>
                  </a:lnTo>
                  <a:lnTo>
                    <a:pt x="5404833" y="1093190"/>
                  </a:lnTo>
                  <a:lnTo>
                    <a:pt x="5407867" y="1044689"/>
                  </a:lnTo>
                  <a:lnTo>
                    <a:pt x="5409026" y="1023787"/>
                  </a:lnTo>
                  <a:lnTo>
                    <a:pt x="5396326" y="1023096"/>
                  </a:lnTo>
                  <a:close/>
                </a:path>
                <a:path w="5441315" h="1869440">
                  <a:moveTo>
                    <a:pt x="2557183" y="1168971"/>
                  </a:moveTo>
                  <a:close/>
                </a:path>
                <a:path w="5441315" h="1869440">
                  <a:moveTo>
                    <a:pt x="5388521" y="1141298"/>
                  </a:moveTo>
                  <a:close/>
                </a:path>
                <a:path w="5441315" h="1869440">
                  <a:moveTo>
                    <a:pt x="2410117" y="1105547"/>
                  </a:moveTo>
                  <a:close/>
                </a:path>
                <a:path w="5441315" h="1869440">
                  <a:moveTo>
                    <a:pt x="5392077" y="1093190"/>
                  </a:moveTo>
                  <a:close/>
                </a:path>
                <a:path w="5441315" h="1869440">
                  <a:moveTo>
                    <a:pt x="5395125" y="1044689"/>
                  </a:moveTo>
                  <a:close/>
                </a:path>
                <a:path w="5441315" h="1869440">
                  <a:moveTo>
                    <a:pt x="5434166" y="1010411"/>
                  </a:moveTo>
                  <a:lnTo>
                    <a:pt x="5397030" y="1010411"/>
                  </a:lnTo>
                  <a:lnTo>
                    <a:pt x="5409730" y="1011110"/>
                  </a:lnTo>
                  <a:lnTo>
                    <a:pt x="5409026" y="1023787"/>
                  </a:lnTo>
                  <a:lnTo>
                    <a:pt x="5440718" y="1025512"/>
                  </a:lnTo>
                  <a:lnTo>
                    <a:pt x="5434166" y="1010411"/>
                  </a:lnTo>
                  <a:close/>
                </a:path>
                <a:path w="5441315" h="1869440">
                  <a:moveTo>
                    <a:pt x="5397030" y="1010411"/>
                  </a:moveTo>
                  <a:lnTo>
                    <a:pt x="5396326" y="1023096"/>
                  </a:lnTo>
                  <a:lnTo>
                    <a:pt x="5409026" y="1023787"/>
                  </a:lnTo>
                  <a:lnTo>
                    <a:pt x="5409730" y="1011110"/>
                  </a:lnTo>
                  <a:lnTo>
                    <a:pt x="5397030" y="1010411"/>
                  </a:lnTo>
                  <a:close/>
                </a:path>
                <a:path w="5441315" h="1869440">
                  <a:moveTo>
                    <a:pt x="5406809" y="947356"/>
                  </a:moveTo>
                  <a:lnTo>
                    <a:pt x="5364645" y="1021372"/>
                  </a:lnTo>
                  <a:lnTo>
                    <a:pt x="5396326" y="1023096"/>
                  </a:lnTo>
                  <a:lnTo>
                    <a:pt x="5397030" y="1010411"/>
                  </a:lnTo>
                  <a:lnTo>
                    <a:pt x="5434166" y="1010411"/>
                  </a:lnTo>
                  <a:lnTo>
                    <a:pt x="5406809" y="947356"/>
                  </a:lnTo>
                  <a:close/>
                </a:path>
                <a:path w="5441315" h="1869440">
                  <a:moveTo>
                    <a:pt x="2108873" y="973264"/>
                  </a:moveTo>
                  <a:close/>
                </a:path>
                <a:path w="5441315" h="1869440">
                  <a:moveTo>
                    <a:pt x="1955076" y="904595"/>
                  </a:move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5800" y="381000"/>
              <a:ext cx="6658356" cy="4191000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840739" y="-26720"/>
            <a:ext cx="508762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latin typeface="Times New Roman"/>
                <a:cs typeface="Times New Roman"/>
              </a:rPr>
              <a:t>BP</a:t>
            </a:r>
            <a:r>
              <a:rPr dirty="0" sz="3200" spc="-10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for</a:t>
            </a:r>
            <a:r>
              <a:rPr dirty="0" sz="3200" spc="-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Multilayer</a:t>
            </a:r>
            <a:r>
              <a:rPr dirty="0" sz="3200" spc="-30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(With</a:t>
            </a:r>
            <a:r>
              <a:rPr dirty="0" sz="3200" spc="-25">
                <a:latin typeface="Times New Roman"/>
                <a:cs typeface="Times New Roman"/>
              </a:rPr>
              <a:t> HN)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0" y="3276600"/>
            <a:ext cx="9144000" cy="3487420"/>
            <a:chOff x="0" y="3276600"/>
            <a:chExt cx="9144000" cy="3487420"/>
          </a:xfrm>
        </p:grpSpPr>
        <p:pic>
          <p:nvPicPr>
            <p:cNvPr id="14" name="object 1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24200" y="3276600"/>
              <a:ext cx="5925311" cy="121920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71800" y="4619244"/>
              <a:ext cx="6115811" cy="562356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5257800"/>
              <a:ext cx="2209800" cy="60960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14800" y="5334000"/>
              <a:ext cx="3048000" cy="618744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33600" y="5334000"/>
              <a:ext cx="1447800" cy="45720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73211" y="5334000"/>
              <a:ext cx="894588" cy="618744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2400" y="6019798"/>
              <a:ext cx="2590800" cy="743712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67000" y="5963411"/>
              <a:ext cx="895337" cy="742188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143755" y="5914644"/>
              <a:ext cx="5000244" cy="7147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5800" y="381000"/>
              <a:ext cx="6658356" cy="4191000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840739" y="-26720"/>
            <a:ext cx="508762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latin typeface="Times New Roman"/>
                <a:cs typeface="Times New Roman"/>
              </a:rPr>
              <a:t>BP</a:t>
            </a:r>
            <a:r>
              <a:rPr dirty="0" sz="3200" spc="-10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for</a:t>
            </a:r>
            <a:r>
              <a:rPr dirty="0" sz="3200" spc="-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Multilayer</a:t>
            </a:r>
            <a:r>
              <a:rPr dirty="0" sz="3200" spc="-30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(With</a:t>
            </a:r>
            <a:r>
              <a:rPr dirty="0" sz="3200" spc="-25">
                <a:latin typeface="Times New Roman"/>
                <a:cs typeface="Times New Roman"/>
              </a:rPr>
              <a:t> HN)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1210055" y="381000"/>
            <a:ext cx="7639050" cy="6334125"/>
            <a:chOff x="1210055" y="381000"/>
            <a:chExt cx="7639050" cy="6334125"/>
          </a:xfrm>
        </p:grpSpPr>
        <p:pic>
          <p:nvPicPr>
            <p:cNvPr id="14" name="object 1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91000" y="3124200"/>
              <a:ext cx="4657725" cy="618744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29000" y="3745991"/>
              <a:ext cx="5410200" cy="1171956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44411" y="381000"/>
              <a:ext cx="2494788" cy="121920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23999" y="4983479"/>
              <a:ext cx="6458711" cy="513588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9199" y="5600700"/>
              <a:ext cx="6781800" cy="1104900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1214627" y="5596128"/>
              <a:ext cx="6791325" cy="1114425"/>
            </a:xfrm>
            <a:custGeom>
              <a:avLst/>
              <a:gdLst/>
              <a:ahLst/>
              <a:cxnLst/>
              <a:rect l="l" t="t" r="r" b="b"/>
              <a:pathLst>
                <a:path w="6791325" h="1114425">
                  <a:moveTo>
                    <a:pt x="0" y="1114044"/>
                  </a:moveTo>
                  <a:lnTo>
                    <a:pt x="6790944" y="1114044"/>
                  </a:lnTo>
                  <a:lnTo>
                    <a:pt x="6790944" y="0"/>
                  </a:lnTo>
                  <a:lnTo>
                    <a:pt x="0" y="0"/>
                  </a:lnTo>
                  <a:lnTo>
                    <a:pt x="0" y="1114044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432" y="3581398"/>
              <a:ext cx="5257800" cy="327659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840739" y="192786"/>
            <a:ext cx="508825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b="1">
                <a:solidFill>
                  <a:srgbClr val="333399"/>
                </a:solidFill>
                <a:latin typeface="Times New Roman"/>
                <a:cs typeface="Times New Roman"/>
              </a:rPr>
              <a:t>BP</a:t>
            </a:r>
            <a:r>
              <a:rPr dirty="0" sz="3200" spc="-10" b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333399"/>
                </a:solidFill>
                <a:latin typeface="Times New Roman"/>
                <a:cs typeface="Times New Roman"/>
              </a:rPr>
              <a:t>for</a:t>
            </a:r>
            <a:r>
              <a:rPr dirty="0" sz="3200" spc="5" b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333399"/>
                </a:solidFill>
                <a:latin typeface="Times New Roman"/>
                <a:cs typeface="Times New Roman"/>
              </a:rPr>
              <a:t>Multilayer</a:t>
            </a:r>
            <a:r>
              <a:rPr dirty="0" sz="3200" spc="-25" b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333399"/>
                </a:solidFill>
                <a:latin typeface="Times New Roman"/>
                <a:cs typeface="Times New Roman"/>
              </a:rPr>
              <a:t>(With</a:t>
            </a:r>
            <a:r>
              <a:rPr dirty="0" sz="3200" spc="-20" b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3200" spc="-25" b="1">
                <a:solidFill>
                  <a:srgbClr val="333399"/>
                </a:solidFill>
                <a:latin typeface="Times New Roman"/>
                <a:cs typeface="Times New Roman"/>
              </a:rPr>
              <a:t>HN)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1600200" y="2804160"/>
            <a:ext cx="7391400" cy="3672840"/>
            <a:chOff x="1600200" y="2804160"/>
            <a:chExt cx="7391400" cy="3672840"/>
          </a:xfrm>
        </p:grpSpPr>
        <p:pic>
          <p:nvPicPr>
            <p:cNvPr id="14" name="object 1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38800" y="4114800"/>
              <a:ext cx="3352800" cy="236220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00200" y="2804160"/>
              <a:ext cx="5562600" cy="763524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1806194" y="2456434"/>
            <a:ext cx="50380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2656205" algn="l"/>
              </a:tabLst>
            </a:pPr>
            <a:r>
              <a:rPr dirty="0" sz="2400" i="1">
                <a:latin typeface="Times New Roman"/>
                <a:cs typeface="Times New Roman"/>
              </a:rPr>
              <a:t>δ</a:t>
            </a:r>
            <a:r>
              <a:rPr dirty="0" baseline="-20833" sz="2400" i="1">
                <a:latin typeface="Times New Roman"/>
                <a:cs typeface="Times New Roman"/>
              </a:rPr>
              <a:t>k</a:t>
            </a:r>
            <a:r>
              <a:rPr dirty="0" baseline="-20833" sz="2400" spc="-22" i="1">
                <a:latin typeface="Times New Roman"/>
                <a:cs typeface="Times New Roman"/>
              </a:rPr>
              <a:t> </a:t>
            </a:r>
            <a:r>
              <a:rPr dirty="0" sz="2400" spc="-10" i="1">
                <a:latin typeface="Times New Roman"/>
                <a:cs typeface="Times New Roman"/>
              </a:rPr>
              <a:t>(n)=e</a:t>
            </a:r>
            <a:r>
              <a:rPr dirty="0" baseline="-20833" sz="2400" spc="-15" i="1">
                <a:latin typeface="Times New Roman"/>
                <a:cs typeface="Times New Roman"/>
              </a:rPr>
              <a:t>k</a:t>
            </a:r>
            <a:r>
              <a:rPr dirty="0" sz="2400" spc="-10" i="1">
                <a:latin typeface="Times New Roman"/>
                <a:cs typeface="Times New Roman"/>
              </a:rPr>
              <a:t>(n)φ’(v</a:t>
            </a:r>
            <a:r>
              <a:rPr dirty="0" baseline="-20833" sz="2400" spc="-15" i="1">
                <a:latin typeface="Times New Roman"/>
                <a:cs typeface="Times New Roman"/>
              </a:rPr>
              <a:t>k</a:t>
            </a:r>
            <a:r>
              <a:rPr dirty="0" sz="2400" spc="-10" i="1">
                <a:latin typeface="Times New Roman"/>
                <a:cs typeface="Times New Roman"/>
              </a:rPr>
              <a:t>(n))</a:t>
            </a:r>
            <a:r>
              <a:rPr dirty="0" sz="2400" i="1">
                <a:latin typeface="Times New Roman"/>
                <a:cs typeface="Times New Roman"/>
              </a:rPr>
              <a:t>	</a:t>
            </a:r>
            <a:r>
              <a:rPr dirty="0" baseline="5787" sz="3600">
                <a:latin typeface="Times New Roman"/>
                <a:cs typeface="Times New Roman"/>
              </a:rPr>
              <a:t>for</a:t>
            </a:r>
            <a:r>
              <a:rPr dirty="0" baseline="5787" sz="3600" spc="-22">
                <a:latin typeface="Times New Roman"/>
                <a:cs typeface="Times New Roman"/>
              </a:rPr>
              <a:t> </a:t>
            </a:r>
            <a:r>
              <a:rPr dirty="0" baseline="5787" sz="3600" i="1">
                <a:latin typeface="Times New Roman"/>
                <a:cs typeface="Times New Roman"/>
              </a:rPr>
              <a:t>k</a:t>
            </a:r>
            <a:r>
              <a:rPr dirty="0" baseline="5787" sz="3600" spc="-15" i="1">
                <a:latin typeface="Times New Roman"/>
                <a:cs typeface="Times New Roman"/>
              </a:rPr>
              <a:t> </a:t>
            </a:r>
            <a:r>
              <a:rPr dirty="0" baseline="5787" sz="3600">
                <a:latin typeface="Times New Roman"/>
                <a:cs typeface="Times New Roman"/>
              </a:rPr>
              <a:t>output</a:t>
            </a:r>
            <a:r>
              <a:rPr dirty="0" baseline="5787" sz="3600" spc="-44">
                <a:latin typeface="Times New Roman"/>
                <a:cs typeface="Times New Roman"/>
              </a:rPr>
              <a:t> </a:t>
            </a:r>
            <a:r>
              <a:rPr dirty="0" baseline="5787" sz="3600" spc="-15">
                <a:latin typeface="Times New Roman"/>
                <a:cs typeface="Times New Roman"/>
              </a:rPr>
              <a:t>neuron</a:t>
            </a:r>
            <a:endParaRPr baseline="5787" sz="3600">
              <a:latin typeface="Times New Roman"/>
              <a:cs typeface="Times New Roman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1514855" y="1310639"/>
            <a:ext cx="5809615" cy="1123315"/>
            <a:chOff x="1514855" y="1310639"/>
            <a:chExt cx="5809615" cy="1123315"/>
          </a:xfrm>
        </p:grpSpPr>
        <p:pic>
          <p:nvPicPr>
            <p:cNvPr id="18" name="object 1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23999" y="1319783"/>
              <a:ext cx="5791200" cy="1104900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1519427" y="1315211"/>
              <a:ext cx="5800725" cy="1114425"/>
            </a:xfrm>
            <a:custGeom>
              <a:avLst/>
              <a:gdLst/>
              <a:ahLst/>
              <a:cxnLst/>
              <a:rect l="l" t="t" r="r" b="b"/>
              <a:pathLst>
                <a:path w="5800725" h="1114425">
                  <a:moveTo>
                    <a:pt x="0" y="1114044"/>
                  </a:moveTo>
                  <a:lnTo>
                    <a:pt x="5800344" y="1114044"/>
                  </a:lnTo>
                  <a:lnTo>
                    <a:pt x="5800344" y="0"/>
                  </a:lnTo>
                  <a:lnTo>
                    <a:pt x="0" y="0"/>
                  </a:lnTo>
                  <a:lnTo>
                    <a:pt x="0" y="1114044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1882394" y="689201"/>
            <a:ext cx="2960370" cy="474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2800" spc="-10" i="1">
                <a:latin typeface="Times New Roman"/>
                <a:cs typeface="Times New Roman"/>
              </a:rPr>
              <a:t>w</a:t>
            </a:r>
            <a:r>
              <a:rPr dirty="0" baseline="-21021" sz="2775" spc="-15" i="1">
                <a:latin typeface="Times New Roman"/>
                <a:cs typeface="Times New Roman"/>
              </a:rPr>
              <a:t>ji</a:t>
            </a:r>
            <a:r>
              <a:rPr dirty="0" sz="2800" spc="-10" i="1">
                <a:latin typeface="Times New Roman"/>
                <a:cs typeface="Times New Roman"/>
              </a:rPr>
              <a:t>(t+1)=w</a:t>
            </a:r>
            <a:r>
              <a:rPr dirty="0" baseline="-21021" sz="2775" spc="-15" i="1">
                <a:latin typeface="Times New Roman"/>
                <a:cs typeface="Times New Roman"/>
              </a:rPr>
              <a:t>ji</a:t>
            </a:r>
            <a:r>
              <a:rPr dirty="0" sz="2800" spc="-10" i="1">
                <a:latin typeface="Times New Roman"/>
                <a:cs typeface="Times New Roman"/>
              </a:rPr>
              <a:t>(t)+</a:t>
            </a:r>
            <a:r>
              <a:rPr dirty="0" sz="2950" spc="-10" i="1">
                <a:latin typeface="Symbol"/>
                <a:cs typeface="Symbol"/>
              </a:rPr>
              <a:t></a:t>
            </a:r>
            <a:r>
              <a:rPr dirty="0" sz="2800" spc="-10" i="1">
                <a:latin typeface="Times New Roman"/>
                <a:cs typeface="Times New Roman"/>
              </a:rPr>
              <a:t>w</a:t>
            </a:r>
            <a:r>
              <a:rPr dirty="0" baseline="-21021" sz="2775" spc="-15" i="1">
                <a:latin typeface="Times New Roman"/>
                <a:cs typeface="Times New Roman"/>
              </a:rPr>
              <a:t>ji</a:t>
            </a:r>
            <a:endParaRPr baseline="-21021" sz="2775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6818376" y="2102865"/>
              <a:ext cx="480059" cy="3604260"/>
            </a:xfrm>
            <a:custGeom>
              <a:avLst/>
              <a:gdLst/>
              <a:ahLst/>
              <a:cxnLst/>
              <a:rect l="l" t="t" r="r" b="b"/>
              <a:pathLst>
                <a:path w="480059" h="3604260">
                  <a:moveTo>
                    <a:pt x="461772" y="38354"/>
                  </a:moveTo>
                  <a:lnTo>
                    <a:pt x="385699" y="0"/>
                  </a:lnTo>
                  <a:lnTo>
                    <a:pt x="385584" y="31711"/>
                  </a:lnTo>
                  <a:lnTo>
                    <a:pt x="0" y="30480"/>
                  </a:lnTo>
                  <a:lnTo>
                    <a:pt x="0" y="43180"/>
                  </a:lnTo>
                  <a:lnTo>
                    <a:pt x="385546" y="44411"/>
                  </a:lnTo>
                  <a:lnTo>
                    <a:pt x="385445" y="76200"/>
                  </a:lnTo>
                  <a:lnTo>
                    <a:pt x="449465" y="44450"/>
                  </a:lnTo>
                  <a:lnTo>
                    <a:pt x="461772" y="38354"/>
                  </a:lnTo>
                  <a:close/>
                </a:path>
                <a:path w="480059" h="3604260">
                  <a:moveTo>
                    <a:pt x="480060" y="3566414"/>
                  </a:moveTo>
                  <a:lnTo>
                    <a:pt x="403987" y="3528060"/>
                  </a:lnTo>
                  <a:lnTo>
                    <a:pt x="403872" y="3559810"/>
                  </a:lnTo>
                  <a:lnTo>
                    <a:pt x="18288" y="3558540"/>
                  </a:lnTo>
                  <a:lnTo>
                    <a:pt x="18288" y="3571240"/>
                  </a:lnTo>
                  <a:lnTo>
                    <a:pt x="403834" y="3572510"/>
                  </a:lnTo>
                  <a:lnTo>
                    <a:pt x="403733" y="3604260"/>
                  </a:lnTo>
                  <a:lnTo>
                    <a:pt x="467677" y="3572548"/>
                  </a:lnTo>
                  <a:lnTo>
                    <a:pt x="480060" y="3566414"/>
                  </a:lnTo>
                  <a:close/>
                </a:path>
                <a:path w="480059" h="3604260">
                  <a:moveTo>
                    <a:pt x="480060" y="1387094"/>
                  </a:moveTo>
                  <a:lnTo>
                    <a:pt x="403987" y="1348740"/>
                  </a:lnTo>
                  <a:lnTo>
                    <a:pt x="403872" y="1380451"/>
                  </a:lnTo>
                  <a:lnTo>
                    <a:pt x="18288" y="1379220"/>
                  </a:lnTo>
                  <a:lnTo>
                    <a:pt x="18288" y="1391920"/>
                  </a:lnTo>
                  <a:lnTo>
                    <a:pt x="403834" y="1393151"/>
                  </a:lnTo>
                  <a:lnTo>
                    <a:pt x="403733" y="1424940"/>
                  </a:lnTo>
                  <a:lnTo>
                    <a:pt x="467753" y="1393190"/>
                  </a:lnTo>
                  <a:lnTo>
                    <a:pt x="480060" y="13870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774947" y="1874520"/>
              <a:ext cx="396240" cy="546100"/>
            </a:xfrm>
            <a:custGeom>
              <a:avLst/>
              <a:gdLst/>
              <a:ahLst/>
              <a:cxnLst/>
              <a:rect l="l" t="t" r="r" b="b"/>
              <a:pathLst>
                <a:path w="396239" h="546100">
                  <a:moveTo>
                    <a:pt x="198119" y="0"/>
                  </a:moveTo>
                  <a:lnTo>
                    <a:pt x="158176" y="5543"/>
                  </a:lnTo>
                  <a:lnTo>
                    <a:pt x="120979" y="21443"/>
                  </a:lnTo>
                  <a:lnTo>
                    <a:pt x="87324" y="46599"/>
                  </a:lnTo>
                  <a:lnTo>
                    <a:pt x="58007" y="79914"/>
                  </a:lnTo>
                  <a:lnTo>
                    <a:pt x="33821" y="120290"/>
                  </a:lnTo>
                  <a:lnTo>
                    <a:pt x="15561" y="166627"/>
                  </a:lnTo>
                  <a:lnTo>
                    <a:pt x="4022" y="217829"/>
                  </a:lnTo>
                  <a:lnTo>
                    <a:pt x="0" y="272795"/>
                  </a:lnTo>
                  <a:lnTo>
                    <a:pt x="4022" y="327762"/>
                  </a:lnTo>
                  <a:lnTo>
                    <a:pt x="15561" y="378964"/>
                  </a:lnTo>
                  <a:lnTo>
                    <a:pt x="33821" y="425301"/>
                  </a:lnTo>
                  <a:lnTo>
                    <a:pt x="58007" y="465677"/>
                  </a:lnTo>
                  <a:lnTo>
                    <a:pt x="87324" y="498992"/>
                  </a:lnTo>
                  <a:lnTo>
                    <a:pt x="120979" y="524148"/>
                  </a:lnTo>
                  <a:lnTo>
                    <a:pt x="158176" y="540048"/>
                  </a:lnTo>
                  <a:lnTo>
                    <a:pt x="198119" y="545591"/>
                  </a:lnTo>
                  <a:lnTo>
                    <a:pt x="238063" y="540048"/>
                  </a:lnTo>
                  <a:lnTo>
                    <a:pt x="275260" y="524148"/>
                  </a:lnTo>
                  <a:lnTo>
                    <a:pt x="308915" y="498992"/>
                  </a:lnTo>
                  <a:lnTo>
                    <a:pt x="338232" y="465677"/>
                  </a:lnTo>
                  <a:lnTo>
                    <a:pt x="362418" y="425301"/>
                  </a:lnTo>
                  <a:lnTo>
                    <a:pt x="380678" y="378964"/>
                  </a:lnTo>
                  <a:lnTo>
                    <a:pt x="392217" y="327762"/>
                  </a:lnTo>
                  <a:lnTo>
                    <a:pt x="396239" y="272795"/>
                  </a:lnTo>
                  <a:lnTo>
                    <a:pt x="392217" y="217829"/>
                  </a:lnTo>
                  <a:lnTo>
                    <a:pt x="380678" y="166627"/>
                  </a:lnTo>
                  <a:lnTo>
                    <a:pt x="362418" y="120290"/>
                  </a:lnTo>
                  <a:lnTo>
                    <a:pt x="338232" y="79914"/>
                  </a:lnTo>
                  <a:lnTo>
                    <a:pt x="308915" y="46599"/>
                  </a:lnTo>
                  <a:lnTo>
                    <a:pt x="275260" y="21443"/>
                  </a:lnTo>
                  <a:lnTo>
                    <a:pt x="238063" y="5543"/>
                  </a:lnTo>
                  <a:lnTo>
                    <a:pt x="198119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774947" y="1874520"/>
              <a:ext cx="396240" cy="546100"/>
            </a:xfrm>
            <a:custGeom>
              <a:avLst/>
              <a:gdLst/>
              <a:ahLst/>
              <a:cxnLst/>
              <a:rect l="l" t="t" r="r" b="b"/>
              <a:pathLst>
                <a:path w="396239" h="546100">
                  <a:moveTo>
                    <a:pt x="0" y="272795"/>
                  </a:moveTo>
                  <a:lnTo>
                    <a:pt x="4022" y="217829"/>
                  </a:lnTo>
                  <a:lnTo>
                    <a:pt x="15561" y="166627"/>
                  </a:lnTo>
                  <a:lnTo>
                    <a:pt x="33821" y="120290"/>
                  </a:lnTo>
                  <a:lnTo>
                    <a:pt x="58007" y="79914"/>
                  </a:lnTo>
                  <a:lnTo>
                    <a:pt x="87324" y="46599"/>
                  </a:lnTo>
                  <a:lnTo>
                    <a:pt x="120979" y="21443"/>
                  </a:lnTo>
                  <a:lnTo>
                    <a:pt x="158176" y="5543"/>
                  </a:lnTo>
                  <a:lnTo>
                    <a:pt x="198119" y="0"/>
                  </a:lnTo>
                  <a:lnTo>
                    <a:pt x="238063" y="5543"/>
                  </a:lnTo>
                  <a:lnTo>
                    <a:pt x="275260" y="21443"/>
                  </a:lnTo>
                  <a:lnTo>
                    <a:pt x="308915" y="46599"/>
                  </a:lnTo>
                  <a:lnTo>
                    <a:pt x="338232" y="79914"/>
                  </a:lnTo>
                  <a:lnTo>
                    <a:pt x="362418" y="120290"/>
                  </a:lnTo>
                  <a:lnTo>
                    <a:pt x="380678" y="166627"/>
                  </a:lnTo>
                  <a:lnTo>
                    <a:pt x="392217" y="217829"/>
                  </a:lnTo>
                  <a:lnTo>
                    <a:pt x="396239" y="272795"/>
                  </a:lnTo>
                  <a:lnTo>
                    <a:pt x="392217" y="327762"/>
                  </a:lnTo>
                  <a:lnTo>
                    <a:pt x="380678" y="378964"/>
                  </a:lnTo>
                  <a:lnTo>
                    <a:pt x="362418" y="425301"/>
                  </a:lnTo>
                  <a:lnTo>
                    <a:pt x="338232" y="465677"/>
                  </a:lnTo>
                  <a:lnTo>
                    <a:pt x="308915" y="498992"/>
                  </a:lnTo>
                  <a:lnTo>
                    <a:pt x="275260" y="524148"/>
                  </a:lnTo>
                  <a:lnTo>
                    <a:pt x="238063" y="540048"/>
                  </a:lnTo>
                  <a:lnTo>
                    <a:pt x="198119" y="545591"/>
                  </a:lnTo>
                  <a:lnTo>
                    <a:pt x="158176" y="540048"/>
                  </a:lnTo>
                  <a:lnTo>
                    <a:pt x="120979" y="524148"/>
                  </a:lnTo>
                  <a:lnTo>
                    <a:pt x="87324" y="498992"/>
                  </a:lnTo>
                  <a:lnTo>
                    <a:pt x="58007" y="465677"/>
                  </a:lnTo>
                  <a:lnTo>
                    <a:pt x="33821" y="425301"/>
                  </a:lnTo>
                  <a:lnTo>
                    <a:pt x="15561" y="378964"/>
                  </a:lnTo>
                  <a:lnTo>
                    <a:pt x="4022" y="327762"/>
                  </a:lnTo>
                  <a:lnTo>
                    <a:pt x="0" y="272795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3777996" y="3209544"/>
              <a:ext cx="396240" cy="542925"/>
            </a:xfrm>
            <a:custGeom>
              <a:avLst/>
              <a:gdLst/>
              <a:ahLst/>
              <a:cxnLst/>
              <a:rect l="l" t="t" r="r" b="b"/>
              <a:pathLst>
                <a:path w="396239" h="542925">
                  <a:moveTo>
                    <a:pt x="198119" y="0"/>
                  </a:moveTo>
                  <a:lnTo>
                    <a:pt x="158176" y="5509"/>
                  </a:lnTo>
                  <a:lnTo>
                    <a:pt x="120979" y="21312"/>
                  </a:lnTo>
                  <a:lnTo>
                    <a:pt x="87324" y="46318"/>
                  </a:lnTo>
                  <a:lnTo>
                    <a:pt x="58007" y="79438"/>
                  </a:lnTo>
                  <a:lnTo>
                    <a:pt x="33821" y="119583"/>
                  </a:lnTo>
                  <a:lnTo>
                    <a:pt x="15561" y="165663"/>
                  </a:lnTo>
                  <a:lnTo>
                    <a:pt x="4022" y="216589"/>
                  </a:lnTo>
                  <a:lnTo>
                    <a:pt x="0" y="271271"/>
                  </a:lnTo>
                  <a:lnTo>
                    <a:pt x="4022" y="325954"/>
                  </a:lnTo>
                  <a:lnTo>
                    <a:pt x="15561" y="376880"/>
                  </a:lnTo>
                  <a:lnTo>
                    <a:pt x="33821" y="422960"/>
                  </a:lnTo>
                  <a:lnTo>
                    <a:pt x="58007" y="463105"/>
                  </a:lnTo>
                  <a:lnTo>
                    <a:pt x="87324" y="496225"/>
                  </a:lnTo>
                  <a:lnTo>
                    <a:pt x="120979" y="521231"/>
                  </a:lnTo>
                  <a:lnTo>
                    <a:pt x="158176" y="537034"/>
                  </a:lnTo>
                  <a:lnTo>
                    <a:pt x="198119" y="542543"/>
                  </a:lnTo>
                  <a:lnTo>
                    <a:pt x="238063" y="537034"/>
                  </a:lnTo>
                  <a:lnTo>
                    <a:pt x="275260" y="521231"/>
                  </a:lnTo>
                  <a:lnTo>
                    <a:pt x="308915" y="496225"/>
                  </a:lnTo>
                  <a:lnTo>
                    <a:pt x="338232" y="463105"/>
                  </a:lnTo>
                  <a:lnTo>
                    <a:pt x="362418" y="422960"/>
                  </a:lnTo>
                  <a:lnTo>
                    <a:pt x="380678" y="376880"/>
                  </a:lnTo>
                  <a:lnTo>
                    <a:pt x="392217" y="325954"/>
                  </a:lnTo>
                  <a:lnTo>
                    <a:pt x="396239" y="271271"/>
                  </a:lnTo>
                  <a:lnTo>
                    <a:pt x="392217" y="216589"/>
                  </a:lnTo>
                  <a:lnTo>
                    <a:pt x="380678" y="165663"/>
                  </a:lnTo>
                  <a:lnTo>
                    <a:pt x="362418" y="119583"/>
                  </a:lnTo>
                  <a:lnTo>
                    <a:pt x="338232" y="79438"/>
                  </a:lnTo>
                  <a:lnTo>
                    <a:pt x="308915" y="46318"/>
                  </a:lnTo>
                  <a:lnTo>
                    <a:pt x="275260" y="21312"/>
                  </a:lnTo>
                  <a:lnTo>
                    <a:pt x="238063" y="5509"/>
                  </a:lnTo>
                  <a:lnTo>
                    <a:pt x="198119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3777996" y="3209544"/>
              <a:ext cx="396240" cy="542925"/>
            </a:xfrm>
            <a:custGeom>
              <a:avLst/>
              <a:gdLst/>
              <a:ahLst/>
              <a:cxnLst/>
              <a:rect l="l" t="t" r="r" b="b"/>
              <a:pathLst>
                <a:path w="396239" h="542925">
                  <a:moveTo>
                    <a:pt x="0" y="271271"/>
                  </a:moveTo>
                  <a:lnTo>
                    <a:pt x="4022" y="216589"/>
                  </a:lnTo>
                  <a:lnTo>
                    <a:pt x="15561" y="165663"/>
                  </a:lnTo>
                  <a:lnTo>
                    <a:pt x="33821" y="119583"/>
                  </a:lnTo>
                  <a:lnTo>
                    <a:pt x="58007" y="79438"/>
                  </a:lnTo>
                  <a:lnTo>
                    <a:pt x="87324" y="46318"/>
                  </a:lnTo>
                  <a:lnTo>
                    <a:pt x="120979" y="21312"/>
                  </a:lnTo>
                  <a:lnTo>
                    <a:pt x="158176" y="5509"/>
                  </a:lnTo>
                  <a:lnTo>
                    <a:pt x="198119" y="0"/>
                  </a:lnTo>
                  <a:lnTo>
                    <a:pt x="238063" y="5509"/>
                  </a:lnTo>
                  <a:lnTo>
                    <a:pt x="275260" y="21312"/>
                  </a:lnTo>
                  <a:lnTo>
                    <a:pt x="308915" y="46318"/>
                  </a:lnTo>
                  <a:lnTo>
                    <a:pt x="338232" y="79438"/>
                  </a:lnTo>
                  <a:lnTo>
                    <a:pt x="362418" y="119583"/>
                  </a:lnTo>
                  <a:lnTo>
                    <a:pt x="380678" y="165663"/>
                  </a:lnTo>
                  <a:lnTo>
                    <a:pt x="392217" y="216589"/>
                  </a:lnTo>
                  <a:lnTo>
                    <a:pt x="396239" y="271271"/>
                  </a:lnTo>
                  <a:lnTo>
                    <a:pt x="392217" y="325954"/>
                  </a:lnTo>
                  <a:lnTo>
                    <a:pt x="380678" y="376880"/>
                  </a:lnTo>
                  <a:lnTo>
                    <a:pt x="362418" y="422960"/>
                  </a:lnTo>
                  <a:lnTo>
                    <a:pt x="338232" y="463105"/>
                  </a:lnTo>
                  <a:lnTo>
                    <a:pt x="308915" y="496225"/>
                  </a:lnTo>
                  <a:lnTo>
                    <a:pt x="275260" y="521231"/>
                  </a:lnTo>
                  <a:lnTo>
                    <a:pt x="238063" y="537034"/>
                  </a:lnTo>
                  <a:lnTo>
                    <a:pt x="198119" y="542543"/>
                  </a:lnTo>
                  <a:lnTo>
                    <a:pt x="158176" y="537034"/>
                  </a:lnTo>
                  <a:lnTo>
                    <a:pt x="120979" y="521231"/>
                  </a:lnTo>
                  <a:lnTo>
                    <a:pt x="87324" y="496225"/>
                  </a:lnTo>
                  <a:lnTo>
                    <a:pt x="58007" y="463105"/>
                  </a:lnTo>
                  <a:lnTo>
                    <a:pt x="33821" y="422960"/>
                  </a:lnTo>
                  <a:lnTo>
                    <a:pt x="15561" y="376880"/>
                  </a:lnTo>
                  <a:lnTo>
                    <a:pt x="4022" y="325954"/>
                  </a:lnTo>
                  <a:lnTo>
                    <a:pt x="0" y="271271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777996" y="5388864"/>
              <a:ext cx="396240" cy="546100"/>
            </a:xfrm>
            <a:custGeom>
              <a:avLst/>
              <a:gdLst/>
              <a:ahLst/>
              <a:cxnLst/>
              <a:rect l="l" t="t" r="r" b="b"/>
              <a:pathLst>
                <a:path w="396239" h="546100">
                  <a:moveTo>
                    <a:pt x="198119" y="0"/>
                  </a:moveTo>
                  <a:lnTo>
                    <a:pt x="158176" y="5543"/>
                  </a:lnTo>
                  <a:lnTo>
                    <a:pt x="120979" y="21443"/>
                  </a:lnTo>
                  <a:lnTo>
                    <a:pt x="87324" y="46599"/>
                  </a:lnTo>
                  <a:lnTo>
                    <a:pt x="58007" y="79914"/>
                  </a:lnTo>
                  <a:lnTo>
                    <a:pt x="33821" y="120290"/>
                  </a:lnTo>
                  <a:lnTo>
                    <a:pt x="15561" y="166627"/>
                  </a:lnTo>
                  <a:lnTo>
                    <a:pt x="4022" y="217829"/>
                  </a:lnTo>
                  <a:lnTo>
                    <a:pt x="0" y="272796"/>
                  </a:lnTo>
                  <a:lnTo>
                    <a:pt x="4022" y="327773"/>
                  </a:lnTo>
                  <a:lnTo>
                    <a:pt x="15561" y="378980"/>
                  </a:lnTo>
                  <a:lnTo>
                    <a:pt x="33821" y="425318"/>
                  </a:lnTo>
                  <a:lnTo>
                    <a:pt x="58007" y="465691"/>
                  </a:lnTo>
                  <a:lnTo>
                    <a:pt x="87324" y="499002"/>
                  </a:lnTo>
                  <a:lnTo>
                    <a:pt x="120979" y="524154"/>
                  </a:lnTo>
                  <a:lnTo>
                    <a:pt x="158176" y="540049"/>
                  </a:lnTo>
                  <a:lnTo>
                    <a:pt x="198119" y="545592"/>
                  </a:lnTo>
                  <a:lnTo>
                    <a:pt x="238063" y="540049"/>
                  </a:lnTo>
                  <a:lnTo>
                    <a:pt x="275260" y="524154"/>
                  </a:lnTo>
                  <a:lnTo>
                    <a:pt x="308915" y="499002"/>
                  </a:lnTo>
                  <a:lnTo>
                    <a:pt x="338232" y="465691"/>
                  </a:lnTo>
                  <a:lnTo>
                    <a:pt x="362418" y="425318"/>
                  </a:lnTo>
                  <a:lnTo>
                    <a:pt x="380678" y="378980"/>
                  </a:lnTo>
                  <a:lnTo>
                    <a:pt x="392217" y="327773"/>
                  </a:lnTo>
                  <a:lnTo>
                    <a:pt x="396239" y="272796"/>
                  </a:lnTo>
                  <a:lnTo>
                    <a:pt x="392217" y="217829"/>
                  </a:lnTo>
                  <a:lnTo>
                    <a:pt x="380678" y="166627"/>
                  </a:lnTo>
                  <a:lnTo>
                    <a:pt x="362418" y="120290"/>
                  </a:lnTo>
                  <a:lnTo>
                    <a:pt x="338232" y="79914"/>
                  </a:lnTo>
                  <a:lnTo>
                    <a:pt x="308915" y="46599"/>
                  </a:lnTo>
                  <a:lnTo>
                    <a:pt x="275260" y="21443"/>
                  </a:lnTo>
                  <a:lnTo>
                    <a:pt x="238063" y="5543"/>
                  </a:lnTo>
                  <a:lnTo>
                    <a:pt x="198119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777996" y="5388864"/>
              <a:ext cx="396240" cy="546100"/>
            </a:xfrm>
            <a:custGeom>
              <a:avLst/>
              <a:gdLst/>
              <a:ahLst/>
              <a:cxnLst/>
              <a:rect l="l" t="t" r="r" b="b"/>
              <a:pathLst>
                <a:path w="396239" h="546100">
                  <a:moveTo>
                    <a:pt x="0" y="272796"/>
                  </a:moveTo>
                  <a:lnTo>
                    <a:pt x="4022" y="217829"/>
                  </a:lnTo>
                  <a:lnTo>
                    <a:pt x="15561" y="166627"/>
                  </a:lnTo>
                  <a:lnTo>
                    <a:pt x="33821" y="120290"/>
                  </a:lnTo>
                  <a:lnTo>
                    <a:pt x="58007" y="79914"/>
                  </a:lnTo>
                  <a:lnTo>
                    <a:pt x="87324" y="46599"/>
                  </a:lnTo>
                  <a:lnTo>
                    <a:pt x="120979" y="21443"/>
                  </a:lnTo>
                  <a:lnTo>
                    <a:pt x="158176" y="5543"/>
                  </a:lnTo>
                  <a:lnTo>
                    <a:pt x="198119" y="0"/>
                  </a:lnTo>
                  <a:lnTo>
                    <a:pt x="238063" y="5543"/>
                  </a:lnTo>
                  <a:lnTo>
                    <a:pt x="275260" y="21443"/>
                  </a:lnTo>
                  <a:lnTo>
                    <a:pt x="308915" y="46599"/>
                  </a:lnTo>
                  <a:lnTo>
                    <a:pt x="338232" y="79914"/>
                  </a:lnTo>
                  <a:lnTo>
                    <a:pt x="362418" y="120290"/>
                  </a:lnTo>
                  <a:lnTo>
                    <a:pt x="380678" y="166627"/>
                  </a:lnTo>
                  <a:lnTo>
                    <a:pt x="392217" y="217829"/>
                  </a:lnTo>
                  <a:lnTo>
                    <a:pt x="396239" y="272796"/>
                  </a:lnTo>
                  <a:lnTo>
                    <a:pt x="392217" y="327773"/>
                  </a:lnTo>
                  <a:lnTo>
                    <a:pt x="380678" y="378980"/>
                  </a:lnTo>
                  <a:lnTo>
                    <a:pt x="362418" y="425318"/>
                  </a:lnTo>
                  <a:lnTo>
                    <a:pt x="338232" y="465691"/>
                  </a:lnTo>
                  <a:lnTo>
                    <a:pt x="308915" y="499002"/>
                  </a:lnTo>
                  <a:lnTo>
                    <a:pt x="275260" y="524154"/>
                  </a:lnTo>
                  <a:lnTo>
                    <a:pt x="238063" y="540049"/>
                  </a:lnTo>
                  <a:lnTo>
                    <a:pt x="198119" y="545592"/>
                  </a:lnTo>
                  <a:lnTo>
                    <a:pt x="158176" y="540049"/>
                  </a:lnTo>
                  <a:lnTo>
                    <a:pt x="120979" y="524154"/>
                  </a:lnTo>
                  <a:lnTo>
                    <a:pt x="87324" y="499002"/>
                  </a:lnTo>
                  <a:lnTo>
                    <a:pt x="58007" y="465691"/>
                  </a:lnTo>
                  <a:lnTo>
                    <a:pt x="33821" y="425318"/>
                  </a:lnTo>
                  <a:lnTo>
                    <a:pt x="15561" y="378980"/>
                  </a:lnTo>
                  <a:lnTo>
                    <a:pt x="4022" y="327773"/>
                  </a:lnTo>
                  <a:lnTo>
                    <a:pt x="0" y="272796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435852" y="1847088"/>
              <a:ext cx="398145" cy="546100"/>
            </a:xfrm>
            <a:custGeom>
              <a:avLst/>
              <a:gdLst/>
              <a:ahLst/>
              <a:cxnLst/>
              <a:rect l="l" t="t" r="r" b="b"/>
              <a:pathLst>
                <a:path w="398145" h="546100">
                  <a:moveTo>
                    <a:pt x="198881" y="0"/>
                  </a:moveTo>
                  <a:lnTo>
                    <a:pt x="158795" y="5543"/>
                  </a:lnTo>
                  <a:lnTo>
                    <a:pt x="121461" y="21443"/>
                  </a:lnTo>
                  <a:lnTo>
                    <a:pt x="87678" y="46599"/>
                  </a:lnTo>
                  <a:lnTo>
                    <a:pt x="58245" y="79914"/>
                  </a:lnTo>
                  <a:lnTo>
                    <a:pt x="33961" y="120290"/>
                  </a:lnTo>
                  <a:lnTo>
                    <a:pt x="15626" y="166627"/>
                  </a:lnTo>
                  <a:lnTo>
                    <a:pt x="4039" y="217829"/>
                  </a:lnTo>
                  <a:lnTo>
                    <a:pt x="0" y="272796"/>
                  </a:lnTo>
                  <a:lnTo>
                    <a:pt x="4039" y="327762"/>
                  </a:lnTo>
                  <a:lnTo>
                    <a:pt x="15626" y="378964"/>
                  </a:lnTo>
                  <a:lnTo>
                    <a:pt x="33961" y="425301"/>
                  </a:lnTo>
                  <a:lnTo>
                    <a:pt x="58245" y="465677"/>
                  </a:lnTo>
                  <a:lnTo>
                    <a:pt x="87678" y="498992"/>
                  </a:lnTo>
                  <a:lnTo>
                    <a:pt x="121461" y="524148"/>
                  </a:lnTo>
                  <a:lnTo>
                    <a:pt x="158795" y="540048"/>
                  </a:lnTo>
                  <a:lnTo>
                    <a:pt x="198881" y="545591"/>
                  </a:lnTo>
                  <a:lnTo>
                    <a:pt x="238968" y="540048"/>
                  </a:lnTo>
                  <a:lnTo>
                    <a:pt x="276302" y="524148"/>
                  </a:lnTo>
                  <a:lnTo>
                    <a:pt x="310085" y="498992"/>
                  </a:lnTo>
                  <a:lnTo>
                    <a:pt x="339518" y="465677"/>
                  </a:lnTo>
                  <a:lnTo>
                    <a:pt x="363802" y="425301"/>
                  </a:lnTo>
                  <a:lnTo>
                    <a:pt x="382137" y="378964"/>
                  </a:lnTo>
                  <a:lnTo>
                    <a:pt x="393724" y="327762"/>
                  </a:lnTo>
                  <a:lnTo>
                    <a:pt x="397764" y="272796"/>
                  </a:lnTo>
                  <a:lnTo>
                    <a:pt x="393724" y="217829"/>
                  </a:lnTo>
                  <a:lnTo>
                    <a:pt x="382137" y="166627"/>
                  </a:lnTo>
                  <a:lnTo>
                    <a:pt x="363802" y="120290"/>
                  </a:lnTo>
                  <a:lnTo>
                    <a:pt x="339518" y="79914"/>
                  </a:lnTo>
                  <a:lnTo>
                    <a:pt x="310085" y="46599"/>
                  </a:lnTo>
                  <a:lnTo>
                    <a:pt x="276302" y="21443"/>
                  </a:lnTo>
                  <a:lnTo>
                    <a:pt x="238968" y="5543"/>
                  </a:lnTo>
                  <a:lnTo>
                    <a:pt x="198881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435852" y="1847088"/>
              <a:ext cx="398145" cy="546100"/>
            </a:xfrm>
            <a:custGeom>
              <a:avLst/>
              <a:gdLst/>
              <a:ahLst/>
              <a:cxnLst/>
              <a:rect l="l" t="t" r="r" b="b"/>
              <a:pathLst>
                <a:path w="398145" h="546100">
                  <a:moveTo>
                    <a:pt x="0" y="272796"/>
                  </a:moveTo>
                  <a:lnTo>
                    <a:pt x="4039" y="217829"/>
                  </a:lnTo>
                  <a:lnTo>
                    <a:pt x="15626" y="166627"/>
                  </a:lnTo>
                  <a:lnTo>
                    <a:pt x="33961" y="120290"/>
                  </a:lnTo>
                  <a:lnTo>
                    <a:pt x="58245" y="79914"/>
                  </a:lnTo>
                  <a:lnTo>
                    <a:pt x="87678" y="46599"/>
                  </a:lnTo>
                  <a:lnTo>
                    <a:pt x="121461" y="21443"/>
                  </a:lnTo>
                  <a:lnTo>
                    <a:pt x="158795" y="5543"/>
                  </a:lnTo>
                  <a:lnTo>
                    <a:pt x="198881" y="0"/>
                  </a:lnTo>
                  <a:lnTo>
                    <a:pt x="238968" y="5543"/>
                  </a:lnTo>
                  <a:lnTo>
                    <a:pt x="276302" y="21443"/>
                  </a:lnTo>
                  <a:lnTo>
                    <a:pt x="310085" y="46599"/>
                  </a:lnTo>
                  <a:lnTo>
                    <a:pt x="339518" y="79914"/>
                  </a:lnTo>
                  <a:lnTo>
                    <a:pt x="363802" y="120290"/>
                  </a:lnTo>
                  <a:lnTo>
                    <a:pt x="382137" y="166627"/>
                  </a:lnTo>
                  <a:lnTo>
                    <a:pt x="393724" y="217829"/>
                  </a:lnTo>
                  <a:lnTo>
                    <a:pt x="397764" y="272796"/>
                  </a:lnTo>
                  <a:lnTo>
                    <a:pt x="393724" y="327762"/>
                  </a:lnTo>
                  <a:lnTo>
                    <a:pt x="382137" y="378964"/>
                  </a:lnTo>
                  <a:lnTo>
                    <a:pt x="363802" y="425301"/>
                  </a:lnTo>
                  <a:lnTo>
                    <a:pt x="339518" y="465677"/>
                  </a:lnTo>
                  <a:lnTo>
                    <a:pt x="310085" y="498992"/>
                  </a:lnTo>
                  <a:lnTo>
                    <a:pt x="276302" y="524148"/>
                  </a:lnTo>
                  <a:lnTo>
                    <a:pt x="238968" y="540048"/>
                  </a:lnTo>
                  <a:lnTo>
                    <a:pt x="198881" y="545591"/>
                  </a:lnTo>
                  <a:lnTo>
                    <a:pt x="158795" y="540048"/>
                  </a:lnTo>
                  <a:lnTo>
                    <a:pt x="121461" y="524148"/>
                  </a:lnTo>
                  <a:lnTo>
                    <a:pt x="87678" y="498992"/>
                  </a:lnTo>
                  <a:lnTo>
                    <a:pt x="58245" y="465677"/>
                  </a:lnTo>
                  <a:lnTo>
                    <a:pt x="33961" y="425301"/>
                  </a:lnTo>
                  <a:lnTo>
                    <a:pt x="15626" y="378964"/>
                  </a:lnTo>
                  <a:lnTo>
                    <a:pt x="4039" y="327762"/>
                  </a:lnTo>
                  <a:lnTo>
                    <a:pt x="0" y="272796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440423" y="3226307"/>
              <a:ext cx="396240" cy="546100"/>
            </a:xfrm>
            <a:custGeom>
              <a:avLst/>
              <a:gdLst/>
              <a:ahLst/>
              <a:cxnLst/>
              <a:rect l="l" t="t" r="r" b="b"/>
              <a:pathLst>
                <a:path w="396240" h="546100">
                  <a:moveTo>
                    <a:pt x="198120" y="0"/>
                  </a:moveTo>
                  <a:lnTo>
                    <a:pt x="158176" y="5543"/>
                  </a:lnTo>
                  <a:lnTo>
                    <a:pt x="120979" y="21443"/>
                  </a:lnTo>
                  <a:lnTo>
                    <a:pt x="87324" y="46599"/>
                  </a:lnTo>
                  <a:lnTo>
                    <a:pt x="58007" y="79914"/>
                  </a:lnTo>
                  <a:lnTo>
                    <a:pt x="33821" y="120290"/>
                  </a:lnTo>
                  <a:lnTo>
                    <a:pt x="15561" y="166627"/>
                  </a:lnTo>
                  <a:lnTo>
                    <a:pt x="4022" y="217829"/>
                  </a:lnTo>
                  <a:lnTo>
                    <a:pt x="0" y="272795"/>
                  </a:lnTo>
                  <a:lnTo>
                    <a:pt x="4022" y="327762"/>
                  </a:lnTo>
                  <a:lnTo>
                    <a:pt x="15561" y="378964"/>
                  </a:lnTo>
                  <a:lnTo>
                    <a:pt x="33821" y="425301"/>
                  </a:lnTo>
                  <a:lnTo>
                    <a:pt x="58007" y="465677"/>
                  </a:lnTo>
                  <a:lnTo>
                    <a:pt x="87324" y="498992"/>
                  </a:lnTo>
                  <a:lnTo>
                    <a:pt x="120979" y="524148"/>
                  </a:lnTo>
                  <a:lnTo>
                    <a:pt x="158176" y="540048"/>
                  </a:lnTo>
                  <a:lnTo>
                    <a:pt x="198120" y="545591"/>
                  </a:lnTo>
                  <a:lnTo>
                    <a:pt x="238063" y="540048"/>
                  </a:lnTo>
                  <a:lnTo>
                    <a:pt x="275260" y="524148"/>
                  </a:lnTo>
                  <a:lnTo>
                    <a:pt x="308915" y="498992"/>
                  </a:lnTo>
                  <a:lnTo>
                    <a:pt x="338232" y="465677"/>
                  </a:lnTo>
                  <a:lnTo>
                    <a:pt x="362418" y="425301"/>
                  </a:lnTo>
                  <a:lnTo>
                    <a:pt x="380678" y="378964"/>
                  </a:lnTo>
                  <a:lnTo>
                    <a:pt x="392217" y="327762"/>
                  </a:lnTo>
                  <a:lnTo>
                    <a:pt x="396240" y="272795"/>
                  </a:lnTo>
                  <a:lnTo>
                    <a:pt x="392217" y="217829"/>
                  </a:lnTo>
                  <a:lnTo>
                    <a:pt x="380678" y="166627"/>
                  </a:lnTo>
                  <a:lnTo>
                    <a:pt x="362418" y="120290"/>
                  </a:lnTo>
                  <a:lnTo>
                    <a:pt x="338232" y="79914"/>
                  </a:lnTo>
                  <a:lnTo>
                    <a:pt x="308915" y="46599"/>
                  </a:lnTo>
                  <a:lnTo>
                    <a:pt x="275260" y="21443"/>
                  </a:lnTo>
                  <a:lnTo>
                    <a:pt x="238063" y="5543"/>
                  </a:lnTo>
                  <a:lnTo>
                    <a:pt x="19812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6440423" y="3226307"/>
              <a:ext cx="396240" cy="546100"/>
            </a:xfrm>
            <a:custGeom>
              <a:avLst/>
              <a:gdLst/>
              <a:ahLst/>
              <a:cxnLst/>
              <a:rect l="l" t="t" r="r" b="b"/>
              <a:pathLst>
                <a:path w="396240" h="546100">
                  <a:moveTo>
                    <a:pt x="0" y="272795"/>
                  </a:moveTo>
                  <a:lnTo>
                    <a:pt x="4022" y="217829"/>
                  </a:lnTo>
                  <a:lnTo>
                    <a:pt x="15561" y="166627"/>
                  </a:lnTo>
                  <a:lnTo>
                    <a:pt x="33821" y="120290"/>
                  </a:lnTo>
                  <a:lnTo>
                    <a:pt x="58007" y="79914"/>
                  </a:lnTo>
                  <a:lnTo>
                    <a:pt x="87324" y="46599"/>
                  </a:lnTo>
                  <a:lnTo>
                    <a:pt x="120979" y="21443"/>
                  </a:lnTo>
                  <a:lnTo>
                    <a:pt x="158176" y="5543"/>
                  </a:lnTo>
                  <a:lnTo>
                    <a:pt x="198120" y="0"/>
                  </a:lnTo>
                  <a:lnTo>
                    <a:pt x="238063" y="5543"/>
                  </a:lnTo>
                  <a:lnTo>
                    <a:pt x="275260" y="21443"/>
                  </a:lnTo>
                  <a:lnTo>
                    <a:pt x="308915" y="46599"/>
                  </a:lnTo>
                  <a:lnTo>
                    <a:pt x="338232" y="79914"/>
                  </a:lnTo>
                  <a:lnTo>
                    <a:pt x="362418" y="120290"/>
                  </a:lnTo>
                  <a:lnTo>
                    <a:pt x="380678" y="166627"/>
                  </a:lnTo>
                  <a:lnTo>
                    <a:pt x="392217" y="217829"/>
                  </a:lnTo>
                  <a:lnTo>
                    <a:pt x="396240" y="272795"/>
                  </a:lnTo>
                  <a:lnTo>
                    <a:pt x="392217" y="327762"/>
                  </a:lnTo>
                  <a:lnTo>
                    <a:pt x="380678" y="378964"/>
                  </a:lnTo>
                  <a:lnTo>
                    <a:pt x="362418" y="425301"/>
                  </a:lnTo>
                  <a:lnTo>
                    <a:pt x="338232" y="465677"/>
                  </a:lnTo>
                  <a:lnTo>
                    <a:pt x="308915" y="498992"/>
                  </a:lnTo>
                  <a:lnTo>
                    <a:pt x="275260" y="524148"/>
                  </a:lnTo>
                  <a:lnTo>
                    <a:pt x="238063" y="540048"/>
                  </a:lnTo>
                  <a:lnTo>
                    <a:pt x="198120" y="545591"/>
                  </a:lnTo>
                  <a:lnTo>
                    <a:pt x="158176" y="540048"/>
                  </a:lnTo>
                  <a:lnTo>
                    <a:pt x="120979" y="524148"/>
                  </a:lnTo>
                  <a:lnTo>
                    <a:pt x="87324" y="498992"/>
                  </a:lnTo>
                  <a:lnTo>
                    <a:pt x="58007" y="465677"/>
                  </a:lnTo>
                  <a:lnTo>
                    <a:pt x="33821" y="425301"/>
                  </a:lnTo>
                  <a:lnTo>
                    <a:pt x="15561" y="378964"/>
                  </a:lnTo>
                  <a:lnTo>
                    <a:pt x="4022" y="327762"/>
                  </a:lnTo>
                  <a:lnTo>
                    <a:pt x="0" y="272795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6435852" y="5401055"/>
              <a:ext cx="398145" cy="546100"/>
            </a:xfrm>
            <a:custGeom>
              <a:avLst/>
              <a:gdLst/>
              <a:ahLst/>
              <a:cxnLst/>
              <a:rect l="l" t="t" r="r" b="b"/>
              <a:pathLst>
                <a:path w="398145" h="546100">
                  <a:moveTo>
                    <a:pt x="198881" y="0"/>
                  </a:moveTo>
                  <a:lnTo>
                    <a:pt x="158795" y="5543"/>
                  </a:lnTo>
                  <a:lnTo>
                    <a:pt x="121461" y="21443"/>
                  </a:lnTo>
                  <a:lnTo>
                    <a:pt x="87678" y="46599"/>
                  </a:lnTo>
                  <a:lnTo>
                    <a:pt x="58245" y="79914"/>
                  </a:lnTo>
                  <a:lnTo>
                    <a:pt x="33961" y="120290"/>
                  </a:lnTo>
                  <a:lnTo>
                    <a:pt x="15626" y="166627"/>
                  </a:lnTo>
                  <a:lnTo>
                    <a:pt x="4039" y="217829"/>
                  </a:lnTo>
                  <a:lnTo>
                    <a:pt x="0" y="272796"/>
                  </a:lnTo>
                  <a:lnTo>
                    <a:pt x="4039" y="327773"/>
                  </a:lnTo>
                  <a:lnTo>
                    <a:pt x="15626" y="378980"/>
                  </a:lnTo>
                  <a:lnTo>
                    <a:pt x="33961" y="425318"/>
                  </a:lnTo>
                  <a:lnTo>
                    <a:pt x="58245" y="465691"/>
                  </a:lnTo>
                  <a:lnTo>
                    <a:pt x="87678" y="499002"/>
                  </a:lnTo>
                  <a:lnTo>
                    <a:pt x="121461" y="524154"/>
                  </a:lnTo>
                  <a:lnTo>
                    <a:pt x="158795" y="540049"/>
                  </a:lnTo>
                  <a:lnTo>
                    <a:pt x="198881" y="545592"/>
                  </a:lnTo>
                  <a:lnTo>
                    <a:pt x="238968" y="540049"/>
                  </a:lnTo>
                  <a:lnTo>
                    <a:pt x="276302" y="524154"/>
                  </a:lnTo>
                  <a:lnTo>
                    <a:pt x="310085" y="499002"/>
                  </a:lnTo>
                  <a:lnTo>
                    <a:pt x="339518" y="465691"/>
                  </a:lnTo>
                  <a:lnTo>
                    <a:pt x="363802" y="425318"/>
                  </a:lnTo>
                  <a:lnTo>
                    <a:pt x="382137" y="378980"/>
                  </a:lnTo>
                  <a:lnTo>
                    <a:pt x="393724" y="327773"/>
                  </a:lnTo>
                  <a:lnTo>
                    <a:pt x="397764" y="272796"/>
                  </a:lnTo>
                  <a:lnTo>
                    <a:pt x="393724" y="217829"/>
                  </a:lnTo>
                  <a:lnTo>
                    <a:pt x="382137" y="166627"/>
                  </a:lnTo>
                  <a:lnTo>
                    <a:pt x="363802" y="120290"/>
                  </a:lnTo>
                  <a:lnTo>
                    <a:pt x="339518" y="79914"/>
                  </a:lnTo>
                  <a:lnTo>
                    <a:pt x="310085" y="46599"/>
                  </a:lnTo>
                  <a:lnTo>
                    <a:pt x="276302" y="21443"/>
                  </a:lnTo>
                  <a:lnTo>
                    <a:pt x="238968" y="5543"/>
                  </a:lnTo>
                  <a:lnTo>
                    <a:pt x="198881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6435852" y="5401055"/>
              <a:ext cx="398145" cy="546100"/>
            </a:xfrm>
            <a:custGeom>
              <a:avLst/>
              <a:gdLst/>
              <a:ahLst/>
              <a:cxnLst/>
              <a:rect l="l" t="t" r="r" b="b"/>
              <a:pathLst>
                <a:path w="398145" h="546100">
                  <a:moveTo>
                    <a:pt x="0" y="272796"/>
                  </a:moveTo>
                  <a:lnTo>
                    <a:pt x="4039" y="217829"/>
                  </a:lnTo>
                  <a:lnTo>
                    <a:pt x="15626" y="166627"/>
                  </a:lnTo>
                  <a:lnTo>
                    <a:pt x="33961" y="120290"/>
                  </a:lnTo>
                  <a:lnTo>
                    <a:pt x="58245" y="79914"/>
                  </a:lnTo>
                  <a:lnTo>
                    <a:pt x="87678" y="46599"/>
                  </a:lnTo>
                  <a:lnTo>
                    <a:pt x="121461" y="21443"/>
                  </a:lnTo>
                  <a:lnTo>
                    <a:pt x="158795" y="5543"/>
                  </a:lnTo>
                  <a:lnTo>
                    <a:pt x="198881" y="0"/>
                  </a:lnTo>
                  <a:lnTo>
                    <a:pt x="238968" y="5543"/>
                  </a:lnTo>
                  <a:lnTo>
                    <a:pt x="276302" y="21443"/>
                  </a:lnTo>
                  <a:lnTo>
                    <a:pt x="310085" y="46599"/>
                  </a:lnTo>
                  <a:lnTo>
                    <a:pt x="339518" y="79914"/>
                  </a:lnTo>
                  <a:lnTo>
                    <a:pt x="363802" y="120290"/>
                  </a:lnTo>
                  <a:lnTo>
                    <a:pt x="382137" y="166627"/>
                  </a:lnTo>
                  <a:lnTo>
                    <a:pt x="393724" y="217829"/>
                  </a:lnTo>
                  <a:lnTo>
                    <a:pt x="397764" y="272796"/>
                  </a:lnTo>
                  <a:lnTo>
                    <a:pt x="393724" y="327773"/>
                  </a:lnTo>
                  <a:lnTo>
                    <a:pt x="382137" y="378980"/>
                  </a:lnTo>
                  <a:lnTo>
                    <a:pt x="363802" y="425318"/>
                  </a:lnTo>
                  <a:lnTo>
                    <a:pt x="339518" y="465691"/>
                  </a:lnTo>
                  <a:lnTo>
                    <a:pt x="310085" y="499002"/>
                  </a:lnTo>
                  <a:lnTo>
                    <a:pt x="276302" y="524154"/>
                  </a:lnTo>
                  <a:lnTo>
                    <a:pt x="238968" y="540049"/>
                  </a:lnTo>
                  <a:lnTo>
                    <a:pt x="198881" y="545592"/>
                  </a:lnTo>
                  <a:lnTo>
                    <a:pt x="158795" y="540049"/>
                  </a:lnTo>
                  <a:lnTo>
                    <a:pt x="121461" y="524154"/>
                  </a:lnTo>
                  <a:lnTo>
                    <a:pt x="87678" y="499002"/>
                  </a:lnTo>
                  <a:lnTo>
                    <a:pt x="58245" y="465691"/>
                  </a:lnTo>
                  <a:lnTo>
                    <a:pt x="33961" y="425318"/>
                  </a:lnTo>
                  <a:lnTo>
                    <a:pt x="15626" y="378980"/>
                  </a:lnTo>
                  <a:lnTo>
                    <a:pt x="4039" y="327773"/>
                  </a:lnTo>
                  <a:lnTo>
                    <a:pt x="0" y="272796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509268" y="1353184"/>
              <a:ext cx="5056505" cy="4830445"/>
            </a:xfrm>
            <a:custGeom>
              <a:avLst/>
              <a:gdLst/>
              <a:ahLst/>
              <a:cxnLst/>
              <a:rect l="l" t="t" r="r" b="b"/>
              <a:pathLst>
                <a:path w="5056505" h="4830445">
                  <a:moveTo>
                    <a:pt x="2344928" y="4073779"/>
                  </a:moveTo>
                  <a:lnTo>
                    <a:pt x="2342121" y="4021709"/>
                  </a:lnTo>
                  <a:lnTo>
                    <a:pt x="2340356" y="3988689"/>
                  </a:lnTo>
                  <a:lnTo>
                    <a:pt x="2312708" y="4004424"/>
                  </a:lnTo>
                  <a:lnTo>
                    <a:pt x="1745475" y="3008376"/>
                  </a:lnTo>
                  <a:lnTo>
                    <a:pt x="2295512" y="2429599"/>
                  </a:lnTo>
                  <a:lnTo>
                    <a:pt x="2318512" y="2451481"/>
                  </a:lnTo>
                  <a:lnTo>
                    <a:pt x="2330678" y="2411603"/>
                  </a:lnTo>
                  <a:lnTo>
                    <a:pt x="2343404" y="2369947"/>
                  </a:lnTo>
                  <a:lnTo>
                    <a:pt x="2263267" y="2398903"/>
                  </a:lnTo>
                  <a:lnTo>
                    <a:pt x="2286266" y="2420810"/>
                  </a:lnTo>
                  <a:lnTo>
                    <a:pt x="1738896" y="2996819"/>
                  </a:lnTo>
                  <a:lnTo>
                    <a:pt x="1729790" y="2980829"/>
                  </a:lnTo>
                  <a:lnTo>
                    <a:pt x="1729790" y="3006407"/>
                  </a:lnTo>
                  <a:lnTo>
                    <a:pt x="1222362" y="3540379"/>
                  </a:lnTo>
                  <a:lnTo>
                    <a:pt x="1213535" y="3533813"/>
                  </a:lnTo>
                  <a:lnTo>
                    <a:pt x="1213535" y="3549662"/>
                  </a:lnTo>
                  <a:lnTo>
                    <a:pt x="22491" y="4803038"/>
                  </a:lnTo>
                  <a:lnTo>
                    <a:pt x="928535" y="3337395"/>
                  </a:lnTo>
                  <a:lnTo>
                    <a:pt x="1213535" y="3549662"/>
                  </a:lnTo>
                  <a:lnTo>
                    <a:pt x="1213535" y="3533813"/>
                  </a:lnTo>
                  <a:lnTo>
                    <a:pt x="935240" y="3326536"/>
                  </a:lnTo>
                  <a:lnTo>
                    <a:pt x="1443710" y="2504021"/>
                  </a:lnTo>
                  <a:lnTo>
                    <a:pt x="1729790" y="3006407"/>
                  </a:lnTo>
                  <a:lnTo>
                    <a:pt x="1729790" y="2980829"/>
                  </a:lnTo>
                  <a:lnTo>
                    <a:pt x="1451292" y="2491752"/>
                  </a:lnTo>
                  <a:lnTo>
                    <a:pt x="1504391" y="2405862"/>
                  </a:lnTo>
                  <a:lnTo>
                    <a:pt x="2214562" y="2282583"/>
                  </a:lnTo>
                  <a:lnTo>
                    <a:pt x="2219960" y="2313813"/>
                  </a:lnTo>
                  <a:lnTo>
                    <a:pt x="2282329" y="2267839"/>
                  </a:lnTo>
                  <a:lnTo>
                    <a:pt x="2288540" y="2263267"/>
                  </a:lnTo>
                  <a:lnTo>
                    <a:pt x="2207006" y="2238756"/>
                  </a:lnTo>
                  <a:lnTo>
                    <a:pt x="2212390" y="2270023"/>
                  </a:lnTo>
                  <a:lnTo>
                    <a:pt x="1513332" y="2391397"/>
                  </a:lnTo>
                  <a:lnTo>
                    <a:pt x="1779981" y="1960041"/>
                  </a:lnTo>
                  <a:lnTo>
                    <a:pt x="2180933" y="2100783"/>
                  </a:lnTo>
                  <a:lnTo>
                    <a:pt x="2170430" y="2130679"/>
                  </a:lnTo>
                  <a:lnTo>
                    <a:pt x="2255012" y="2120011"/>
                  </a:lnTo>
                  <a:lnTo>
                    <a:pt x="2240483" y="2105025"/>
                  </a:lnTo>
                  <a:lnTo>
                    <a:pt x="2195703" y="2058797"/>
                  </a:lnTo>
                  <a:lnTo>
                    <a:pt x="2185174" y="2088743"/>
                  </a:lnTo>
                  <a:lnTo>
                    <a:pt x="1786851" y="1948942"/>
                  </a:lnTo>
                  <a:lnTo>
                    <a:pt x="1954491" y="1677771"/>
                  </a:lnTo>
                  <a:lnTo>
                    <a:pt x="2226614" y="1912112"/>
                  </a:lnTo>
                  <a:lnTo>
                    <a:pt x="2205990" y="1936115"/>
                  </a:lnTo>
                  <a:lnTo>
                    <a:pt x="2288540" y="1956943"/>
                  </a:lnTo>
                  <a:lnTo>
                    <a:pt x="2273223" y="1920367"/>
                  </a:lnTo>
                  <a:lnTo>
                    <a:pt x="2255647" y="1878330"/>
                  </a:lnTo>
                  <a:lnTo>
                    <a:pt x="2234946" y="1902421"/>
                  </a:lnTo>
                  <a:lnTo>
                    <a:pt x="1961286" y="1666760"/>
                  </a:lnTo>
                  <a:lnTo>
                    <a:pt x="2308783" y="1104646"/>
                  </a:lnTo>
                  <a:lnTo>
                    <a:pt x="2335784" y="1121283"/>
                  </a:lnTo>
                  <a:lnTo>
                    <a:pt x="2338844" y="1087120"/>
                  </a:lnTo>
                  <a:lnTo>
                    <a:pt x="2343404" y="1036447"/>
                  </a:lnTo>
                  <a:lnTo>
                    <a:pt x="2270887" y="1081278"/>
                  </a:lnTo>
                  <a:lnTo>
                    <a:pt x="2297950" y="1097978"/>
                  </a:lnTo>
                  <a:lnTo>
                    <a:pt x="1951520" y="1658340"/>
                  </a:lnTo>
                  <a:lnTo>
                    <a:pt x="1944712" y="1652485"/>
                  </a:lnTo>
                  <a:lnTo>
                    <a:pt x="1944712" y="1669351"/>
                  </a:lnTo>
                  <a:lnTo>
                    <a:pt x="1774545" y="1944624"/>
                  </a:lnTo>
                  <a:lnTo>
                    <a:pt x="1767674" y="1942223"/>
                  </a:lnTo>
                  <a:lnTo>
                    <a:pt x="1767674" y="1955723"/>
                  </a:lnTo>
                  <a:lnTo>
                    <a:pt x="1496542" y="2394305"/>
                  </a:lnTo>
                  <a:lnTo>
                    <a:pt x="1487601" y="2395867"/>
                  </a:lnTo>
                  <a:lnTo>
                    <a:pt x="1487601" y="2408771"/>
                  </a:lnTo>
                  <a:lnTo>
                    <a:pt x="1444104" y="2479129"/>
                  </a:lnTo>
                  <a:lnTo>
                    <a:pt x="1436522" y="2465819"/>
                  </a:lnTo>
                  <a:lnTo>
                    <a:pt x="1436522" y="2491397"/>
                  </a:lnTo>
                  <a:lnTo>
                    <a:pt x="924953" y="3318878"/>
                  </a:lnTo>
                  <a:lnTo>
                    <a:pt x="40259" y="2659977"/>
                  </a:lnTo>
                  <a:lnTo>
                    <a:pt x="1398308" y="2424265"/>
                  </a:lnTo>
                  <a:lnTo>
                    <a:pt x="1436522" y="2491397"/>
                  </a:lnTo>
                  <a:lnTo>
                    <a:pt x="1436522" y="2465819"/>
                  </a:lnTo>
                  <a:lnTo>
                    <a:pt x="1411566" y="2421966"/>
                  </a:lnTo>
                  <a:lnTo>
                    <a:pt x="1487601" y="2408771"/>
                  </a:lnTo>
                  <a:lnTo>
                    <a:pt x="1487601" y="2395867"/>
                  </a:lnTo>
                  <a:lnTo>
                    <a:pt x="1404874" y="2410218"/>
                  </a:lnTo>
                  <a:lnTo>
                    <a:pt x="1086523" y="1851177"/>
                  </a:lnTo>
                  <a:lnTo>
                    <a:pt x="1209027" y="1759623"/>
                  </a:lnTo>
                  <a:lnTo>
                    <a:pt x="1767674" y="1955723"/>
                  </a:lnTo>
                  <a:lnTo>
                    <a:pt x="1767674" y="1942223"/>
                  </a:lnTo>
                  <a:lnTo>
                    <a:pt x="1221320" y="1750441"/>
                  </a:lnTo>
                  <a:lnTo>
                    <a:pt x="1659013" y="1423314"/>
                  </a:lnTo>
                  <a:lnTo>
                    <a:pt x="1944712" y="1669351"/>
                  </a:lnTo>
                  <a:lnTo>
                    <a:pt x="1944712" y="1652485"/>
                  </a:lnTo>
                  <a:lnTo>
                    <a:pt x="1669503" y="1415478"/>
                  </a:lnTo>
                  <a:lnTo>
                    <a:pt x="2231275" y="995641"/>
                  </a:lnTo>
                  <a:lnTo>
                    <a:pt x="2250313" y="1021080"/>
                  </a:lnTo>
                  <a:lnTo>
                    <a:pt x="2272004" y="977900"/>
                  </a:lnTo>
                  <a:lnTo>
                    <a:pt x="2288540" y="945007"/>
                  </a:lnTo>
                  <a:lnTo>
                    <a:pt x="2204720" y="960120"/>
                  </a:lnTo>
                  <a:lnTo>
                    <a:pt x="2223719" y="985532"/>
                  </a:lnTo>
                  <a:lnTo>
                    <a:pt x="1659699" y="1407033"/>
                  </a:lnTo>
                  <a:lnTo>
                    <a:pt x="1649209" y="1398003"/>
                  </a:lnTo>
                  <a:lnTo>
                    <a:pt x="1649209" y="1414868"/>
                  </a:lnTo>
                  <a:lnTo>
                    <a:pt x="1206931" y="1745386"/>
                  </a:lnTo>
                  <a:lnTo>
                    <a:pt x="1194638" y="1741081"/>
                  </a:lnTo>
                  <a:lnTo>
                    <a:pt x="1194638" y="1754568"/>
                  </a:lnTo>
                  <a:lnTo>
                    <a:pt x="1080198" y="1840090"/>
                  </a:lnTo>
                  <a:lnTo>
                    <a:pt x="990752" y="1682991"/>
                  </a:lnTo>
                  <a:lnTo>
                    <a:pt x="1194638" y="1754568"/>
                  </a:lnTo>
                  <a:lnTo>
                    <a:pt x="1194638" y="1741081"/>
                  </a:lnTo>
                  <a:lnTo>
                    <a:pt x="981151" y="1666125"/>
                  </a:lnTo>
                  <a:lnTo>
                    <a:pt x="57416" y="43980"/>
                  </a:lnTo>
                  <a:lnTo>
                    <a:pt x="1649209" y="1414868"/>
                  </a:lnTo>
                  <a:lnTo>
                    <a:pt x="1649209" y="1398003"/>
                  </a:lnTo>
                  <a:lnTo>
                    <a:pt x="53022" y="23317"/>
                  </a:lnTo>
                  <a:lnTo>
                    <a:pt x="2202840" y="636117"/>
                  </a:lnTo>
                  <a:lnTo>
                    <a:pt x="2194179" y="666623"/>
                  </a:lnTo>
                  <a:lnTo>
                    <a:pt x="2277872" y="650875"/>
                  </a:lnTo>
                  <a:lnTo>
                    <a:pt x="2265515" y="639572"/>
                  </a:lnTo>
                  <a:lnTo>
                    <a:pt x="2215007" y="593344"/>
                  </a:lnTo>
                  <a:lnTo>
                    <a:pt x="2206320" y="623900"/>
                  </a:lnTo>
                  <a:lnTo>
                    <a:pt x="35255" y="5054"/>
                  </a:lnTo>
                  <a:lnTo>
                    <a:pt x="32385" y="0"/>
                  </a:lnTo>
                  <a:lnTo>
                    <a:pt x="21463" y="6350"/>
                  </a:lnTo>
                  <a:lnTo>
                    <a:pt x="24625" y="11912"/>
                  </a:lnTo>
                  <a:lnTo>
                    <a:pt x="22733" y="14097"/>
                  </a:lnTo>
                  <a:lnTo>
                    <a:pt x="28892" y="19418"/>
                  </a:lnTo>
                  <a:lnTo>
                    <a:pt x="962952" y="1659737"/>
                  </a:lnTo>
                  <a:lnTo>
                    <a:pt x="16891" y="1327658"/>
                  </a:lnTo>
                  <a:lnTo>
                    <a:pt x="12560" y="1339596"/>
                  </a:lnTo>
                  <a:lnTo>
                    <a:pt x="972553" y="1676603"/>
                  </a:lnTo>
                  <a:lnTo>
                    <a:pt x="1069987" y="1847723"/>
                  </a:lnTo>
                  <a:lnTo>
                    <a:pt x="17018" y="2634615"/>
                  </a:lnTo>
                  <a:lnTo>
                    <a:pt x="24638" y="2644775"/>
                  </a:lnTo>
                  <a:lnTo>
                    <a:pt x="1076299" y="1858810"/>
                  </a:lnTo>
                  <a:lnTo>
                    <a:pt x="1391615" y="2412530"/>
                  </a:lnTo>
                  <a:lnTo>
                    <a:pt x="26276" y="2649563"/>
                  </a:lnTo>
                  <a:lnTo>
                    <a:pt x="24638" y="2648331"/>
                  </a:lnTo>
                  <a:lnTo>
                    <a:pt x="23329" y="2650071"/>
                  </a:lnTo>
                  <a:lnTo>
                    <a:pt x="13589" y="2651760"/>
                  </a:lnTo>
                  <a:lnTo>
                    <a:pt x="15875" y="2664206"/>
                  </a:lnTo>
                  <a:lnTo>
                    <a:pt x="23012" y="2662974"/>
                  </a:lnTo>
                  <a:lnTo>
                    <a:pt x="918248" y="3329736"/>
                  </a:lnTo>
                  <a:lnTo>
                    <a:pt x="6223" y="4805007"/>
                  </a:lnTo>
                  <a:lnTo>
                    <a:pt x="15316" y="4810582"/>
                  </a:lnTo>
                  <a:lnTo>
                    <a:pt x="10502" y="4815649"/>
                  </a:lnTo>
                  <a:lnTo>
                    <a:pt x="0" y="4817313"/>
                  </a:lnTo>
                  <a:lnTo>
                    <a:pt x="2032" y="4829861"/>
                  </a:lnTo>
                  <a:lnTo>
                    <a:pt x="15925" y="4827651"/>
                  </a:lnTo>
                  <a:lnTo>
                    <a:pt x="16256" y="4827956"/>
                  </a:lnTo>
                  <a:lnTo>
                    <a:pt x="16649" y="4827536"/>
                  </a:lnTo>
                  <a:lnTo>
                    <a:pt x="2214295" y="4477601"/>
                  </a:lnTo>
                  <a:lnTo>
                    <a:pt x="2219325" y="4508957"/>
                  </a:lnTo>
                  <a:lnTo>
                    <a:pt x="2283345" y="4463072"/>
                  </a:lnTo>
                  <a:lnTo>
                    <a:pt x="2288540" y="4459351"/>
                  </a:lnTo>
                  <a:lnTo>
                    <a:pt x="2207260" y="4433709"/>
                  </a:lnTo>
                  <a:lnTo>
                    <a:pt x="2212276" y="4465066"/>
                  </a:lnTo>
                  <a:lnTo>
                    <a:pt x="31064" y="4812373"/>
                  </a:lnTo>
                  <a:lnTo>
                    <a:pt x="1223797" y="3557308"/>
                  </a:lnTo>
                  <a:lnTo>
                    <a:pt x="2212975" y="4293997"/>
                  </a:lnTo>
                  <a:lnTo>
                    <a:pt x="2194052" y="4319422"/>
                  </a:lnTo>
                  <a:lnTo>
                    <a:pt x="2277872" y="4334383"/>
                  </a:lnTo>
                  <a:lnTo>
                    <a:pt x="2261311" y="4301553"/>
                  </a:lnTo>
                  <a:lnTo>
                    <a:pt x="2239518" y="4258310"/>
                  </a:lnTo>
                  <a:lnTo>
                    <a:pt x="2220557" y="4283786"/>
                  </a:lnTo>
                  <a:lnTo>
                    <a:pt x="1232623" y="3548024"/>
                  </a:lnTo>
                  <a:lnTo>
                    <a:pt x="1736369" y="3017964"/>
                  </a:lnTo>
                  <a:lnTo>
                    <a:pt x="2301684" y="4010698"/>
                  </a:lnTo>
                  <a:lnTo>
                    <a:pt x="2274062" y="4026408"/>
                  </a:lnTo>
                  <a:lnTo>
                    <a:pt x="2344928" y="4073779"/>
                  </a:lnTo>
                  <a:close/>
                </a:path>
                <a:path w="5056505" h="4830445">
                  <a:moveTo>
                    <a:pt x="4917440" y="4322191"/>
                  </a:moveTo>
                  <a:lnTo>
                    <a:pt x="4841240" y="4284040"/>
                  </a:lnTo>
                  <a:lnTo>
                    <a:pt x="4841227" y="4315790"/>
                  </a:lnTo>
                  <a:lnTo>
                    <a:pt x="2684780" y="4314317"/>
                  </a:lnTo>
                  <a:lnTo>
                    <a:pt x="2684780" y="4327017"/>
                  </a:lnTo>
                  <a:lnTo>
                    <a:pt x="4841240" y="4328490"/>
                  </a:lnTo>
                  <a:lnTo>
                    <a:pt x="4841240" y="4360240"/>
                  </a:lnTo>
                  <a:lnTo>
                    <a:pt x="4904816" y="4328490"/>
                  </a:lnTo>
                  <a:lnTo>
                    <a:pt x="4917440" y="4322191"/>
                  </a:lnTo>
                  <a:close/>
                </a:path>
                <a:path w="5056505" h="4830445">
                  <a:moveTo>
                    <a:pt x="5056124" y="1036447"/>
                  </a:moveTo>
                  <a:lnTo>
                    <a:pt x="4980305" y="1075436"/>
                  </a:lnTo>
                  <a:lnTo>
                    <a:pt x="5005946" y="1094193"/>
                  </a:lnTo>
                  <a:lnTo>
                    <a:pt x="4544288" y="1724456"/>
                  </a:lnTo>
                  <a:lnTo>
                    <a:pt x="2690622" y="797560"/>
                  </a:lnTo>
                  <a:lnTo>
                    <a:pt x="2685034" y="808990"/>
                  </a:lnTo>
                  <a:lnTo>
                    <a:pt x="4536694" y="1734832"/>
                  </a:lnTo>
                  <a:lnTo>
                    <a:pt x="3945572" y="2541841"/>
                  </a:lnTo>
                  <a:lnTo>
                    <a:pt x="2679192" y="807212"/>
                  </a:lnTo>
                  <a:lnTo>
                    <a:pt x="2669032" y="814578"/>
                  </a:lnTo>
                  <a:lnTo>
                    <a:pt x="3937736" y="2552547"/>
                  </a:lnTo>
                  <a:lnTo>
                    <a:pt x="2659888" y="4297108"/>
                  </a:lnTo>
                  <a:lnTo>
                    <a:pt x="2670048" y="4304601"/>
                  </a:lnTo>
                  <a:lnTo>
                    <a:pt x="2682481" y="4287621"/>
                  </a:lnTo>
                  <a:lnTo>
                    <a:pt x="2688971" y="4294924"/>
                  </a:lnTo>
                  <a:lnTo>
                    <a:pt x="4213580" y="2930423"/>
                  </a:lnTo>
                  <a:lnTo>
                    <a:pt x="5006048" y="4015968"/>
                  </a:lnTo>
                  <a:lnTo>
                    <a:pt x="4980432" y="4034663"/>
                  </a:lnTo>
                  <a:lnTo>
                    <a:pt x="5056124" y="4073779"/>
                  </a:lnTo>
                  <a:lnTo>
                    <a:pt x="5048148" y="4026281"/>
                  </a:lnTo>
                  <a:lnTo>
                    <a:pt x="5042027" y="3989705"/>
                  </a:lnTo>
                  <a:lnTo>
                    <a:pt x="5016322" y="4008463"/>
                  </a:lnTo>
                  <a:lnTo>
                    <a:pt x="4223067" y="2921939"/>
                  </a:lnTo>
                  <a:lnTo>
                    <a:pt x="4896904" y="2318867"/>
                  </a:lnTo>
                  <a:lnTo>
                    <a:pt x="4918075" y="2342515"/>
                  </a:lnTo>
                  <a:lnTo>
                    <a:pt x="4934559" y="2300859"/>
                  </a:lnTo>
                  <a:lnTo>
                    <a:pt x="4949444" y="2263267"/>
                  </a:lnTo>
                  <a:lnTo>
                    <a:pt x="4867275" y="2285746"/>
                  </a:lnTo>
                  <a:lnTo>
                    <a:pt x="4888395" y="2309355"/>
                  </a:lnTo>
                  <a:lnTo>
                    <a:pt x="4215523" y="2911614"/>
                  </a:lnTo>
                  <a:lnTo>
                    <a:pt x="4206049" y="2898648"/>
                  </a:lnTo>
                  <a:lnTo>
                    <a:pt x="4206049" y="2920098"/>
                  </a:lnTo>
                  <a:lnTo>
                    <a:pt x="2690685" y="4276433"/>
                  </a:lnTo>
                  <a:lnTo>
                    <a:pt x="3945585" y="2563291"/>
                  </a:lnTo>
                  <a:lnTo>
                    <a:pt x="4206049" y="2920098"/>
                  </a:lnTo>
                  <a:lnTo>
                    <a:pt x="4206049" y="2898648"/>
                  </a:lnTo>
                  <a:lnTo>
                    <a:pt x="3953421" y="2552585"/>
                  </a:lnTo>
                  <a:lnTo>
                    <a:pt x="4548213" y="1740598"/>
                  </a:lnTo>
                  <a:lnTo>
                    <a:pt x="4924120" y="1928545"/>
                  </a:lnTo>
                  <a:lnTo>
                    <a:pt x="4909947" y="1956943"/>
                  </a:lnTo>
                  <a:lnTo>
                    <a:pt x="4995151" y="1956943"/>
                  </a:lnTo>
                  <a:lnTo>
                    <a:pt x="4978095" y="1934210"/>
                  </a:lnTo>
                  <a:lnTo>
                    <a:pt x="4943983" y="1888744"/>
                  </a:lnTo>
                  <a:lnTo>
                    <a:pt x="4929771" y="1917204"/>
                  </a:lnTo>
                  <a:lnTo>
                    <a:pt x="4555807" y="1730222"/>
                  </a:lnTo>
                  <a:lnTo>
                    <a:pt x="5016208" y="1101712"/>
                  </a:lnTo>
                  <a:lnTo>
                    <a:pt x="5041773" y="1120394"/>
                  </a:lnTo>
                  <a:lnTo>
                    <a:pt x="5047996" y="1083945"/>
                  </a:lnTo>
                  <a:lnTo>
                    <a:pt x="5056124" y="10364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328927" y="3845052"/>
              <a:ext cx="2638425" cy="2032000"/>
            </a:xfrm>
            <a:custGeom>
              <a:avLst/>
              <a:gdLst/>
              <a:ahLst/>
              <a:cxnLst/>
              <a:rect l="l" t="t" r="r" b="b"/>
              <a:pathLst>
                <a:path w="2638425" h="2032000">
                  <a:moveTo>
                    <a:pt x="0" y="394716"/>
                  </a:moveTo>
                  <a:lnTo>
                    <a:pt x="1524" y="2031492"/>
                  </a:lnTo>
                </a:path>
                <a:path w="2638425" h="2032000">
                  <a:moveTo>
                    <a:pt x="2636520" y="0"/>
                  </a:moveTo>
                  <a:lnTo>
                    <a:pt x="2638044" y="1438656"/>
                  </a:lnTo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519428" y="2110485"/>
              <a:ext cx="4939665" cy="3440429"/>
            </a:xfrm>
            <a:custGeom>
              <a:avLst/>
              <a:gdLst/>
              <a:ahLst/>
              <a:cxnLst/>
              <a:rect l="l" t="t" r="r" b="b"/>
              <a:pathLst>
                <a:path w="4939665" h="3440429">
                  <a:moveTo>
                    <a:pt x="2278380" y="3439922"/>
                  </a:moveTo>
                  <a:lnTo>
                    <a:pt x="2268740" y="3394075"/>
                  </a:lnTo>
                  <a:lnTo>
                    <a:pt x="2260854" y="3356483"/>
                  </a:lnTo>
                  <a:lnTo>
                    <a:pt x="2236012" y="3376193"/>
                  </a:lnTo>
                  <a:lnTo>
                    <a:pt x="21539" y="582523"/>
                  </a:lnTo>
                  <a:lnTo>
                    <a:pt x="2186114" y="43091"/>
                  </a:lnTo>
                  <a:lnTo>
                    <a:pt x="2193798" y="73914"/>
                  </a:lnTo>
                  <a:lnTo>
                    <a:pt x="2247862" y="27686"/>
                  </a:lnTo>
                  <a:lnTo>
                    <a:pt x="2258568" y="18542"/>
                  </a:lnTo>
                  <a:lnTo>
                    <a:pt x="2175383" y="0"/>
                  </a:lnTo>
                  <a:lnTo>
                    <a:pt x="2183041" y="30784"/>
                  </a:lnTo>
                  <a:lnTo>
                    <a:pt x="0" y="574675"/>
                  </a:lnTo>
                  <a:lnTo>
                    <a:pt x="3048" y="587121"/>
                  </a:lnTo>
                  <a:lnTo>
                    <a:pt x="8039" y="585876"/>
                  </a:lnTo>
                  <a:lnTo>
                    <a:pt x="2226030" y="3384118"/>
                  </a:lnTo>
                  <a:lnTo>
                    <a:pt x="2201164" y="3403854"/>
                  </a:lnTo>
                  <a:lnTo>
                    <a:pt x="2278380" y="3439922"/>
                  </a:lnTo>
                  <a:close/>
                </a:path>
                <a:path w="4939665" h="3440429">
                  <a:moveTo>
                    <a:pt x="4939284" y="3439922"/>
                  </a:moveTo>
                  <a:lnTo>
                    <a:pt x="4924615" y="3401822"/>
                  </a:lnTo>
                  <a:lnTo>
                    <a:pt x="4908677" y="3360420"/>
                  </a:lnTo>
                  <a:lnTo>
                    <a:pt x="4887265" y="3383902"/>
                  </a:lnTo>
                  <a:lnTo>
                    <a:pt x="2689606" y="1377823"/>
                  </a:lnTo>
                  <a:lnTo>
                    <a:pt x="2680970" y="1387221"/>
                  </a:lnTo>
                  <a:lnTo>
                    <a:pt x="4878717" y="3393275"/>
                  </a:lnTo>
                  <a:lnTo>
                    <a:pt x="4857369" y="3416681"/>
                  </a:lnTo>
                  <a:lnTo>
                    <a:pt x="4939284" y="3439922"/>
                  </a:lnTo>
                  <a:close/>
                </a:path>
                <a:path w="4939665" h="3440429">
                  <a:moveTo>
                    <a:pt x="4939284" y="187706"/>
                  </a:moveTo>
                  <a:lnTo>
                    <a:pt x="4854067" y="189103"/>
                  </a:lnTo>
                  <a:lnTo>
                    <a:pt x="4868684" y="217208"/>
                  </a:lnTo>
                  <a:lnTo>
                    <a:pt x="2671699" y="1360170"/>
                  </a:lnTo>
                  <a:lnTo>
                    <a:pt x="2677541" y="1371346"/>
                  </a:lnTo>
                  <a:lnTo>
                    <a:pt x="4874565" y="228485"/>
                  </a:lnTo>
                  <a:lnTo>
                    <a:pt x="4889246" y="256667"/>
                  </a:lnTo>
                  <a:lnTo>
                    <a:pt x="4922139" y="211328"/>
                  </a:lnTo>
                  <a:lnTo>
                    <a:pt x="4939284" y="1877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208532" y="6074664"/>
              <a:ext cx="277495" cy="216535"/>
            </a:xfrm>
            <a:custGeom>
              <a:avLst/>
              <a:gdLst/>
              <a:ahLst/>
              <a:cxnLst/>
              <a:rect l="l" t="t" r="r" b="b"/>
              <a:pathLst>
                <a:path w="277494" h="216535">
                  <a:moveTo>
                    <a:pt x="181990" y="0"/>
                  </a:moveTo>
                  <a:lnTo>
                    <a:pt x="181990" y="54102"/>
                  </a:lnTo>
                  <a:lnTo>
                    <a:pt x="0" y="54102"/>
                  </a:lnTo>
                  <a:lnTo>
                    <a:pt x="0" y="162306"/>
                  </a:lnTo>
                  <a:lnTo>
                    <a:pt x="181990" y="162306"/>
                  </a:lnTo>
                  <a:lnTo>
                    <a:pt x="181990" y="216408"/>
                  </a:lnTo>
                  <a:lnTo>
                    <a:pt x="277368" y="108204"/>
                  </a:lnTo>
                  <a:lnTo>
                    <a:pt x="1819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208532" y="6074664"/>
              <a:ext cx="277495" cy="216535"/>
            </a:xfrm>
            <a:custGeom>
              <a:avLst/>
              <a:gdLst/>
              <a:ahLst/>
              <a:cxnLst/>
              <a:rect l="l" t="t" r="r" b="b"/>
              <a:pathLst>
                <a:path w="277494" h="216535">
                  <a:moveTo>
                    <a:pt x="0" y="54102"/>
                  </a:moveTo>
                  <a:lnTo>
                    <a:pt x="181990" y="54102"/>
                  </a:lnTo>
                  <a:lnTo>
                    <a:pt x="181990" y="0"/>
                  </a:lnTo>
                  <a:lnTo>
                    <a:pt x="277368" y="108204"/>
                  </a:lnTo>
                  <a:lnTo>
                    <a:pt x="181990" y="216408"/>
                  </a:lnTo>
                  <a:lnTo>
                    <a:pt x="181990" y="162306"/>
                  </a:lnTo>
                  <a:lnTo>
                    <a:pt x="0" y="162306"/>
                  </a:lnTo>
                  <a:lnTo>
                    <a:pt x="0" y="5410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229867" y="3892296"/>
              <a:ext cx="280670" cy="216535"/>
            </a:xfrm>
            <a:custGeom>
              <a:avLst/>
              <a:gdLst/>
              <a:ahLst/>
              <a:cxnLst/>
              <a:rect l="l" t="t" r="r" b="b"/>
              <a:pathLst>
                <a:path w="280669" h="216535">
                  <a:moveTo>
                    <a:pt x="184276" y="0"/>
                  </a:moveTo>
                  <a:lnTo>
                    <a:pt x="184276" y="54101"/>
                  </a:lnTo>
                  <a:lnTo>
                    <a:pt x="0" y="54101"/>
                  </a:lnTo>
                  <a:lnTo>
                    <a:pt x="0" y="162305"/>
                  </a:lnTo>
                  <a:lnTo>
                    <a:pt x="184276" y="162305"/>
                  </a:lnTo>
                  <a:lnTo>
                    <a:pt x="184276" y="216407"/>
                  </a:lnTo>
                  <a:lnTo>
                    <a:pt x="280416" y="108203"/>
                  </a:lnTo>
                  <a:lnTo>
                    <a:pt x="1842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229867" y="3892296"/>
              <a:ext cx="280670" cy="216535"/>
            </a:xfrm>
            <a:custGeom>
              <a:avLst/>
              <a:gdLst/>
              <a:ahLst/>
              <a:cxnLst/>
              <a:rect l="l" t="t" r="r" b="b"/>
              <a:pathLst>
                <a:path w="280669" h="216535">
                  <a:moveTo>
                    <a:pt x="0" y="54101"/>
                  </a:moveTo>
                  <a:lnTo>
                    <a:pt x="184276" y="54101"/>
                  </a:lnTo>
                  <a:lnTo>
                    <a:pt x="184276" y="0"/>
                  </a:lnTo>
                  <a:lnTo>
                    <a:pt x="280416" y="108203"/>
                  </a:lnTo>
                  <a:lnTo>
                    <a:pt x="184276" y="216407"/>
                  </a:lnTo>
                  <a:lnTo>
                    <a:pt x="184276" y="162305"/>
                  </a:lnTo>
                  <a:lnTo>
                    <a:pt x="0" y="162305"/>
                  </a:lnTo>
                  <a:lnTo>
                    <a:pt x="0" y="5410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226819" y="2574035"/>
              <a:ext cx="279400" cy="218440"/>
            </a:xfrm>
            <a:custGeom>
              <a:avLst/>
              <a:gdLst/>
              <a:ahLst/>
              <a:cxnLst/>
              <a:rect l="l" t="t" r="r" b="b"/>
              <a:pathLst>
                <a:path w="279400" h="218439">
                  <a:moveTo>
                    <a:pt x="182499" y="0"/>
                  </a:moveTo>
                  <a:lnTo>
                    <a:pt x="182499" y="54483"/>
                  </a:lnTo>
                  <a:lnTo>
                    <a:pt x="0" y="54483"/>
                  </a:lnTo>
                  <a:lnTo>
                    <a:pt x="0" y="163449"/>
                  </a:lnTo>
                  <a:lnTo>
                    <a:pt x="182499" y="163449"/>
                  </a:lnTo>
                  <a:lnTo>
                    <a:pt x="182499" y="217931"/>
                  </a:lnTo>
                  <a:lnTo>
                    <a:pt x="278892" y="108965"/>
                  </a:lnTo>
                  <a:lnTo>
                    <a:pt x="1824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226819" y="2574035"/>
              <a:ext cx="279400" cy="218440"/>
            </a:xfrm>
            <a:custGeom>
              <a:avLst/>
              <a:gdLst/>
              <a:ahLst/>
              <a:cxnLst/>
              <a:rect l="l" t="t" r="r" b="b"/>
              <a:pathLst>
                <a:path w="279400" h="218439">
                  <a:moveTo>
                    <a:pt x="0" y="54483"/>
                  </a:moveTo>
                  <a:lnTo>
                    <a:pt x="182499" y="54483"/>
                  </a:lnTo>
                  <a:lnTo>
                    <a:pt x="182499" y="0"/>
                  </a:lnTo>
                  <a:lnTo>
                    <a:pt x="278892" y="108965"/>
                  </a:lnTo>
                  <a:lnTo>
                    <a:pt x="182499" y="217931"/>
                  </a:lnTo>
                  <a:lnTo>
                    <a:pt x="182499" y="163449"/>
                  </a:lnTo>
                  <a:lnTo>
                    <a:pt x="0" y="163449"/>
                  </a:lnTo>
                  <a:lnTo>
                    <a:pt x="0" y="5448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226819" y="1242060"/>
              <a:ext cx="279400" cy="216535"/>
            </a:xfrm>
            <a:custGeom>
              <a:avLst/>
              <a:gdLst/>
              <a:ahLst/>
              <a:cxnLst/>
              <a:rect l="l" t="t" r="r" b="b"/>
              <a:pathLst>
                <a:path w="279400" h="216534">
                  <a:moveTo>
                    <a:pt x="183134" y="0"/>
                  </a:moveTo>
                  <a:lnTo>
                    <a:pt x="183134" y="54101"/>
                  </a:lnTo>
                  <a:lnTo>
                    <a:pt x="0" y="54101"/>
                  </a:lnTo>
                  <a:lnTo>
                    <a:pt x="0" y="162305"/>
                  </a:lnTo>
                  <a:lnTo>
                    <a:pt x="183134" y="162305"/>
                  </a:lnTo>
                  <a:lnTo>
                    <a:pt x="183134" y="216407"/>
                  </a:lnTo>
                  <a:lnTo>
                    <a:pt x="278892" y="108203"/>
                  </a:lnTo>
                  <a:lnTo>
                    <a:pt x="1831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226819" y="1242060"/>
              <a:ext cx="279400" cy="216535"/>
            </a:xfrm>
            <a:custGeom>
              <a:avLst/>
              <a:gdLst/>
              <a:ahLst/>
              <a:cxnLst/>
              <a:rect l="l" t="t" r="r" b="b"/>
              <a:pathLst>
                <a:path w="279400" h="216534">
                  <a:moveTo>
                    <a:pt x="0" y="54101"/>
                  </a:moveTo>
                  <a:lnTo>
                    <a:pt x="183134" y="54101"/>
                  </a:lnTo>
                  <a:lnTo>
                    <a:pt x="183134" y="0"/>
                  </a:lnTo>
                  <a:lnTo>
                    <a:pt x="278892" y="108203"/>
                  </a:lnTo>
                  <a:lnTo>
                    <a:pt x="183134" y="216407"/>
                  </a:lnTo>
                  <a:lnTo>
                    <a:pt x="183134" y="162305"/>
                  </a:lnTo>
                  <a:lnTo>
                    <a:pt x="0" y="162305"/>
                  </a:lnTo>
                  <a:lnTo>
                    <a:pt x="0" y="5410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4194048" y="2103119"/>
              <a:ext cx="2232660" cy="1430020"/>
            </a:xfrm>
            <a:custGeom>
              <a:avLst/>
              <a:gdLst/>
              <a:ahLst/>
              <a:cxnLst/>
              <a:rect l="l" t="t" r="r" b="b"/>
              <a:pathLst>
                <a:path w="2232660" h="1430020">
                  <a:moveTo>
                    <a:pt x="2232660" y="1391412"/>
                  </a:moveTo>
                  <a:lnTo>
                    <a:pt x="2156460" y="1353312"/>
                  </a:lnTo>
                  <a:lnTo>
                    <a:pt x="2156447" y="1385062"/>
                  </a:lnTo>
                  <a:lnTo>
                    <a:pt x="0" y="1383538"/>
                  </a:lnTo>
                  <a:lnTo>
                    <a:pt x="0" y="1396238"/>
                  </a:lnTo>
                  <a:lnTo>
                    <a:pt x="2156460" y="1397762"/>
                  </a:lnTo>
                  <a:lnTo>
                    <a:pt x="2156460" y="1429524"/>
                  </a:lnTo>
                  <a:lnTo>
                    <a:pt x="2219960" y="1397762"/>
                  </a:lnTo>
                  <a:lnTo>
                    <a:pt x="2232660" y="1391412"/>
                  </a:lnTo>
                  <a:close/>
                </a:path>
                <a:path w="2232660" h="1430020">
                  <a:moveTo>
                    <a:pt x="2232660" y="38100"/>
                  </a:moveTo>
                  <a:lnTo>
                    <a:pt x="2156460" y="0"/>
                  </a:lnTo>
                  <a:lnTo>
                    <a:pt x="2156447" y="31750"/>
                  </a:lnTo>
                  <a:lnTo>
                    <a:pt x="0" y="30226"/>
                  </a:lnTo>
                  <a:lnTo>
                    <a:pt x="0" y="42926"/>
                  </a:lnTo>
                  <a:lnTo>
                    <a:pt x="2156460" y="44450"/>
                  </a:lnTo>
                  <a:lnTo>
                    <a:pt x="2156460" y="76200"/>
                  </a:lnTo>
                  <a:lnTo>
                    <a:pt x="2219960" y="44450"/>
                  </a:lnTo>
                  <a:lnTo>
                    <a:pt x="2232660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1229969" y="343662"/>
            <a:ext cx="5443855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latin typeface="Times New Roman"/>
                <a:cs typeface="Times New Roman"/>
              </a:rPr>
              <a:t>Weight</a:t>
            </a:r>
            <a:r>
              <a:rPr dirty="0" sz="3200" spc="-3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Update</a:t>
            </a:r>
            <a:r>
              <a:rPr dirty="0" sz="3200" spc="-3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Sequence</a:t>
            </a:r>
            <a:r>
              <a:rPr dirty="0" sz="3200" spc="-30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in</a:t>
            </a:r>
            <a:r>
              <a:rPr dirty="0" sz="3200" spc="-20">
                <a:latin typeface="Times New Roman"/>
                <a:cs typeface="Times New Roman"/>
              </a:rPr>
              <a:t> </a:t>
            </a:r>
            <a:r>
              <a:rPr dirty="0" sz="3200" spc="-25">
                <a:latin typeface="Times New Roman"/>
                <a:cs typeface="Times New Roman"/>
              </a:rPr>
              <a:t>BP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37" name="object 37" descr=""/>
          <p:cNvGrpSpPr/>
          <p:nvPr/>
        </p:nvGrpSpPr>
        <p:grpSpPr>
          <a:xfrm>
            <a:off x="71437" y="940598"/>
            <a:ext cx="8914130" cy="5446395"/>
            <a:chOff x="71437" y="940598"/>
            <a:chExt cx="8914130" cy="5446395"/>
          </a:xfrm>
        </p:grpSpPr>
        <p:sp>
          <p:nvSpPr>
            <p:cNvPr id="38" name="object 38" descr=""/>
            <p:cNvSpPr/>
            <p:nvPr/>
          </p:nvSpPr>
          <p:spPr>
            <a:xfrm>
              <a:off x="76200" y="3089147"/>
              <a:ext cx="1066800" cy="836930"/>
            </a:xfrm>
            <a:custGeom>
              <a:avLst/>
              <a:gdLst/>
              <a:ahLst/>
              <a:cxnLst/>
              <a:rect l="l" t="t" r="r" b="b"/>
              <a:pathLst>
                <a:path w="1066800" h="836929">
                  <a:moveTo>
                    <a:pt x="648449" y="0"/>
                  </a:moveTo>
                  <a:lnTo>
                    <a:pt x="648449" y="209168"/>
                  </a:lnTo>
                  <a:lnTo>
                    <a:pt x="0" y="209168"/>
                  </a:lnTo>
                  <a:lnTo>
                    <a:pt x="0" y="627507"/>
                  </a:lnTo>
                  <a:lnTo>
                    <a:pt x="648449" y="627507"/>
                  </a:lnTo>
                  <a:lnTo>
                    <a:pt x="648449" y="836676"/>
                  </a:lnTo>
                  <a:lnTo>
                    <a:pt x="1066800" y="418338"/>
                  </a:lnTo>
                  <a:lnTo>
                    <a:pt x="648449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76200" y="3089147"/>
              <a:ext cx="1066800" cy="836930"/>
            </a:xfrm>
            <a:custGeom>
              <a:avLst/>
              <a:gdLst/>
              <a:ahLst/>
              <a:cxnLst/>
              <a:rect l="l" t="t" r="r" b="b"/>
              <a:pathLst>
                <a:path w="1066800" h="836929">
                  <a:moveTo>
                    <a:pt x="0" y="209168"/>
                  </a:moveTo>
                  <a:lnTo>
                    <a:pt x="648449" y="209168"/>
                  </a:lnTo>
                  <a:lnTo>
                    <a:pt x="648449" y="0"/>
                  </a:lnTo>
                  <a:lnTo>
                    <a:pt x="1066800" y="418338"/>
                  </a:lnTo>
                  <a:lnTo>
                    <a:pt x="648449" y="836676"/>
                  </a:lnTo>
                  <a:lnTo>
                    <a:pt x="648449" y="627507"/>
                  </a:lnTo>
                  <a:lnTo>
                    <a:pt x="0" y="627507"/>
                  </a:lnTo>
                  <a:lnTo>
                    <a:pt x="0" y="209168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44835" y="940598"/>
              <a:ext cx="4840652" cy="5445875"/>
            </a:xfrm>
            <a:prstGeom prst="rect">
              <a:avLst/>
            </a:prstGeom>
          </p:spPr>
        </p:pic>
      </p:grpSp>
      <p:sp>
        <p:nvSpPr>
          <p:cNvPr id="41" name="object 41" descr=""/>
          <p:cNvSpPr txBox="1"/>
          <p:nvPr/>
        </p:nvSpPr>
        <p:spPr>
          <a:xfrm>
            <a:off x="8109839" y="3244976"/>
            <a:ext cx="105410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Arial"/>
                <a:cs typeface="Arial"/>
              </a:rPr>
              <a:t>e</a:t>
            </a:r>
            <a:r>
              <a:rPr dirty="0" baseline="-20833" sz="2400">
                <a:latin typeface="Arial"/>
                <a:cs typeface="Arial"/>
              </a:rPr>
              <a:t>j</a:t>
            </a:r>
            <a:r>
              <a:rPr dirty="0" baseline="-20833" sz="2400" spc="142"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dirty="0" sz="2000" spc="-2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</a:t>
            </a:r>
            <a:r>
              <a:rPr dirty="0" baseline="-21367" sz="1950">
                <a:latin typeface="Arial"/>
                <a:cs typeface="Arial"/>
              </a:rPr>
              <a:t>j</a:t>
            </a:r>
            <a:r>
              <a:rPr dirty="0" sz="2000">
                <a:latin typeface="Arial"/>
                <a:cs typeface="Arial"/>
              </a:rPr>
              <a:t>- </a:t>
            </a:r>
            <a:r>
              <a:rPr dirty="0" sz="2000" spc="-25">
                <a:latin typeface="Arial"/>
                <a:cs typeface="Arial"/>
              </a:rPr>
              <a:t>y</a:t>
            </a:r>
            <a:r>
              <a:rPr dirty="0" baseline="-20833" sz="2400" spc="-37">
                <a:latin typeface="Arial"/>
                <a:cs typeface="Arial"/>
              </a:rPr>
              <a:t>j</a:t>
            </a:r>
            <a:endParaRPr baseline="-20833" sz="2400">
              <a:latin typeface="Arial"/>
              <a:cs typeface="Arial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727049" y="5970219"/>
            <a:ext cx="44259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5">
                <a:latin typeface="Arial"/>
                <a:cs typeface="Arial"/>
              </a:rPr>
              <a:t>i=m</a:t>
            </a:r>
            <a:endParaRPr sz="200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685901" y="2540635"/>
            <a:ext cx="37211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">
                <a:latin typeface="Arial"/>
                <a:cs typeface="Arial"/>
              </a:rPr>
              <a:t>i=1</a:t>
            </a:r>
            <a:endParaRPr sz="2000">
              <a:latin typeface="Arial"/>
              <a:cs typeface="Arial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539597" y="1321053"/>
            <a:ext cx="37211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">
                <a:latin typeface="Arial"/>
                <a:cs typeface="Arial"/>
              </a:rPr>
              <a:t>i=0</a:t>
            </a:r>
            <a:endParaRPr sz="2000">
              <a:latin typeface="Arial"/>
              <a:cs typeface="Arial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557885" y="1691385"/>
            <a:ext cx="337820" cy="2286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300" spc="-20">
                <a:latin typeface="Arial"/>
                <a:cs typeface="Arial"/>
              </a:rPr>
              <a:t>bias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46" name="object 46" descr=""/>
          <p:cNvGrpSpPr/>
          <p:nvPr/>
        </p:nvGrpSpPr>
        <p:grpSpPr>
          <a:xfrm>
            <a:off x="3348228" y="1443227"/>
            <a:ext cx="702945" cy="4943475"/>
            <a:chOff x="3348228" y="1443227"/>
            <a:chExt cx="702945" cy="4943475"/>
          </a:xfrm>
        </p:grpSpPr>
        <p:sp>
          <p:nvSpPr>
            <p:cNvPr id="47" name="object 47" descr=""/>
            <p:cNvSpPr/>
            <p:nvPr/>
          </p:nvSpPr>
          <p:spPr>
            <a:xfrm>
              <a:off x="3352800" y="2043048"/>
              <a:ext cx="685800" cy="833755"/>
            </a:xfrm>
            <a:custGeom>
              <a:avLst/>
              <a:gdLst/>
              <a:ahLst/>
              <a:cxnLst/>
              <a:rect l="l" t="t" r="r" b="b"/>
              <a:pathLst>
                <a:path w="685800" h="833755">
                  <a:moveTo>
                    <a:pt x="0" y="0"/>
                  </a:moveTo>
                  <a:lnTo>
                    <a:pt x="0" y="171576"/>
                  </a:lnTo>
                  <a:lnTo>
                    <a:pt x="1938" y="216469"/>
                  </a:lnTo>
                  <a:lnTo>
                    <a:pt x="7671" y="260588"/>
                  </a:lnTo>
                  <a:lnTo>
                    <a:pt x="17074" y="303793"/>
                  </a:lnTo>
                  <a:lnTo>
                    <a:pt x="30024" y="345948"/>
                  </a:lnTo>
                  <a:lnTo>
                    <a:pt x="46396" y="386911"/>
                  </a:lnTo>
                  <a:lnTo>
                    <a:pt x="66068" y="426545"/>
                  </a:lnTo>
                  <a:lnTo>
                    <a:pt x="88914" y="464711"/>
                  </a:lnTo>
                  <a:lnTo>
                    <a:pt x="114812" y="501270"/>
                  </a:lnTo>
                  <a:lnTo>
                    <a:pt x="143637" y="536082"/>
                  </a:lnTo>
                  <a:lnTo>
                    <a:pt x="175265" y="569010"/>
                  </a:lnTo>
                  <a:lnTo>
                    <a:pt x="209572" y="599913"/>
                  </a:lnTo>
                  <a:lnTo>
                    <a:pt x="246436" y="628654"/>
                  </a:lnTo>
                  <a:lnTo>
                    <a:pt x="285731" y="655093"/>
                  </a:lnTo>
                  <a:lnTo>
                    <a:pt x="327334" y="679092"/>
                  </a:lnTo>
                  <a:lnTo>
                    <a:pt x="371122" y="700511"/>
                  </a:lnTo>
                  <a:lnTo>
                    <a:pt x="416969" y="719212"/>
                  </a:lnTo>
                  <a:lnTo>
                    <a:pt x="464753" y="735055"/>
                  </a:lnTo>
                  <a:lnTo>
                    <a:pt x="514350" y="747902"/>
                  </a:lnTo>
                  <a:lnTo>
                    <a:pt x="514350" y="833627"/>
                  </a:lnTo>
                  <a:lnTo>
                    <a:pt x="685800" y="681101"/>
                  </a:lnTo>
                  <a:lnTo>
                    <a:pt x="514350" y="490727"/>
                  </a:lnTo>
                  <a:lnTo>
                    <a:pt x="514350" y="576452"/>
                  </a:lnTo>
                  <a:lnTo>
                    <a:pt x="464753" y="563605"/>
                  </a:lnTo>
                  <a:lnTo>
                    <a:pt x="416969" y="547761"/>
                  </a:lnTo>
                  <a:lnTo>
                    <a:pt x="371122" y="529060"/>
                  </a:lnTo>
                  <a:lnTo>
                    <a:pt x="327334" y="507640"/>
                  </a:lnTo>
                  <a:lnTo>
                    <a:pt x="285731" y="483641"/>
                  </a:lnTo>
                  <a:lnTo>
                    <a:pt x="246436" y="457200"/>
                  </a:lnTo>
                  <a:lnTo>
                    <a:pt x="209572" y="428456"/>
                  </a:lnTo>
                  <a:lnTo>
                    <a:pt x="175265" y="397549"/>
                  </a:lnTo>
                  <a:lnTo>
                    <a:pt x="143637" y="364616"/>
                  </a:lnTo>
                  <a:lnTo>
                    <a:pt x="114812" y="329798"/>
                  </a:lnTo>
                  <a:lnTo>
                    <a:pt x="88914" y="293232"/>
                  </a:lnTo>
                  <a:lnTo>
                    <a:pt x="66068" y="255058"/>
                  </a:lnTo>
                  <a:lnTo>
                    <a:pt x="46396" y="215413"/>
                  </a:lnTo>
                  <a:lnTo>
                    <a:pt x="30024" y="174438"/>
                  </a:lnTo>
                  <a:lnTo>
                    <a:pt x="17074" y="132270"/>
                  </a:lnTo>
                  <a:lnTo>
                    <a:pt x="7671" y="89048"/>
                  </a:lnTo>
                  <a:lnTo>
                    <a:pt x="1938" y="44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3352690" y="1447799"/>
              <a:ext cx="686435" cy="681355"/>
            </a:xfrm>
            <a:custGeom>
              <a:avLst/>
              <a:gdLst/>
              <a:ahLst/>
              <a:cxnLst/>
              <a:rect l="l" t="t" r="r" b="b"/>
              <a:pathLst>
                <a:path w="686435" h="681355">
                  <a:moveTo>
                    <a:pt x="685909" y="0"/>
                  </a:moveTo>
                  <a:lnTo>
                    <a:pt x="636411" y="1539"/>
                  </a:lnTo>
                  <a:lnTo>
                    <a:pt x="587103" y="6223"/>
                  </a:lnTo>
                  <a:lnTo>
                    <a:pt x="536730" y="14240"/>
                  </a:lnTo>
                  <a:lnTo>
                    <a:pt x="487896" y="25284"/>
                  </a:lnTo>
                  <a:lnTo>
                    <a:pt x="440715" y="39226"/>
                  </a:lnTo>
                  <a:lnTo>
                    <a:pt x="395298" y="55935"/>
                  </a:lnTo>
                  <a:lnTo>
                    <a:pt x="351758" y="75279"/>
                  </a:lnTo>
                  <a:lnTo>
                    <a:pt x="310205" y="97129"/>
                  </a:lnTo>
                  <a:lnTo>
                    <a:pt x="270753" y="121354"/>
                  </a:lnTo>
                  <a:lnTo>
                    <a:pt x="233513" y="147824"/>
                  </a:lnTo>
                  <a:lnTo>
                    <a:pt x="198598" y="176408"/>
                  </a:lnTo>
                  <a:lnTo>
                    <a:pt x="166120" y="206975"/>
                  </a:lnTo>
                  <a:lnTo>
                    <a:pt x="136190" y="239394"/>
                  </a:lnTo>
                  <a:lnTo>
                    <a:pt x="108920" y="273537"/>
                  </a:lnTo>
                  <a:lnTo>
                    <a:pt x="84424" y="309271"/>
                  </a:lnTo>
                  <a:lnTo>
                    <a:pt x="62812" y="346466"/>
                  </a:lnTo>
                  <a:lnTo>
                    <a:pt x="44197" y="384993"/>
                  </a:lnTo>
                  <a:lnTo>
                    <a:pt x="28692" y="424719"/>
                  </a:lnTo>
                  <a:lnTo>
                    <a:pt x="16407" y="465515"/>
                  </a:lnTo>
                  <a:lnTo>
                    <a:pt x="7455" y="507251"/>
                  </a:lnTo>
                  <a:lnTo>
                    <a:pt x="1949" y="549795"/>
                  </a:lnTo>
                  <a:lnTo>
                    <a:pt x="0" y="593017"/>
                  </a:lnTo>
                  <a:lnTo>
                    <a:pt x="1720" y="636787"/>
                  </a:lnTo>
                  <a:lnTo>
                    <a:pt x="7221" y="680974"/>
                  </a:lnTo>
                  <a:lnTo>
                    <a:pt x="16368" y="637685"/>
                  </a:lnTo>
                  <a:lnTo>
                    <a:pt x="28971" y="595634"/>
                  </a:lnTo>
                  <a:lnTo>
                    <a:pt x="44888" y="554927"/>
                  </a:lnTo>
                  <a:lnTo>
                    <a:pt x="63979" y="515670"/>
                  </a:lnTo>
                  <a:lnTo>
                    <a:pt x="86102" y="477970"/>
                  </a:lnTo>
                  <a:lnTo>
                    <a:pt x="111116" y="441932"/>
                  </a:lnTo>
                  <a:lnTo>
                    <a:pt x="138881" y="407663"/>
                  </a:lnTo>
                  <a:lnTo>
                    <a:pt x="169255" y="375269"/>
                  </a:lnTo>
                  <a:lnTo>
                    <a:pt x="202097" y="344856"/>
                  </a:lnTo>
                  <a:lnTo>
                    <a:pt x="237266" y="316531"/>
                  </a:lnTo>
                  <a:lnTo>
                    <a:pt x="274621" y="290399"/>
                  </a:lnTo>
                  <a:lnTo>
                    <a:pt x="314021" y="266567"/>
                  </a:lnTo>
                  <a:lnTo>
                    <a:pt x="355324" y="245141"/>
                  </a:lnTo>
                  <a:lnTo>
                    <a:pt x="398391" y="226228"/>
                  </a:lnTo>
                  <a:lnTo>
                    <a:pt x="443079" y="209932"/>
                  </a:lnTo>
                  <a:lnTo>
                    <a:pt x="489248" y="196362"/>
                  </a:lnTo>
                  <a:lnTo>
                    <a:pt x="536757" y="185622"/>
                  </a:lnTo>
                  <a:lnTo>
                    <a:pt x="585464" y="177819"/>
                  </a:lnTo>
                  <a:lnTo>
                    <a:pt x="635228" y="173060"/>
                  </a:lnTo>
                  <a:lnTo>
                    <a:pt x="685909" y="171450"/>
                  </a:lnTo>
                  <a:lnTo>
                    <a:pt x="685909" y="0"/>
                  </a:lnTo>
                  <a:close/>
                </a:path>
              </a:pathLst>
            </a:custGeom>
            <a:solidFill>
              <a:srgbClr val="00B78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3352800" y="1447799"/>
              <a:ext cx="685800" cy="1429385"/>
            </a:xfrm>
            <a:custGeom>
              <a:avLst/>
              <a:gdLst/>
              <a:ahLst/>
              <a:cxnLst/>
              <a:rect l="l" t="t" r="r" b="b"/>
              <a:pathLst>
                <a:path w="685800" h="1429385">
                  <a:moveTo>
                    <a:pt x="0" y="595249"/>
                  </a:moveTo>
                  <a:lnTo>
                    <a:pt x="1938" y="640161"/>
                  </a:lnTo>
                  <a:lnTo>
                    <a:pt x="7671" y="684297"/>
                  </a:lnTo>
                  <a:lnTo>
                    <a:pt x="17074" y="727519"/>
                  </a:lnTo>
                  <a:lnTo>
                    <a:pt x="30024" y="769687"/>
                  </a:lnTo>
                  <a:lnTo>
                    <a:pt x="46396" y="810662"/>
                  </a:lnTo>
                  <a:lnTo>
                    <a:pt x="66068" y="850307"/>
                  </a:lnTo>
                  <a:lnTo>
                    <a:pt x="88914" y="888481"/>
                  </a:lnTo>
                  <a:lnTo>
                    <a:pt x="114812" y="925047"/>
                  </a:lnTo>
                  <a:lnTo>
                    <a:pt x="143637" y="959865"/>
                  </a:lnTo>
                  <a:lnTo>
                    <a:pt x="175265" y="992798"/>
                  </a:lnTo>
                  <a:lnTo>
                    <a:pt x="209572" y="1023705"/>
                  </a:lnTo>
                  <a:lnTo>
                    <a:pt x="246436" y="1052449"/>
                  </a:lnTo>
                  <a:lnTo>
                    <a:pt x="285731" y="1078890"/>
                  </a:lnTo>
                  <a:lnTo>
                    <a:pt x="327334" y="1102889"/>
                  </a:lnTo>
                  <a:lnTo>
                    <a:pt x="371122" y="1124309"/>
                  </a:lnTo>
                  <a:lnTo>
                    <a:pt x="416969" y="1143010"/>
                  </a:lnTo>
                  <a:lnTo>
                    <a:pt x="464753" y="1158854"/>
                  </a:lnTo>
                  <a:lnTo>
                    <a:pt x="514350" y="1171702"/>
                  </a:lnTo>
                  <a:lnTo>
                    <a:pt x="514350" y="1085977"/>
                  </a:lnTo>
                  <a:lnTo>
                    <a:pt x="685800" y="1276350"/>
                  </a:lnTo>
                  <a:lnTo>
                    <a:pt x="514350" y="1428877"/>
                  </a:lnTo>
                  <a:lnTo>
                    <a:pt x="514350" y="1343152"/>
                  </a:lnTo>
                  <a:lnTo>
                    <a:pt x="464753" y="1330304"/>
                  </a:lnTo>
                  <a:lnTo>
                    <a:pt x="416969" y="1314461"/>
                  </a:lnTo>
                  <a:lnTo>
                    <a:pt x="371122" y="1295760"/>
                  </a:lnTo>
                  <a:lnTo>
                    <a:pt x="327334" y="1274341"/>
                  </a:lnTo>
                  <a:lnTo>
                    <a:pt x="285731" y="1250342"/>
                  </a:lnTo>
                  <a:lnTo>
                    <a:pt x="246436" y="1223903"/>
                  </a:lnTo>
                  <a:lnTo>
                    <a:pt x="209572" y="1195162"/>
                  </a:lnTo>
                  <a:lnTo>
                    <a:pt x="175265" y="1164259"/>
                  </a:lnTo>
                  <a:lnTo>
                    <a:pt x="143637" y="1131331"/>
                  </a:lnTo>
                  <a:lnTo>
                    <a:pt x="114812" y="1096519"/>
                  </a:lnTo>
                  <a:lnTo>
                    <a:pt x="88914" y="1059960"/>
                  </a:lnTo>
                  <a:lnTo>
                    <a:pt x="66068" y="1021794"/>
                  </a:lnTo>
                  <a:lnTo>
                    <a:pt x="46396" y="982160"/>
                  </a:lnTo>
                  <a:lnTo>
                    <a:pt x="30024" y="941197"/>
                  </a:lnTo>
                  <a:lnTo>
                    <a:pt x="17074" y="899042"/>
                  </a:lnTo>
                  <a:lnTo>
                    <a:pt x="7671" y="855837"/>
                  </a:lnTo>
                  <a:lnTo>
                    <a:pt x="1938" y="811718"/>
                  </a:lnTo>
                  <a:lnTo>
                    <a:pt x="0" y="766826"/>
                  </a:lnTo>
                  <a:lnTo>
                    <a:pt x="0" y="595249"/>
                  </a:lnTo>
                  <a:lnTo>
                    <a:pt x="1881" y="550833"/>
                  </a:lnTo>
                  <a:lnTo>
                    <a:pt x="7436" y="507303"/>
                  </a:lnTo>
                  <a:lnTo>
                    <a:pt x="16533" y="464773"/>
                  </a:lnTo>
                  <a:lnTo>
                    <a:pt x="29039" y="423359"/>
                  </a:lnTo>
                  <a:lnTo>
                    <a:pt x="44821" y="383175"/>
                  </a:lnTo>
                  <a:lnTo>
                    <a:pt x="63746" y="344337"/>
                  </a:lnTo>
                  <a:lnTo>
                    <a:pt x="85683" y="306961"/>
                  </a:lnTo>
                  <a:lnTo>
                    <a:pt x="110497" y="271161"/>
                  </a:lnTo>
                  <a:lnTo>
                    <a:pt x="138057" y="237052"/>
                  </a:lnTo>
                  <a:lnTo>
                    <a:pt x="168229" y="204750"/>
                  </a:lnTo>
                  <a:lnTo>
                    <a:pt x="200882" y="174370"/>
                  </a:lnTo>
                  <a:lnTo>
                    <a:pt x="235882" y="146028"/>
                  </a:lnTo>
                  <a:lnTo>
                    <a:pt x="273096" y="119838"/>
                  </a:lnTo>
                  <a:lnTo>
                    <a:pt x="312393" y="95916"/>
                  </a:lnTo>
                  <a:lnTo>
                    <a:pt x="353639" y="74376"/>
                  </a:lnTo>
                  <a:lnTo>
                    <a:pt x="396702" y="55335"/>
                  </a:lnTo>
                  <a:lnTo>
                    <a:pt x="441449" y="38907"/>
                  </a:lnTo>
                  <a:lnTo>
                    <a:pt x="487747" y="25208"/>
                  </a:lnTo>
                  <a:lnTo>
                    <a:pt x="535464" y="14352"/>
                  </a:lnTo>
                  <a:lnTo>
                    <a:pt x="584467" y="6455"/>
                  </a:lnTo>
                  <a:lnTo>
                    <a:pt x="634623" y="1633"/>
                  </a:lnTo>
                  <a:lnTo>
                    <a:pt x="685800" y="0"/>
                  </a:lnTo>
                  <a:lnTo>
                    <a:pt x="685800" y="171450"/>
                  </a:lnTo>
                  <a:lnTo>
                    <a:pt x="635119" y="173060"/>
                  </a:lnTo>
                  <a:lnTo>
                    <a:pt x="585354" y="177819"/>
                  </a:lnTo>
                  <a:lnTo>
                    <a:pt x="536647" y="185622"/>
                  </a:lnTo>
                  <a:lnTo>
                    <a:pt x="489138" y="196362"/>
                  </a:lnTo>
                  <a:lnTo>
                    <a:pt x="442970" y="209932"/>
                  </a:lnTo>
                  <a:lnTo>
                    <a:pt x="398281" y="226228"/>
                  </a:lnTo>
                  <a:lnTo>
                    <a:pt x="355215" y="245141"/>
                  </a:lnTo>
                  <a:lnTo>
                    <a:pt x="313911" y="266567"/>
                  </a:lnTo>
                  <a:lnTo>
                    <a:pt x="274511" y="290399"/>
                  </a:lnTo>
                  <a:lnTo>
                    <a:pt x="237156" y="316531"/>
                  </a:lnTo>
                  <a:lnTo>
                    <a:pt x="201987" y="344856"/>
                  </a:lnTo>
                  <a:lnTo>
                    <a:pt x="169145" y="375269"/>
                  </a:lnTo>
                  <a:lnTo>
                    <a:pt x="138771" y="407663"/>
                  </a:lnTo>
                  <a:lnTo>
                    <a:pt x="111007" y="441932"/>
                  </a:lnTo>
                  <a:lnTo>
                    <a:pt x="85992" y="477970"/>
                  </a:lnTo>
                  <a:lnTo>
                    <a:pt x="63869" y="515670"/>
                  </a:lnTo>
                  <a:lnTo>
                    <a:pt x="44779" y="554927"/>
                  </a:lnTo>
                  <a:lnTo>
                    <a:pt x="28861" y="595634"/>
                  </a:lnTo>
                  <a:lnTo>
                    <a:pt x="16259" y="637685"/>
                  </a:lnTo>
                  <a:lnTo>
                    <a:pt x="7112" y="68097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3352800" y="3550285"/>
              <a:ext cx="685800" cy="833755"/>
            </a:xfrm>
            <a:custGeom>
              <a:avLst/>
              <a:gdLst/>
              <a:ahLst/>
              <a:cxnLst/>
              <a:rect l="l" t="t" r="r" b="b"/>
              <a:pathLst>
                <a:path w="685800" h="833754">
                  <a:moveTo>
                    <a:pt x="0" y="0"/>
                  </a:moveTo>
                  <a:lnTo>
                    <a:pt x="0" y="171576"/>
                  </a:lnTo>
                  <a:lnTo>
                    <a:pt x="1938" y="216469"/>
                  </a:lnTo>
                  <a:lnTo>
                    <a:pt x="7671" y="260588"/>
                  </a:lnTo>
                  <a:lnTo>
                    <a:pt x="17074" y="303793"/>
                  </a:lnTo>
                  <a:lnTo>
                    <a:pt x="30024" y="345948"/>
                  </a:lnTo>
                  <a:lnTo>
                    <a:pt x="46396" y="386911"/>
                  </a:lnTo>
                  <a:lnTo>
                    <a:pt x="66068" y="426545"/>
                  </a:lnTo>
                  <a:lnTo>
                    <a:pt x="88914" y="464711"/>
                  </a:lnTo>
                  <a:lnTo>
                    <a:pt x="114812" y="501270"/>
                  </a:lnTo>
                  <a:lnTo>
                    <a:pt x="143637" y="536082"/>
                  </a:lnTo>
                  <a:lnTo>
                    <a:pt x="175265" y="569010"/>
                  </a:lnTo>
                  <a:lnTo>
                    <a:pt x="209572" y="599913"/>
                  </a:lnTo>
                  <a:lnTo>
                    <a:pt x="246436" y="628654"/>
                  </a:lnTo>
                  <a:lnTo>
                    <a:pt x="285731" y="655093"/>
                  </a:lnTo>
                  <a:lnTo>
                    <a:pt x="327334" y="679092"/>
                  </a:lnTo>
                  <a:lnTo>
                    <a:pt x="371122" y="700511"/>
                  </a:lnTo>
                  <a:lnTo>
                    <a:pt x="416969" y="719212"/>
                  </a:lnTo>
                  <a:lnTo>
                    <a:pt x="464753" y="735055"/>
                  </a:lnTo>
                  <a:lnTo>
                    <a:pt x="514350" y="747902"/>
                  </a:lnTo>
                  <a:lnTo>
                    <a:pt x="514350" y="833627"/>
                  </a:lnTo>
                  <a:lnTo>
                    <a:pt x="685800" y="681101"/>
                  </a:lnTo>
                  <a:lnTo>
                    <a:pt x="514350" y="490727"/>
                  </a:lnTo>
                  <a:lnTo>
                    <a:pt x="514350" y="576452"/>
                  </a:lnTo>
                  <a:lnTo>
                    <a:pt x="464753" y="563605"/>
                  </a:lnTo>
                  <a:lnTo>
                    <a:pt x="416969" y="547761"/>
                  </a:lnTo>
                  <a:lnTo>
                    <a:pt x="371122" y="529060"/>
                  </a:lnTo>
                  <a:lnTo>
                    <a:pt x="327334" y="507640"/>
                  </a:lnTo>
                  <a:lnTo>
                    <a:pt x="285731" y="483641"/>
                  </a:lnTo>
                  <a:lnTo>
                    <a:pt x="246436" y="457200"/>
                  </a:lnTo>
                  <a:lnTo>
                    <a:pt x="209572" y="428456"/>
                  </a:lnTo>
                  <a:lnTo>
                    <a:pt x="175265" y="397549"/>
                  </a:lnTo>
                  <a:lnTo>
                    <a:pt x="143637" y="364617"/>
                  </a:lnTo>
                  <a:lnTo>
                    <a:pt x="114812" y="329798"/>
                  </a:lnTo>
                  <a:lnTo>
                    <a:pt x="88914" y="293232"/>
                  </a:lnTo>
                  <a:lnTo>
                    <a:pt x="66068" y="255058"/>
                  </a:lnTo>
                  <a:lnTo>
                    <a:pt x="46396" y="215413"/>
                  </a:lnTo>
                  <a:lnTo>
                    <a:pt x="30024" y="174438"/>
                  </a:lnTo>
                  <a:lnTo>
                    <a:pt x="17074" y="132270"/>
                  </a:lnTo>
                  <a:lnTo>
                    <a:pt x="7671" y="89048"/>
                  </a:lnTo>
                  <a:lnTo>
                    <a:pt x="1938" y="44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3352690" y="2955036"/>
              <a:ext cx="686435" cy="681355"/>
            </a:xfrm>
            <a:custGeom>
              <a:avLst/>
              <a:gdLst/>
              <a:ahLst/>
              <a:cxnLst/>
              <a:rect l="l" t="t" r="r" b="b"/>
              <a:pathLst>
                <a:path w="686435" h="681354">
                  <a:moveTo>
                    <a:pt x="685909" y="0"/>
                  </a:moveTo>
                  <a:lnTo>
                    <a:pt x="636411" y="1539"/>
                  </a:lnTo>
                  <a:lnTo>
                    <a:pt x="587103" y="6223"/>
                  </a:lnTo>
                  <a:lnTo>
                    <a:pt x="536730" y="14240"/>
                  </a:lnTo>
                  <a:lnTo>
                    <a:pt x="487896" y="25284"/>
                  </a:lnTo>
                  <a:lnTo>
                    <a:pt x="440715" y="39226"/>
                  </a:lnTo>
                  <a:lnTo>
                    <a:pt x="395298" y="55935"/>
                  </a:lnTo>
                  <a:lnTo>
                    <a:pt x="351758" y="75279"/>
                  </a:lnTo>
                  <a:lnTo>
                    <a:pt x="310205" y="97129"/>
                  </a:lnTo>
                  <a:lnTo>
                    <a:pt x="270753" y="121354"/>
                  </a:lnTo>
                  <a:lnTo>
                    <a:pt x="233513" y="147824"/>
                  </a:lnTo>
                  <a:lnTo>
                    <a:pt x="198598" y="176408"/>
                  </a:lnTo>
                  <a:lnTo>
                    <a:pt x="166120" y="206975"/>
                  </a:lnTo>
                  <a:lnTo>
                    <a:pt x="136190" y="239394"/>
                  </a:lnTo>
                  <a:lnTo>
                    <a:pt x="108920" y="273537"/>
                  </a:lnTo>
                  <a:lnTo>
                    <a:pt x="84424" y="309271"/>
                  </a:lnTo>
                  <a:lnTo>
                    <a:pt x="62812" y="346466"/>
                  </a:lnTo>
                  <a:lnTo>
                    <a:pt x="44197" y="384993"/>
                  </a:lnTo>
                  <a:lnTo>
                    <a:pt x="28692" y="424719"/>
                  </a:lnTo>
                  <a:lnTo>
                    <a:pt x="16407" y="465515"/>
                  </a:lnTo>
                  <a:lnTo>
                    <a:pt x="7455" y="507251"/>
                  </a:lnTo>
                  <a:lnTo>
                    <a:pt x="1949" y="549795"/>
                  </a:lnTo>
                  <a:lnTo>
                    <a:pt x="0" y="593017"/>
                  </a:lnTo>
                  <a:lnTo>
                    <a:pt x="1720" y="636787"/>
                  </a:lnTo>
                  <a:lnTo>
                    <a:pt x="7221" y="680974"/>
                  </a:lnTo>
                  <a:lnTo>
                    <a:pt x="16368" y="637685"/>
                  </a:lnTo>
                  <a:lnTo>
                    <a:pt x="28971" y="595634"/>
                  </a:lnTo>
                  <a:lnTo>
                    <a:pt x="44888" y="554927"/>
                  </a:lnTo>
                  <a:lnTo>
                    <a:pt x="63979" y="515670"/>
                  </a:lnTo>
                  <a:lnTo>
                    <a:pt x="86102" y="477970"/>
                  </a:lnTo>
                  <a:lnTo>
                    <a:pt x="111116" y="441932"/>
                  </a:lnTo>
                  <a:lnTo>
                    <a:pt x="138881" y="407663"/>
                  </a:lnTo>
                  <a:lnTo>
                    <a:pt x="169255" y="375269"/>
                  </a:lnTo>
                  <a:lnTo>
                    <a:pt x="202097" y="344856"/>
                  </a:lnTo>
                  <a:lnTo>
                    <a:pt x="237266" y="316531"/>
                  </a:lnTo>
                  <a:lnTo>
                    <a:pt x="274621" y="290399"/>
                  </a:lnTo>
                  <a:lnTo>
                    <a:pt x="314021" y="266567"/>
                  </a:lnTo>
                  <a:lnTo>
                    <a:pt x="355324" y="245141"/>
                  </a:lnTo>
                  <a:lnTo>
                    <a:pt x="398391" y="226228"/>
                  </a:lnTo>
                  <a:lnTo>
                    <a:pt x="443079" y="209932"/>
                  </a:lnTo>
                  <a:lnTo>
                    <a:pt x="489248" y="196362"/>
                  </a:lnTo>
                  <a:lnTo>
                    <a:pt x="536757" y="185622"/>
                  </a:lnTo>
                  <a:lnTo>
                    <a:pt x="585464" y="177819"/>
                  </a:lnTo>
                  <a:lnTo>
                    <a:pt x="635228" y="173060"/>
                  </a:lnTo>
                  <a:lnTo>
                    <a:pt x="685909" y="171450"/>
                  </a:lnTo>
                  <a:lnTo>
                    <a:pt x="685909" y="0"/>
                  </a:lnTo>
                  <a:close/>
                </a:path>
              </a:pathLst>
            </a:custGeom>
            <a:solidFill>
              <a:srgbClr val="00B78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3352800" y="2955036"/>
              <a:ext cx="685800" cy="1429385"/>
            </a:xfrm>
            <a:custGeom>
              <a:avLst/>
              <a:gdLst/>
              <a:ahLst/>
              <a:cxnLst/>
              <a:rect l="l" t="t" r="r" b="b"/>
              <a:pathLst>
                <a:path w="685800" h="1429385">
                  <a:moveTo>
                    <a:pt x="0" y="595249"/>
                  </a:moveTo>
                  <a:lnTo>
                    <a:pt x="1938" y="640161"/>
                  </a:lnTo>
                  <a:lnTo>
                    <a:pt x="7671" y="684297"/>
                  </a:lnTo>
                  <a:lnTo>
                    <a:pt x="17074" y="727519"/>
                  </a:lnTo>
                  <a:lnTo>
                    <a:pt x="30024" y="769687"/>
                  </a:lnTo>
                  <a:lnTo>
                    <a:pt x="46396" y="810662"/>
                  </a:lnTo>
                  <a:lnTo>
                    <a:pt x="66068" y="850307"/>
                  </a:lnTo>
                  <a:lnTo>
                    <a:pt x="88914" y="888481"/>
                  </a:lnTo>
                  <a:lnTo>
                    <a:pt x="114812" y="925047"/>
                  </a:lnTo>
                  <a:lnTo>
                    <a:pt x="143637" y="959866"/>
                  </a:lnTo>
                  <a:lnTo>
                    <a:pt x="175265" y="992798"/>
                  </a:lnTo>
                  <a:lnTo>
                    <a:pt x="209572" y="1023705"/>
                  </a:lnTo>
                  <a:lnTo>
                    <a:pt x="246436" y="1052449"/>
                  </a:lnTo>
                  <a:lnTo>
                    <a:pt x="285731" y="1078890"/>
                  </a:lnTo>
                  <a:lnTo>
                    <a:pt x="327334" y="1102889"/>
                  </a:lnTo>
                  <a:lnTo>
                    <a:pt x="371122" y="1124309"/>
                  </a:lnTo>
                  <a:lnTo>
                    <a:pt x="416969" y="1143010"/>
                  </a:lnTo>
                  <a:lnTo>
                    <a:pt x="464753" y="1158854"/>
                  </a:lnTo>
                  <a:lnTo>
                    <a:pt x="514350" y="1171702"/>
                  </a:lnTo>
                  <a:lnTo>
                    <a:pt x="514350" y="1085977"/>
                  </a:lnTo>
                  <a:lnTo>
                    <a:pt x="685800" y="1276350"/>
                  </a:lnTo>
                  <a:lnTo>
                    <a:pt x="514350" y="1428877"/>
                  </a:lnTo>
                  <a:lnTo>
                    <a:pt x="514350" y="1343152"/>
                  </a:lnTo>
                  <a:lnTo>
                    <a:pt x="464753" y="1330304"/>
                  </a:lnTo>
                  <a:lnTo>
                    <a:pt x="416969" y="1314461"/>
                  </a:lnTo>
                  <a:lnTo>
                    <a:pt x="371122" y="1295760"/>
                  </a:lnTo>
                  <a:lnTo>
                    <a:pt x="327334" y="1274341"/>
                  </a:lnTo>
                  <a:lnTo>
                    <a:pt x="285731" y="1250342"/>
                  </a:lnTo>
                  <a:lnTo>
                    <a:pt x="246436" y="1223903"/>
                  </a:lnTo>
                  <a:lnTo>
                    <a:pt x="209572" y="1195162"/>
                  </a:lnTo>
                  <a:lnTo>
                    <a:pt x="175265" y="1164259"/>
                  </a:lnTo>
                  <a:lnTo>
                    <a:pt x="143637" y="1131331"/>
                  </a:lnTo>
                  <a:lnTo>
                    <a:pt x="114812" y="1096519"/>
                  </a:lnTo>
                  <a:lnTo>
                    <a:pt x="88914" y="1059960"/>
                  </a:lnTo>
                  <a:lnTo>
                    <a:pt x="66068" y="1021794"/>
                  </a:lnTo>
                  <a:lnTo>
                    <a:pt x="46396" y="982160"/>
                  </a:lnTo>
                  <a:lnTo>
                    <a:pt x="30024" y="941197"/>
                  </a:lnTo>
                  <a:lnTo>
                    <a:pt x="17074" y="899042"/>
                  </a:lnTo>
                  <a:lnTo>
                    <a:pt x="7671" y="855837"/>
                  </a:lnTo>
                  <a:lnTo>
                    <a:pt x="1938" y="811718"/>
                  </a:lnTo>
                  <a:lnTo>
                    <a:pt x="0" y="766826"/>
                  </a:lnTo>
                  <a:lnTo>
                    <a:pt x="0" y="595249"/>
                  </a:lnTo>
                  <a:lnTo>
                    <a:pt x="1881" y="550833"/>
                  </a:lnTo>
                  <a:lnTo>
                    <a:pt x="7436" y="507303"/>
                  </a:lnTo>
                  <a:lnTo>
                    <a:pt x="16533" y="464773"/>
                  </a:lnTo>
                  <a:lnTo>
                    <a:pt x="29039" y="423359"/>
                  </a:lnTo>
                  <a:lnTo>
                    <a:pt x="44821" y="383175"/>
                  </a:lnTo>
                  <a:lnTo>
                    <a:pt x="63746" y="344337"/>
                  </a:lnTo>
                  <a:lnTo>
                    <a:pt x="85683" y="306961"/>
                  </a:lnTo>
                  <a:lnTo>
                    <a:pt x="110497" y="271161"/>
                  </a:lnTo>
                  <a:lnTo>
                    <a:pt x="138057" y="237052"/>
                  </a:lnTo>
                  <a:lnTo>
                    <a:pt x="168229" y="204750"/>
                  </a:lnTo>
                  <a:lnTo>
                    <a:pt x="200882" y="174370"/>
                  </a:lnTo>
                  <a:lnTo>
                    <a:pt x="235882" y="146028"/>
                  </a:lnTo>
                  <a:lnTo>
                    <a:pt x="273096" y="119838"/>
                  </a:lnTo>
                  <a:lnTo>
                    <a:pt x="312393" y="95916"/>
                  </a:lnTo>
                  <a:lnTo>
                    <a:pt x="353639" y="74376"/>
                  </a:lnTo>
                  <a:lnTo>
                    <a:pt x="396702" y="55335"/>
                  </a:lnTo>
                  <a:lnTo>
                    <a:pt x="441449" y="38907"/>
                  </a:lnTo>
                  <a:lnTo>
                    <a:pt x="487747" y="25208"/>
                  </a:lnTo>
                  <a:lnTo>
                    <a:pt x="535464" y="14352"/>
                  </a:lnTo>
                  <a:lnTo>
                    <a:pt x="584467" y="6455"/>
                  </a:lnTo>
                  <a:lnTo>
                    <a:pt x="634623" y="1633"/>
                  </a:lnTo>
                  <a:lnTo>
                    <a:pt x="685800" y="0"/>
                  </a:lnTo>
                  <a:lnTo>
                    <a:pt x="685800" y="171450"/>
                  </a:lnTo>
                  <a:lnTo>
                    <a:pt x="635119" y="173060"/>
                  </a:lnTo>
                  <a:lnTo>
                    <a:pt x="585354" y="177819"/>
                  </a:lnTo>
                  <a:lnTo>
                    <a:pt x="536647" y="185622"/>
                  </a:lnTo>
                  <a:lnTo>
                    <a:pt x="489138" y="196362"/>
                  </a:lnTo>
                  <a:lnTo>
                    <a:pt x="442970" y="209932"/>
                  </a:lnTo>
                  <a:lnTo>
                    <a:pt x="398281" y="226228"/>
                  </a:lnTo>
                  <a:lnTo>
                    <a:pt x="355215" y="245141"/>
                  </a:lnTo>
                  <a:lnTo>
                    <a:pt x="313911" y="266567"/>
                  </a:lnTo>
                  <a:lnTo>
                    <a:pt x="274511" y="290399"/>
                  </a:lnTo>
                  <a:lnTo>
                    <a:pt x="237156" y="316531"/>
                  </a:lnTo>
                  <a:lnTo>
                    <a:pt x="201987" y="344856"/>
                  </a:lnTo>
                  <a:lnTo>
                    <a:pt x="169145" y="375269"/>
                  </a:lnTo>
                  <a:lnTo>
                    <a:pt x="138771" y="407663"/>
                  </a:lnTo>
                  <a:lnTo>
                    <a:pt x="111007" y="441932"/>
                  </a:lnTo>
                  <a:lnTo>
                    <a:pt x="85992" y="477970"/>
                  </a:lnTo>
                  <a:lnTo>
                    <a:pt x="63869" y="515670"/>
                  </a:lnTo>
                  <a:lnTo>
                    <a:pt x="44779" y="554927"/>
                  </a:lnTo>
                  <a:lnTo>
                    <a:pt x="28861" y="595634"/>
                  </a:lnTo>
                  <a:lnTo>
                    <a:pt x="16259" y="637685"/>
                  </a:lnTo>
                  <a:lnTo>
                    <a:pt x="7112" y="68097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3360420" y="5548249"/>
              <a:ext cx="685800" cy="833755"/>
            </a:xfrm>
            <a:custGeom>
              <a:avLst/>
              <a:gdLst/>
              <a:ahLst/>
              <a:cxnLst/>
              <a:rect l="l" t="t" r="r" b="b"/>
              <a:pathLst>
                <a:path w="685800" h="833754">
                  <a:moveTo>
                    <a:pt x="0" y="0"/>
                  </a:moveTo>
                  <a:lnTo>
                    <a:pt x="0" y="171513"/>
                  </a:lnTo>
                  <a:lnTo>
                    <a:pt x="1938" y="216415"/>
                  </a:lnTo>
                  <a:lnTo>
                    <a:pt x="7671" y="260542"/>
                  </a:lnTo>
                  <a:lnTo>
                    <a:pt x="17074" y="303755"/>
                  </a:lnTo>
                  <a:lnTo>
                    <a:pt x="30024" y="345915"/>
                  </a:lnTo>
                  <a:lnTo>
                    <a:pt x="46396" y="386883"/>
                  </a:lnTo>
                  <a:lnTo>
                    <a:pt x="66068" y="426521"/>
                  </a:lnTo>
                  <a:lnTo>
                    <a:pt x="88914" y="464691"/>
                  </a:lnTo>
                  <a:lnTo>
                    <a:pt x="114812" y="501252"/>
                  </a:lnTo>
                  <a:lnTo>
                    <a:pt x="143637" y="536067"/>
                  </a:lnTo>
                  <a:lnTo>
                    <a:pt x="175265" y="568996"/>
                  </a:lnTo>
                  <a:lnTo>
                    <a:pt x="209572" y="599902"/>
                  </a:lnTo>
                  <a:lnTo>
                    <a:pt x="246436" y="628644"/>
                  </a:lnTo>
                  <a:lnTo>
                    <a:pt x="285731" y="655086"/>
                  </a:lnTo>
                  <a:lnTo>
                    <a:pt x="327334" y="679087"/>
                  </a:lnTo>
                  <a:lnTo>
                    <a:pt x="371122" y="700509"/>
                  </a:lnTo>
                  <a:lnTo>
                    <a:pt x="416969" y="719214"/>
                  </a:lnTo>
                  <a:lnTo>
                    <a:pt x="464753" y="735062"/>
                  </a:lnTo>
                  <a:lnTo>
                    <a:pt x="514350" y="747915"/>
                  </a:lnTo>
                  <a:lnTo>
                    <a:pt x="514350" y="833653"/>
                  </a:lnTo>
                  <a:lnTo>
                    <a:pt x="685800" y="681088"/>
                  </a:lnTo>
                  <a:lnTo>
                    <a:pt x="514350" y="490728"/>
                  </a:lnTo>
                  <a:lnTo>
                    <a:pt x="514350" y="576465"/>
                  </a:lnTo>
                  <a:lnTo>
                    <a:pt x="464753" y="563610"/>
                  </a:lnTo>
                  <a:lnTo>
                    <a:pt x="416969" y="547760"/>
                  </a:lnTo>
                  <a:lnTo>
                    <a:pt x="371122" y="529054"/>
                  </a:lnTo>
                  <a:lnTo>
                    <a:pt x="327334" y="507630"/>
                  </a:lnTo>
                  <a:lnTo>
                    <a:pt x="285731" y="483627"/>
                  </a:lnTo>
                  <a:lnTo>
                    <a:pt x="246436" y="457184"/>
                  </a:lnTo>
                  <a:lnTo>
                    <a:pt x="209572" y="428439"/>
                  </a:lnTo>
                  <a:lnTo>
                    <a:pt x="175265" y="397531"/>
                  </a:lnTo>
                  <a:lnTo>
                    <a:pt x="143637" y="364599"/>
                  </a:lnTo>
                  <a:lnTo>
                    <a:pt x="114812" y="329781"/>
                  </a:lnTo>
                  <a:lnTo>
                    <a:pt x="88914" y="293217"/>
                  </a:lnTo>
                  <a:lnTo>
                    <a:pt x="66068" y="255044"/>
                  </a:lnTo>
                  <a:lnTo>
                    <a:pt x="46396" y="215402"/>
                  </a:lnTo>
                  <a:lnTo>
                    <a:pt x="30024" y="174429"/>
                  </a:lnTo>
                  <a:lnTo>
                    <a:pt x="17074" y="132263"/>
                  </a:lnTo>
                  <a:lnTo>
                    <a:pt x="7671" y="89044"/>
                  </a:lnTo>
                  <a:lnTo>
                    <a:pt x="1938" y="44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3360310" y="4952999"/>
              <a:ext cx="686435" cy="681355"/>
            </a:xfrm>
            <a:custGeom>
              <a:avLst/>
              <a:gdLst/>
              <a:ahLst/>
              <a:cxnLst/>
              <a:rect l="l" t="t" r="r" b="b"/>
              <a:pathLst>
                <a:path w="686435" h="681354">
                  <a:moveTo>
                    <a:pt x="685909" y="0"/>
                  </a:moveTo>
                  <a:lnTo>
                    <a:pt x="636411" y="1539"/>
                  </a:lnTo>
                  <a:lnTo>
                    <a:pt x="587103" y="6223"/>
                  </a:lnTo>
                  <a:lnTo>
                    <a:pt x="536730" y="14240"/>
                  </a:lnTo>
                  <a:lnTo>
                    <a:pt x="487896" y="25284"/>
                  </a:lnTo>
                  <a:lnTo>
                    <a:pt x="440715" y="39226"/>
                  </a:lnTo>
                  <a:lnTo>
                    <a:pt x="395298" y="55935"/>
                  </a:lnTo>
                  <a:lnTo>
                    <a:pt x="351758" y="75280"/>
                  </a:lnTo>
                  <a:lnTo>
                    <a:pt x="310205" y="97131"/>
                  </a:lnTo>
                  <a:lnTo>
                    <a:pt x="270753" y="121356"/>
                  </a:lnTo>
                  <a:lnTo>
                    <a:pt x="233513" y="147827"/>
                  </a:lnTo>
                  <a:lnTo>
                    <a:pt x="198598" y="176412"/>
                  </a:lnTo>
                  <a:lnTo>
                    <a:pt x="166120" y="206981"/>
                  </a:lnTo>
                  <a:lnTo>
                    <a:pt x="136190" y="239402"/>
                  </a:lnTo>
                  <a:lnTo>
                    <a:pt x="108920" y="273547"/>
                  </a:lnTo>
                  <a:lnTo>
                    <a:pt x="84424" y="309284"/>
                  </a:lnTo>
                  <a:lnTo>
                    <a:pt x="62812" y="346483"/>
                  </a:lnTo>
                  <a:lnTo>
                    <a:pt x="44197" y="385013"/>
                  </a:lnTo>
                  <a:lnTo>
                    <a:pt x="28692" y="424744"/>
                  </a:lnTo>
                  <a:lnTo>
                    <a:pt x="16407" y="465545"/>
                  </a:lnTo>
                  <a:lnTo>
                    <a:pt x="7455" y="507285"/>
                  </a:lnTo>
                  <a:lnTo>
                    <a:pt x="1949" y="549836"/>
                  </a:lnTo>
                  <a:lnTo>
                    <a:pt x="0" y="593065"/>
                  </a:lnTo>
                  <a:lnTo>
                    <a:pt x="1720" y="636842"/>
                  </a:lnTo>
                  <a:lnTo>
                    <a:pt x="7221" y="681037"/>
                  </a:lnTo>
                  <a:lnTo>
                    <a:pt x="16368" y="637739"/>
                  </a:lnTo>
                  <a:lnTo>
                    <a:pt x="28971" y="595680"/>
                  </a:lnTo>
                  <a:lnTo>
                    <a:pt x="44888" y="554966"/>
                  </a:lnTo>
                  <a:lnTo>
                    <a:pt x="63979" y="515703"/>
                  </a:lnTo>
                  <a:lnTo>
                    <a:pt x="86102" y="477997"/>
                  </a:lnTo>
                  <a:lnTo>
                    <a:pt x="111116" y="441954"/>
                  </a:lnTo>
                  <a:lnTo>
                    <a:pt x="138881" y="407681"/>
                  </a:lnTo>
                  <a:lnTo>
                    <a:pt x="169255" y="375283"/>
                  </a:lnTo>
                  <a:lnTo>
                    <a:pt x="202097" y="344867"/>
                  </a:lnTo>
                  <a:lnTo>
                    <a:pt x="237266" y="316539"/>
                  </a:lnTo>
                  <a:lnTo>
                    <a:pt x="274621" y="290405"/>
                  </a:lnTo>
                  <a:lnTo>
                    <a:pt x="314021" y="266571"/>
                  </a:lnTo>
                  <a:lnTo>
                    <a:pt x="355324" y="245144"/>
                  </a:lnTo>
                  <a:lnTo>
                    <a:pt x="398391" y="226229"/>
                  </a:lnTo>
                  <a:lnTo>
                    <a:pt x="443079" y="209933"/>
                  </a:lnTo>
                  <a:lnTo>
                    <a:pt x="489248" y="196362"/>
                  </a:lnTo>
                  <a:lnTo>
                    <a:pt x="536757" y="185622"/>
                  </a:lnTo>
                  <a:lnTo>
                    <a:pt x="585464" y="177819"/>
                  </a:lnTo>
                  <a:lnTo>
                    <a:pt x="635228" y="173060"/>
                  </a:lnTo>
                  <a:lnTo>
                    <a:pt x="685909" y="171450"/>
                  </a:lnTo>
                  <a:lnTo>
                    <a:pt x="685909" y="0"/>
                  </a:lnTo>
                  <a:close/>
                </a:path>
              </a:pathLst>
            </a:custGeom>
            <a:solidFill>
              <a:srgbClr val="00B78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3360420" y="4952999"/>
              <a:ext cx="685800" cy="1429385"/>
            </a:xfrm>
            <a:custGeom>
              <a:avLst/>
              <a:gdLst/>
              <a:ahLst/>
              <a:cxnLst/>
              <a:rect l="l" t="t" r="r" b="b"/>
              <a:pathLst>
                <a:path w="685800" h="1429385">
                  <a:moveTo>
                    <a:pt x="0" y="595249"/>
                  </a:moveTo>
                  <a:lnTo>
                    <a:pt x="1938" y="640159"/>
                  </a:lnTo>
                  <a:lnTo>
                    <a:pt x="7671" y="684293"/>
                  </a:lnTo>
                  <a:lnTo>
                    <a:pt x="17074" y="727512"/>
                  </a:lnTo>
                  <a:lnTo>
                    <a:pt x="30024" y="769678"/>
                  </a:lnTo>
                  <a:lnTo>
                    <a:pt x="46396" y="810651"/>
                  </a:lnTo>
                  <a:lnTo>
                    <a:pt x="66068" y="850293"/>
                  </a:lnTo>
                  <a:lnTo>
                    <a:pt x="88914" y="888466"/>
                  </a:lnTo>
                  <a:lnTo>
                    <a:pt x="114812" y="925030"/>
                  </a:lnTo>
                  <a:lnTo>
                    <a:pt x="143637" y="959848"/>
                  </a:lnTo>
                  <a:lnTo>
                    <a:pt x="175265" y="992780"/>
                  </a:lnTo>
                  <a:lnTo>
                    <a:pt x="209572" y="1023688"/>
                  </a:lnTo>
                  <a:lnTo>
                    <a:pt x="246436" y="1052433"/>
                  </a:lnTo>
                  <a:lnTo>
                    <a:pt x="285731" y="1078876"/>
                  </a:lnTo>
                  <a:lnTo>
                    <a:pt x="327334" y="1102879"/>
                  </a:lnTo>
                  <a:lnTo>
                    <a:pt x="371122" y="1124303"/>
                  </a:lnTo>
                  <a:lnTo>
                    <a:pt x="416969" y="1143009"/>
                  </a:lnTo>
                  <a:lnTo>
                    <a:pt x="464753" y="1158859"/>
                  </a:lnTo>
                  <a:lnTo>
                    <a:pt x="514350" y="1171714"/>
                  </a:lnTo>
                  <a:lnTo>
                    <a:pt x="514350" y="1085977"/>
                  </a:lnTo>
                  <a:lnTo>
                    <a:pt x="685800" y="1276337"/>
                  </a:lnTo>
                  <a:lnTo>
                    <a:pt x="514350" y="1428902"/>
                  </a:lnTo>
                  <a:lnTo>
                    <a:pt x="514350" y="1343164"/>
                  </a:lnTo>
                  <a:lnTo>
                    <a:pt x="464753" y="1330311"/>
                  </a:lnTo>
                  <a:lnTo>
                    <a:pt x="416969" y="1314463"/>
                  </a:lnTo>
                  <a:lnTo>
                    <a:pt x="371122" y="1295758"/>
                  </a:lnTo>
                  <a:lnTo>
                    <a:pt x="327334" y="1274336"/>
                  </a:lnTo>
                  <a:lnTo>
                    <a:pt x="285731" y="1250335"/>
                  </a:lnTo>
                  <a:lnTo>
                    <a:pt x="246436" y="1223893"/>
                  </a:lnTo>
                  <a:lnTo>
                    <a:pt x="209572" y="1195151"/>
                  </a:lnTo>
                  <a:lnTo>
                    <a:pt x="175265" y="1164245"/>
                  </a:lnTo>
                  <a:lnTo>
                    <a:pt x="143637" y="1131316"/>
                  </a:lnTo>
                  <a:lnTo>
                    <a:pt x="114812" y="1096501"/>
                  </a:lnTo>
                  <a:lnTo>
                    <a:pt x="88914" y="1059940"/>
                  </a:lnTo>
                  <a:lnTo>
                    <a:pt x="66068" y="1021770"/>
                  </a:lnTo>
                  <a:lnTo>
                    <a:pt x="46396" y="982132"/>
                  </a:lnTo>
                  <a:lnTo>
                    <a:pt x="30024" y="941164"/>
                  </a:lnTo>
                  <a:lnTo>
                    <a:pt x="17074" y="899004"/>
                  </a:lnTo>
                  <a:lnTo>
                    <a:pt x="7671" y="855791"/>
                  </a:lnTo>
                  <a:lnTo>
                    <a:pt x="1938" y="811664"/>
                  </a:lnTo>
                  <a:lnTo>
                    <a:pt x="0" y="766762"/>
                  </a:lnTo>
                  <a:lnTo>
                    <a:pt x="0" y="595249"/>
                  </a:lnTo>
                  <a:lnTo>
                    <a:pt x="1881" y="550833"/>
                  </a:lnTo>
                  <a:lnTo>
                    <a:pt x="7436" y="507303"/>
                  </a:lnTo>
                  <a:lnTo>
                    <a:pt x="16533" y="464773"/>
                  </a:lnTo>
                  <a:lnTo>
                    <a:pt x="29039" y="423359"/>
                  </a:lnTo>
                  <a:lnTo>
                    <a:pt x="44821" y="383175"/>
                  </a:lnTo>
                  <a:lnTo>
                    <a:pt x="63746" y="344337"/>
                  </a:lnTo>
                  <a:lnTo>
                    <a:pt x="85683" y="306961"/>
                  </a:lnTo>
                  <a:lnTo>
                    <a:pt x="110497" y="271161"/>
                  </a:lnTo>
                  <a:lnTo>
                    <a:pt x="138057" y="237052"/>
                  </a:lnTo>
                  <a:lnTo>
                    <a:pt x="168229" y="204750"/>
                  </a:lnTo>
                  <a:lnTo>
                    <a:pt x="200882" y="174370"/>
                  </a:lnTo>
                  <a:lnTo>
                    <a:pt x="235882" y="146028"/>
                  </a:lnTo>
                  <a:lnTo>
                    <a:pt x="273096" y="119838"/>
                  </a:lnTo>
                  <a:lnTo>
                    <a:pt x="312393" y="95916"/>
                  </a:lnTo>
                  <a:lnTo>
                    <a:pt x="353639" y="74376"/>
                  </a:lnTo>
                  <a:lnTo>
                    <a:pt x="396702" y="55335"/>
                  </a:lnTo>
                  <a:lnTo>
                    <a:pt x="441449" y="38907"/>
                  </a:lnTo>
                  <a:lnTo>
                    <a:pt x="487747" y="25208"/>
                  </a:lnTo>
                  <a:lnTo>
                    <a:pt x="535464" y="14352"/>
                  </a:lnTo>
                  <a:lnTo>
                    <a:pt x="584467" y="6455"/>
                  </a:lnTo>
                  <a:lnTo>
                    <a:pt x="634623" y="1633"/>
                  </a:lnTo>
                  <a:lnTo>
                    <a:pt x="685800" y="0"/>
                  </a:lnTo>
                  <a:lnTo>
                    <a:pt x="685800" y="171450"/>
                  </a:lnTo>
                  <a:lnTo>
                    <a:pt x="635119" y="173060"/>
                  </a:lnTo>
                  <a:lnTo>
                    <a:pt x="585354" y="177819"/>
                  </a:lnTo>
                  <a:lnTo>
                    <a:pt x="536647" y="185622"/>
                  </a:lnTo>
                  <a:lnTo>
                    <a:pt x="489138" y="196362"/>
                  </a:lnTo>
                  <a:lnTo>
                    <a:pt x="442970" y="209933"/>
                  </a:lnTo>
                  <a:lnTo>
                    <a:pt x="398281" y="226229"/>
                  </a:lnTo>
                  <a:lnTo>
                    <a:pt x="355215" y="245144"/>
                  </a:lnTo>
                  <a:lnTo>
                    <a:pt x="313911" y="266571"/>
                  </a:lnTo>
                  <a:lnTo>
                    <a:pt x="274511" y="290405"/>
                  </a:lnTo>
                  <a:lnTo>
                    <a:pt x="237156" y="316539"/>
                  </a:lnTo>
                  <a:lnTo>
                    <a:pt x="201987" y="344867"/>
                  </a:lnTo>
                  <a:lnTo>
                    <a:pt x="169145" y="375283"/>
                  </a:lnTo>
                  <a:lnTo>
                    <a:pt x="138771" y="407681"/>
                  </a:lnTo>
                  <a:lnTo>
                    <a:pt x="111007" y="441954"/>
                  </a:lnTo>
                  <a:lnTo>
                    <a:pt x="85992" y="477997"/>
                  </a:lnTo>
                  <a:lnTo>
                    <a:pt x="63869" y="515703"/>
                  </a:lnTo>
                  <a:lnTo>
                    <a:pt x="44779" y="554966"/>
                  </a:lnTo>
                  <a:lnTo>
                    <a:pt x="28861" y="595680"/>
                  </a:lnTo>
                  <a:lnTo>
                    <a:pt x="16259" y="637739"/>
                  </a:lnTo>
                  <a:lnTo>
                    <a:pt x="7112" y="68103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 descr=""/>
          <p:cNvSpPr txBox="1"/>
          <p:nvPr/>
        </p:nvSpPr>
        <p:spPr>
          <a:xfrm>
            <a:off x="4405629" y="1470406"/>
            <a:ext cx="486409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16666" sz="3000" spc="-37">
                <a:latin typeface="Arial"/>
                <a:cs typeface="Arial"/>
              </a:rPr>
              <a:t>w</a:t>
            </a:r>
            <a:r>
              <a:rPr dirty="0" sz="1600" spc="-25">
                <a:latin typeface="Arial"/>
                <a:cs typeface="Arial"/>
              </a:rPr>
              <a:t>10</a:t>
            </a:r>
            <a:endParaRPr sz="1600">
              <a:latin typeface="Arial"/>
              <a:cs typeface="Arial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4300473" y="2463520"/>
            <a:ext cx="542925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0330" marR="30480" indent="-62865">
              <a:lnSpc>
                <a:spcPct val="125000"/>
              </a:lnSpc>
              <a:spcBef>
                <a:spcPts val="100"/>
              </a:spcBef>
            </a:pPr>
            <a:r>
              <a:rPr dirty="0" baseline="16666" sz="3000" spc="-37">
                <a:latin typeface="Arial"/>
                <a:cs typeface="Arial"/>
              </a:rPr>
              <a:t>w</a:t>
            </a:r>
            <a:r>
              <a:rPr dirty="0" sz="1600" spc="-25">
                <a:latin typeface="Arial"/>
                <a:cs typeface="Arial"/>
              </a:rPr>
              <a:t>1m </a:t>
            </a:r>
            <a:r>
              <a:rPr dirty="0" baseline="16666" sz="3000" spc="-37">
                <a:latin typeface="Arial"/>
                <a:cs typeface="Arial"/>
              </a:rPr>
              <a:t>w</a:t>
            </a:r>
            <a:r>
              <a:rPr dirty="0" sz="1600" spc="-25">
                <a:latin typeface="Arial"/>
                <a:cs typeface="Arial"/>
              </a:rPr>
              <a:t>j0</a:t>
            </a:r>
            <a:endParaRPr sz="1600">
              <a:latin typeface="Arial"/>
              <a:cs typeface="Arial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4258055" y="4063365"/>
            <a:ext cx="47625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6666" sz="3000" spc="-37">
                <a:latin typeface="Arial"/>
                <a:cs typeface="Arial"/>
              </a:rPr>
              <a:t>w</a:t>
            </a:r>
            <a:r>
              <a:rPr dirty="0" sz="1600" spc="-25">
                <a:latin typeface="Arial"/>
                <a:cs typeface="Arial"/>
              </a:rPr>
              <a:t>jm</a:t>
            </a:r>
            <a:endParaRPr sz="1600">
              <a:latin typeface="Arial"/>
              <a:cs typeface="Arial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7421880" y="1930349"/>
            <a:ext cx="31559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2000" spc="-25">
                <a:latin typeface="Arial"/>
                <a:cs typeface="Arial"/>
              </a:rPr>
              <a:t>y</a:t>
            </a:r>
            <a:r>
              <a:rPr dirty="0" baseline="-20833" sz="2400" spc="-37">
                <a:latin typeface="Arial"/>
                <a:cs typeface="Arial"/>
              </a:rPr>
              <a:t>1</a:t>
            </a:r>
            <a:endParaRPr baseline="-20833" sz="2400">
              <a:latin typeface="Arial"/>
              <a:cs typeface="Arial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7461757" y="3226435"/>
            <a:ext cx="24828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2000" spc="-25">
                <a:latin typeface="Arial"/>
                <a:cs typeface="Arial"/>
              </a:rPr>
              <a:t>y</a:t>
            </a:r>
            <a:r>
              <a:rPr dirty="0" baseline="-20833" sz="2400" spc="-37">
                <a:latin typeface="Arial"/>
                <a:cs typeface="Arial"/>
              </a:rPr>
              <a:t>j</a:t>
            </a:r>
            <a:endParaRPr baseline="-20833"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4964" y="764794"/>
            <a:ext cx="589216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Features</a:t>
            </a:r>
            <a:r>
              <a:rPr dirty="0" sz="3200" spc="-70"/>
              <a:t> </a:t>
            </a:r>
            <a:r>
              <a:rPr dirty="0" sz="3200"/>
              <a:t>from</a:t>
            </a:r>
            <a:r>
              <a:rPr dirty="0" sz="3200" spc="-40"/>
              <a:t> </a:t>
            </a:r>
            <a:r>
              <a:rPr dirty="0" sz="3200"/>
              <a:t>Patterns</a:t>
            </a:r>
            <a:r>
              <a:rPr dirty="0" sz="3200" spc="-55"/>
              <a:t> </a:t>
            </a:r>
            <a:r>
              <a:rPr dirty="0" sz="3200" spc="-10"/>
              <a:t>(Cont.)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12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4400" y="0"/>
            <a:ext cx="4419600" cy="7620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715467" y="1379296"/>
            <a:ext cx="7533640" cy="758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Features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may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be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intuitive </a:t>
            </a:r>
            <a:r>
              <a:rPr dirty="0" sz="2400">
                <a:latin typeface="Arial"/>
                <a:cs typeface="Arial"/>
              </a:rPr>
              <a:t>or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they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may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be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quite</a:t>
            </a:r>
            <a:r>
              <a:rPr dirty="0" sz="2400" spc="-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abstract</a:t>
            </a:r>
            <a:r>
              <a:rPr dirty="0" sz="2400" spc="-1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400" spc="-20">
                <a:latin typeface="Arial"/>
                <a:cs typeface="Arial"/>
              </a:rPr>
              <a:t>Consider,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measurements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electric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motor: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2311" y="2215895"/>
            <a:ext cx="7019544" cy="1848611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1836" y="4236720"/>
            <a:ext cx="3660648" cy="871727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907" y="5256276"/>
            <a:ext cx="3717036" cy="940308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3821684" y="4465446"/>
            <a:ext cx="5245100" cy="2200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5735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Power</a:t>
            </a:r>
            <a:r>
              <a:rPr dirty="0" sz="2400" spc="-8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as</a:t>
            </a:r>
            <a:r>
              <a:rPr dirty="0" sz="2400" spc="-4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Feature:</a:t>
            </a:r>
            <a:r>
              <a:rPr dirty="0" sz="2400" spc="-5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spc="-10" b="1">
                <a:solidFill>
                  <a:srgbClr val="FF0000"/>
                </a:solidFill>
                <a:latin typeface="Times New Roman"/>
                <a:cs typeface="Times New Roman"/>
              </a:rPr>
              <a:t>Understandable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725"/>
              </a:spcBef>
              <a:buFont typeface="Wingdings"/>
              <a:buChar char=""/>
              <a:tabLst>
                <a:tab pos="354965" algn="l"/>
                <a:tab pos="2801620" algn="l"/>
                <a:tab pos="4110990" algn="l"/>
                <a:tab pos="4808855" algn="l"/>
              </a:tabLst>
            </a:pP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Uninterpretable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feature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do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not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make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any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physical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sense,</a:t>
            </a:r>
            <a:endParaRPr sz="24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Font typeface="Wingdings"/>
              <a:buChar char=""/>
              <a:tabLst>
                <a:tab pos="355600" algn="l"/>
                <a:tab pos="1083945" algn="l"/>
                <a:tab pos="2456815" algn="l"/>
                <a:tab pos="3066415" algn="l"/>
                <a:tab pos="4467860" algn="l"/>
                <a:tab pos="5062220" algn="l"/>
              </a:tabLst>
            </a:pPr>
            <a:r>
              <a:rPr dirty="0" sz="2400" spc="-25">
                <a:latin typeface="Arial"/>
                <a:cs typeface="Arial"/>
              </a:rPr>
              <a:t>But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perhaps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25">
                <a:solidFill>
                  <a:srgbClr val="FF0000"/>
                </a:solidFill>
                <a:latin typeface="Arial"/>
                <a:cs typeface="Arial"/>
              </a:rPr>
              <a:t>be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effective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as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50">
                <a:latin typeface="Arial"/>
                <a:cs typeface="Arial"/>
              </a:rPr>
              <a:t>a </a:t>
            </a:r>
            <a:r>
              <a:rPr dirty="0" sz="2400">
                <a:latin typeface="Arial"/>
                <a:cs typeface="Arial"/>
              </a:rPr>
              <a:t>feature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for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classification</a:t>
            </a:r>
            <a:r>
              <a:rPr dirty="0" sz="2400" spc="-1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40739" y="192786"/>
            <a:ext cx="6071235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latin typeface="Times New Roman"/>
                <a:cs typeface="Times New Roman"/>
              </a:rPr>
              <a:t>Matter</a:t>
            </a:r>
            <a:r>
              <a:rPr dirty="0" sz="3200" spc="-20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of</a:t>
            </a:r>
            <a:r>
              <a:rPr dirty="0" sz="3200" spc="-1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Activation</a:t>
            </a:r>
            <a:r>
              <a:rPr dirty="0" sz="3200" spc="-50">
                <a:latin typeface="Times New Roman"/>
                <a:cs typeface="Times New Roman"/>
              </a:rPr>
              <a:t> </a:t>
            </a:r>
            <a:r>
              <a:rPr dirty="0" sz="3200" spc="-10">
                <a:latin typeface="Times New Roman"/>
                <a:cs typeface="Times New Roman"/>
              </a:rPr>
              <a:t>Function(AF)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00888" y="2380234"/>
            <a:ext cx="25501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δ</a:t>
            </a:r>
            <a:r>
              <a:rPr dirty="0" baseline="-20833" sz="2400" i="1">
                <a:latin typeface="Times New Roman"/>
                <a:cs typeface="Times New Roman"/>
              </a:rPr>
              <a:t>k</a:t>
            </a:r>
            <a:r>
              <a:rPr dirty="0" baseline="-20833" sz="2400" spc="-22" i="1">
                <a:latin typeface="Times New Roman"/>
                <a:cs typeface="Times New Roman"/>
              </a:rPr>
              <a:t> </a:t>
            </a:r>
            <a:r>
              <a:rPr dirty="0" sz="2400" spc="-10" i="1">
                <a:latin typeface="Times New Roman"/>
                <a:cs typeface="Times New Roman"/>
              </a:rPr>
              <a:t>(n)=e</a:t>
            </a:r>
            <a:r>
              <a:rPr dirty="0" baseline="-20833" sz="2400" spc="-15" i="1">
                <a:latin typeface="Times New Roman"/>
                <a:cs typeface="Times New Roman"/>
              </a:rPr>
              <a:t>k</a:t>
            </a:r>
            <a:r>
              <a:rPr dirty="0" sz="2400" spc="-10" i="1">
                <a:latin typeface="Times New Roman"/>
                <a:cs typeface="Times New Roman"/>
              </a:rPr>
              <a:t>(n)φ’(v</a:t>
            </a:r>
            <a:r>
              <a:rPr dirty="0" baseline="-20833" sz="2400" spc="-15" i="1">
                <a:latin typeface="Times New Roman"/>
                <a:cs typeface="Times New Roman"/>
              </a:rPr>
              <a:t>k</a:t>
            </a:r>
            <a:r>
              <a:rPr dirty="0" sz="2400" spc="-10" i="1">
                <a:latin typeface="Times New Roman"/>
                <a:cs typeface="Times New Roman"/>
              </a:rPr>
              <a:t>(n))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264528" y="2272643"/>
            <a:ext cx="2486660" cy="589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215"/>
              </a:lnSpc>
            </a:pPr>
            <a:r>
              <a:rPr dirty="0" sz="2000" i="1">
                <a:latin typeface="Arial"/>
                <a:cs typeface="Arial"/>
              </a:rPr>
              <a:t>k</a:t>
            </a:r>
            <a:r>
              <a:rPr dirty="0" sz="2000" spc="-20" i="1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&amp;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j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output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&amp;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hidden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layer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neuron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0" y="766569"/>
            <a:ext cx="9144000" cy="6091555"/>
            <a:chOff x="0" y="766569"/>
            <a:chExt cx="9144000" cy="6091555"/>
          </a:xfrm>
        </p:grpSpPr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400" y="838200"/>
              <a:ext cx="2534412" cy="144780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68751" y="766569"/>
              <a:ext cx="6175248" cy="6091426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2895600"/>
              <a:ext cx="3220212" cy="763524"/>
            </a:xfrm>
            <a:prstGeom prst="rect">
              <a:avLst/>
            </a:prstGeom>
          </p:spPr>
        </p:pic>
      </p:grpSp>
      <p:sp>
        <p:nvSpPr>
          <p:cNvPr id="18" name="object 18" descr=""/>
          <p:cNvSpPr txBox="1"/>
          <p:nvPr/>
        </p:nvSpPr>
        <p:spPr>
          <a:xfrm>
            <a:off x="4346575" y="580720"/>
            <a:ext cx="177927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i="1">
                <a:solidFill>
                  <a:srgbClr val="FF0000"/>
                </a:solidFill>
                <a:latin typeface="Times New Roman"/>
                <a:cs typeface="Times New Roman"/>
              </a:rPr>
              <a:t>f(x)=1/(1+exp(-</a:t>
            </a:r>
            <a:r>
              <a:rPr dirty="0" sz="1800" spc="-25" i="1">
                <a:solidFill>
                  <a:srgbClr val="FF0000"/>
                </a:solidFill>
                <a:latin typeface="Times New Roman"/>
                <a:cs typeface="Times New Roman"/>
              </a:rPr>
              <a:t>βx)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7090409" y="482295"/>
            <a:ext cx="179514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i="1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dirty="0" sz="1800" spc="-285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800" i="1">
                <a:solidFill>
                  <a:srgbClr val="FF0000"/>
                </a:solidFill>
                <a:latin typeface="Times New Roman"/>
                <a:cs typeface="Times New Roman"/>
              </a:rPr>
              <a:t>’(x)=</a:t>
            </a:r>
            <a:r>
              <a:rPr dirty="0" sz="1800" spc="10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800" i="1">
                <a:solidFill>
                  <a:srgbClr val="FF0000"/>
                </a:solidFill>
                <a:latin typeface="Times New Roman"/>
                <a:cs typeface="Times New Roman"/>
              </a:rPr>
              <a:t>β</a:t>
            </a:r>
            <a:r>
              <a:rPr dirty="0" sz="1800" spc="-5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800" spc="-10" i="1">
                <a:solidFill>
                  <a:srgbClr val="FF0000"/>
                </a:solidFill>
                <a:latin typeface="Times New Roman"/>
                <a:cs typeface="Times New Roman"/>
              </a:rPr>
              <a:t>f(x)(1-</a:t>
            </a:r>
            <a:r>
              <a:rPr dirty="0" sz="1800" spc="-20" i="1">
                <a:solidFill>
                  <a:srgbClr val="FF0000"/>
                </a:solidFill>
                <a:latin typeface="Times New Roman"/>
                <a:cs typeface="Times New Roman"/>
              </a:rPr>
              <a:t>f(x))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2540" y="3990213"/>
            <a:ext cx="2905760" cy="1946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99085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66FF"/>
                </a:solidFill>
                <a:latin typeface="Arial"/>
                <a:cs typeface="Arial"/>
              </a:rPr>
              <a:t>Differentiability</a:t>
            </a:r>
            <a:r>
              <a:rPr dirty="0" sz="1800" spc="-30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6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only </a:t>
            </a:r>
            <a:r>
              <a:rPr dirty="0" sz="1800">
                <a:latin typeface="Arial"/>
                <a:cs typeface="Arial"/>
              </a:rPr>
              <a:t>condition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12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AF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an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example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66FF"/>
                </a:solidFill>
                <a:latin typeface="Arial"/>
                <a:cs typeface="Arial"/>
              </a:rPr>
              <a:t>continuously </a:t>
            </a:r>
            <a:r>
              <a:rPr dirty="0" sz="1800">
                <a:solidFill>
                  <a:srgbClr val="0066FF"/>
                </a:solidFill>
                <a:latin typeface="Arial"/>
                <a:cs typeface="Arial"/>
              </a:rPr>
              <a:t>differentiable</a:t>
            </a:r>
            <a:r>
              <a:rPr dirty="0" sz="1800" spc="-25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66FF"/>
                </a:solidFill>
                <a:latin typeface="Arial"/>
                <a:cs typeface="Arial"/>
              </a:rPr>
              <a:t>nonlinear</a:t>
            </a:r>
            <a:r>
              <a:rPr dirty="0" sz="1800" spc="-100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6FF"/>
                </a:solidFill>
                <a:latin typeface="Arial"/>
                <a:cs typeface="Arial"/>
              </a:rPr>
              <a:t>AF</a:t>
            </a:r>
            <a:r>
              <a:rPr dirty="0" sz="1800" spc="-35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is </a:t>
            </a:r>
            <a:r>
              <a:rPr dirty="0" sz="1800">
                <a:solidFill>
                  <a:srgbClr val="0066FF"/>
                </a:solidFill>
                <a:latin typeface="Arial"/>
                <a:cs typeface="Arial"/>
              </a:rPr>
              <a:t>sigmoidal</a:t>
            </a:r>
            <a:r>
              <a:rPr dirty="0" sz="1800" spc="-65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6FF"/>
                </a:solidFill>
                <a:latin typeface="Arial"/>
                <a:cs typeface="Arial"/>
              </a:rPr>
              <a:t>nonlinearity;</a:t>
            </a:r>
            <a:r>
              <a:rPr dirty="0" sz="1800" spc="-35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0066FF"/>
                </a:solidFill>
                <a:latin typeface="Arial"/>
                <a:cs typeface="Arial"/>
              </a:rPr>
              <a:t>its </a:t>
            </a:r>
            <a:r>
              <a:rPr dirty="0" sz="1800">
                <a:solidFill>
                  <a:srgbClr val="0066FF"/>
                </a:solidFill>
                <a:latin typeface="Arial"/>
                <a:cs typeface="Arial"/>
              </a:rPr>
              <a:t>two</a:t>
            </a:r>
            <a:r>
              <a:rPr dirty="0" sz="1800" spc="10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6FF"/>
                </a:solidFill>
                <a:latin typeface="Arial"/>
                <a:cs typeface="Arial"/>
              </a:rPr>
              <a:t>forms</a:t>
            </a:r>
            <a:r>
              <a:rPr dirty="0" sz="1800" spc="-20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6FF"/>
                </a:solidFill>
                <a:latin typeface="Arial"/>
                <a:cs typeface="Arial"/>
              </a:rPr>
              <a:t>are</a:t>
            </a:r>
            <a:r>
              <a:rPr dirty="0" sz="1800" spc="-15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0066FF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7928609" y="1168653"/>
            <a:ext cx="108966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b="1" i="1">
                <a:solidFill>
                  <a:srgbClr val="0066FF"/>
                </a:solidFill>
                <a:latin typeface="Times New Roman"/>
                <a:cs typeface="Times New Roman"/>
              </a:rPr>
              <a:t>Max. </a:t>
            </a:r>
            <a:r>
              <a:rPr dirty="0" sz="1800" spc="-10" b="1" i="1">
                <a:solidFill>
                  <a:srgbClr val="0066FF"/>
                </a:solidFill>
                <a:latin typeface="Times New Roman"/>
                <a:cs typeface="Times New Roman"/>
              </a:rPr>
              <a:t>0.25β</a:t>
            </a:r>
            <a:r>
              <a:rPr dirty="0" sz="1800" spc="-10" b="1" i="1">
                <a:solidFill>
                  <a:srgbClr val="0066FF"/>
                </a:solidFill>
                <a:latin typeface="Times New Roman"/>
                <a:cs typeface="Times New Roman"/>
              </a:rPr>
              <a:t> </a:t>
            </a:r>
            <a:r>
              <a:rPr dirty="0" sz="1800" b="1" i="1">
                <a:solidFill>
                  <a:srgbClr val="0066FF"/>
                </a:solidFill>
                <a:latin typeface="Times New Roman"/>
                <a:cs typeface="Times New Roman"/>
              </a:rPr>
              <a:t>at </a:t>
            </a:r>
            <a:r>
              <a:rPr dirty="0" sz="1800" spc="-10" b="1" i="1">
                <a:solidFill>
                  <a:srgbClr val="0066FF"/>
                </a:solidFill>
                <a:latin typeface="Times New Roman"/>
                <a:cs typeface="Times New Roman"/>
              </a:rPr>
              <a:t>f(x)=0.5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latin typeface="Times New Roman"/>
                <a:cs typeface="Times New Roman"/>
              </a:rPr>
              <a:t>BP</a:t>
            </a:r>
            <a:r>
              <a:rPr dirty="0" sz="3200" spc="-1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at a </a:t>
            </a:r>
            <a:r>
              <a:rPr dirty="0" sz="3200" spc="-10">
                <a:latin typeface="Times New Roman"/>
                <a:cs typeface="Times New Roman"/>
              </a:rPr>
              <a:t>Glance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53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2711" y="1295400"/>
            <a:ext cx="2532888" cy="1447800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4546313" y="2020346"/>
            <a:ext cx="1953895" cy="5867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746250" algn="l"/>
              </a:tabLst>
            </a:pPr>
            <a:r>
              <a:rPr dirty="0" sz="3500" spc="-110">
                <a:latin typeface="Symbol"/>
                <a:cs typeface="Symbol"/>
              </a:rPr>
              <a:t></a:t>
            </a:r>
            <a:r>
              <a:rPr dirty="0" sz="3500" spc="-110" i="1">
                <a:latin typeface="Times New Roman"/>
                <a:cs typeface="Times New Roman"/>
              </a:rPr>
              <a:t>w</a:t>
            </a:r>
            <a:r>
              <a:rPr dirty="0" sz="3500" spc="-200" i="1">
                <a:latin typeface="Times New Roman"/>
                <a:cs typeface="Times New Roman"/>
              </a:rPr>
              <a:t> </a:t>
            </a:r>
            <a:r>
              <a:rPr dirty="0" sz="3500" spc="-45">
                <a:latin typeface="Symbol"/>
                <a:cs typeface="Symbol"/>
              </a:rPr>
              <a:t></a:t>
            </a:r>
            <a:r>
              <a:rPr dirty="0" sz="3500" spc="-515">
                <a:latin typeface="Times New Roman"/>
                <a:cs typeface="Times New Roman"/>
              </a:rPr>
              <a:t> </a:t>
            </a:r>
            <a:r>
              <a:rPr dirty="0" sz="3650" i="1">
                <a:latin typeface="Symbol"/>
                <a:cs typeface="Symbol"/>
              </a:rPr>
              <a:t></a:t>
            </a:r>
            <a:r>
              <a:rPr dirty="0" sz="3650" spc="30">
                <a:latin typeface="Times New Roman"/>
                <a:cs typeface="Times New Roman"/>
              </a:rPr>
              <a:t> </a:t>
            </a:r>
            <a:r>
              <a:rPr dirty="0" sz="3650" spc="-60" i="1">
                <a:latin typeface="Symbol"/>
                <a:cs typeface="Symbol"/>
              </a:rPr>
              <a:t></a:t>
            </a:r>
            <a:r>
              <a:rPr dirty="0" sz="3650">
                <a:latin typeface="Times New Roman"/>
                <a:cs typeface="Times New Roman"/>
              </a:rPr>
              <a:t>	</a:t>
            </a:r>
            <a:r>
              <a:rPr dirty="0" sz="3500" spc="-50" i="1">
                <a:latin typeface="Times New Roman"/>
                <a:cs typeface="Times New Roman"/>
              </a:rPr>
              <a:t>x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2900176" y="3531900"/>
            <a:ext cx="328295" cy="0"/>
          </a:xfrm>
          <a:custGeom>
            <a:avLst/>
            <a:gdLst/>
            <a:ahLst/>
            <a:cxnLst/>
            <a:rect l="l" t="t" r="r" b="b"/>
            <a:pathLst>
              <a:path w="328294" h="0">
                <a:moveTo>
                  <a:pt x="0" y="0"/>
                </a:moveTo>
                <a:lnTo>
                  <a:pt x="328256" y="0"/>
                </a:lnTo>
              </a:path>
            </a:pathLst>
          </a:custGeom>
          <a:ln w="93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2738218" y="3676211"/>
            <a:ext cx="466725" cy="1847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86080" algn="l"/>
              </a:tabLst>
            </a:pPr>
            <a:r>
              <a:rPr dirty="0" sz="1050" spc="-50" i="1">
                <a:latin typeface="Times New Roman"/>
                <a:cs typeface="Times New Roman"/>
              </a:rPr>
              <a:t>o</a:t>
            </a:r>
            <a:r>
              <a:rPr dirty="0" sz="1050" i="1">
                <a:latin typeface="Times New Roman"/>
                <a:cs typeface="Times New Roman"/>
              </a:rPr>
              <a:t>	</a:t>
            </a:r>
            <a:r>
              <a:rPr dirty="0" sz="1050" spc="-50" i="1">
                <a:latin typeface="Times New Roman"/>
                <a:cs typeface="Times New Roman"/>
              </a:rPr>
              <a:t>o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550705" y="3524748"/>
            <a:ext cx="588010" cy="2984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0680" algn="l"/>
              </a:tabLst>
            </a:pPr>
            <a:r>
              <a:rPr dirty="0" sz="1800" spc="-25">
                <a:latin typeface="Symbol"/>
                <a:cs typeface="Symbol"/>
              </a:rPr>
              <a:t></a:t>
            </a:r>
            <a:r>
              <a:rPr dirty="0" sz="1800" spc="-25" i="1">
                <a:latin typeface="Times New Roman"/>
                <a:cs typeface="Times New Roman"/>
              </a:rPr>
              <a:t>f</a:t>
            </a:r>
            <a:r>
              <a:rPr dirty="0" sz="1800" i="1">
                <a:latin typeface="Times New Roman"/>
                <a:cs typeface="Times New Roman"/>
              </a:rPr>
              <a:t>	</a:t>
            </a:r>
            <a:r>
              <a:rPr dirty="0" sz="1800" spc="-25">
                <a:latin typeface="Symbol"/>
                <a:cs typeface="Symbol"/>
              </a:rPr>
              <a:t></a:t>
            </a:r>
            <a:r>
              <a:rPr dirty="0" sz="1800" spc="-25" i="1">
                <a:latin typeface="Times New Roman"/>
                <a:cs typeface="Times New Roman"/>
              </a:rPr>
              <a:t>x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168706" y="3207359"/>
            <a:ext cx="1049020" cy="2984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33950" sz="2700">
                <a:latin typeface="Symbol"/>
                <a:cs typeface="Symbol"/>
              </a:rPr>
              <a:t></a:t>
            </a:r>
            <a:r>
              <a:rPr dirty="0" baseline="-33950" sz="2700" spc="-30">
                <a:latin typeface="Times New Roman"/>
                <a:cs typeface="Times New Roman"/>
              </a:rPr>
              <a:t> </a:t>
            </a:r>
            <a:r>
              <a:rPr dirty="0" baseline="-33950" sz="2700">
                <a:latin typeface="Symbol"/>
                <a:cs typeface="Symbol"/>
              </a:rPr>
              <a:t></a:t>
            </a:r>
            <a:r>
              <a:rPr dirty="0" baseline="-33950" sz="2700" spc="292">
                <a:latin typeface="Times New Roman"/>
                <a:cs typeface="Times New Roman"/>
              </a:rPr>
              <a:t> </a:t>
            </a:r>
            <a:r>
              <a:rPr dirty="0" u="sng" sz="180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</a:t>
            </a:r>
            <a:r>
              <a:rPr dirty="0" u="sng" sz="18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</a:t>
            </a:r>
            <a:r>
              <a:rPr dirty="0" sz="1800" spc="440" i="1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Symbol"/>
                <a:cs typeface="Symbol"/>
              </a:rPr>
              <a:t></a:t>
            </a:r>
            <a:r>
              <a:rPr dirty="0" sz="1800" spc="-25" i="1">
                <a:latin typeface="Times New Roman"/>
                <a:cs typeface="Times New Roman"/>
              </a:rPr>
              <a:t>f</a:t>
            </a:r>
            <a:r>
              <a:rPr dirty="0" baseline="-23809" sz="1575" spc="-37" i="1">
                <a:latin typeface="Times New Roman"/>
                <a:cs typeface="Times New Roman"/>
              </a:rPr>
              <a:t>o</a:t>
            </a:r>
            <a:endParaRPr baseline="-23809" sz="1575">
              <a:latin typeface="Times New Roman"/>
              <a:cs typeface="Times New Roman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2044385" y="3500353"/>
            <a:ext cx="92710" cy="1847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50" spc="-50">
                <a:latin typeface="Times New Roman"/>
                <a:cs typeface="Times New Roman"/>
              </a:rPr>
              <a:t>o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912610" y="3335748"/>
            <a:ext cx="139700" cy="3136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900" spc="-50" i="1">
                <a:latin typeface="Symbol"/>
                <a:cs typeface="Symbol"/>
              </a:rPr>
              <a:t></a:t>
            </a:r>
            <a:endParaRPr sz="1900">
              <a:latin typeface="Symbol"/>
              <a:cs typeface="Symbol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5494390" y="3503410"/>
            <a:ext cx="328295" cy="0"/>
          </a:xfrm>
          <a:custGeom>
            <a:avLst/>
            <a:gdLst/>
            <a:ahLst/>
            <a:cxnLst/>
            <a:rect l="l" t="t" r="r" b="b"/>
            <a:pathLst>
              <a:path w="328295" h="0">
                <a:moveTo>
                  <a:pt x="0" y="0"/>
                </a:moveTo>
                <a:lnTo>
                  <a:pt x="327781" y="0"/>
                </a:lnTo>
              </a:path>
            </a:pathLst>
          </a:custGeom>
          <a:ln w="93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5706431" y="3647255"/>
            <a:ext cx="92075" cy="1854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50" spc="-50" i="1">
                <a:latin typeface="Times New Roman"/>
                <a:cs typeface="Times New Roman"/>
              </a:rPr>
              <a:t>h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5694291" y="3328004"/>
            <a:ext cx="92075" cy="1854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50" spc="-50" i="1">
                <a:latin typeface="Times New Roman"/>
                <a:cs typeface="Times New Roman"/>
              </a:rPr>
              <a:t>h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4820543" y="3631477"/>
            <a:ext cx="92075" cy="1854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50" spc="-50" i="1">
                <a:latin typeface="Times New Roman"/>
                <a:cs typeface="Times New Roman"/>
              </a:rPr>
              <a:t>o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5327606" y="3496255"/>
            <a:ext cx="427990" cy="2984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50264" sz="1575" i="1">
                <a:latin typeface="Times New Roman"/>
                <a:cs typeface="Times New Roman"/>
              </a:rPr>
              <a:t>o</a:t>
            </a:r>
            <a:r>
              <a:rPr dirty="0" baseline="50264" sz="1575" spc="472" i="1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Symbol"/>
                <a:cs typeface="Symbol"/>
              </a:rPr>
              <a:t></a:t>
            </a:r>
            <a:r>
              <a:rPr dirty="0" sz="1800" spc="-25" i="1">
                <a:latin typeface="Times New Roman"/>
                <a:cs typeface="Times New Roman"/>
              </a:rPr>
              <a:t>x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5505933" y="3177006"/>
            <a:ext cx="198755" cy="2984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800" spc="-25">
                <a:latin typeface="Symbol"/>
                <a:cs typeface="Symbol"/>
              </a:rPr>
              <a:t></a:t>
            </a:r>
            <a:r>
              <a:rPr dirty="0" sz="1800" spc="-25" i="1">
                <a:latin typeface="Times New Roman"/>
                <a:cs typeface="Times New Roman"/>
              </a:rPr>
              <a:t>f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4407897" y="3262599"/>
            <a:ext cx="809625" cy="43560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38455" algn="l"/>
                <a:tab pos="729615" algn="l"/>
              </a:tabLst>
            </a:pPr>
            <a:r>
              <a:rPr dirty="0" sz="1050" spc="-50" i="1">
                <a:latin typeface="Times New Roman"/>
                <a:cs typeface="Times New Roman"/>
              </a:rPr>
              <a:t>h</a:t>
            </a:r>
            <a:r>
              <a:rPr dirty="0" sz="1050" i="1">
                <a:latin typeface="Times New Roman"/>
                <a:cs typeface="Times New Roman"/>
              </a:rPr>
              <a:t>	</a:t>
            </a:r>
            <a:r>
              <a:rPr dirty="0" baseline="1048" sz="3975" spc="-75">
                <a:latin typeface="Symbol"/>
                <a:cs typeface="Symbol"/>
              </a:rPr>
              <a:t></a:t>
            </a:r>
            <a:r>
              <a:rPr dirty="0" baseline="1048" sz="3975">
                <a:latin typeface="Times New Roman"/>
                <a:cs typeface="Times New Roman"/>
              </a:rPr>
              <a:t>	</a:t>
            </a:r>
            <a:r>
              <a:rPr dirty="0" sz="1050" spc="-50" i="1">
                <a:latin typeface="Times New Roman"/>
                <a:cs typeface="Times New Roman"/>
              </a:rPr>
              <a:t>o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4274549" y="3307573"/>
            <a:ext cx="1112520" cy="3136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293370" algn="l"/>
                <a:tab pos="732155" algn="l"/>
              </a:tabLst>
            </a:pPr>
            <a:r>
              <a:rPr dirty="0" sz="1850" spc="-50" i="1">
                <a:latin typeface="Symbol"/>
                <a:cs typeface="Symbol"/>
              </a:rPr>
              <a:t></a:t>
            </a:r>
            <a:r>
              <a:rPr dirty="0" sz="1850">
                <a:latin typeface="Times New Roman"/>
                <a:cs typeface="Times New Roman"/>
              </a:rPr>
              <a:t>	</a:t>
            </a:r>
            <a:r>
              <a:rPr dirty="0" sz="1800" spc="-50">
                <a:latin typeface="Symbol"/>
                <a:cs typeface="Symbol"/>
              </a:rPr>
              <a:t>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50" i="1">
                <a:latin typeface="Symbol"/>
                <a:cs typeface="Symbol"/>
              </a:rPr>
              <a:t></a:t>
            </a:r>
            <a:r>
              <a:rPr dirty="0" sz="1850" spc="310">
                <a:latin typeface="Times New Roman"/>
                <a:cs typeface="Times New Roman"/>
              </a:rPr>
              <a:t> </a:t>
            </a:r>
            <a:r>
              <a:rPr dirty="0" sz="1800" spc="-50" i="1">
                <a:latin typeface="Times New Roman"/>
                <a:cs typeface="Times New Roman"/>
              </a:rPr>
              <a:t>w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281940" y="2968574"/>
            <a:ext cx="654812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local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gradient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output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unit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(</a:t>
            </a:r>
            <a:r>
              <a:rPr dirty="0" sz="1600" i="1">
                <a:latin typeface="Arial"/>
                <a:cs typeface="Arial"/>
              </a:rPr>
              <a:t>δ</a:t>
            </a:r>
            <a:r>
              <a:rPr dirty="0" baseline="-23809" sz="1575" i="1">
                <a:latin typeface="Arial"/>
                <a:cs typeface="Arial"/>
              </a:rPr>
              <a:t>o </a:t>
            </a:r>
            <a:r>
              <a:rPr dirty="0" sz="1600">
                <a:latin typeface="Arial"/>
                <a:cs typeface="Arial"/>
              </a:rPr>
              <a:t>)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hidden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unit</a:t>
            </a:r>
            <a:r>
              <a:rPr dirty="0" sz="1600" spc="-10">
                <a:latin typeface="Arial"/>
                <a:cs typeface="Arial"/>
              </a:rPr>
              <a:t> (</a:t>
            </a:r>
            <a:r>
              <a:rPr dirty="0" sz="1600" spc="-10" i="1">
                <a:latin typeface="Arial"/>
                <a:cs typeface="Arial"/>
              </a:rPr>
              <a:t>δ</a:t>
            </a:r>
            <a:r>
              <a:rPr dirty="0" baseline="-23809" sz="1575" spc="-15" i="1">
                <a:latin typeface="Arial"/>
                <a:cs typeface="Arial"/>
              </a:rPr>
              <a:t>h</a:t>
            </a:r>
            <a:r>
              <a:rPr dirty="0" sz="1600" spc="-10" i="1">
                <a:latin typeface="Arial"/>
                <a:cs typeface="Arial"/>
              </a:rPr>
              <a:t>)</a:t>
            </a:r>
            <a:r>
              <a:rPr dirty="0" sz="1600" spc="-125" i="1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are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defined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by:</a:t>
            </a:r>
            <a:endParaRPr sz="1600">
              <a:latin typeface="Arial"/>
              <a:cs typeface="Arial"/>
            </a:endParaRPr>
          </a:p>
        </p:txBody>
      </p:sp>
      <p:sp>
        <p:nvSpPr>
          <p:cNvPr id="30" name="object 30" descr=""/>
          <p:cNvSpPr/>
          <p:nvPr/>
        </p:nvSpPr>
        <p:spPr>
          <a:xfrm>
            <a:off x="2497304" y="4296929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 h="0">
                <a:moveTo>
                  <a:pt x="0" y="0"/>
                </a:moveTo>
                <a:lnTo>
                  <a:pt x="139082" y="0"/>
                </a:lnTo>
              </a:path>
            </a:pathLst>
          </a:custGeom>
          <a:ln w="940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 txBox="1"/>
          <p:nvPr/>
        </p:nvSpPr>
        <p:spPr>
          <a:xfrm>
            <a:off x="2496509" y="3961259"/>
            <a:ext cx="144145" cy="3067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850" spc="-50">
                <a:latin typeface="Times New Roman"/>
                <a:cs typeface="Times New Roman"/>
              </a:rPr>
              <a:t>1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3979216" y="4100875"/>
            <a:ext cx="95250" cy="1898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050" spc="-50">
                <a:latin typeface="Times New Roman"/>
                <a:cs typeface="Times New Roman"/>
              </a:rPr>
              <a:t>2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3421456" y="4108649"/>
            <a:ext cx="739775" cy="3067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850" i="1">
                <a:latin typeface="Times New Roman"/>
                <a:cs typeface="Times New Roman"/>
              </a:rPr>
              <a:t>f</a:t>
            </a:r>
            <a:r>
              <a:rPr dirty="0" sz="1850" spc="475" i="1">
                <a:latin typeface="Times New Roman"/>
                <a:cs typeface="Times New Roman"/>
              </a:rPr>
              <a:t> </a:t>
            </a:r>
            <a:r>
              <a:rPr dirty="0" sz="1850">
                <a:latin typeface="Times New Roman"/>
                <a:cs typeface="Times New Roman"/>
              </a:rPr>
              <a:t>(</a:t>
            </a:r>
            <a:r>
              <a:rPr dirty="0" sz="1850" i="1">
                <a:latin typeface="Times New Roman"/>
                <a:cs typeface="Times New Roman"/>
              </a:rPr>
              <a:t>n</a:t>
            </a:r>
            <a:r>
              <a:rPr dirty="0" sz="1850">
                <a:latin typeface="Times New Roman"/>
                <a:cs typeface="Times New Roman"/>
              </a:rPr>
              <a:t>))</a:t>
            </a:r>
            <a:r>
              <a:rPr dirty="0" sz="1850" spc="434">
                <a:latin typeface="Times New Roman"/>
                <a:cs typeface="Times New Roman"/>
              </a:rPr>
              <a:t> </a:t>
            </a:r>
            <a:r>
              <a:rPr dirty="0" sz="1850" spc="-50">
                <a:latin typeface="Times New Roman"/>
                <a:cs typeface="Times New Roman"/>
              </a:rPr>
              <a:t>,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3504791" y="4264216"/>
            <a:ext cx="95250" cy="1898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050" spc="-50" i="1">
                <a:latin typeface="Times New Roman"/>
                <a:cs typeface="Times New Roman"/>
              </a:rPr>
              <a:t>o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851630" y="4108649"/>
            <a:ext cx="1510030" cy="4895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ts val="1830"/>
              </a:lnSpc>
              <a:spcBef>
                <a:spcPts val="95"/>
              </a:spcBef>
              <a:tabLst>
                <a:tab pos="807085" algn="l"/>
              </a:tabLst>
            </a:pPr>
            <a:r>
              <a:rPr dirty="0" sz="1850" i="1">
                <a:latin typeface="Times New Roman"/>
                <a:cs typeface="Times New Roman"/>
              </a:rPr>
              <a:t>e</a:t>
            </a:r>
            <a:r>
              <a:rPr dirty="0" sz="1850">
                <a:latin typeface="Times New Roman"/>
                <a:cs typeface="Times New Roman"/>
              </a:rPr>
              <a:t>(</a:t>
            </a:r>
            <a:r>
              <a:rPr dirty="0" sz="1850" i="1">
                <a:latin typeface="Times New Roman"/>
                <a:cs typeface="Times New Roman"/>
              </a:rPr>
              <a:t>n</a:t>
            </a:r>
            <a:r>
              <a:rPr dirty="0" sz="1850">
                <a:latin typeface="Times New Roman"/>
                <a:cs typeface="Times New Roman"/>
              </a:rPr>
              <a:t>)</a:t>
            </a:r>
            <a:r>
              <a:rPr dirty="0" sz="1850" spc="20">
                <a:latin typeface="Times New Roman"/>
                <a:cs typeface="Times New Roman"/>
              </a:rPr>
              <a:t> </a:t>
            </a:r>
            <a:r>
              <a:rPr dirty="0" sz="1850" spc="-50">
                <a:latin typeface="Symbol"/>
                <a:cs typeface="Symbol"/>
              </a:rPr>
              <a:t></a:t>
            </a:r>
            <a:r>
              <a:rPr dirty="0" sz="1850">
                <a:latin typeface="Times New Roman"/>
                <a:cs typeface="Times New Roman"/>
              </a:rPr>
              <a:t>	(</a:t>
            </a:r>
            <a:r>
              <a:rPr dirty="0" sz="1850" i="1">
                <a:latin typeface="Times New Roman"/>
                <a:cs typeface="Times New Roman"/>
              </a:rPr>
              <a:t>d</a:t>
            </a:r>
            <a:r>
              <a:rPr dirty="0" sz="1850" spc="-270" i="1">
                <a:latin typeface="Times New Roman"/>
                <a:cs typeface="Times New Roman"/>
              </a:rPr>
              <a:t> </a:t>
            </a:r>
            <a:r>
              <a:rPr dirty="0" sz="1850">
                <a:latin typeface="Times New Roman"/>
                <a:cs typeface="Times New Roman"/>
              </a:rPr>
              <a:t>(</a:t>
            </a:r>
            <a:r>
              <a:rPr dirty="0" sz="1850" i="1">
                <a:latin typeface="Times New Roman"/>
                <a:cs typeface="Times New Roman"/>
              </a:rPr>
              <a:t>n</a:t>
            </a:r>
            <a:r>
              <a:rPr dirty="0" sz="1850">
                <a:latin typeface="Times New Roman"/>
                <a:cs typeface="Times New Roman"/>
              </a:rPr>
              <a:t>)</a:t>
            </a:r>
            <a:r>
              <a:rPr dirty="0" sz="1850" spc="-75">
                <a:latin typeface="Times New Roman"/>
                <a:cs typeface="Times New Roman"/>
              </a:rPr>
              <a:t> </a:t>
            </a:r>
            <a:r>
              <a:rPr dirty="0" sz="1850" spc="-50">
                <a:latin typeface="Symbol"/>
                <a:cs typeface="Symbol"/>
              </a:rPr>
              <a:t></a:t>
            </a:r>
            <a:endParaRPr sz="1850">
              <a:latin typeface="Symbol"/>
              <a:cs typeface="Symbol"/>
            </a:endParaRPr>
          </a:p>
          <a:p>
            <a:pPr algn="ctr" marR="60325">
              <a:lnSpc>
                <a:spcPts val="1830"/>
              </a:lnSpc>
            </a:pPr>
            <a:r>
              <a:rPr dirty="0" sz="1850" spc="-50">
                <a:latin typeface="Times New Roman"/>
                <a:cs typeface="Times New Roman"/>
              </a:rPr>
              <a:t>2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36" name="object 36" descr=""/>
          <p:cNvSpPr/>
          <p:nvPr/>
        </p:nvSpPr>
        <p:spPr>
          <a:xfrm>
            <a:off x="4534378" y="4221344"/>
            <a:ext cx="619760" cy="0"/>
          </a:xfrm>
          <a:custGeom>
            <a:avLst/>
            <a:gdLst/>
            <a:ahLst/>
            <a:cxnLst/>
            <a:rect l="l" t="t" r="r" b="b"/>
            <a:pathLst>
              <a:path w="619760" h="0">
                <a:moveTo>
                  <a:pt x="0" y="0"/>
                </a:moveTo>
                <a:lnTo>
                  <a:pt x="619172" y="0"/>
                </a:lnTo>
              </a:path>
            </a:pathLst>
          </a:custGeom>
          <a:ln w="89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 txBox="1"/>
          <p:nvPr/>
        </p:nvSpPr>
        <p:spPr>
          <a:xfrm>
            <a:off x="6359645" y="4189972"/>
            <a:ext cx="93980" cy="1803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00" spc="-50" i="1">
                <a:latin typeface="Times New Roman"/>
                <a:cs typeface="Times New Roman"/>
              </a:rPr>
              <a:t>o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4749817" y="4043702"/>
            <a:ext cx="93980" cy="1803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00" spc="-50" i="1">
                <a:latin typeface="Times New Roman"/>
                <a:cs typeface="Times New Roman"/>
              </a:rPr>
              <a:t>o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5209419" y="3972011"/>
            <a:ext cx="1642745" cy="375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750">
                <a:latin typeface="Symbol"/>
                <a:cs typeface="Symbol"/>
              </a:rPr>
              <a:t></a:t>
            </a:r>
            <a:r>
              <a:rPr dirty="0" sz="1750" spc="65">
                <a:latin typeface="Times New Roman"/>
                <a:cs typeface="Times New Roman"/>
              </a:rPr>
              <a:t> </a:t>
            </a:r>
            <a:r>
              <a:rPr dirty="0" sz="1750" spc="-45">
                <a:latin typeface="Symbol"/>
                <a:cs typeface="Symbol"/>
              </a:rPr>
              <a:t></a:t>
            </a:r>
            <a:r>
              <a:rPr dirty="0" sz="2300" spc="-45">
                <a:latin typeface="Symbol"/>
                <a:cs typeface="Symbol"/>
              </a:rPr>
              <a:t></a:t>
            </a:r>
            <a:r>
              <a:rPr dirty="0" sz="1750" spc="-45" i="1">
                <a:latin typeface="Times New Roman"/>
                <a:cs typeface="Times New Roman"/>
              </a:rPr>
              <a:t>d</a:t>
            </a:r>
            <a:r>
              <a:rPr dirty="0" sz="1750" spc="-235" i="1">
                <a:latin typeface="Times New Roman"/>
                <a:cs typeface="Times New Roman"/>
              </a:rPr>
              <a:t> </a:t>
            </a:r>
            <a:r>
              <a:rPr dirty="0" sz="1750">
                <a:latin typeface="Times New Roman"/>
                <a:cs typeface="Times New Roman"/>
              </a:rPr>
              <a:t>(</a:t>
            </a:r>
            <a:r>
              <a:rPr dirty="0" sz="1750" i="1">
                <a:latin typeface="Times New Roman"/>
                <a:cs typeface="Times New Roman"/>
              </a:rPr>
              <a:t>n</a:t>
            </a:r>
            <a:r>
              <a:rPr dirty="0" sz="1750">
                <a:latin typeface="Times New Roman"/>
                <a:cs typeface="Times New Roman"/>
              </a:rPr>
              <a:t>)</a:t>
            </a:r>
            <a:r>
              <a:rPr dirty="0" sz="1750" spc="-55">
                <a:latin typeface="Times New Roman"/>
                <a:cs typeface="Times New Roman"/>
              </a:rPr>
              <a:t> </a:t>
            </a:r>
            <a:r>
              <a:rPr dirty="0" sz="1750">
                <a:latin typeface="Symbol"/>
                <a:cs typeface="Symbol"/>
              </a:rPr>
              <a:t></a:t>
            </a:r>
            <a:r>
              <a:rPr dirty="0" sz="1750" spc="315">
                <a:latin typeface="Times New Roman"/>
                <a:cs typeface="Times New Roman"/>
              </a:rPr>
              <a:t> </a:t>
            </a:r>
            <a:r>
              <a:rPr dirty="0" sz="1750" i="1">
                <a:latin typeface="Times New Roman"/>
                <a:cs typeface="Times New Roman"/>
              </a:rPr>
              <a:t>f</a:t>
            </a:r>
            <a:r>
              <a:rPr dirty="0" sz="1750" spc="85" i="1">
                <a:latin typeface="Times New Roman"/>
                <a:cs typeface="Times New Roman"/>
              </a:rPr>
              <a:t>  </a:t>
            </a:r>
            <a:r>
              <a:rPr dirty="0" sz="1750" spc="-20">
                <a:latin typeface="Times New Roman"/>
                <a:cs typeface="Times New Roman"/>
              </a:rPr>
              <a:t>(</a:t>
            </a:r>
            <a:r>
              <a:rPr dirty="0" sz="1750" spc="-20" i="1">
                <a:latin typeface="Times New Roman"/>
                <a:cs typeface="Times New Roman"/>
              </a:rPr>
              <a:t>n</a:t>
            </a:r>
            <a:r>
              <a:rPr dirty="0" sz="1750" spc="-20">
                <a:latin typeface="Times New Roman"/>
                <a:cs typeface="Times New Roman"/>
              </a:rPr>
              <a:t>)</a:t>
            </a:r>
            <a:r>
              <a:rPr dirty="0" sz="2300" spc="-20">
                <a:latin typeface="Symbol"/>
                <a:cs typeface="Symbol"/>
              </a:rPr>
              <a:t>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4518663" y="4214900"/>
            <a:ext cx="653415" cy="2914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750" spc="65">
                <a:latin typeface="Symbol"/>
                <a:cs typeface="Symbol"/>
              </a:rPr>
              <a:t></a:t>
            </a:r>
            <a:r>
              <a:rPr dirty="0" sz="1750" spc="65" i="1">
                <a:latin typeface="Times New Roman"/>
                <a:cs typeface="Times New Roman"/>
              </a:rPr>
              <a:t>f</a:t>
            </a:r>
            <a:r>
              <a:rPr dirty="0" baseline="-25000" sz="1500" spc="97" i="1">
                <a:latin typeface="Times New Roman"/>
                <a:cs typeface="Times New Roman"/>
              </a:rPr>
              <a:t>o</a:t>
            </a:r>
            <a:r>
              <a:rPr dirty="0" baseline="-25000" sz="1500" spc="37" i="1">
                <a:latin typeface="Times New Roman"/>
                <a:cs typeface="Times New Roman"/>
              </a:rPr>
              <a:t> </a:t>
            </a:r>
            <a:r>
              <a:rPr dirty="0" sz="1750" spc="-25">
                <a:latin typeface="Times New Roman"/>
                <a:cs typeface="Times New Roman"/>
              </a:rPr>
              <a:t>(</a:t>
            </a:r>
            <a:r>
              <a:rPr dirty="0" sz="1750" spc="-25" i="1">
                <a:latin typeface="Times New Roman"/>
                <a:cs typeface="Times New Roman"/>
              </a:rPr>
              <a:t>n</a:t>
            </a:r>
            <a:r>
              <a:rPr dirty="0" sz="1750" spc="-25">
                <a:latin typeface="Times New Roman"/>
                <a:cs typeface="Times New Roman"/>
              </a:rPr>
              <a:t>)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4533585" y="3896346"/>
            <a:ext cx="623570" cy="2914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750">
                <a:latin typeface="Symbol"/>
                <a:cs typeface="Symbol"/>
              </a:rPr>
              <a:t></a:t>
            </a:r>
            <a:r>
              <a:rPr dirty="0" sz="1750" i="1">
                <a:latin typeface="Times New Roman"/>
                <a:cs typeface="Times New Roman"/>
              </a:rPr>
              <a:t>e</a:t>
            </a:r>
            <a:r>
              <a:rPr dirty="0" sz="1750" spc="415" i="1">
                <a:latin typeface="Times New Roman"/>
                <a:cs typeface="Times New Roman"/>
              </a:rPr>
              <a:t> </a:t>
            </a:r>
            <a:r>
              <a:rPr dirty="0" sz="1750" spc="-25">
                <a:latin typeface="Times New Roman"/>
                <a:cs typeface="Times New Roman"/>
              </a:rPr>
              <a:t>(</a:t>
            </a:r>
            <a:r>
              <a:rPr dirty="0" sz="1750" spc="-25" i="1">
                <a:latin typeface="Times New Roman"/>
                <a:cs typeface="Times New Roman"/>
              </a:rPr>
              <a:t>n</a:t>
            </a:r>
            <a:r>
              <a:rPr dirty="0" sz="1750" spc="-25">
                <a:latin typeface="Times New Roman"/>
                <a:cs typeface="Times New Roman"/>
              </a:rPr>
              <a:t>)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231140" y="4679060"/>
            <a:ext cx="344233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logistic</a:t>
            </a:r>
            <a:r>
              <a:rPr dirty="0" sz="1600" spc="-6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sigmoid</a:t>
            </a:r>
            <a:r>
              <a:rPr dirty="0" sz="1600" spc="-6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activation</a:t>
            </a:r>
            <a:r>
              <a:rPr dirty="0" sz="1600" spc="-6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function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3915155" y="4529917"/>
            <a:ext cx="249110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650" spc="95" i="1">
                <a:latin typeface="Times New Roman"/>
                <a:cs typeface="Times New Roman"/>
              </a:rPr>
              <a:t>f</a:t>
            </a:r>
            <a:r>
              <a:rPr dirty="0" baseline="-23391" sz="1425" spc="142" i="1">
                <a:latin typeface="Times New Roman"/>
                <a:cs typeface="Times New Roman"/>
              </a:rPr>
              <a:t>o</a:t>
            </a:r>
            <a:r>
              <a:rPr dirty="0" baseline="-23391" sz="1425" spc="-30" i="1">
                <a:latin typeface="Times New Roman"/>
                <a:cs typeface="Times New Roman"/>
              </a:rPr>
              <a:t> </a:t>
            </a:r>
            <a:r>
              <a:rPr dirty="0" sz="1650" spc="80">
                <a:latin typeface="Times New Roman"/>
                <a:cs typeface="Times New Roman"/>
              </a:rPr>
              <a:t>(</a:t>
            </a:r>
            <a:r>
              <a:rPr dirty="0" sz="1650" spc="80" i="1">
                <a:latin typeface="Times New Roman"/>
                <a:cs typeface="Times New Roman"/>
              </a:rPr>
              <a:t>n</a:t>
            </a:r>
            <a:r>
              <a:rPr dirty="0" sz="1650" spc="80">
                <a:latin typeface="Times New Roman"/>
                <a:cs typeface="Times New Roman"/>
              </a:rPr>
              <a:t>)</a:t>
            </a:r>
            <a:r>
              <a:rPr dirty="0" sz="1650" spc="30">
                <a:latin typeface="Times New Roman"/>
                <a:cs typeface="Times New Roman"/>
              </a:rPr>
              <a:t> </a:t>
            </a:r>
            <a:r>
              <a:rPr dirty="0" sz="1650" spc="114">
                <a:latin typeface="Symbol"/>
                <a:cs typeface="Symbol"/>
              </a:rPr>
              <a:t></a:t>
            </a:r>
            <a:r>
              <a:rPr dirty="0" sz="1650" spc="-190">
                <a:latin typeface="Times New Roman"/>
                <a:cs typeface="Times New Roman"/>
              </a:rPr>
              <a:t> </a:t>
            </a:r>
            <a:r>
              <a:rPr dirty="0" sz="1650" spc="55">
                <a:latin typeface="Times New Roman"/>
                <a:cs typeface="Times New Roman"/>
              </a:rPr>
              <a:t>1/</a:t>
            </a:r>
            <a:r>
              <a:rPr dirty="0" sz="2200" spc="55">
                <a:latin typeface="Symbol"/>
                <a:cs typeface="Symbol"/>
              </a:rPr>
              <a:t></a:t>
            </a:r>
            <a:r>
              <a:rPr dirty="0" sz="1650" spc="55">
                <a:latin typeface="Times New Roman"/>
                <a:cs typeface="Times New Roman"/>
              </a:rPr>
              <a:t>1</a:t>
            </a:r>
            <a:r>
              <a:rPr dirty="0" sz="1650" spc="55">
                <a:latin typeface="Symbol"/>
                <a:cs typeface="Symbol"/>
              </a:rPr>
              <a:t></a:t>
            </a:r>
            <a:r>
              <a:rPr dirty="0" sz="1650" spc="-70">
                <a:latin typeface="Times New Roman"/>
                <a:cs typeface="Times New Roman"/>
              </a:rPr>
              <a:t> </a:t>
            </a:r>
            <a:r>
              <a:rPr dirty="0" sz="1650">
                <a:latin typeface="Times New Roman"/>
                <a:cs typeface="Times New Roman"/>
              </a:rPr>
              <a:t>exp</a:t>
            </a:r>
            <a:r>
              <a:rPr dirty="0" sz="2200">
                <a:latin typeface="Symbol"/>
                <a:cs typeface="Symbol"/>
              </a:rPr>
              <a:t></a:t>
            </a:r>
            <a:r>
              <a:rPr dirty="0" sz="1650">
                <a:latin typeface="Symbol"/>
                <a:cs typeface="Symbol"/>
              </a:rPr>
              <a:t></a:t>
            </a:r>
            <a:r>
              <a:rPr dirty="0" sz="1650" spc="10">
                <a:latin typeface="Times New Roman"/>
                <a:cs typeface="Times New Roman"/>
              </a:rPr>
              <a:t> </a:t>
            </a:r>
            <a:r>
              <a:rPr dirty="0" sz="1650" spc="50" i="1">
                <a:latin typeface="Times New Roman"/>
                <a:cs typeface="Times New Roman"/>
              </a:rPr>
              <a:t>x</a:t>
            </a:r>
            <a:r>
              <a:rPr dirty="0" baseline="-23391" sz="1425" spc="75" i="1">
                <a:latin typeface="Times New Roman"/>
                <a:cs typeface="Times New Roman"/>
              </a:rPr>
              <a:t>o</a:t>
            </a:r>
            <a:r>
              <a:rPr dirty="0" baseline="-23391" sz="1425" spc="-22" i="1">
                <a:latin typeface="Times New Roman"/>
                <a:cs typeface="Times New Roman"/>
              </a:rPr>
              <a:t> </a:t>
            </a:r>
            <a:r>
              <a:rPr dirty="0" sz="1650" spc="-20">
                <a:latin typeface="Times New Roman"/>
                <a:cs typeface="Times New Roman"/>
              </a:rPr>
              <a:t>(</a:t>
            </a:r>
            <a:r>
              <a:rPr dirty="0" sz="1650" spc="-20" i="1">
                <a:latin typeface="Times New Roman"/>
                <a:cs typeface="Times New Roman"/>
              </a:rPr>
              <a:t>n</a:t>
            </a:r>
            <a:r>
              <a:rPr dirty="0" sz="1650" spc="-20">
                <a:latin typeface="Times New Roman"/>
                <a:cs typeface="Times New Roman"/>
              </a:rPr>
              <a:t>)</a:t>
            </a:r>
            <a:r>
              <a:rPr dirty="0" sz="2200" spc="-20">
                <a:latin typeface="Symbol"/>
                <a:cs typeface="Symbol"/>
              </a:rPr>
              <a:t>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44" name="object 44" descr=""/>
          <p:cNvSpPr/>
          <p:nvPr/>
        </p:nvSpPr>
        <p:spPr>
          <a:xfrm>
            <a:off x="6672550" y="4722144"/>
            <a:ext cx="610235" cy="0"/>
          </a:xfrm>
          <a:custGeom>
            <a:avLst/>
            <a:gdLst/>
            <a:ahLst/>
            <a:cxnLst/>
            <a:rect l="l" t="t" r="r" b="b"/>
            <a:pathLst>
              <a:path w="610234" h="0">
                <a:moveTo>
                  <a:pt x="0" y="0"/>
                </a:moveTo>
                <a:lnTo>
                  <a:pt x="610110" y="0"/>
                </a:lnTo>
              </a:path>
            </a:pathLst>
          </a:custGeom>
          <a:ln w="93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 descr=""/>
          <p:cNvSpPr txBox="1"/>
          <p:nvPr/>
        </p:nvSpPr>
        <p:spPr>
          <a:xfrm>
            <a:off x="8491158" y="4690597"/>
            <a:ext cx="93345" cy="1847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50" spc="-50" i="1">
                <a:latin typeface="Times New Roman"/>
                <a:cs typeface="Times New Roman"/>
              </a:rPr>
              <a:t>o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7637184" y="4690597"/>
            <a:ext cx="93345" cy="1847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50" spc="-50" i="1">
                <a:latin typeface="Times New Roman"/>
                <a:cs typeface="Times New Roman"/>
              </a:rPr>
              <a:t>o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6885127" y="4866454"/>
            <a:ext cx="93345" cy="1847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50" spc="-50" i="1">
                <a:latin typeface="Times New Roman"/>
                <a:cs typeface="Times New Roman"/>
              </a:rPr>
              <a:t>o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6872268" y="4547203"/>
            <a:ext cx="93345" cy="1847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50" spc="-50" i="1">
                <a:latin typeface="Times New Roman"/>
                <a:cs typeface="Times New Roman"/>
              </a:rPr>
              <a:t>o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8060594" y="4464718"/>
            <a:ext cx="916940" cy="3873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800">
                <a:latin typeface="Times New Roman"/>
                <a:cs typeface="Times New Roman"/>
              </a:rPr>
              <a:t>1</a:t>
            </a:r>
            <a:r>
              <a:rPr dirty="0" sz="1800" spc="-270">
                <a:latin typeface="Times New Roman"/>
                <a:cs typeface="Times New Roman"/>
              </a:rPr>
              <a:t> </a:t>
            </a:r>
            <a:r>
              <a:rPr dirty="0" sz="1800">
                <a:latin typeface="Symbol"/>
                <a:cs typeface="Symbol"/>
              </a:rPr>
              <a:t></a:t>
            </a:r>
            <a:r>
              <a:rPr dirty="0" sz="1800" spc="235">
                <a:latin typeface="Times New Roman"/>
                <a:cs typeface="Times New Roman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f</a:t>
            </a:r>
            <a:r>
              <a:rPr dirty="0" sz="1800" spc="415" i="1">
                <a:latin typeface="Times New Roman"/>
                <a:cs typeface="Times New Roman"/>
              </a:rPr>
              <a:t> </a:t>
            </a:r>
            <a:r>
              <a:rPr dirty="0" sz="1800" spc="-20">
                <a:latin typeface="Times New Roman"/>
                <a:cs typeface="Times New Roman"/>
              </a:rPr>
              <a:t>(</a:t>
            </a:r>
            <a:r>
              <a:rPr dirty="0" sz="1800" spc="-20" i="1">
                <a:latin typeface="Times New Roman"/>
                <a:cs typeface="Times New Roman"/>
              </a:rPr>
              <a:t>n</a:t>
            </a:r>
            <a:r>
              <a:rPr dirty="0" sz="1800" spc="-20">
                <a:latin typeface="Times New Roman"/>
                <a:cs typeface="Times New Roman"/>
              </a:rPr>
              <a:t>)</a:t>
            </a:r>
            <a:r>
              <a:rPr dirty="0" sz="2350" spc="-20">
                <a:latin typeface="Symbol"/>
                <a:cs typeface="Symbol"/>
              </a:rPr>
              <a:t>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7334732" y="4464717"/>
            <a:ext cx="768350" cy="3873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800">
                <a:latin typeface="Symbol"/>
                <a:cs typeface="Symbol"/>
              </a:rPr>
              <a:t></a:t>
            </a:r>
            <a:r>
              <a:rPr dirty="0" sz="1800" spc="320">
                <a:latin typeface="Times New Roman"/>
                <a:cs typeface="Times New Roman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f</a:t>
            </a:r>
            <a:r>
              <a:rPr dirty="0" sz="1800" spc="409" i="1">
                <a:latin typeface="Times New Roman"/>
                <a:cs typeface="Times New Roman"/>
              </a:rPr>
              <a:t> </a:t>
            </a:r>
            <a:r>
              <a:rPr dirty="0" sz="1800" spc="-35">
                <a:latin typeface="Times New Roman"/>
                <a:cs typeface="Times New Roman"/>
              </a:rPr>
              <a:t>(</a:t>
            </a:r>
            <a:r>
              <a:rPr dirty="0" sz="1800" spc="-35" i="1">
                <a:latin typeface="Times New Roman"/>
                <a:cs typeface="Times New Roman"/>
              </a:rPr>
              <a:t>n</a:t>
            </a:r>
            <a:r>
              <a:rPr dirty="0" sz="1800" spc="-35">
                <a:latin typeface="Times New Roman"/>
                <a:cs typeface="Times New Roman"/>
              </a:rPr>
              <a:t>)</a:t>
            </a:r>
            <a:r>
              <a:rPr dirty="0" sz="2350" spc="-35">
                <a:latin typeface="Symbol"/>
                <a:cs typeface="Symbol"/>
              </a:rPr>
              <a:t>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6671757" y="4714992"/>
            <a:ext cx="614045" cy="2984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800">
                <a:latin typeface="Symbol"/>
                <a:cs typeface="Symbol"/>
              </a:rPr>
              <a:t></a:t>
            </a:r>
            <a:r>
              <a:rPr dirty="0" sz="1800" i="1">
                <a:latin typeface="Times New Roman"/>
                <a:cs typeface="Times New Roman"/>
              </a:rPr>
              <a:t>x</a:t>
            </a:r>
            <a:r>
              <a:rPr dirty="0" sz="1800" spc="290" i="1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Times New Roman"/>
                <a:cs typeface="Times New Roman"/>
              </a:rPr>
              <a:t>(</a:t>
            </a:r>
            <a:r>
              <a:rPr dirty="0" sz="1800" spc="-25" i="1">
                <a:latin typeface="Times New Roman"/>
                <a:cs typeface="Times New Roman"/>
              </a:rPr>
              <a:t>n</a:t>
            </a:r>
            <a:r>
              <a:rPr dirty="0" sz="1800" spc="-25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6683664" y="4395740"/>
            <a:ext cx="589280" cy="2984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800">
                <a:latin typeface="Symbol"/>
                <a:cs typeface="Symbol"/>
              </a:rPr>
              <a:t></a:t>
            </a:r>
            <a:r>
              <a:rPr dirty="0" sz="1800" i="1">
                <a:latin typeface="Times New Roman"/>
                <a:cs typeface="Times New Roman"/>
              </a:rPr>
              <a:t>f</a:t>
            </a:r>
            <a:r>
              <a:rPr dirty="0" sz="1800" spc="395" i="1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Times New Roman"/>
                <a:cs typeface="Times New Roman"/>
              </a:rPr>
              <a:t>(</a:t>
            </a:r>
            <a:r>
              <a:rPr dirty="0" sz="1800" spc="-25" i="1">
                <a:latin typeface="Times New Roman"/>
                <a:cs typeface="Times New Roman"/>
              </a:rPr>
              <a:t>n</a:t>
            </a:r>
            <a:r>
              <a:rPr dirty="0" sz="1800" spc="-25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444093" y="5407863"/>
            <a:ext cx="45802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Arial"/>
                <a:cs typeface="Arial"/>
              </a:rPr>
              <a:t>Now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local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gradient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output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unit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(</a:t>
            </a:r>
            <a:r>
              <a:rPr dirty="0" sz="1600" i="1">
                <a:latin typeface="Arial"/>
                <a:cs typeface="Arial"/>
              </a:rPr>
              <a:t>δ</a:t>
            </a:r>
            <a:r>
              <a:rPr dirty="0" baseline="-21164" sz="1575" i="1">
                <a:latin typeface="Arial"/>
                <a:cs typeface="Arial"/>
              </a:rPr>
              <a:t>o</a:t>
            </a:r>
            <a:r>
              <a:rPr dirty="0" sz="1600">
                <a:latin typeface="Arial"/>
                <a:cs typeface="Arial"/>
              </a:rPr>
              <a:t>)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becomes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5488514" y="5259232"/>
            <a:ext cx="3284220" cy="3600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750" spc="135" i="1">
                <a:latin typeface="Symbol"/>
                <a:cs typeface="Symbol"/>
              </a:rPr>
              <a:t></a:t>
            </a:r>
            <a:r>
              <a:rPr dirty="0" baseline="-23391" sz="1425" spc="202">
                <a:latin typeface="Times New Roman"/>
                <a:cs typeface="Times New Roman"/>
              </a:rPr>
              <a:t>o</a:t>
            </a:r>
            <a:r>
              <a:rPr dirty="0" baseline="-23391" sz="1425" spc="232">
                <a:latin typeface="Times New Roman"/>
                <a:cs typeface="Times New Roman"/>
              </a:rPr>
              <a:t>  </a:t>
            </a:r>
            <a:r>
              <a:rPr dirty="0" sz="1650" spc="125">
                <a:latin typeface="Symbol"/>
                <a:cs typeface="Symbol"/>
              </a:rPr>
              <a:t></a:t>
            </a:r>
            <a:r>
              <a:rPr dirty="0" sz="1650" spc="40">
                <a:latin typeface="Times New Roman"/>
                <a:cs typeface="Times New Roman"/>
              </a:rPr>
              <a:t> </a:t>
            </a:r>
            <a:r>
              <a:rPr dirty="0" sz="2200" spc="65">
                <a:latin typeface="Symbol"/>
                <a:cs typeface="Symbol"/>
              </a:rPr>
              <a:t></a:t>
            </a:r>
            <a:r>
              <a:rPr dirty="0" sz="1650" spc="65" i="1">
                <a:latin typeface="Times New Roman"/>
                <a:cs typeface="Times New Roman"/>
              </a:rPr>
              <a:t>d</a:t>
            </a:r>
            <a:r>
              <a:rPr dirty="0" sz="1650" spc="65">
                <a:latin typeface="Times New Roman"/>
                <a:cs typeface="Times New Roman"/>
              </a:rPr>
              <a:t>(</a:t>
            </a:r>
            <a:r>
              <a:rPr dirty="0" sz="1650" spc="65" i="1">
                <a:latin typeface="Times New Roman"/>
                <a:cs typeface="Times New Roman"/>
              </a:rPr>
              <a:t>n</a:t>
            </a:r>
            <a:r>
              <a:rPr dirty="0" sz="1650" spc="65">
                <a:latin typeface="Times New Roman"/>
                <a:cs typeface="Times New Roman"/>
              </a:rPr>
              <a:t>)</a:t>
            </a:r>
            <a:r>
              <a:rPr dirty="0" sz="1650" spc="-35">
                <a:latin typeface="Times New Roman"/>
                <a:cs typeface="Times New Roman"/>
              </a:rPr>
              <a:t> </a:t>
            </a:r>
            <a:r>
              <a:rPr dirty="0" sz="1650" spc="125">
                <a:latin typeface="Symbol"/>
                <a:cs typeface="Symbol"/>
              </a:rPr>
              <a:t></a:t>
            </a:r>
            <a:r>
              <a:rPr dirty="0" sz="1650" spc="320">
                <a:latin typeface="Times New Roman"/>
                <a:cs typeface="Times New Roman"/>
              </a:rPr>
              <a:t> </a:t>
            </a:r>
            <a:r>
              <a:rPr dirty="0" sz="1650" spc="125" i="1">
                <a:latin typeface="Times New Roman"/>
                <a:cs typeface="Times New Roman"/>
              </a:rPr>
              <a:t>f</a:t>
            </a:r>
            <a:r>
              <a:rPr dirty="0" baseline="-23391" sz="1425" spc="187" i="1">
                <a:latin typeface="Times New Roman"/>
                <a:cs typeface="Times New Roman"/>
              </a:rPr>
              <a:t>o</a:t>
            </a:r>
            <a:r>
              <a:rPr dirty="0" baseline="-23391" sz="1425" spc="82" i="1">
                <a:latin typeface="Times New Roman"/>
                <a:cs typeface="Times New Roman"/>
              </a:rPr>
              <a:t> </a:t>
            </a:r>
            <a:r>
              <a:rPr dirty="0" sz="1650">
                <a:latin typeface="Times New Roman"/>
                <a:cs typeface="Times New Roman"/>
              </a:rPr>
              <a:t>(</a:t>
            </a:r>
            <a:r>
              <a:rPr dirty="0" sz="1650" i="1">
                <a:latin typeface="Times New Roman"/>
                <a:cs typeface="Times New Roman"/>
              </a:rPr>
              <a:t>n</a:t>
            </a:r>
            <a:r>
              <a:rPr dirty="0" sz="1650">
                <a:latin typeface="Times New Roman"/>
                <a:cs typeface="Times New Roman"/>
              </a:rPr>
              <a:t>)</a:t>
            </a:r>
            <a:r>
              <a:rPr dirty="0" sz="2200">
                <a:latin typeface="Symbol"/>
                <a:cs typeface="Symbol"/>
              </a:rPr>
              <a:t></a:t>
            </a:r>
            <a:r>
              <a:rPr dirty="0" sz="2200" spc="-310">
                <a:latin typeface="Times New Roman"/>
                <a:cs typeface="Times New Roman"/>
              </a:rPr>
              <a:t> </a:t>
            </a:r>
            <a:r>
              <a:rPr dirty="0" sz="1650" spc="120" i="1">
                <a:latin typeface="Times New Roman"/>
                <a:cs typeface="Times New Roman"/>
              </a:rPr>
              <a:t>f</a:t>
            </a:r>
            <a:r>
              <a:rPr dirty="0" baseline="-23391" sz="1425" spc="179" i="1">
                <a:latin typeface="Times New Roman"/>
                <a:cs typeface="Times New Roman"/>
              </a:rPr>
              <a:t>o</a:t>
            </a:r>
            <a:r>
              <a:rPr dirty="0" baseline="-23391" sz="1425" spc="82" i="1">
                <a:latin typeface="Times New Roman"/>
                <a:cs typeface="Times New Roman"/>
              </a:rPr>
              <a:t> </a:t>
            </a:r>
            <a:r>
              <a:rPr dirty="0" sz="1650">
                <a:latin typeface="Times New Roman"/>
                <a:cs typeface="Times New Roman"/>
              </a:rPr>
              <a:t>(</a:t>
            </a:r>
            <a:r>
              <a:rPr dirty="0" sz="1650" i="1">
                <a:latin typeface="Times New Roman"/>
                <a:cs typeface="Times New Roman"/>
              </a:rPr>
              <a:t>n</a:t>
            </a:r>
            <a:r>
              <a:rPr dirty="0" sz="1650">
                <a:latin typeface="Times New Roman"/>
                <a:cs typeface="Times New Roman"/>
              </a:rPr>
              <a:t>)</a:t>
            </a:r>
            <a:r>
              <a:rPr dirty="0" sz="2200">
                <a:latin typeface="Symbol"/>
                <a:cs typeface="Symbol"/>
              </a:rPr>
              <a:t></a:t>
            </a:r>
            <a:r>
              <a:rPr dirty="0" sz="1650">
                <a:latin typeface="Times New Roman"/>
                <a:cs typeface="Times New Roman"/>
              </a:rPr>
              <a:t>1</a:t>
            </a:r>
            <a:r>
              <a:rPr dirty="0" sz="1650">
                <a:latin typeface="Symbol"/>
                <a:cs typeface="Symbol"/>
              </a:rPr>
              <a:t></a:t>
            </a:r>
            <a:r>
              <a:rPr dirty="0" sz="1650" spc="325">
                <a:latin typeface="Times New Roman"/>
                <a:cs typeface="Times New Roman"/>
              </a:rPr>
              <a:t> </a:t>
            </a:r>
            <a:r>
              <a:rPr dirty="0" sz="1650" spc="125" i="1">
                <a:latin typeface="Times New Roman"/>
                <a:cs typeface="Times New Roman"/>
              </a:rPr>
              <a:t>f</a:t>
            </a:r>
            <a:r>
              <a:rPr dirty="0" baseline="-23391" sz="1425" spc="187" i="1">
                <a:latin typeface="Times New Roman"/>
                <a:cs typeface="Times New Roman"/>
              </a:rPr>
              <a:t>o</a:t>
            </a:r>
            <a:r>
              <a:rPr dirty="0" baseline="-23391" sz="1425" spc="67" i="1">
                <a:latin typeface="Times New Roman"/>
                <a:cs typeface="Times New Roman"/>
              </a:rPr>
              <a:t> </a:t>
            </a:r>
            <a:r>
              <a:rPr dirty="0" sz="1650" spc="-20">
                <a:latin typeface="Times New Roman"/>
                <a:cs typeface="Times New Roman"/>
              </a:rPr>
              <a:t>(</a:t>
            </a:r>
            <a:r>
              <a:rPr dirty="0" sz="1650" spc="-20" i="1">
                <a:latin typeface="Times New Roman"/>
                <a:cs typeface="Times New Roman"/>
              </a:rPr>
              <a:t>n</a:t>
            </a:r>
            <a:r>
              <a:rPr dirty="0" sz="1650" spc="-20">
                <a:latin typeface="Times New Roman"/>
                <a:cs typeface="Times New Roman"/>
              </a:rPr>
              <a:t>)</a:t>
            </a:r>
            <a:r>
              <a:rPr dirty="0" sz="2200" spc="-20">
                <a:latin typeface="Symbol"/>
                <a:cs typeface="Symbol"/>
              </a:rPr>
              <a:t>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421843" y="6074460"/>
            <a:ext cx="4525645" cy="51180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ts val="1914"/>
              </a:lnSpc>
              <a:spcBef>
                <a:spcPts val="95"/>
              </a:spcBef>
            </a:pP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same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sigmoid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activation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function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local</a:t>
            </a:r>
            <a:endParaRPr sz="1600">
              <a:latin typeface="Arial"/>
              <a:cs typeface="Arial"/>
            </a:endParaRPr>
          </a:p>
          <a:p>
            <a:pPr marL="38100">
              <a:lnSpc>
                <a:spcPts val="1914"/>
              </a:lnSpc>
            </a:pPr>
            <a:r>
              <a:rPr dirty="0" sz="1600">
                <a:latin typeface="Arial"/>
                <a:cs typeface="Arial"/>
              </a:rPr>
              <a:t>gradient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hidden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unit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(</a:t>
            </a:r>
            <a:r>
              <a:rPr dirty="0" sz="1600" i="1">
                <a:latin typeface="Arial"/>
                <a:cs typeface="Arial"/>
              </a:rPr>
              <a:t>δ</a:t>
            </a:r>
            <a:r>
              <a:rPr dirty="0" baseline="-21164" sz="1575" i="1">
                <a:latin typeface="Arial"/>
                <a:cs typeface="Arial"/>
              </a:rPr>
              <a:t>h</a:t>
            </a:r>
            <a:r>
              <a:rPr dirty="0" sz="1600">
                <a:latin typeface="Arial"/>
                <a:cs typeface="Arial"/>
              </a:rPr>
              <a:t>)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becomes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7552643" y="6363285"/>
            <a:ext cx="67945" cy="1854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50" spc="-50" i="1">
                <a:latin typeface="Times New Roman"/>
                <a:cs typeface="Times New Roman"/>
              </a:rPr>
              <a:t>o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5553026" y="5937479"/>
            <a:ext cx="2632075" cy="435609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40"/>
              </a:spcBef>
            </a:pPr>
            <a:r>
              <a:rPr dirty="0" sz="1900" spc="55" i="1">
                <a:latin typeface="Symbol"/>
                <a:cs typeface="Symbol"/>
              </a:rPr>
              <a:t></a:t>
            </a:r>
            <a:r>
              <a:rPr dirty="0" baseline="-23809" sz="1575" spc="82" i="1">
                <a:latin typeface="Times New Roman"/>
                <a:cs typeface="Times New Roman"/>
              </a:rPr>
              <a:t>h</a:t>
            </a:r>
            <a:r>
              <a:rPr dirty="0" baseline="-23809" sz="1575" spc="615" i="1">
                <a:latin typeface="Times New Roman"/>
                <a:cs typeface="Times New Roman"/>
              </a:rPr>
              <a:t> </a:t>
            </a:r>
            <a:r>
              <a:rPr dirty="0" sz="1800">
                <a:latin typeface="Symbol"/>
                <a:cs typeface="Symbol"/>
              </a:rPr>
              <a:t></a:t>
            </a:r>
            <a:r>
              <a:rPr dirty="0" sz="1800" spc="365">
                <a:latin typeface="Times New Roman"/>
                <a:cs typeface="Times New Roman"/>
              </a:rPr>
              <a:t> </a:t>
            </a:r>
            <a:r>
              <a:rPr dirty="0" sz="1800" spc="65" i="1">
                <a:latin typeface="Times New Roman"/>
                <a:cs typeface="Times New Roman"/>
              </a:rPr>
              <a:t>f</a:t>
            </a:r>
            <a:r>
              <a:rPr dirty="0" baseline="-23809" sz="1575" spc="97" i="1">
                <a:latin typeface="Times New Roman"/>
                <a:cs typeface="Times New Roman"/>
              </a:rPr>
              <a:t>h</a:t>
            </a:r>
            <a:r>
              <a:rPr dirty="0" baseline="-23809" sz="1575" spc="-44" i="1">
                <a:latin typeface="Times New Roman"/>
                <a:cs typeface="Times New Roman"/>
              </a:rPr>
              <a:t> </a:t>
            </a:r>
            <a:r>
              <a:rPr dirty="0" sz="1800" spc="-75">
                <a:latin typeface="Times New Roman"/>
                <a:cs typeface="Times New Roman"/>
              </a:rPr>
              <a:t>(</a:t>
            </a:r>
            <a:r>
              <a:rPr dirty="0" sz="1800" spc="-75" i="1">
                <a:latin typeface="Times New Roman"/>
                <a:cs typeface="Times New Roman"/>
              </a:rPr>
              <a:t>n</a:t>
            </a:r>
            <a:r>
              <a:rPr dirty="0" sz="1800" spc="-75">
                <a:latin typeface="Times New Roman"/>
                <a:cs typeface="Times New Roman"/>
              </a:rPr>
              <a:t>)</a:t>
            </a:r>
            <a:r>
              <a:rPr dirty="0" sz="2350" spc="-75">
                <a:latin typeface="Symbol"/>
                <a:cs typeface="Symbol"/>
              </a:rPr>
              <a:t></a:t>
            </a:r>
            <a:r>
              <a:rPr dirty="0" sz="1800" spc="-75">
                <a:latin typeface="Times New Roman"/>
                <a:cs typeface="Times New Roman"/>
              </a:rPr>
              <a:t>1</a:t>
            </a:r>
            <a:r>
              <a:rPr dirty="0" sz="1800" spc="-260">
                <a:latin typeface="Times New Roman"/>
                <a:cs typeface="Times New Roman"/>
              </a:rPr>
              <a:t> </a:t>
            </a:r>
            <a:r>
              <a:rPr dirty="0" sz="1800">
                <a:latin typeface="Symbol"/>
                <a:cs typeface="Symbol"/>
              </a:rPr>
              <a:t></a:t>
            </a:r>
            <a:r>
              <a:rPr dirty="0" sz="1800" spc="270">
                <a:latin typeface="Times New Roman"/>
                <a:cs typeface="Times New Roman"/>
              </a:rPr>
              <a:t> </a:t>
            </a:r>
            <a:r>
              <a:rPr dirty="0" sz="1800" spc="60" i="1">
                <a:latin typeface="Times New Roman"/>
                <a:cs typeface="Times New Roman"/>
              </a:rPr>
              <a:t>f</a:t>
            </a:r>
            <a:r>
              <a:rPr dirty="0" baseline="-23809" sz="1575" spc="89" i="1">
                <a:latin typeface="Times New Roman"/>
                <a:cs typeface="Times New Roman"/>
              </a:rPr>
              <a:t>h</a:t>
            </a:r>
            <a:r>
              <a:rPr dirty="0" baseline="-23809" sz="1575" spc="-30" i="1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(</a:t>
            </a:r>
            <a:r>
              <a:rPr dirty="0" sz="1800" i="1">
                <a:latin typeface="Times New Roman"/>
                <a:cs typeface="Times New Roman"/>
              </a:rPr>
              <a:t>n</a:t>
            </a:r>
            <a:r>
              <a:rPr dirty="0" sz="1800">
                <a:latin typeface="Times New Roman"/>
                <a:cs typeface="Times New Roman"/>
              </a:rPr>
              <a:t>)</a:t>
            </a:r>
            <a:r>
              <a:rPr dirty="0" sz="2350">
                <a:latin typeface="Symbol"/>
                <a:cs typeface="Symbol"/>
              </a:rPr>
              <a:t></a:t>
            </a:r>
            <a:r>
              <a:rPr dirty="0" baseline="-8385" sz="3975">
                <a:latin typeface="Symbol"/>
                <a:cs typeface="Symbol"/>
              </a:rPr>
              <a:t></a:t>
            </a:r>
            <a:r>
              <a:rPr dirty="0" sz="1900" i="1">
                <a:latin typeface="Symbol"/>
                <a:cs typeface="Symbol"/>
              </a:rPr>
              <a:t></a:t>
            </a:r>
            <a:r>
              <a:rPr dirty="0" baseline="-23809" sz="1575" i="1">
                <a:latin typeface="Times New Roman"/>
                <a:cs typeface="Times New Roman"/>
              </a:rPr>
              <a:t>o</a:t>
            </a:r>
            <a:r>
              <a:rPr dirty="0" baseline="-23809" sz="1575" spc="-179" i="1">
                <a:latin typeface="Times New Roman"/>
                <a:cs typeface="Times New Roman"/>
              </a:rPr>
              <a:t> </a:t>
            </a:r>
            <a:r>
              <a:rPr dirty="0" sz="1800" spc="-25" i="1">
                <a:latin typeface="Times New Roman"/>
                <a:cs typeface="Times New Roman"/>
              </a:rPr>
              <a:t>w</a:t>
            </a:r>
            <a:r>
              <a:rPr dirty="0" baseline="-23809" sz="1575" spc="-37" i="1">
                <a:latin typeface="Times New Roman"/>
                <a:cs typeface="Times New Roman"/>
              </a:rPr>
              <a:t>o</a:t>
            </a:r>
            <a:endParaRPr baseline="-23809" sz="1575">
              <a:latin typeface="Times New Roman"/>
              <a:cs typeface="Times New Roman"/>
            </a:endParaRPr>
          </a:p>
        </p:txBody>
      </p:sp>
      <p:grpSp>
        <p:nvGrpSpPr>
          <p:cNvPr id="58" name="object 58" descr=""/>
          <p:cNvGrpSpPr/>
          <p:nvPr/>
        </p:nvGrpSpPr>
        <p:grpSpPr>
          <a:xfrm>
            <a:off x="3038855" y="1362455"/>
            <a:ext cx="5809615" cy="628015"/>
            <a:chOff x="3038855" y="1362455"/>
            <a:chExt cx="5809615" cy="628015"/>
          </a:xfrm>
        </p:grpSpPr>
        <p:pic>
          <p:nvPicPr>
            <p:cNvPr id="59" name="object 5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47999" y="1371599"/>
              <a:ext cx="5791200" cy="609600"/>
            </a:xfrm>
            <a:prstGeom prst="rect">
              <a:avLst/>
            </a:prstGeom>
          </p:spPr>
        </p:pic>
        <p:sp>
          <p:nvSpPr>
            <p:cNvPr id="60" name="object 60" descr=""/>
            <p:cNvSpPr/>
            <p:nvPr/>
          </p:nvSpPr>
          <p:spPr>
            <a:xfrm>
              <a:off x="3043427" y="1367027"/>
              <a:ext cx="5800725" cy="619125"/>
            </a:xfrm>
            <a:custGeom>
              <a:avLst/>
              <a:gdLst/>
              <a:ahLst/>
              <a:cxnLst/>
              <a:rect l="l" t="t" r="r" b="b"/>
              <a:pathLst>
                <a:path w="5800725" h="619125">
                  <a:moveTo>
                    <a:pt x="0" y="618744"/>
                  </a:moveTo>
                  <a:lnTo>
                    <a:pt x="5800344" y="618744"/>
                  </a:lnTo>
                  <a:lnTo>
                    <a:pt x="5800344" y="0"/>
                  </a:lnTo>
                  <a:lnTo>
                    <a:pt x="0" y="0"/>
                  </a:lnTo>
                  <a:lnTo>
                    <a:pt x="0" y="618744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93444" y="160782"/>
            <a:ext cx="6200775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latin typeface="Times New Roman"/>
                <a:cs typeface="Times New Roman"/>
              </a:rPr>
              <a:t>Operational</a:t>
            </a:r>
            <a:r>
              <a:rPr dirty="0" sz="3200" spc="-4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flowchart</a:t>
            </a:r>
            <a:r>
              <a:rPr dirty="0" sz="3200" spc="-3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of a</a:t>
            </a:r>
            <a:r>
              <a:rPr dirty="0" sz="3200" spc="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NN</a:t>
            </a:r>
            <a:r>
              <a:rPr dirty="0" sz="3200" spc="5">
                <a:latin typeface="Times New Roman"/>
                <a:cs typeface="Times New Roman"/>
              </a:rPr>
              <a:t> </a:t>
            </a:r>
            <a:r>
              <a:rPr dirty="0" sz="3200" spc="-20">
                <a:latin typeface="Times New Roman"/>
                <a:cs typeface="Times New Roman"/>
              </a:rPr>
              <a:t>with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993444" y="648157"/>
            <a:ext cx="361696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333399"/>
                </a:solidFill>
                <a:latin typeface="Times New Roman"/>
                <a:cs typeface="Times New Roman"/>
              </a:rPr>
              <a:t>Single</a:t>
            </a:r>
            <a:r>
              <a:rPr dirty="0" sz="3200" spc="-40" b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333399"/>
                </a:solidFill>
                <a:latin typeface="Times New Roman"/>
                <a:cs typeface="Times New Roman"/>
              </a:rPr>
              <a:t>Hidden</a:t>
            </a:r>
            <a:r>
              <a:rPr dirty="0" sz="3200" spc="-30" b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3200" spc="-10" b="1">
                <a:solidFill>
                  <a:srgbClr val="333399"/>
                </a:solidFill>
                <a:latin typeface="Times New Roman"/>
                <a:cs typeface="Times New Roman"/>
              </a:rPr>
              <a:t>Layer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54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915411" y="1900427"/>
            <a:ext cx="868680" cy="541020"/>
          </a:xfrm>
          <a:prstGeom prst="rect">
            <a:avLst/>
          </a:prstGeom>
          <a:solidFill>
            <a:srgbClr val="FAE4D5"/>
          </a:solidFill>
          <a:ln w="12192">
            <a:solidFill>
              <a:srgbClr val="41709C"/>
            </a:solidFill>
          </a:ln>
        </p:spPr>
        <p:txBody>
          <a:bodyPr wrap="square" lIns="0" tIns="118745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935"/>
              </a:spcBef>
            </a:pPr>
            <a:r>
              <a:rPr dirty="0" sz="1800" spc="-50">
                <a:latin typeface="Calibri"/>
                <a:cs typeface="Calibri"/>
              </a:rPr>
              <a:t>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63295" y="2961132"/>
            <a:ext cx="762000" cy="701040"/>
          </a:xfrm>
          <a:prstGeom prst="rect">
            <a:avLst/>
          </a:prstGeom>
          <a:solidFill>
            <a:srgbClr val="F1F1F1"/>
          </a:solidFill>
          <a:ln w="12192">
            <a:solidFill>
              <a:srgbClr val="41709C"/>
            </a:solidFill>
          </a:ln>
        </p:spPr>
        <p:txBody>
          <a:bodyPr wrap="square" lIns="0" tIns="198120" rIns="0" bIns="0" rtlCol="0" vert="horz">
            <a:spAutoFit/>
          </a:bodyPr>
          <a:lstStyle/>
          <a:p>
            <a:pPr marL="133985">
              <a:lnSpc>
                <a:spcPct val="100000"/>
              </a:lnSpc>
              <a:spcBef>
                <a:spcPts val="1560"/>
              </a:spcBef>
            </a:pPr>
            <a:r>
              <a:rPr dirty="0" sz="1800" spc="-10">
                <a:latin typeface="Calibri"/>
                <a:cs typeface="Calibri"/>
              </a:rPr>
              <a:t>Input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501640" y="2667000"/>
            <a:ext cx="337185" cy="1457325"/>
          </a:xfrm>
          <a:prstGeom prst="rect">
            <a:avLst/>
          </a:prstGeom>
          <a:solidFill>
            <a:srgbClr val="DBDBDB"/>
          </a:solidFill>
          <a:ln w="12192">
            <a:solidFill>
              <a:srgbClr val="41709C"/>
            </a:solidFill>
          </a:ln>
        </p:spPr>
        <p:txBody>
          <a:bodyPr wrap="square" lIns="0" tIns="14604" rIns="0" bIns="0" rtlCol="0" vert="vert">
            <a:spAutoFit/>
          </a:bodyPr>
          <a:lstStyle/>
          <a:p>
            <a:pPr marL="76200">
              <a:lnSpc>
                <a:spcPct val="100000"/>
              </a:lnSpc>
              <a:spcBef>
                <a:spcPts val="114"/>
              </a:spcBef>
            </a:pPr>
            <a:r>
              <a:rPr dirty="0" sz="1800">
                <a:latin typeface="Calibri"/>
                <a:cs typeface="Calibri"/>
              </a:rPr>
              <a:t>Actual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Output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589532" y="4780788"/>
            <a:ext cx="563880" cy="311150"/>
          </a:xfrm>
          <a:prstGeom prst="rect">
            <a:avLst/>
          </a:prstGeom>
          <a:solidFill>
            <a:srgbClr val="FFFF00"/>
          </a:solidFill>
          <a:ln w="12191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9050">
              <a:lnSpc>
                <a:spcPts val="2060"/>
              </a:lnSpc>
            </a:pPr>
            <a:r>
              <a:rPr dirty="0" sz="1800" spc="-25">
                <a:solidFill>
                  <a:srgbClr val="FF0000"/>
                </a:solidFill>
                <a:latin typeface="Cambria Math"/>
                <a:cs typeface="Cambria Math"/>
              </a:rPr>
              <a:t>∆Wh</a:t>
            </a:r>
            <a:endParaRPr sz="1800">
              <a:latin typeface="Cambria Math"/>
              <a:cs typeface="Cambria Math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1267713" y="2295270"/>
            <a:ext cx="3521075" cy="688975"/>
            <a:chOff x="1267713" y="2295270"/>
            <a:chExt cx="3521075" cy="688975"/>
          </a:xfrm>
        </p:grpSpPr>
        <p:sp>
          <p:nvSpPr>
            <p:cNvPr id="19" name="object 19" descr=""/>
            <p:cNvSpPr/>
            <p:nvPr/>
          </p:nvSpPr>
          <p:spPr>
            <a:xfrm>
              <a:off x="1274063" y="2301620"/>
              <a:ext cx="1408430" cy="600710"/>
            </a:xfrm>
            <a:custGeom>
              <a:avLst/>
              <a:gdLst/>
              <a:ahLst/>
              <a:cxnLst/>
              <a:rect l="l" t="t" r="r" b="b"/>
              <a:pathLst>
                <a:path w="1408430" h="600710">
                  <a:moveTo>
                    <a:pt x="42926" y="600201"/>
                  </a:moveTo>
                  <a:lnTo>
                    <a:pt x="1295019" y="202183"/>
                  </a:lnTo>
                  <a:lnTo>
                    <a:pt x="1316355" y="269493"/>
                  </a:lnTo>
                  <a:lnTo>
                    <a:pt x="1408303" y="91948"/>
                  </a:lnTo>
                  <a:lnTo>
                    <a:pt x="1230630" y="0"/>
                  </a:lnTo>
                  <a:lnTo>
                    <a:pt x="1252093" y="67309"/>
                  </a:lnTo>
                  <a:lnTo>
                    <a:pt x="0" y="465454"/>
                  </a:lnTo>
                  <a:lnTo>
                    <a:pt x="42926" y="60020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4372356" y="2702051"/>
              <a:ext cx="410209" cy="276225"/>
            </a:xfrm>
            <a:custGeom>
              <a:avLst/>
              <a:gdLst/>
              <a:ahLst/>
              <a:cxnLst/>
              <a:rect l="l" t="t" r="r" b="b"/>
              <a:pathLst>
                <a:path w="410210" h="276225">
                  <a:moveTo>
                    <a:pt x="409955" y="0"/>
                  </a:moveTo>
                  <a:lnTo>
                    <a:pt x="0" y="0"/>
                  </a:lnTo>
                  <a:lnTo>
                    <a:pt x="0" y="275844"/>
                  </a:lnTo>
                  <a:lnTo>
                    <a:pt x="409955" y="275844"/>
                  </a:lnTo>
                  <a:lnTo>
                    <a:pt x="40995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4372356" y="2702051"/>
              <a:ext cx="410209" cy="276225"/>
            </a:xfrm>
            <a:custGeom>
              <a:avLst/>
              <a:gdLst/>
              <a:ahLst/>
              <a:cxnLst/>
              <a:rect l="l" t="t" r="r" b="b"/>
              <a:pathLst>
                <a:path w="410210" h="276225">
                  <a:moveTo>
                    <a:pt x="0" y="275844"/>
                  </a:moveTo>
                  <a:lnTo>
                    <a:pt x="409955" y="275844"/>
                  </a:lnTo>
                  <a:lnTo>
                    <a:pt x="409955" y="0"/>
                  </a:lnTo>
                  <a:lnTo>
                    <a:pt x="0" y="0"/>
                  </a:lnTo>
                  <a:lnTo>
                    <a:pt x="0" y="27584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4402963" y="2674746"/>
            <a:ext cx="3479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latin typeface="Calibri"/>
                <a:cs typeface="Calibri"/>
              </a:rPr>
              <a:t>Wo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677923" y="2831592"/>
            <a:ext cx="486409" cy="277495"/>
          </a:xfrm>
          <a:prstGeom prst="rect">
            <a:avLst/>
          </a:prstGeom>
          <a:solidFill>
            <a:srgbClr val="FFFF00"/>
          </a:solidFill>
          <a:ln w="12191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80645">
              <a:lnSpc>
                <a:spcPts val="2045"/>
              </a:lnSpc>
            </a:pPr>
            <a:r>
              <a:rPr dirty="0" sz="1800" spc="-25">
                <a:latin typeface="Calibri"/>
                <a:cs typeface="Calibri"/>
              </a:rPr>
              <a:t>Wh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4319015" y="4800600"/>
            <a:ext cx="563880" cy="281940"/>
          </a:xfrm>
          <a:prstGeom prst="rect">
            <a:avLst/>
          </a:prstGeom>
          <a:solidFill>
            <a:srgbClr val="FFFF00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8260">
              <a:lnSpc>
                <a:spcPts val="2055"/>
              </a:lnSpc>
            </a:pPr>
            <a:r>
              <a:rPr dirty="0" sz="1800" spc="-25">
                <a:solidFill>
                  <a:srgbClr val="FF0000"/>
                </a:solidFill>
                <a:latin typeface="Cambria Math"/>
                <a:cs typeface="Cambria Math"/>
              </a:rPr>
              <a:t>∆W</a:t>
            </a:r>
            <a:r>
              <a:rPr dirty="0" sz="1800" spc="-25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 descr=""/>
          <p:cNvSpPr/>
          <p:nvPr/>
        </p:nvSpPr>
        <p:spPr>
          <a:xfrm>
            <a:off x="7217664" y="3846576"/>
            <a:ext cx="192405" cy="417830"/>
          </a:xfrm>
          <a:custGeom>
            <a:avLst/>
            <a:gdLst/>
            <a:ahLst/>
            <a:cxnLst/>
            <a:rect l="l" t="t" r="r" b="b"/>
            <a:pathLst>
              <a:path w="192404" h="417829">
                <a:moveTo>
                  <a:pt x="48005" y="417575"/>
                </a:moveTo>
                <a:lnTo>
                  <a:pt x="48005" y="96012"/>
                </a:lnTo>
                <a:lnTo>
                  <a:pt x="0" y="96012"/>
                </a:lnTo>
                <a:lnTo>
                  <a:pt x="96011" y="0"/>
                </a:lnTo>
                <a:lnTo>
                  <a:pt x="192024" y="96012"/>
                </a:lnTo>
                <a:lnTo>
                  <a:pt x="144017" y="96012"/>
                </a:lnTo>
                <a:lnTo>
                  <a:pt x="144017" y="417575"/>
                </a:lnTo>
                <a:lnTo>
                  <a:pt x="48005" y="41757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 txBox="1"/>
          <p:nvPr/>
        </p:nvSpPr>
        <p:spPr>
          <a:xfrm>
            <a:off x="8210804" y="3189223"/>
            <a:ext cx="50863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Times New Roman"/>
                <a:cs typeface="Times New Roman"/>
              </a:rPr>
              <a:t>Error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1162367" y="2136775"/>
            <a:ext cx="5417820" cy="2958465"/>
            <a:chOff x="1162367" y="2136775"/>
            <a:chExt cx="5417820" cy="2958465"/>
          </a:xfrm>
        </p:grpSpPr>
        <p:sp>
          <p:nvSpPr>
            <p:cNvPr id="28" name="object 28" descr=""/>
            <p:cNvSpPr/>
            <p:nvPr/>
          </p:nvSpPr>
          <p:spPr>
            <a:xfrm>
              <a:off x="3608197" y="2525775"/>
              <a:ext cx="1086485" cy="2209165"/>
            </a:xfrm>
            <a:custGeom>
              <a:avLst/>
              <a:gdLst/>
              <a:ahLst/>
              <a:cxnLst/>
              <a:rect l="l" t="t" r="r" b="b"/>
              <a:pathLst>
                <a:path w="1086485" h="2209165">
                  <a:moveTo>
                    <a:pt x="91948" y="0"/>
                  </a:moveTo>
                  <a:lnTo>
                    <a:pt x="1040002" y="2096135"/>
                  </a:lnTo>
                  <a:lnTo>
                    <a:pt x="1085977" y="2075307"/>
                  </a:lnTo>
                  <a:lnTo>
                    <a:pt x="1035557" y="2208911"/>
                  </a:lnTo>
                  <a:lnTo>
                    <a:pt x="902080" y="2158492"/>
                  </a:lnTo>
                  <a:lnTo>
                    <a:pt x="948054" y="2137791"/>
                  </a:lnTo>
                  <a:lnTo>
                    <a:pt x="0" y="41656"/>
                  </a:lnTo>
                  <a:lnTo>
                    <a:pt x="91948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5573268" y="4312920"/>
              <a:ext cx="215265" cy="417830"/>
            </a:xfrm>
            <a:custGeom>
              <a:avLst/>
              <a:gdLst/>
              <a:ahLst/>
              <a:cxnLst/>
              <a:rect l="l" t="t" r="r" b="b"/>
              <a:pathLst>
                <a:path w="215264" h="417829">
                  <a:moveTo>
                    <a:pt x="161162" y="0"/>
                  </a:moveTo>
                  <a:lnTo>
                    <a:pt x="161162" y="310133"/>
                  </a:lnTo>
                  <a:lnTo>
                    <a:pt x="214884" y="310133"/>
                  </a:lnTo>
                  <a:lnTo>
                    <a:pt x="107442" y="417575"/>
                  </a:lnTo>
                  <a:lnTo>
                    <a:pt x="0" y="310133"/>
                  </a:lnTo>
                  <a:lnTo>
                    <a:pt x="53721" y="310133"/>
                  </a:lnTo>
                  <a:lnTo>
                    <a:pt x="53721" y="0"/>
                  </a:lnTo>
                  <a:lnTo>
                    <a:pt x="161162" y="0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168717" y="2143125"/>
              <a:ext cx="4159885" cy="2566035"/>
            </a:xfrm>
            <a:custGeom>
              <a:avLst/>
              <a:gdLst/>
              <a:ahLst/>
              <a:cxnLst/>
              <a:rect l="l" t="t" r="r" b="b"/>
              <a:pathLst>
                <a:path w="4159885" h="2566035">
                  <a:moveTo>
                    <a:pt x="0" y="1661668"/>
                  </a:moveTo>
                  <a:lnTo>
                    <a:pt x="563054" y="2502154"/>
                  </a:lnTo>
                  <a:lnTo>
                    <a:pt x="515302" y="2534158"/>
                  </a:lnTo>
                  <a:lnTo>
                    <a:pt x="674941" y="2565781"/>
                  </a:lnTo>
                  <a:lnTo>
                    <a:pt x="706564" y="2406142"/>
                  </a:lnTo>
                  <a:lnTo>
                    <a:pt x="658685" y="2438146"/>
                  </a:lnTo>
                  <a:lnTo>
                    <a:pt x="95631" y="1597533"/>
                  </a:lnTo>
                  <a:lnTo>
                    <a:pt x="0" y="1661668"/>
                  </a:lnTo>
                  <a:close/>
                </a:path>
                <a:path w="4159885" h="2566035">
                  <a:moveTo>
                    <a:pt x="2817304" y="0"/>
                  </a:moveTo>
                  <a:lnTo>
                    <a:pt x="4049077" y="544829"/>
                  </a:lnTo>
                  <a:lnTo>
                    <a:pt x="4080319" y="474090"/>
                  </a:lnTo>
                  <a:lnTo>
                    <a:pt x="4159313" y="678052"/>
                  </a:lnTo>
                  <a:lnTo>
                    <a:pt x="3955224" y="756920"/>
                  </a:lnTo>
                  <a:lnTo>
                    <a:pt x="3986466" y="686180"/>
                  </a:lnTo>
                  <a:lnTo>
                    <a:pt x="2754693" y="141477"/>
                  </a:lnTo>
                  <a:lnTo>
                    <a:pt x="2817304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5879591" y="4297679"/>
              <a:ext cx="694690" cy="450215"/>
            </a:xfrm>
            <a:custGeom>
              <a:avLst/>
              <a:gdLst/>
              <a:ahLst/>
              <a:cxnLst/>
              <a:rect l="l" t="t" r="r" b="b"/>
              <a:pathLst>
                <a:path w="694690" h="450214">
                  <a:moveTo>
                    <a:pt x="694182" y="128778"/>
                  </a:moveTo>
                  <a:lnTo>
                    <a:pt x="159766" y="385699"/>
                  </a:lnTo>
                  <a:lnTo>
                    <a:pt x="190754" y="450215"/>
                  </a:lnTo>
                  <a:lnTo>
                    <a:pt x="0" y="383286"/>
                  </a:lnTo>
                  <a:lnTo>
                    <a:pt x="66802" y="192532"/>
                  </a:lnTo>
                  <a:lnTo>
                    <a:pt x="97790" y="256921"/>
                  </a:lnTo>
                  <a:lnTo>
                    <a:pt x="632206" y="0"/>
                  </a:lnTo>
                  <a:lnTo>
                    <a:pt x="694182" y="12877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3032759" y="2484120"/>
              <a:ext cx="210820" cy="2216150"/>
            </a:xfrm>
            <a:custGeom>
              <a:avLst/>
              <a:gdLst/>
              <a:ahLst/>
              <a:cxnLst/>
              <a:rect l="l" t="t" r="r" b="b"/>
              <a:pathLst>
                <a:path w="210819" h="2216150">
                  <a:moveTo>
                    <a:pt x="157733" y="0"/>
                  </a:moveTo>
                  <a:lnTo>
                    <a:pt x="157733" y="2110740"/>
                  </a:lnTo>
                  <a:lnTo>
                    <a:pt x="210312" y="2110740"/>
                  </a:lnTo>
                  <a:lnTo>
                    <a:pt x="105156" y="2215896"/>
                  </a:lnTo>
                  <a:lnTo>
                    <a:pt x="0" y="2110740"/>
                  </a:lnTo>
                  <a:lnTo>
                    <a:pt x="52577" y="2110740"/>
                  </a:lnTo>
                  <a:lnTo>
                    <a:pt x="52577" y="0"/>
                  </a:lnTo>
                  <a:lnTo>
                    <a:pt x="157733" y="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5396483" y="4818888"/>
              <a:ext cx="563880" cy="269875"/>
            </a:xfrm>
            <a:custGeom>
              <a:avLst/>
              <a:gdLst/>
              <a:ahLst/>
              <a:cxnLst/>
              <a:rect l="l" t="t" r="r" b="b"/>
              <a:pathLst>
                <a:path w="563879" h="269875">
                  <a:moveTo>
                    <a:pt x="563879" y="0"/>
                  </a:moveTo>
                  <a:lnTo>
                    <a:pt x="0" y="0"/>
                  </a:lnTo>
                  <a:lnTo>
                    <a:pt x="0" y="269748"/>
                  </a:lnTo>
                  <a:lnTo>
                    <a:pt x="563879" y="269748"/>
                  </a:lnTo>
                  <a:lnTo>
                    <a:pt x="563879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5396483" y="4818888"/>
              <a:ext cx="563880" cy="269875"/>
            </a:xfrm>
            <a:custGeom>
              <a:avLst/>
              <a:gdLst/>
              <a:ahLst/>
              <a:cxnLst/>
              <a:rect l="l" t="t" r="r" b="b"/>
              <a:pathLst>
                <a:path w="563879" h="269875">
                  <a:moveTo>
                    <a:pt x="0" y="269748"/>
                  </a:moveTo>
                  <a:lnTo>
                    <a:pt x="563879" y="269748"/>
                  </a:lnTo>
                  <a:lnTo>
                    <a:pt x="563879" y="0"/>
                  </a:lnTo>
                  <a:lnTo>
                    <a:pt x="0" y="0"/>
                  </a:lnTo>
                  <a:lnTo>
                    <a:pt x="0" y="26974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 descr=""/>
          <p:cNvSpPr txBox="1"/>
          <p:nvPr/>
        </p:nvSpPr>
        <p:spPr>
          <a:xfrm>
            <a:off x="2646045" y="1495805"/>
            <a:ext cx="12160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Times New Roman"/>
                <a:cs typeface="Times New Roman"/>
              </a:rPr>
              <a:t>Hidden</a:t>
            </a:r>
            <a:r>
              <a:rPr dirty="0" sz="1800" spc="-5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layer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5520563" y="4797044"/>
            <a:ext cx="2844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FF0000"/>
                </a:solidFill>
                <a:latin typeface="Cambria Math"/>
                <a:cs typeface="Cambria Math"/>
              </a:rPr>
              <a:t>𝛿</a:t>
            </a:r>
            <a:r>
              <a:rPr dirty="0" baseline="-20833" sz="1800" spc="-37">
                <a:solidFill>
                  <a:srgbClr val="FF0000"/>
                </a:solidFill>
                <a:latin typeface="Cambria Math"/>
                <a:cs typeface="Cambria Math"/>
              </a:rPr>
              <a:t>0</a:t>
            </a:r>
            <a:endParaRPr baseline="-20833" sz="1800">
              <a:latin typeface="Cambria Math"/>
              <a:cs typeface="Cambria Math"/>
            </a:endParaRPr>
          </a:p>
        </p:txBody>
      </p:sp>
      <p:grpSp>
        <p:nvGrpSpPr>
          <p:cNvPr id="37" name="object 37" descr=""/>
          <p:cNvGrpSpPr/>
          <p:nvPr/>
        </p:nvGrpSpPr>
        <p:grpSpPr>
          <a:xfrm>
            <a:off x="5989065" y="2867914"/>
            <a:ext cx="1704339" cy="925830"/>
            <a:chOff x="5989065" y="2867914"/>
            <a:chExt cx="1704339" cy="925830"/>
          </a:xfrm>
        </p:grpSpPr>
        <p:sp>
          <p:nvSpPr>
            <p:cNvPr id="38" name="object 38" descr=""/>
            <p:cNvSpPr/>
            <p:nvPr/>
          </p:nvSpPr>
          <p:spPr>
            <a:xfrm>
              <a:off x="5995415" y="3226308"/>
              <a:ext cx="826135" cy="250190"/>
            </a:xfrm>
            <a:custGeom>
              <a:avLst/>
              <a:gdLst/>
              <a:ahLst/>
              <a:cxnLst/>
              <a:rect l="l" t="t" r="r" b="b"/>
              <a:pathLst>
                <a:path w="826134" h="250189">
                  <a:moveTo>
                    <a:pt x="0" y="62483"/>
                  </a:moveTo>
                  <a:lnTo>
                    <a:pt x="701039" y="62483"/>
                  </a:lnTo>
                  <a:lnTo>
                    <a:pt x="701039" y="0"/>
                  </a:lnTo>
                  <a:lnTo>
                    <a:pt x="826008" y="124967"/>
                  </a:lnTo>
                  <a:lnTo>
                    <a:pt x="701039" y="249936"/>
                  </a:lnTo>
                  <a:lnTo>
                    <a:pt x="701039" y="187451"/>
                  </a:lnTo>
                  <a:lnTo>
                    <a:pt x="0" y="187451"/>
                  </a:lnTo>
                  <a:lnTo>
                    <a:pt x="0" y="62483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6900671" y="2874264"/>
              <a:ext cx="786765" cy="913130"/>
            </a:xfrm>
            <a:custGeom>
              <a:avLst/>
              <a:gdLst/>
              <a:ahLst/>
              <a:cxnLst/>
              <a:rect l="l" t="t" r="r" b="b"/>
              <a:pathLst>
                <a:path w="786765" h="913129">
                  <a:moveTo>
                    <a:pt x="0" y="456438"/>
                  </a:moveTo>
                  <a:lnTo>
                    <a:pt x="2306" y="406702"/>
                  </a:lnTo>
                  <a:lnTo>
                    <a:pt x="9068" y="358517"/>
                  </a:lnTo>
                  <a:lnTo>
                    <a:pt x="20043" y="312163"/>
                  </a:lnTo>
                  <a:lnTo>
                    <a:pt x="34993" y="267918"/>
                  </a:lnTo>
                  <a:lnTo>
                    <a:pt x="53678" y="226060"/>
                  </a:lnTo>
                  <a:lnTo>
                    <a:pt x="75858" y="186866"/>
                  </a:lnTo>
                  <a:lnTo>
                    <a:pt x="101293" y="150617"/>
                  </a:lnTo>
                  <a:lnTo>
                    <a:pt x="129744" y="117589"/>
                  </a:lnTo>
                  <a:lnTo>
                    <a:pt x="160970" y="88062"/>
                  </a:lnTo>
                  <a:lnTo>
                    <a:pt x="194733" y="62314"/>
                  </a:lnTo>
                  <a:lnTo>
                    <a:pt x="230791" y="40623"/>
                  </a:lnTo>
                  <a:lnTo>
                    <a:pt x="268906" y="23268"/>
                  </a:lnTo>
                  <a:lnTo>
                    <a:pt x="308838" y="10527"/>
                  </a:lnTo>
                  <a:lnTo>
                    <a:pt x="350346" y="2678"/>
                  </a:lnTo>
                  <a:lnTo>
                    <a:pt x="393192" y="0"/>
                  </a:lnTo>
                  <a:lnTo>
                    <a:pt x="436037" y="2678"/>
                  </a:lnTo>
                  <a:lnTo>
                    <a:pt x="477545" y="10527"/>
                  </a:lnTo>
                  <a:lnTo>
                    <a:pt x="517477" y="23268"/>
                  </a:lnTo>
                  <a:lnTo>
                    <a:pt x="555592" y="40623"/>
                  </a:lnTo>
                  <a:lnTo>
                    <a:pt x="591650" y="62314"/>
                  </a:lnTo>
                  <a:lnTo>
                    <a:pt x="625413" y="88062"/>
                  </a:lnTo>
                  <a:lnTo>
                    <a:pt x="656639" y="117589"/>
                  </a:lnTo>
                  <a:lnTo>
                    <a:pt x="685090" y="150617"/>
                  </a:lnTo>
                  <a:lnTo>
                    <a:pt x="710525" y="186866"/>
                  </a:lnTo>
                  <a:lnTo>
                    <a:pt x="732705" y="226059"/>
                  </a:lnTo>
                  <a:lnTo>
                    <a:pt x="751390" y="267918"/>
                  </a:lnTo>
                  <a:lnTo>
                    <a:pt x="766340" y="312163"/>
                  </a:lnTo>
                  <a:lnTo>
                    <a:pt x="777315" y="358517"/>
                  </a:lnTo>
                  <a:lnTo>
                    <a:pt x="784077" y="406702"/>
                  </a:lnTo>
                  <a:lnTo>
                    <a:pt x="786383" y="456438"/>
                  </a:lnTo>
                  <a:lnTo>
                    <a:pt x="784077" y="506173"/>
                  </a:lnTo>
                  <a:lnTo>
                    <a:pt x="777315" y="554358"/>
                  </a:lnTo>
                  <a:lnTo>
                    <a:pt x="766340" y="600712"/>
                  </a:lnTo>
                  <a:lnTo>
                    <a:pt x="751390" y="644957"/>
                  </a:lnTo>
                  <a:lnTo>
                    <a:pt x="732705" y="686816"/>
                  </a:lnTo>
                  <a:lnTo>
                    <a:pt x="710525" y="726009"/>
                  </a:lnTo>
                  <a:lnTo>
                    <a:pt x="685090" y="762258"/>
                  </a:lnTo>
                  <a:lnTo>
                    <a:pt x="656639" y="795286"/>
                  </a:lnTo>
                  <a:lnTo>
                    <a:pt x="625413" y="824813"/>
                  </a:lnTo>
                  <a:lnTo>
                    <a:pt x="591650" y="850561"/>
                  </a:lnTo>
                  <a:lnTo>
                    <a:pt x="555592" y="872252"/>
                  </a:lnTo>
                  <a:lnTo>
                    <a:pt x="517477" y="889607"/>
                  </a:lnTo>
                  <a:lnTo>
                    <a:pt x="477545" y="902348"/>
                  </a:lnTo>
                  <a:lnTo>
                    <a:pt x="436037" y="910197"/>
                  </a:lnTo>
                  <a:lnTo>
                    <a:pt x="393192" y="912876"/>
                  </a:lnTo>
                  <a:lnTo>
                    <a:pt x="350346" y="910197"/>
                  </a:lnTo>
                  <a:lnTo>
                    <a:pt x="308838" y="902348"/>
                  </a:lnTo>
                  <a:lnTo>
                    <a:pt x="268906" y="889607"/>
                  </a:lnTo>
                  <a:lnTo>
                    <a:pt x="230791" y="872252"/>
                  </a:lnTo>
                  <a:lnTo>
                    <a:pt x="194733" y="850561"/>
                  </a:lnTo>
                  <a:lnTo>
                    <a:pt x="160970" y="824813"/>
                  </a:lnTo>
                  <a:lnTo>
                    <a:pt x="129744" y="795286"/>
                  </a:lnTo>
                  <a:lnTo>
                    <a:pt x="101293" y="762258"/>
                  </a:lnTo>
                  <a:lnTo>
                    <a:pt x="75858" y="726009"/>
                  </a:lnTo>
                  <a:lnTo>
                    <a:pt x="53678" y="686816"/>
                  </a:lnTo>
                  <a:lnTo>
                    <a:pt x="34993" y="644957"/>
                  </a:lnTo>
                  <a:lnTo>
                    <a:pt x="20043" y="600712"/>
                  </a:lnTo>
                  <a:lnTo>
                    <a:pt x="9068" y="554358"/>
                  </a:lnTo>
                  <a:lnTo>
                    <a:pt x="2306" y="506173"/>
                  </a:lnTo>
                  <a:lnTo>
                    <a:pt x="0" y="456438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 descr=""/>
          <p:cNvSpPr txBox="1"/>
          <p:nvPr/>
        </p:nvSpPr>
        <p:spPr>
          <a:xfrm>
            <a:off x="6257544" y="3576828"/>
            <a:ext cx="410209" cy="277495"/>
          </a:xfrm>
          <a:prstGeom prst="rect">
            <a:avLst/>
          </a:prstGeom>
          <a:solidFill>
            <a:srgbClr val="FFFF00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11760">
              <a:lnSpc>
                <a:spcPts val="2050"/>
              </a:lnSpc>
            </a:pPr>
            <a:r>
              <a:rPr dirty="0" sz="1800">
                <a:latin typeface="Calibri"/>
                <a:cs typeface="Calibri"/>
              </a:rPr>
              <a:t>-</a:t>
            </a:r>
            <a:r>
              <a:rPr dirty="0" sz="1800" spc="-5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7033006" y="3197733"/>
            <a:ext cx="3289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mbria Math"/>
                <a:cs typeface="Cambria Math"/>
              </a:rPr>
              <a:t> 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6662928" y="4274820"/>
            <a:ext cx="1483360" cy="390525"/>
          </a:xfrm>
          <a:prstGeom prst="rect">
            <a:avLst/>
          </a:prstGeom>
          <a:solidFill>
            <a:srgbClr val="DBDBDB"/>
          </a:solidFill>
          <a:ln w="12192">
            <a:solidFill>
              <a:srgbClr val="41709C"/>
            </a:solidFill>
          </a:ln>
        </p:spPr>
        <p:txBody>
          <a:bodyPr wrap="square" lIns="0" tIns="43180" rIns="0" bIns="0" rtlCol="0" vert="horz">
            <a:spAutoFit/>
          </a:bodyPr>
          <a:lstStyle/>
          <a:p>
            <a:pPr marL="27940">
              <a:lnSpc>
                <a:spcPct val="100000"/>
              </a:lnSpc>
              <a:spcBef>
                <a:spcPts val="340"/>
              </a:spcBef>
            </a:pPr>
            <a:r>
              <a:rPr dirty="0" sz="1800">
                <a:latin typeface="Calibri"/>
                <a:cs typeface="Calibri"/>
              </a:rPr>
              <a:t>Desired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Output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7452359" y="3924300"/>
            <a:ext cx="410209" cy="276225"/>
          </a:xfrm>
          <a:prstGeom prst="rect">
            <a:avLst/>
          </a:prstGeom>
          <a:solidFill>
            <a:srgbClr val="FFFF00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2045"/>
              </a:lnSpc>
            </a:pPr>
            <a:r>
              <a:rPr dirty="0" sz="1800" spc="-5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4" name="object 44" descr=""/>
          <p:cNvGrpSpPr/>
          <p:nvPr/>
        </p:nvGrpSpPr>
        <p:grpSpPr>
          <a:xfrm>
            <a:off x="2628645" y="4316984"/>
            <a:ext cx="2846705" cy="781050"/>
            <a:chOff x="2628645" y="4316984"/>
            <a:chExt cx="2846705" cy="781050"/>
          </a:xfrm>
        </p:grpSpPr>
        <p:sp>
          <p:nvSpPr>
            <p:cNvPr id="45" name="object 45" descr=""/>
            <p:cNvSpPr/>
            <p:nvPr/>
          </p:nvSpPr>
          <p:spPr>
            <a:xfrm>
              <a:off x="4683251" y="4323334"/>
              <a:ext cx="785495" cy="448309"/>
            </a:xfrm>
            <a:custGeom>
              <a:avLst/>
              <a:gdLst/>
              <a:ahLst/>
              <a:cxnLst/>
              <a:rect l="l" t="t" r="r" b="b"/>
              <a:pathLst>
                <a:path w="785495" h="448310">
                  <a:moveTo>
                    <a:pt x="485394" y="5080"/>
                  </a:moveTo>
                  <a:lnTo>
                    <a:pt x="442062" y="6928"/>
                  </a:lnTo>
                  <a:lnTo>
                    <a:pt x="399924" y="16305"/>
                  </a:lnTo>
                  <a:lnTo>
                    <a:pt x="359433" y="32782"/>
                  </a:lnTo>
                  <a:lnTo>
                    <a:pt x="321043" y="55932"/>
                  </a:lnTo>
                  <a:lnTo>
                    <a:pt x="285210" y="85328"/>
                  </a:lnTo>
                  <a:lnTo>
                    <a:pt x="252386" y="120541"/>
                  </a:lnTo>
                  <a:lnTo>
                    <a:pt x="223026" y="161144"/>
                  </a:lnTo>
                  <a:lnTo>
                    <a:pt x="197585" y="206711"/>
                  </a:lnTo>
                  <a:lnTo>
                    <a:pt x="176516" y="256813"/>
                  </a:lnTo>
                  <a:lnTo>
                    <a:pt x="160274" y="311023"/>
                  </a:lnTo>
                  <a:lnTo>
                    <a:pt x="213740" y="313563"/>
                  </a:lnTo>
                  <a:lnTo>
                    <a:pt x="91567" y="414909"/>
                  </a:lnTo>
                  <a:lnTo>
                    <a:pt x="0" y="303403"/>
                  </a:lnTo>
                  <a:lnTo>
                    <a:pt x="53467" y="305943"/>
                  </a:lnTo>
                  <a:lnTo>
                    <a:pt x="69678" y="251733"/>
                  </a:lnTo>
                  <a:lnTo>
                    <a:pt x="90729" y="201631"/>
                  </a:lnTo>
                  <a:lnTo>
                    <a:pt x="116163" y="156064"/>
                  </a:lnTo>
                  <a:lnTo>
                    <a:pt x="145524" y="115461"/>
                  </a:lnTo>
                  <a:lnTo>
                    <a:pt x="178355" y="80248"/>
                  </a:lnTo>
                  <a:lnTo>
                    <a:pt x="214200" y="50852"/>
                  </a:lnTo>
                  <a:lnTo>
                    <a:pt x="252602" y="27702"/>
                  </a:lnTo>
                  <a:lnTo>
                    <a:pt x="293104" y="11225"/>
                  </a:lnTo>
                  <a:lnTo>
                    <a:pt x="335251" y="1848"/>
                  </a:lnTo>
                  <a:lnTo>
                    <a:pt x="378587" y="0"/>
                  </a:lnTo>
                  <a:lnTo>
                    <a:pt x="485394" y="5080"/>
                  </a:lnTo>
                  <a:lnTo>
                    <a:pt x="525386" y="10342"/>
                  </a:lnTo>
                  <a:lnTo>
                    <a:pt x="563582" y="21926"/>
                  </a:lnTo>
                  <a:lnTo>
                    <a:pt x="599704" y="39417"/>
                  </a:lnTo>
                  <a:lnTo>
                    <a:pt x="633470" y="62399"/>
                  </a:lnTo>
                  <a:lnTo>
                    <a:pt x="664599" y="90459"/>
                  </a:lnTo>
                  <a:lnTo>
                    <a:pt x="692813" y="123180"/>
                  </a:lnTo>
                  <a:lnTo>
                    <a:pt x="717830" y="160150"/>
                  </a:lnTo>
                  <a:lnTo>
                    <a:pt x="739370" y="200951"/>
                  </a:lnTo>
                  <a:lnTo>
                    <a:pt x="757154" y="245170"/>
                  </a:lnTo>
                  <a:lnTo>
                    <a:pt x="770900" y="292393"/>
                  </a:lnTo>
                  <a:lnTo>
                    <a:pt x="780329" y="342203"/>
                  </a:lnTo>
                  <a:lnTo>
                    <a:pt x="785160" y="394186"/>
                  </a:lnTo>
                  <a:lnTo>
                    <a:pt x="785113" y="447929"/>
                  </a:lnTo>
                  <a:lnTo>
                    <a:pt x="678180" y="442849"/>
                  </a:lnTo>
                  <a:lnTo>
                    <a:pt x="678103" y="386683"/>
                  </a:lnTo>
                  <a:lnTo>
                    <a:pt x="672669" y="332283"/>
                  </a:lnTo>
                  <a:lnTo>
                    <a:pt x="662173" y="280172"/>
                  </a:lnTo>
                  <a:lnTo>
                    <a:pt x="646914" y="230875"/>
                  </a:lnTo>
                  <a:lnTo>
                    <a:pt x="627188" y="184917"/>
                  </a:lnTo>
                  <a:lnTo>
                    <a:pt x="603293" y="142821"/>
                  </a:lnTo>
                  <a:lnTo>
                    <a:pt x="575525" y="105112"/>
                  </a:lnTo>
                  <a:lnTo>
                    <a:pt x="544182" y="72315"/>
                  </a:lnTo>
                  <a:lnTo>
                    <a:pt x="509561" y="44953"/>
                  </a:lnTo>
                  <a:lnTo>
                    <a:pt x="471959" y="23552"/>
                  </a:lnTo>
                  <a:lnTo>
                    <a:pt x="431673" y="8636"/>
                  </a:lnTo>
                </a:path>
              </a:pathLst>
            </a:custGeom>
            <a:ln w="12699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2634995" y="4791456"/>
              <a:ext cx="716280" cy="300355"/>
            </a:xfrm>
            <a:custGeom>
              <a:avLst/>
              <a:gdLst/>
              <a:ahLst/>
              <a:cxnLst/>
              <a:rect l="l" t="t" r="r" b="b"/>
              <a:pathLst>
                <a:path w="716279" h="300354">
                  <a:moveTo>
                    <a:pt x="716280" y="0"/>
                  </a:moveTo>
                  <a:lnTo>
                    <a:pt x="0" y="0"/>
                  </a:lnTo>
                  <a:lnTo>
                    <a:pt x="0" y="300228"/>
                  </a:lnTo>
                  <a:lnTo>
                    <a:pt x="716280" y="300228"/>
                  </a:lnTo>
                  <a:lnTo>
                    <a:pt x="71628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2634995" y="4791456"/>
              <a:ext cx="716280" cy="300355"/>
            </a:xfrm>
            <a:custGeom>
              <a:avLst/>
              <a:gdLst/>
              <a:ahLst/>
              <a:cxnLst/>
              <a:rect l="l" t="t" r="r" b="b"/>
              <a:pathLst>
                <a:path w="716279" h="300354">
                  <a:moveTo>
                    <a:pt x="0" y="300228"/>
                  </a:moveTo>
                  <a:lnTo>
                    <a:pt x="716280" y="300228"/>
                  </a:lnTo>
                  <a:lnTo>
                    <a:pt x="716280" y="0"/>
                  </a:lnTo>
                  <a:lnTo>
                    <a:pt x="0" y="0"/>
                  </a:lnTo>
                  <a:lnTo>
                    <a:pt x="0" y="300228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 descr=""/>
          <p:cNvSpPr txBox="1"/>
          <p:nvPr/>
        </p:nvSpPr>
        <p:spPr>
          <a:xfrm>
            <a:off x="2806319" y="4765624"/>
            <a:ext cx="32639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2000" spc="-25">
                <a:solidFill>
                  <a:srgbClr val="FF0000"/>
                </a:solidFill>
                <a:latin typeface="Cambria Math"/>
                <a:cs typeface="Cambria Math"/>
              </a:rPr>
              <a:t>𝛿</a:t>
            </a:r>
            <a:r>
              <a:rPr dirty="0" baseline="-20833" sz="2400" spc="-37">
                <a:solidFill>
                  <a:srgbClr val="FF0000"/>
                </a:solidFill>
                <a:latin typeface="Cambria Math"/>
                <a:cs typeface="Cambria Math"/>
              </a:rPr>
              <a:t>ℎ</a:t>
            </a:r>
            <a:endParaRPr baseline="-20833" sz="2400">
              <a:latin typeface="Cambria Math"/>
              <a:cs typeface="Cambria Math"/>
            </a:endParaRPr>
          </a:p>
        </p:txBody>
      </p:sp>
      <p:grpSp>
        <p:nvGrpSpPr>
          <p:cNvPr id="49" name="object 49" descr=""/>
          <p:cNvGrpSpPr/>
          <p:nvPr/>
        </p:nvGrpSpPr>
        <p:grpSpPr>
          <a:xfrm>
            <a:off x="1910460" y="3004566"/>
            <a:ext cx="6270625" cy="2640330"/>
            <a:chOff x="1910460" y="3004566"/>
            <a:chExt cx="6270625" cy="2640330"/>
          </a:xfrm>
        </p:grpSpPr>
        <p:sp>
          <p:nvSpPr>
            <p:cNvPr id="50" name="object 50" descr=""/>
            <p:cNvSpPr/>
            <p:nvPr/>
          </p:nvSpPr>
          <p:spPr>
            <a:xfrm>
              <a:off x="3256533" y="5129783"/>
              <a:ext cx="2256155" cy="509270"/>
            </a:xfrm>
            <a:custGeom>
              <a:avLst/>
              <a:gdLst/>
              <a:ahLst/>
              <a:cxnLst/>
              <a:rect l="l" t="t" r="r" b="b"/>
              <a:pathLst>
                <a:path w="2256154" h="509270">
                  <a:moveTo>
                    <a:pt x="1079500" y="509016"/>
                  </a:moveTo>
                  <a:lnTo>
                    <a:pt x="1143405" y="508087"/>
                  </a:lnTo>
                  <a:lnTo>
                    <a:pt x="1206297" y="505336"/>
                  </a:lnTo>
                  <a:lnTo>
                    <a:pt x="1268066" y="500816"/>
                  </a:lnTo>
                  <a:lnTo>
                    <a:pt x="1328604" y="494581"/>
                  </a:lnTo>
                  <a:lnTo>
                    <a:pt x="1387799" y="486684"/>
                  </a:lnTo>
                  <a:lnTo>
                    <a:pt x="1445543" y="477177"/>
                  </a:lnTo>
                  <a:lnTo>
                    <a:pt x="1501725" y="466114"/>
                  </a:lnTo>
                  <a:lnTo>
                    <a:pt x="1556237" y="453548"/>
                  </a:lnTo>
                  <a:lnTo>
                    <a:pt x="1608967" y="439532"/>
                  </a:lnTo>
                  <a:lnTo>
                    <a:pt x="1659807" y="424120"/>
                  </a:lnTo>
                  <a:lnTo>
                    <a:pt x="1708647" y="407365"/>
                  </a:lnTo>
                  <a:lnTo>
                    <a:pt x="1755376" y="389320"/>
                  </a:lnTo>
                  <a:lnTo>
                    <a:pt x="1799886" y="370038"/>
                  </a:lnTo>
                  <a:lnTo>
                    <a:pt x="1842067" y="349572"/>
                  </a:lnTo>
                  <a:lnTo>
                    <a:pt x="1881808" y="327975"/>
                  </a:lnTo>
                  <a:lnTo>
                    <a:pt x="1919001" y="305301"/>
                  </a:lnTo>
                  <a:lnTo>
                    <a:pt x="1953535" y="281603"/>
                  </a:lnTo>
                  <a:lnTo>
                    <a:pt x="1985301" y="256935"/>
                  </a:lnTo>
                  <a:lnTo>
                    <a:pt x="2014189" y="231348"/>
                  </a:lnTo>
                  <a:lnTo>
                    <a:pt x="2062892" y="177634"/>
                  </a:lnTo>
                  <a:lnTo>
                    <a:pt x="2098767" y="120888"/>
                  </a:lnTo>
                  <a:lnTo>
                    <a:pt x="2120935" y="61535"/>
                  </a:lnTo>
                  <a:lnTo>
                    <a:pt x="2128519" y="0"/>
                  </a:lnTo>
                  <a:lnTo>
                    <a:pt x="2255774" y="0"/>
                  </a:lnTo>
                  <a:lnTo>
                    <a:pt x="2248189" y="61535"/>
                  </a:lnTo>
                  <a:lnTo>
                    <a:pt x="2226020" y="120888"/>
                  </a:lnTo>
                  <a:lnTo>
                    <a:pt x="2190145" y="177634"/>
                  </a:lnTo>
                  <a:lnTo>
                    <a:pt x="2141440" y="231348"/>
                  </a:lnTo>
                  <a:lnTo>
                    <a:pt x="2112550" y="256935"/>
                  </a:lnTo>
                  <a:lnTo>
                    <a:pt x="2080783" y="281603"/>
                  </a:lnTo>
                  <a:lnTo>
                    <a:pt x="2046247" y="305301"/>
                  </a:lnTo>
                  <a:lnTo>
                    <a:pt x="2009051" y="327975"/>
                  </a:lnTo>
                  <a:lnTo>
                    <a:pt x="1969307" y="349572"/>
                  </a:lnTo>
                  <a:lnTo>
                    <a:pt x="1927123" y="370038"/>
                  </a:lnTo>
                  <a:lnTo>
                    <a:pt x="1882609" y="389320"/>
                  </a:lnTo>
                  <a:lnTo>
                    <a:pt x="1835874" y="407365"/>
                  </a:lnTo>
                  <a:lnTo>
                    <a:pt x="1787029" y="424120"/>
                  </a:lnTo>
                  <a:lnTo>
                    <a:pt x="1736184" y="439532"/>
                  </a:lnTo>
                  <a:lnTo>
                    <a:pt x="1683447" y="453548"/>
                  </a:lnTo>
                  <a:lnTo>
                    <a:pt x="1628928" y="466114"/>
                  </a:lnTo>
                  <a:lnTo>
                    <a:pt x="1572737" y="477177"/>
                  </a:lnTo>
                  <a:lnTo>
                    <a:pt x="1514985" y="486684"/>
                  </a:lnTo>
                  <a:lnTo>
                    <a:pt x="1455779" y="494581"/>
                  </a:lnTo>
                  <a:lnTo>
                    <a:pt x="1395231" y="500816"/>
                  </a:lnTo>
                  <a:lnTo>
                    <a:pt x="1333450" y="505336"/>
                  </a:lnTo>
                  <a:lnTo>
                    <a:pt x="1270545" y="508087"/>
                  </a:lnTo>
                  <a:lnTo>
                    <a:pt x="1206627" y="509016"/>
                  </a:lnTo>
                  <a:lnTo>
                    <a:pt x="1079500" y="509016"/>
                  </a:lnTo>
                  <a:lnTo>
                    <a:pt x="1017461" y="508133"/>
                  </a:lnTo>
                  <a:lnTo>
                    <a:pt x="956228" y="505513"/>
                  </a:lnTo>
                  <a:lnTo>
                    <a:pt x="895915" y="501202"/>
                  </a:lnTo>
                  <a:lnTo>
                    <a:pt x="836641" y="495241"/>
                  </a:lnTo>
                  <a:lnTo>
                    <a:pt x="778524" y="487676"/>
                  </a:lnTo>
                  <a:lnTo>
                    <a:pt x="721679" y="478551"/>
                  </a:lnTo>
                  <a:lnTo>
                    <a:pt x="666224" y="467909"/>
                  </a:lnTo>
                  <a:lnTo>
                    <a:pt x="612276" y="455794"/>
                  </a:lnTo>
                  <a:lnTo>
                    <a:pt x="559953" y="442251"/>
                  </a:lnTo>
                  <a:lnTo>
                    <a:pt x="509372" y="427323"/>
                  </a:lnTo>
                  <a:lnTo>
                    <a:pt x="460650" y="411054"/>
                  </a:lnTo>
                  <a:lnTo>
                    <a:pt x="413904" y="393489"/>
                  </a:lnTo>
                  <a:lnTo>
                    <a:pt x="369250" y="374670"/>
                  </a:lnTo>
                  <a:lnTo>
                    <a:pt x="326808" y="354643"/>
                  </a:lnTo>
                  <a:lnTo>
                    <a:pt x="286693" y="333451"/>
                  </a:lnTo>
                  <a:lnTo>
                    <a:pt x="249022" y="311138"/>
                  </a:lnTo>
                  <a:lnTo>
                    <a:pt x="213914" y="287748"/>
                  </a:lnTo>
                  <a:lnTo>
                    <a:pt x="181485" y="263325"/>
                  </a:lnTo>
                  <a:lnTo>
                    <a:pt x="151852" y="237913"/>
                  </a:lnTo>
                  <a:lnTo>
                    <a:pt x="101444" y="184297"/>
                  </a:lnTo>
                  <a:lnTo>
                    <a:pt x="63626" y="127254"/>
                  </a:lnTo>
                  <a:lnTo>
                    <a:pt x="0" y="127254"/>
                  </a:lnTo>
                  <a:lnTo>
                    <a:pt x="93979" y="0"/>
                  </a:lnTo>
                  <a:lnTo>
                    <a:pt x="254507" y="127254"/>
                  </a:lnTo>
                  <a:lnTo>
                    <a:pt x="190880" y="127254"/>
                  </a:lnTo>
                  <a:lnTo>
                    <a:pt x="208056" y="156004"/>
                  </a:lnTo>
                  <a:lnTo>
                    <a:pt x="252020" y="211101"/>
                  </a:lnTo>
                  <a:lnTo>
                    <a:pt x="308043" y="262687"/>
                  </a:lnTo>
                  <a:lnTo>
                    <a:pt x="340295" y="287051"/>
                  </a:lnTo>
                  <a:lnTo>
                    <a:pt x="375222" y="310400"/>
                  </a:lnTo>
                  <a:lnTo>
                    <a:pt x="412710" y="332690"/>
                  </a:lnTo>
                  <a:lnTo>
                    <a:pt x="452648" y="353876"/>
                  </a:lnTo>
                  <a:lnTo>
                    <a:pt x="494921" y="373911"/>
                  </a:lnTo>
                  <a:lnTo>
                    <a:pt x="539416" y="392750"/>
                  </a:lnTo>
                  <a:lnTo>
                    <a:pt x="586020" y="410349"/>
                  </a:lnTo>
                  <a:lnTo>
                    <a:pt x="634620" y="426660"/>
                  </a:lnTo>
                  <a:lnTo>
                    <a:pt x="685102" y="441640"/>
                  </a:lnTo>
                  <a:lnTo>
                    <a:pt x="737353" y="455243"/>
                  </a:lnTo>
                  <a:lnTo>
                    <a:pt x="791259" y="467423"/>
                  </a:lnTo>
                  <a:lnTo>
                    <a:pt x="846709" y="478134"/>
                  </a:lnTo>
                  <a:lnTo>
                    <a:pt x="903587" y="487331"/>
                  </a:lnTo>
                  <a:lnTo>
                    <a:pt x="961781" y="494970"/>
                  </a:lnTo>
                  <a:lnTo>
                    <a:pt x="1021178" y="501004"/>
                  </a:lnTo>
                  <a:lnTo>
                    <a:pt x="1081664" y="505387"/>
                  </a:lnTo>
                  <a:lnTo>
                    <a:pt x="1143127" y="508076"/>
                  </a:lnTo>
                </a:path>
              </a:pathLst>
            </a:custGeom>
            <a:ln w="12191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7751064" y="3218688"/>
              <a:ext cx="424180" cy="227329"/>
            </a:xfrm>
            <a:custGeom>
              <a:avLst/>
              <a:gdLst/>
              <a:ahLst/>
              <a:cxnLst/>
              <a:rect l="l" t="t" r="r" b="b"/>
              <a:pathLst>
                <a:path w="424179" h="227329">
                  <a:moveTo>
                    <a:pt x="0" y="56769"/>
                  </a:moveTo>
                  <a:lnTo>
                    <a:pt x="310133" y="56769"/>
                  </a:lnTo>
                  <a:lnTo>
                    <a:pt x="310133" y="0"/>
                  </a:lnTo>
                  <a:lnTo>
                    <a:pt x="423671" y="113537"/>
                  </a:lnTo>
                  <a:lnTo>
                    <a:pt x="310133" y="227075"/>
                  </a:lnTo>
                  <a:lnTo>
                    <a:pt x="310133" y="170307"/>
                  </a:lnTo>
                  <a:lnTo>
                    <a:pt x="0" y="170307"/>
                  </a:lnTo>
                  <a:lnTo>
                    <a:pt x="0" y="5676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3182238" y="3010916"/>
              <a:ext cx="1339850" cy="1737360"/>
            </a:xfrm>
            <a:custGeom>
              <a:avLst/>
              <a:gdLst/>
              <a:ahLst/>
              <a:cxnLst/>
              <a:rect l="l" t="t" r="r" b="b"/>
              <a:pathLst>
                <a:path w="1339850" h="1737360">
                  <a:moveTo>
                    <a:pt x="1339596" y="71628"/>
                  </a:moveTo>
                  <a:lnTo>
                    <a:pt x="144272" y="1676654"/>
                  </a:lnTo>
                  <a:lnTo>
                    <a:pt x="192277" y="1712468"/>
                  </a:lnTo>
                  <a:lnTo>
                    <a:pt x="24511" y="1736979"/>
                  </a:lnTo>
                  <a:lnTo>
                    <a:pt x="0" y="1569212"/>
                  </a:lnTo>
                  <a:lnTo>
                    <a:pt x="48006" y="1605026"/>
                  </a:lnTo>
                  <a:lnTo>
                    <a:pt x="1243457" y="0"/>
                  </a:lnTo>
                  <a:lnTo>
                    <a:pt x="1339596" y="7162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1916810" y="4304411"/>
              <a:ext cx="785495" cy="448309"/>
            </a:xfrm>
            <a:custGeom>
              <a:avLst/>
              <a:gdLst/>
              <a:ahLst/>
              <a:cxnLst/>
              <a:rect l="l" t="t" r="r" b="b"/>
              <a:pathLst>
                <a:path w="785494" h="448310">
                  <a:moveTo>
                    <a:pt x="485520" y="5080"/>
                  </a:moveTo>
                  <a:lnTo>
                    <a:pt x="442185" y="6898"/>
                  </a:lnTo>
                  <a:lnTo>
                    <a:pt x="400038" y="16256"/>
                  </a:lnTo>
                  <a:lnTo>
                    <a:pt x="359536" y="32723"/>
                  </a:lnTo>
                  <a:lnTo>
                    <a:pt x="321134" y="55869"/>
                  </a:lnTo>
                  <a:lnTo>
                    <a:pt x="285289" y="85264"/>
                  </a:lnTo>
                  <a:lnTo>
                    <a:pt x="252458" y="120477"/>
                  </a:lnTo>
                  <a:lnTo>
                    <a:pt x="223097" y="161077"/>
                  </a:lnTo>
                  <a:lnTo>
                    <a:pt x="197663" y="206634"/>
                  </a:lnTo>
                  <a:lnTo>
                    <a:pt x="176612" y="256717"/>
                  </a:lnTo>
                  <a:lnTo>
                    <a:pt x="160400" y="310895"/>
                  </a:lnTo>
                  <a:lnTo>
                    <a:pt x="213740" y="313436"/>
                  </a:lnTo>
                  <a:lnTo>
                    <a:pt x="91693" y="414781"/>
                  </a:lnTo>
                  <a:lnTo>
                    <a:pt x="0" y="303275"/>
                  </a:lnTo>
                  <a:lnTo>
                    <a:pt x="53466" y="305815"/>
                  </a:lnTo>
                  <a:lnTo>
                    <a:pt x="69678" y="251637"/>
                  </a:lnTo>
                  <a:lnTo>
                    <a:pt x="90729" y="201554"/>
                  </a:lnTo>
                  <a:lnTo>
                    <a:pt x="116163" y="155997"/>
                  </a:lnTo>
                  <a:lnTo>
                    <a:pt x="145524" y="115397"/>
                  </a:lnTo>
                  <a:lnTo>
                    <a:pt x="178355" y="80184"/>
                  </a:lnTo>
                  <a:lnTo>
                    <a:pt x="214200" y="50789"/>
                  </a:lnTo>
                  <a:lnTo>
                    <a:pt x="252602" y="27643"/>
                  </a:lnTo>
                  <a:lnTo>
                    <a:pt x="293104" y="11175"/>
                  </a:lnTo>
                  <a:lnTo>
                    <a:pt x="335251" y="1818"/>
                  </a:lnTo>
                  <a:lnTo>
                    <a:pt x="378587" y="0"/>
                  </a:lnTo>
                  <a:lnTo>
                    <a:pt x="485520" y="5080"/>
                  </a:lnTo>
                  <a:lnTo>
                    <a:pt x="525485" y="10315"/>
                  </a:lnTo>
                  <a:lnTo>
                    <a:pt x="563659" y="21876"/>
                  </a:lnTo>
                  <a:lnTo>
                    <a:pt x="599762" y="39348"/>
                  </a:lnTo>
                  <a:lnTo>
                    <a:pt x="633512" y="62314"/>
                  </a:lnTo>
                  <a:lnTo>
                    <a:pt x="664629" y="90361"/>
                  </a:lnTo>
                  <a:lnTo>
                    <a:pt x="692833" y="123073"/>
                  </a:lnTo>
                  <a:lnTo>
                    <a:pt x="717842" y="160035"/>
                  </a:lnTo>
                  <a:lnTo>
                    <a:pt x="739378" y="200831"/>
                  </a:lnTo>
                  <a:lnTo>
                    <a:pt x="757158" y="245047"/>
                  </a:lnTo>
                  <a:lnTo>
                    <a:pt x="770902" y="292267"/>
                  </a:lnTo>
                  <a:lnTo>
                    <a:pt x="780329" y="342076"/>
                  </a:lnTo>
                  <a:lnTo>
                    <a:pt x="785160" y="394060"/>
                  </a:lnTo>
                  <a:lnTo>
                    <a:pt x="785113" y="447801"/>
                  </a:lnTo>
                  <a:lnTo>
                    <a:pt x="678180" y="442721"/>
                  </a:lnTo>
                  <a:lnTo>
                    <a:pt x="678103" y="386556"/>
                  </a:lnTo>
                  <a:lnTo>
                    <a:pt x="672669" y="332156"/>
                  </a:lnTo>
                  <a:lnTo>
                    <a:pt x="662176" y="280045"/>
                  </a:lnTo>
                  <a:lnTo>
                    <a:pt x="646920" y="230748"/>
                  </a:lnTo>
                  <a:lnTo>
                    <a:pt x="627200" y="184790"/>
                  </a:lnTo>
                  <a:lnTo>
                    <a:pt x="603313" y="142694"/>
                  </a:lnTo>
                  <a:lnTo>
                    <a:pt x="575558" y="104985"/>
                  </a:lnTo>
                  <a:lnTo>
                    <a:pt x="544231" y="72188"/>
                  </a:lnTo>
                  <a:lnTo>
                    <a:pt x="509630" y="44826"/>
                  </a:lnTo>
                  <a:lnTo>
                    <a:pt x="472054" y="23425"/>
                  </a:lnTo>
                  <a:lnTo>
                    <a:pt x="431800" y="8508"/>
                  </a:lnTo>
                </a:path>
              </a:pathLst>
            </a:custGeom>
            <a:ln w="12699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 descr=""/>
          <p:cNvSpPr txBox="1"/>
          <p:nvPr/>
        </p:nvSpPr>
        <p:spPr>
          <a:xfrm>
            <a:off x="5116195" y="2037029"/>
            <a:ext cx="117856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Times New Roman"/>
                <a:cs typeface="Times New Roman"/>
              </a:rPr>
              <a:t>Output</a:t>
            </a:r>
            <a:r>
              <a:rPr dirty="0" sz="1800" spc="-10">
                <a:latin typeface="Times New Roman"/>
                <a:cs typeface="Times New Roman"/>
              </a:rPr>
              <a:t> layer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229969" y="160782"/>
            <a:ext cx="6200775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latin typeface="Times New Roman"/>
                <a:cs typeface="Times New Roman"/>
              </a:rPr>
              <a:t>Operational</a:t>
            </a:r>
            <a:r>
              <a:rPr dirty="0" sz="3200" spc="-4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flowchart</a:t>
            </a:r>
            <a:r>
              <a:rPr dirty="0" sz="3200" spc="-3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of a</a:t>
            </a:r>
            <a:r>
              <a:rPr dirty="0" sz="3200" spc="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NN</a:t>
            </a:r>
            <a:r>
              <a:rPr dirty="0" sz="3200" spc="5">
                <a:latin typeface="Times New Roman"/>
                <a:cs typeface="Times New Roman"/>
              </a:rPr>
              <a:t> </a:t>
            </a:r>
            <a:r>
              <a:rPr dirty="0" sz="3200" spc="-20">
                <a:latin typeface="Times New Roman"/>
                <a:cs typeface="Times New Roman"/>
              </a:rPr>
              <a:t>with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229969" y="648157"/>
            <a:ext cx="332422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333399"/>
                </a:solidFill>
                <a:latin typeface="Times New Roman"/>
                <a:cs typeface="Times New Roman"/>
              </a:rPr>
              <a:t>Two</a:t>
            </a:r>
            <a:r>
              <a:rPr dirty="0" sz="3200" spc="-15" b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333399"/>
                </a:solidFill>
                <a:latin typeface="Times New Roman"/>
                <a:cs typeface="Times New Roman"/>
              </a:rPr>
              <a:t>Hidden</a:t>
            </a:r>
            <a:r>
              <a:rPr dirty="0" sz="3200" spc="-40" b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3200" spc="-10" b="1">
                <a:solidFill>
                  <a:srgbClr val="333399"/>
                </a:solidFill>
                <a:latin typeface="Times New Roman"/>
                <a:cs typeface="Times New Roman"/>
              </a:rPr>
              <a:t>Layer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55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606296" y="2068067"/>
            <a:ext cx="883919" cy="809625"/>
          </a:xfrm>
          <a:prstGeom prst="rect">
            <a:avLst/>
          </a:prstGeom>
          <a:solidFill>
            <a:srgbClr val="E1EFD9"/>
          </a:solidFill>
          <a:ln w="12191">
            <a:solidFill>
              <a:srgbClr val="000000"/>
            </a:solidFill>
          </a:ln>
        </p:spPr>
        <p:txBody>
          <a:bodyPr wrap="square" lIns="0" tIns="2520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985"/>
              </a:spcBef>
            </a:pPr>
            <a:r>
              <a:rPr dirty="0" sz="1800" spc="-25">
                <a:latin typeface="Calibri"/>
                <a:cs typeface="Calibri"/>
              </a:rPr>
              <a:t>H1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221735" y="2081783"/>
            <a:ext cx="917575" cy="795655"/>
          </a:xfrm>
          <a:prstGeom prst="rect">
            <a:avLst/>
          </a:prstGeom>
          <a:solidFill>
            <a:srgbClr val="FAE4D5"/>
          </a:solidFill>
          <a:ln w="12192">
            <a:solidFill>
              <a:srgbClr val="41709C"/>
            </a:solidFill>
          </a:ln>
        </p:spPr>
        <p:txBody>
          <a:bodyPr wrap="square" lIns="0" tIns="2457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935"/>
              </a:spcBef>
            </a:pPr>
            <a:r>
              <a:rPr dirty="0" sz="1800" spc="-25">
                <a:latin typeface="Calibri"/>
                <a:cs typeface="Calibri"/>
              </a:rPr>
              <a:t>H2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52400" y="3200400"/>
            <a:ext cx="666115" cy="704215"/>
          </a:xfrm>
          <a:prstGeom prst="rect">
            <a:avLst/>
          </a:prstGeom>
          <a:solidFill>
            <a:srgbClr val="F1F1F1"/>
          </a:solidFill>
          <a:ln w="12192">
            <a:solidFill>
              <a:srgbClr val="41709C"/>
            </a:solidFill>
          </a:ln>
        </p:spPr>
        <p:txBody>
          <a:bodyPr wrap="square" lIns="0" tIns="200025" rIns="0" bIns="0" rtlCol="0" vert="horz">
            <a:spAutoFit/>
          </a:bodyPr>
          <a:lstStyle/>
          <a:p>
            <a:pPr marL="83820">
              <a:lnSpc>
                <a:spcPct val="100000"/>
              </a:lnSpc>
              <a:spcBef>
                <a:spcPts val="1575"/>
              </a:spcBef>
            </a:pPr>
            <a:r>
              <a:rPr dirty="0" sz="1800" spc="-10">
                <a:latin typeface="Calibri"/>
                <a:cs typeface="Calibri"/>
              </a:rPr>
              <a:t>Input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818632" y="2939795"/>
            <a:ext cx="356870" cy="1403985"/>
          </a:xfrm>
          <a:prstGeom prst="rect">
            <a:avLst/>
          </a:prstGeom>
          <a:solidFill>
            <a:srgbClr val="DBDBDB"/>
          </a:solidFill>
          <a:ln w="12192">
            <a:solidFill>
              <a:srgbClr val="41709C"/>
            </a:solidFill>
          </a:ln>
        </p:spPr>
        <p:txBody>
          <a:bodyPr wrap="square" lIns="0" tIns="24765" rIns="0" bIns="0" rtlCol="0" vert="vert">
            <a:spAutoFit/>
          </a:bodyPr>
          <a:lstStyle/>
          <a:p>
            <a:pPr marL="48895">
              <a:lnSpc>
                <a:spcPct val="100000"/>
              </a:lnSpc>
              <a:spcBef>
                <a:spcPts val="195"/>
              </a:spcBef>
            </a:pPr>
            <a:r>
              <a:rPr dirty="0" sz="1800">
                <a:latin typeface="Calibri"/>
                <a:cs typeface="Calibri"/>
              </a:rPr>
              <a:t>Actual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Output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62000" y="5140452"/>
            <a:ext cx="596265" cy="283845"/>
          </a:xfrm>
          <a:prstGeom prst="rect">
            <a:avLst/>
          </a:prstGeom>
          <a:solidFill>
            <a:srgbClr val="FFFF00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4925">
              <a:lnSpc>
                <a:spcPts val="2060"/>
              </a:lnSpc>
            </a:pPr>
            <a:r>
              <a:rPr dirty="0" sz="1800" spc="-25">
                <a:solidFill>
                  <a:srgbClr val="FF0000"/>
                </a:solidFill>
                <a:latin typeface="Cambria Math"/>
                <a:cs typeface="Cambria Math"/>
              </a:rPr>
              <a:t>∆W1</a:t>
            </a:r>
            <a:endParaRPr sz="1800">
              <a:latin typeface="Cambria Math"/>
              <a:cs typeface="Cambria Math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660158" y="2455545"/>
            <a:ext cx="4198620" cy="723900"/>
            <a:chOff x="660158" y="2455545"/>
            <a:chExt cx="4198620" cy="723900"/>
          </a:xfrm>
        </p:grpSpPr>
        <p:sp>
          <p:nvSpPr>
            <p:cNvPr id="20" name="object 20" descr=""/>
            <p:cNvSpPr/>
            <p:nvPr/>
          </p:nvSpPr>
          <p:spPr>
            <a:xfrm>
              <a:off x="666508" y="2461895"/>
              <a:ext cx="845819" cy="565150"/>
            </a:xfrm>
            <a:custGeom>
              <a:avLst/>
              <a:gdLst/>
              <a:ahLst/>
              <a:cxnLst/>
              <a:rect l="l" t="t" r="r" b="b"/>
              <a:pathLst>
                <a:path w="845819" h="565150">
                  <a:moveTo>
                    <a:pt x="0" y="458596"/>
                  </a:moveTo>
                  <a:lnTo>
                    <a:pt x="708901" y="53212"/>
                  </a:lnTo>
                  <a:lnTo>
                    <a:pt x="678548" y="0"/>
                  </a:lnTo>
                  <a:lnTo>
                    <a:pt x="845680" y="45592"/>
                  </a:lnTo>
                  <a:lnTo>
                    <a:pt x="800214" y="212851"/>
                  </a:lnTo>
                  <a:lnTo>
                    <a:pt x="769734" y="159638"/>
                  </a:lnTo>
                  <a:lnTo>
                    <a:pt x="60820" y="564895"/>
                  </a:lnTo>
                  <a:lnTo>
                    <a:pt x="0" y="458596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4419600" y="2895600"/>
              <a:ext cx="433070" cy="277495"/>
            </a:xfrm>
            <a:custGeom>
              <a:avLst/>
              <a:gdLst/>
              <a:ahLst/>
              <a:cxnLst/>
              <a:rect l="l" t="t" r="r" b="b"/>
              <a:pathLst>
                <a:path w="433070" h="277494">
                  <a:moveTo>
                    <a:pt x="432815" y="0"/>
                  </a:moveTo>
                  <a:lnTo>
                    <a:pt x="0" y="0"/>
                  </a:lnTo>
                  <a:lnTo>
                    <a:pt x="0" y="277367"/>
                  </a:lnTo>
                  <a:lnTo>
                    <a:pt x="432815" y="277367"/>
                  </a:lnTo>
                  <a:lnTo>
                    <a:pt x="43281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4419600" y="2895600"/>
              <a:ext cx="433070" cy="277495"/>
            </a:xfrm>
            <a:custGeom>
              <a:avLst/>
              <a:gdLst/>
              <a:ahLst/>
              <a:cxnLst/>
              <a:rect l="l" t="t" r="r" b="b"/>
              <a:pathLst>
                <a:path w="433070" h="277494">
                  <a:moveTo>
                    <a:pt x="0" y="277367"/>
                  </a:moveTo>
                  <a:lnTo>
                    <a:pt x="432815" y="277367"/>
                  </a:lnTo>
                  <a:lnTo>
                    <a:pt x="432815" y="0"/>
                  </a:lnTo>
                  <a:lnTo>
                    <a:pt x="0" y="0"/>
                  </a:lnTo>
                  <a:lnTo>
                    <a:pt x="0" y="277367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4464177" y="2868295"/>
            <a:ext cx="3435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latin typeface="Calibri"/>
                <a:cs typeface="Calibri"/>
              </a:rPr>
              <a:t>W3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001267" y="2767583"/>
            <a:ext cx="433070" cy="276225"/>
          </a:xfrm>
          <a:prstGeom prst="rect">
            <a:avLst/>
          </a:prstGeom>
          <a:solidFill>
            <a:srgbClr val="FFFF00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55880">
              <a:lnSpc>
                <a:spcPts val="2039"/>
              </a:lnSpc>
            </a:pPr>
            <a:r>
              <a:rPr dirty="0" sz="1800" spc="-25">
                <a:latin typeface="Calibri"/>
                <a:cs typeface="Calibri"/>
              </a:rPr>
              <a:t>W1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4337303" y="5140452"/>
            <a:ext cx="596265" cy="283845"/>
          </a:xfrm>
          <a:prstGeom prst="rect">
            <a:avLst/>
          </a:prstGeom>
          <a:solidFill>
            <a:srgbClr val="FFFF00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2060"/>
              </a:lnSpc>
            </a:pPr>
            <a:r>
              <a:rPr dirty="0" sz="1800" spc="-25">
                <a:solidFill>
                  <a:srgbClr val="FF0000"/>
                </a:solidFill>
                <a:latin typeface="Cambria Math"/>
                <a:cs typeface="Cambria Math"/>
              </a:rPr>
              <a:t>∆W3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439925" y="1734058"/>
            <a:ext cx="121920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latin typeface="Times New Roman"/>
                <a:cs typeface="Times New Roman"/>
              </a:rPr>
              <a:t>Hidden</a:t>
            </a:r>
            <a:r>
              <a:rPr dirty="0" sz="1500" spc="-40">
                <a:latin typeface="Times New Roman"/>
                <a:cs typeface="Times New Roman"/>
              </a:rPr>
              <a:t> </a:t>
            </a:r>
            <a:r>
              <a:rPr dirty="0" sz="1500">
                <a:latin typeface="Times New Roman"/>
                <a:cs typeface="Times New Roman"/>
              </a:rPr>
              <a:t>Layer</a:t>
            </a:r>
            <a:r>
              <a:rPr dirty="0" sz="1500" spc="-15">
                <a:latin typeface="Times New Roman"/>
                <a:cs typeface="Times New Roman"/>
              </a:rPr>
              <a:t> </a:t>
            </a:r>
            <a:r>
              <a:rPr dirty="0" sz="1500" spc="-5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508558" y="2399664"/>
            <a:ext cx="7493000" cy="2811145"/>
            <a:chOff x="508558" y="2399664"/>
            <a:chExt cx="7493000" cy="2811145"/>
          </a:xfrm>
        </p:grpSpPr>
        <p:sp>
          <p:nvSpPr>
            <p:cNvPr id="28" name="object 28" descr=""/>
            <p:cNvSpPr/>
            <p:nvPr/>
          </p:nvSpPr>
          <p:spPr>
            <a:xfrm>
              <a:off x="7455407" y="3813047"/>
              <a:ext cx="245745" cy="506095"/>
            </a:xfrm>
            <a:custGeom>
              <a:avLst/>
              <a:gdLst/>
              <a:ahLst/>
              <a:cxnLst/>
              <a:rect l="l" t="t" r="r" b="b"/>
              <a:pathLst>
                <a:path w="245745" h="506095">
                  <a:moveTo>
                    <a:pt x="61341" y="505968"/>
                  </a:moveTo>
                  <a:lnTo>
                    <a:pt x="61341" y="122681"/>
                  </a:lnTo>
                  <a:lnTo>
                    <a:pt x="0" y="122681"/>
                  </a:lnTo>
                  <a:lnTo>
                    <a:pt x="122682" y="0"/>
                  </a:lnTo>
                  <a:lnTo>
                    <a:pt x="245364" y="122681"/>
                  </a:lnTo>
                  <a:lnTo>
                    <a:pt x="184023" y="122681"/>
                  </a:lnTo>
                  <a:lnTo>
                    <a:pt x="184023" y="505968"/>
                  </a:lnTo>
                  <a:lnTo>
                    <a:pt x="61341" y="50596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3516884" y="3022853"/>
              <a:ext cx="1232535" cy="2019935"/>
            </a:xfrm>
            <a:custGeom>
              <a:avLst/>
              <a:gdLst/>
              <a:ahLst/>
              <a:cxnLst/>
              <a:rect l="l" t="t" r="r" b="b"/>
              <a:pathLst>
                <a:path w="1232535" h="2019935">
                  <a:moveTo>
                    <a:pt x="75945" y="0"/>
                  </a:moveTo>
                  <a:lnTo>
                    <a:pt x="1194053" y="1921510"/>
                  </a:lnTo>
                  <a:lnTo>
                    <a:pt x="1232027" y="1899412"/>
                  </a:lnTo>
                  <a:lnTo>
                    <a:pt x="1200277" y="2019554"/>
                  </a:lnTo>
                  <a:lnTo>
                    <a:pt x="1080262" y="1987804"/>
                  </a:lnTo>
                  <a:lnTo>
                    <a:pt x="1118235" y="1965706"/>
                  </a:lnTo>
                  <a:lnTo>
                    <a:pt x="0" y="44069"/>
                  </a:lnTo>
                  <a:lnTo>
                    <a:pt x="75945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6231254" y="4686045"/>
              <a:ext cx="676275" cy="518159"/>
            </a:xfrm>
            <a:custGeom>
              <a:avLst/>
              <a:gdLst/>
              <a:ahLst/>
              <a:cxnLst/>
              <a:rect l="l" t="t" r="r" b="b"/>
              <a:pathLst>
                <a:path w="676275" h="518160">
                  <a:moveTo>
                    <a:pt x="676148" y="76072"/>
                  </a:moveTo>
                  <a:lnTo>
                    <a:pt x="102870" y="480059"/>
                  </a:lnTo>
                  <a:lnTo>
                    <a:pt x="129667" y="518159"/>
                  </a:lnTo>
                  <a:lnTo>
                    <a:pt x="0" y="495680"/>
                  </a:lnTo>
                  <a:lnTo>
                    <a:pt x="22352" y="366013"/>
                  </a:lnTo>
                  <a:lnTo>
                    <a:pt x="49149" y="404113"/>
                  </a:lnTo>
                  <a:lnTo>
                    <a:pt x="622553" y="0"/>
                  </a:lnTo>
                  <a:lnTo>
                    <a:pt x="676148" y="7607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514908" y="4135500"/>
              <a:ext cx="581025" cy="908685"/>
            </a:xfrm>
            <a:custGeom>
              <a:avLst/>
              <a:gdLst/>
              <a:ahLst/>
              <a:cxnLst/>
              <a:rect l="l" t="t" r="r" b="b"/>
              <a:pathLst>
                <a:path w="581025" h="908685">
                  <a:moveTo>
                    <a:pt x="0" y="61722"/>
                  </a:moveTo>
                  <a:lnTo>
                    <a:pt x="407733" y="823594"/>
                  </a:lnTo>
                  <a:lnTo>
                    <a:pt x="350024" y="854456"/>
                  </a:lnTo>
                  <a:lnTo>
                    <a:pt x="527202" y="908176"/>
                  </a:lnTo>
                  <a:lnTo>
                    <a:pt x="580847" y="731012"/>
                  </a:lnTo>
                  <a:lnTo>
                    <a:pt x="523151" y="761873"/>
                  </a:lnTo>
                  <a:lnTo>
                    <a:pt x="115404" y="0"/>
                  </a:lnTo>
                  <a:lnTo>
                    <a:pt x="0" y="61722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4292218" y="2406014"/>
              <a:ext cx="1403985" cy="870585"/>
            </a:xfrm>
            <a:custGeom>
              <a:avLst/>
              <a:gdLst/>
              <a:ahLst/>
              <a:cxnLst/>
              <a:rect l="l" t="t" r="r" b="b"/>
              <a:pathLst>
                <a:path w="1403985" h="870585">
                  <a:moveTo>
                    <a:pt x="50164" y="0"/>
                  </a:moveTo>
                  <a:lnTo>
                    <a:pt x="1341246" y="739394"/>
                  </a:lnTo>
                  <a:lnTo>
                    <a:pt x="1366265" y="695579"/>
                  </a:lnTo>
                  <a:lnTo>
                    <a:pt x="1403603" y="833247"/>
                  </a:lnTo>
                  <a:lnTo>
                    <a:pt x="1266063" y="870585"/>
                  </a:lnTo>
                  <a:lnTo>
                    <a:pt x="1291081" y="826897"/>
                  </a:lnTo>
                  <a:lnTo>
                    <a:pt x="0" y="87502"/>
                  </a:lnTo>
                  <a:lnTo>
                    <a:pt x="50164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3866768" y="3398900"/>
              <a:ext cx="1501775" cy="1317625"/>
            </a:xfrm>
            <a:custGeom>
              <a:avLst/>
              <a:gdLst/>
              <a:ahLst/>
              <a:cxnLst/>
              <a:rect l="l" t="t" r="r" b="b"/>
              <a:pathLst>
                <a:path w="1501775" h="1317625">
                  <a:moveTo>
                    <a:pt x="1501266" y="86233"/>
                  </a:moveTo>
                  <a:lnTo>
                    <a:pt x="123443" y="1274318"/>
                  </a:lnTo>
                  <a:lnTo>
                    <a:pt x="160654" y="1317498"/>
                  </a:lnTo>
                  <a:lnTo>
                    <a:pt x="0" y="1305687"/>
                  </a:lnTo>
                  <a:lnTo>
                    <a:pt x="11810" y="1144905"/>
                  </a:lnTo>
                  <a:lnTo>
                    <a:pt x="49021" y="1188085"/>
                  </a:lnTo>
                  <a:lnTo>
                    <a:pt x="1426844" y="0"/>
                  </a:lnTo>
                  <a:lnTo>
                    <a:pt x="1501266" y="86233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3468624" y="3095243"/>
              <a:ext cx="269875" cy="1836420"/>
            </a:xfrm>
            <a:custGeom>
              <a:avLst/>
              <a:gdLst/>
              <a:ahLst/>
              <a:cxnLst/>
              <a:rect l="l" t="t" r="r" b="b"/>
              <a:pathLst>
                <a:path w="269875" h="1836420">
                  <a:moveTo>
                    <a:pt x="202311" y="0"/>
                  </a:moveTo>
                  <a:lnTo>
                    <a:pt x="202311" y="1701545"/>
                  </a:lnTo>
                  <a:lnTo>
                    <a:pt x="269748" y="1701545"/>
                  </a:lnTo>
                  <a:lnTo>
                    <a:pt x="134874" y="1836419"/>
                  </a:lnTo>
                  <a:lnTo>
                    <a:pt x="0" y="1701545"/>
                  </a:lnTo>
                  <a:lnTo>
                    <a:pt x="67437" y="1701545"/>
                  </a:lnTo>
                  <a:lnTo>
                    <a:pt x="67437" y="0"/>
                  </a:lnTo>
                  <a:lnTo>
                    <a:pt x="202311" y="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6248399" y="3429000"/>
              <a:ext cx="873760" cy="228600"/>
            </a:xfrm>
            <a:custGeom>
              <a:avLst/>
              <a:gdLst/>
              <a:ahLst/>
              <a:cxnLst/>
              <a:rect l="l" t="t" r="r" b="b"/>
              <a:pathLst>
                <a:path w="873759" h="228600">
                  <a:moveTo>
                    <a:pt x="0" y="57150"/>
                  </a:moveTo>
                  <a:lnTo>
                    <a:pt x="758951" y="57150"/>
                  </a:lnTo>
                  <a:lnTo>
                    <a:pt x="758951" y="0"/>
                  </a:lnTo>
                  <a:lnTo>
                    <a:pt x="873251" y="114300"/>
                  </a:lnTo>
                  <a:lnTo>
                    <a:pt x="758951" y="228600"/>
                  </a:lnTo>
                  <a:lnTo>
                    <a:pt x="758951" y="171450"/>
                  </a:lnTo>
                  <a:lnTo>
                    <a:pt x="0" y="171450"/>
                  </a:lnTo>
                  <a:lnTo>
                    <a:pt x="0" y="5715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7162799" y="3127247"/>
              <a:ext cx="832485" cy="756285"/>
            </a:xfrm>
            <a:custGeom>
              <a:avLst/>
              <a:gdLst/>
              <a:ahLst/>
              <a:cxnLst/>
              <a:rect l="l" t="t" r="r" b="b"/>
              <a:pathLst>
                <a:path w="832484" h="756285">
                  <a:moveTo>
                    <a:pt x="0" y="377951"/>
                  </a:moveTo>
                  <a:lnTo>
                    <a:pt x="2799" y="333865"/>
                  </a:lnTo>
                  <a:lnTo>
                    <a:pt x="10990" y="291275"/>
                  </a:lnTo>
                  <a:lnTo>
                    <a:pt x="24259" y="250464"/>
                  </a:lnTo>
                  <a:lnTo>
                    <a:pt x="42294" y="211716"/>
                  </a:lnTo>
                  <a:lnTo>
                    <a:pt x="64783" y="175313"/>
                  </a:lnTo>
                  <a:lnTo>
                    <a:pt x="91413" y="141540"/>
                  </a:lnTo>
                  <a:lnTo>
                    <a:pt x="121872" y="110680"/>
                  </a:lnTo>
                  <a:lnTo>
                    <a:pt x="155847" y="83015"/>
                  </a:lnTo>
                  <a:lnTo>
                    <a:pt x="193027" y="58830"/>
                  </a:lnTo>
                  <a:lnTo>
                    <a:pt x="233098" y="38406"/>
                  </a:lnTo>
                  <a:lnTo>
                    <a:pt x="275749" y="22028"/>
                  </a:lnTo>
                  <a:lnTo>
                    <a:pt x="320666" y="9979"/>
                  </a:lnTo>
                  <a:lnTo>
                    <a:pt x="367538" y="2542"/>
                  </a:lnTo>
                  <a:lnTo>
                    <a:pt x="416051" y="0"/>
                  </a:lnTo>
                  <a:lnTo>
                    <a:pt x="464565" y="2542"/>
                  </a:lnTo>
                  <a:lnTo>
                    <a:pt x="511437" y="9979"/>
                  </a:lnTo>
                  <a:lnTo>
                    <a:pt x="556354" y="22028"/>
                  </a:lnTo>
                  <a:lnTo>
                    <a:pt x="599005" y="38406"/>
                  </a:lnTo>
                  <a:lnTo>
                    <a:pt x="639076" y="58830"/>
                  </a:lnTo>
                  <a:lnTo>
                    <a:pt x="676256" y="83015"/>
                  </a:lnTo>
                  <a:lnTo>
                    <a:pt x="710231" y="110680"/>
                  </a:lnTo>
                  <a:lnTo>
                    <a:pt x="740690" y="141540"/>
                  </a:lnTo>
                  <a:lnTo>
                    <a:pt x="767320" y="175313"/>
                  </a:lnTo>
                  <a:lnTo>
                    <a:pt x="789809" y="211716"/>
                  </a:lnTo>
                  <a:lnTo>
                    <a:pt x="807844" y="250464"/>
                  </a:lnTo>
                  <a:lnTo>
                    <a:pt x="821113" y="291275"/>
                  </a:lnTo>
                  <a:lnTo>
                    <a:pt x="829304" y="333865"/>
                  </a:lnTo>
                  <a:lnTo>
                    <a:pt x="832103" y="377951"/>
                  </a:lnTo>
                  <a:lnTo>
                    <a:pt x="829304" y="422038"/>
                  </a:lnTo>
                  <a:lnTo>
                    <a:pt x="821113" y="464628"/>
                  </a:lnTo>
                  <a:lnTo>
                    <a:pt x="807844" y="505439"/>
                  </a:lnTo>
                  <a:lnTo>
                    <a:pt x="789809" y="544187"/>
                  </a:lnTo>
                  <a:lnTo>
                    <a:pt x="767320" y="580590"/>
                  </a:lnTo>
                  <a:lnTo>
                    <a:pt x="740690" y="614363"/>
                  </a:lnTo>
                  <a:lnTo>
                    <a:pt x="710231" y="645223"/>
                  </a:lnTo>
                  <a:lnTo>
                    <a:pt x="676256" y="672888"/>
                  </a:lnTo>
                  <a:lnTo>
                    <a:pt x="639076" y="697073"/>
                  </a:lnTo>
                  <a:lnTo>
                    <a:pt x="599005" y="717497"/>
                  </a:lnTo>
                  <a:lnTo>
                    <a:pt x="556354" y="733875"/>
                  </a:lnTo>
                  <a:lnTo>
                    <a:pt x="511437" y="745924"/>
                  </a:lnTo>
                  <a:lnTo>
                    <a:pt x="464565" y="753361"/>
                  </a:lnTo>
                  <a:lnTo>
                    <a:pt x="416051" y="755903"/>
                  </a:lnTo>
                  <a:lnTo>
                    <a:pt x="367538" y="753361"/>
                  </a:lnTo>
                  <a:lnTo>
                    <a:pt x="320666" y="745924"/>
                  </a:lnTo>
                  <a:lnTo>
                    <a:pt x="275749" y="733875"/>
                  </a:lnTo>
                  <a:lnTo>
                    <a:pt x="233098" y="717497"/>
                  </a:lnTo>
                  <a:lnTo>
                    <a:pt x="193027" y="697073"/>
                  </a:lnTo>
                  <a:lnTo>
                    <a:pt x="155847" y="672888"/>
                  </a:lnTo>
                  <a:lnTo>
                    <a:pt x="121872" y="645223"/>
                  </a:lnTo>
                  <a:lnTo>
                    <a:pt x="91413" y="614363"/>
                  </a:lnTo>
                  <a:lnTo>
                    <a:pt x="64783" y="580590"/>
                  </a:lnTo>
                  <a:lnTo>
                    <a:pt x="42294" y="544187"/>
                  </a:lnTo>
                  <a:lnTo>
                    <a:pt x="24259" y="505439"/>
                  </a:lnTo>
                  <a:lnTo>
                    <a:pt x="10990" y="464628"/>
                  </a:lnTo>
                  <a:lnTo>
                    <a:pt x="2799" y="422038"/>
                  </a:lnTo>
                  <a:lnTo>
                    <a:pt x="0" y="377951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 descr=""/>
          <p:cNvSpPr txBox="1"/>
          <p:nvPr/>
        </p:nvSpPr>
        <p:spPr>
          <a:xfrm>
            <a:off x="2572511" y="2601467"/>
            <a:ext cx="417830" cy="277495"/>
          </a:xfrm>
          <a:prstGeom prst="rect">
            <a:avLst/>
          </a:prstGeom>
          <a:solidFill>
            <a:srgbClr val="FFFF00"/>
          </a:solidFill>
          <a:ln w="12191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8895">
              <a:lnSpc>
                <a:spcPts val="2050"/>
              </a:lnSpc>
            </a:pPr>
            <a:r>
              <a:rPr dirty="0" sz="1800" spc="-25">
                <a:latin typeface="Calibri"/>
                <a:cs typeface="Calibri"/>
              </a:rPr>
              <a:t>W2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3101467" y="1721358"/>
            <a:ext cx="121920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latin typeface="Times New Roman"/>
                <a:cs typeface="Times New Roman"/>
              </a:rPr>
              <a:t>Hidden</a:t>
            </a:r>
            <a:r>
              <a:rPr dirty="0" sz="1500" spc="-40">
                <a:latin typeface="Times New Roman"/>
                <a:cs typeface="Times New Roman"/>
              </a:rPr>
              <a:t> </a:t>
            </a:r>
            <a:r>
              <a:rPr dirty="0" sz="1500">
                <a:latin typeface="Times New Roman"/>
                <a:cs typeface="Times New Roman"/>
              </a:rPr>
              <a:t>Layer</a:t>
            </a:r>
            <a:r>
              <a:rPr dirty="0" sz="1500" spc="-15">
                <a:latin typeface="Times New Roman"/>
                <a:cs typeface="Times New Roman"/>
              </a:rPr>
              <a:t> </a:t>
            </a:r>
            <a:r>
              <a:rPr dirty="0" sz="1500" spc="-50">
                <a:latin typeface="Times New Roman"/>
                <a:cs typeface="Times New Roman"/>
              </a:rPr>
              <a:t>2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2497835" y="5146547"/>
            <a:ext cx="596265" cy="283845"/>
          </a:xfrm>
          <a:prstGeom prst="rect">
            <a:avLst/>
          </a:prstGeom>
          <a:solidFill>
            <a:srgbClr val="FFFF00"/>
          </a:solidFill>
          <a:ln w="12191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4925">
              <a:lnSpc>
                <a:spcPts val="2060"/>
              </a:lnSpc>
            </a:pPr>
            <a:r>
              <a:rPr dirty="0" sz="1800" spc="-25">
                <a:solidFill>
                  <a:srgbClr val="FF0000"/>
                </a:solidFill>
                <a:latin typeface="Cambria Math"/>
                <a:cs typeface="Cambria Math"/>
              </a:rPr>
              <a:t>∆W2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5576315" y="5105400"/>
            <a:ext cx="596265" cy="271780"/>
          </a:xfrm>
          <a:prstGeom prst="rect">
            <a:avLst/>
          </a:prstGeom>
          <a:solidFill>
            <a:srgbClr val="FFFF00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78435">
              <a:lnSpc>
                <a:spcPts val="2085"/>
              </a:lnSpc>
            </a:pPr>
            <a:r>
              <a:rPr dirty="0" sz="1800" spc="-25">
                <a:solidFill>
                  <a:srgbClr val="FF0000"/>
                </a:solidFill>
                <a:latin typeface="Cambria Math"/>
                <a:cs typeface="Cambria Math"/>
              </a:rPr>
              <a:t>𝛿</a:t>
            </a:r>
            <a:r>
              <a:rPr dirty="0" baseline="-20833" sz="1800" spc="-37">
                <a:solidFill>
                  <a:srgbClr val="FF0000"/>
                </a:solidFill>
                <a:latin typeface="Cambria Math"/>
                <a:cs typeface="Cambria Math"/>
              </a:rPr>
              <a:t>0</a:t>
            </a:r>
            <a:endParaRPr baseline="-20833" sz="1800">
              <a:latin typeface="Cambria Math"/>
              <a:cs typeface="Cambria Math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6452615" y="3061716"/>
            <a:ext cx="433070" cy="277495"/>
          </a:xfrm>
          <a:prstGeom prst="rect">
            <a:avLst/>
          </a:prstGeom>
          <a:solidFill>
            <a:srgbClr val="FFFF00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23825">
              <a:lnSpc>
                <a:spcPts val="2045"/>
              </a:lnSpc>
            </a:pPr>
            <a:r>
              <a:rPr dirty="0" sz="1800">
                <a:latin typeface="Calibri"/>
                <a:cs typeface="Calibri"/>
              </a:rPr>
              <a:t>-</a:t>
            </a:r>
            <a:r>
              <a:rPr dirty="0" sz="1800" spc="-5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7305293" y="3333115"/>
            <a:ext cx="3289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mbria Math"/>
                <a:cs typeface="Cambria Math"/>
              </a:rPr>
              <a:t> 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6966204" y="4471415"/>
            <a:ext cx="1568450" cy="294640"/>
          </a:xfrm>
          <a:prstGeom prst="rect">
            <a:avLst/>
          </a:prstGeom>
          <a:solidFill>
            <a:srgbClr val="DBDBDB"/>
          </a:solidFill>
          <a:ln w="12192">
            <a:solidFill>
              <a:srgbClr val="41709C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69850">
              <a:lnSpc>
                <a:spcPts val="2125"/>
              </a:lnSpc>
            </a:pPr>
            <a:r>
              <a:rPr dirty="0" sz="1800">
                <a:latin typeface="Calibri"/>
                <a:cs typeface="Calibri"/>
              </a:rPr>
              <a:t>Desired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Output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4" name="object 44" descr=""/>
          <p:cNvGrpSpPr/>
          <p:nvPr/>
        </p:nvGrpSpPr>
        <p:grpSpPr>
          <a:xfrm>
            <a:off x="2520442" y="2287270"/>
            <a:ext cx="3110230" cy="3140075"/>
            <a:chOff x="2520442" y="2287270"/>
            <a:chExt cx="3110230" cy="3140075"/>
          </a:xfrm>
        </p:grpSpPr>
        <p:sp>
          <p:nvSpPr>
            <p:cNvPr id="45" name="object 45" descr=""/>
            <p:cNvSpPr/>
            <p:nvPr/>
          </p:nvSpPr>
          <p:spPr>
            <a:xfrm>
              <a:off x="2526792" y="2293620"/>
              <a:ext cx="652780" cy="253365"/>
            </a:xfrm>
            <a:custGeom>
              <a:avLst/>
              <a:gdLst/>
              <a:ahLst/>
              <a:cxnLst/>
              <a:rect l="l" t="t" r="r" b="b"/>
              <a:pathLst>
                <a:path w="652780" h="253364">
                  <a:moveTo>
                    <a:pt x="0" y="63245"/>
                  </a:moveTo>
                  <a:lnTo>
                    <a:pt x="525780" y="63245"/>
                  </a:lnTo>
                  <a:lnTo>
                    <a:pt x="525780" y="0"/>
                  </a:lnTo>
                  <a:lnTo>
                    <a:pt x="652271" y="126491"/>
                  </a:lnTo>
                  <a:lnTo>
                    <a:pt x="525780" y="252983"/>
                  </a:lnTo>
                  <a:lnTo>
                    <a:pt x="525780" y="189737"/>
                  </a:lnTo>
                  <a:lnTo>
                    <a:pt x="0" y="189737"/>
                  </a:lnTo>
                  <a:lnTo>
                    <a:pt x="0" y="6324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4607560" y="4564293"/>
              <a:ext cx="1016635" cy="459740"/>
            </a:xfrm>
            <a:custGeom>
              <a:avLst/>
              <a:gdLst/>
              <a:ahLst/>
              <a:cxnLst/>
              <a:rect l="l" t="t" r="r" b="b"/>
              <a:pathLst>
                <a:path w="1016635" h="459739">
                  <a:moveTo>
                    <a:pt x="557911" y="467"/>
                  </a:moveTo>
                  <a:lnTo>
                    <a:pt x="509477" y="6281"/>
                  </a:lnTo>
                  <a:lnTo>
                    <a:pt x="462752" y="17246"/>
                  </a:lnTo>
                  <a:lnTo>
                    <a:pt x="418060" y="33082"/>
                  </a:lnTo>
                  <a:lnTo>
                    <a:pt x="375722" y="53506"/>
                  </a:lnTo>
                  <a:lnTo>
                    <a:pt x="336062" y="78235"/>
                  </a:lnTo>
                  <a:lnTo>
                    <a:pt x="299402" y="106988"/>
                  </a:lnTo>
                  <a:lnTo>
                    <a:pt x="266065" y="139482"/>
                  </a:lnTo>
                  <a:lnTo>
                    <a:pt x="236375" y="175435"/>
                  </a:lnTo>
                  <a:lnTo>
                    <a:pt x="210653" y="214565"/>
                  </a:lnTo>
                  <a:lnTo>
                    <a:pt x="189222" y="256590"/>
                  </a:lnTo>
                  <a:lnTo>
                    <a:pt x="172406" y="301226"/>
                  </a:lnTo>
                  <a:lnTo>
                    <a:pt x="160527" y="348193"/>
                  </a:lnTo>
                  <a:lnTo>
                    <a:pt x="214122" y="344891"/>
                  </a:lnTo>
                  <a:lnTo>
                    <a:pt x="100075" y="459572"/>
                  </a:lnTo>
                  <a:lnTo>
                    <a:pt x="0" y="358480"/>
                  </a:lnTo>
                  <a:lnTo>
                    <a:pt x="53466" y="355051"/>
                  </a:lnTo>
                  <a:lnTo>
                    <a:pt x="65345" y="308055"/>
                  </a:lnTo>
                  <a:lnTo>
                    <a:pt x="82161" y="263395"/>
                  </a:lnTo>
                  <a:lnTo>
                    <a:pt x="103592" y="221352"/>
                  </a:lnTo>
                  <a:lnTo>
                    <a:pt x="129314" y="182209"/>
                  </a:lnTo>
                  <a:lnTo>
                    <a:pt x="159004" y="146248"/>
                  </a:lnTo>
                  <a:lnTo>
                    <a:pt x="192341" y="113751"/>
                  </a:lnTo>
                  <a:lnTo>
                    <a:pt x="229001" y="85001"/>
                  </a:lnTo>
                  <a:lnTo>
                    <a:pt x="268661" y="60279"/>
                  </a:lnTo>
                  <a:lnTo>
                    <a:pt x="310999" y="39869"/>
                  </a:lnTo>
                  <a:lnTo>
                    <a:pt x="355691" y="24051"/>
                  </a:lnTo>
                  <a:lnTo>
                    <a:pt x="402416" y="13109"/>
                  </a:lnTo>
                  <a:lnTo>
                    <a:pt x="450850" y="7325"/>
                  </a:lnTo>
                  <a:lnTo>
                    <a:pt x="557911" y="467"/>
                  </a:lnTo>
                  <a:lnTo>
                    <a:pt x="605099" y="0"/>
                  </a:lnTo>
                  <a:lnTo>
                    <a:pt x="651128" y="4479"/>
                  </a:lnTo>
                  <a:lnTo>
                    <a:pt x="695717" y="13660"/>
                  </a:lnTo>
                  <a:lnTo>
                    <a:pt x="738586" y="27298"/>
                  </a:lnTo>
                  <a:lnTo>
                    <a:pt x="779455" y="45148"/>
                  </a:lnTo>
                  <a:lnTo>
                    <a:pt x="818045" y="66964"/>
                  </a:lnTo>
                  <a:lnTo>
                    <a:pt x="854076" y="92503"/>
                  </a:lnTo>
                  <a:lnTo>
                    <a:pt x="887269" y="121519"/>
                  </a:lnTo>
                  <a:lnTo>
                    <a:pt x="917343" y="153766"/>
                  </a:lnTo>
                  <a:lnTo>
                    <a:pt x="944019" y="189001"/>
                  </a:lnTo>
                  <a:lnTo>
                    <a:pt x="967017" y="226978"/>
                  </a:lnTo>
                  <a:lnTo>
                    <a:pt x="986057" y="267452"/>
                  </a:lnTo>
                  <a:lnTo>
                    <a:pt x="1000860" y="310178"/>
                  </a:lnTo>
                  <a:lnTo>
                    <a:pt x="1011146" y="354911"/>
                  </a:lnTo>
                  <a:lnTo>
                    <a:pt x="1016635" y="401406"/>
                  </a:lnTo>
                  <a:lnTo>
                    <a:pt x="909574" y="408264"/>
                  </a:lnTo>
                  <a:lnTo>
                    <a:pt x="903623" y="359246"/>
                  </a:lnTo>
                  <a:lnTo>
                    <a:pt x="892312" y="312106"/>
                  </a:lnTo>
                  <a:lnTo>
                    <a:pt x="875958" y="267158"/>
                  </a:lnTo>
                  <a:lnTo>
                    <a:pt x="854877" y="224716"/>
                  </a:lnTo>
                  <a:lnTo>
                    <a:pt x="829386" y="185091"/>
                  </a:lnTo>
                  <a:lnTo>
                    <a:pt x="799802" y="148600"/>
                  </a:lnTo>
                  <a:lnTo>
                    <a:pt x="766441" y="115554"/>
                  </a:lnTo>
                  <a:lnTo>
                    <a:pt x="729620" y="86267"/>
                  </a:lnTo>
                  <a:lnTo>
                    <a:pt x="689656" y="61053"/>
                  </a:lnTo>
                  <a:lnTo>
                    <a:pt x="646864" y="40226"/>
                  </a:lnTo>
                  <a:lnTo>
                    <a:pt x="601563" y="24099"/>
                  </a:lnTo>
                  <a:lnTo>
                    <a:pt x="554069" y="12985"/>
                  </a:lnTo>
                  <a:lnTo>
                    <a:pt x="504698" y="7198"/>
                  </a:lnTo>
                </a:path>
              </a:pathLst>
            </a:custGeom>
            <a:ln w="12699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3418332" y="5149596"/>
              <a:ext cx="596265" cy="271780"/>
            </a:xfrm>
            <a:custGeom>
              <a:avLst/>
              <a:gdLst/>
              <a:ahLst/>
              <a:cxnLst/>
              <a:rect l="l" t="t" r="r" b="b"/>
              <a:pathLst>
                <a:path w="596264" h="271779">
                  <a:moveTo>
                    <a:pt x="595884" y="0"/>
                  </a:moveTo>
                  <a:lnTo>
                    <a:pt x="0" y="0"/>
                  </a:lnTo>
                  <a:lnTo>
                    <a:pt x="0" y="271271"/>
                  </a:lnTo>
                  <a:lnTo>
                    <a:pt x="595884" y="271271"/>
                  </a:lnTo>
                  <a:lnTo>
                    <a:pt x="595884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3418332" y="5149596"/>
              <a:ext cx="596265" cy="271780"/>
            </a:xfrm>
            <a:custGeom>
              <a:avLst/>
              <a:gdLst/>
              <a:ahLst/>
              <a:cxnLst/>
              <a:rect l="l" t="t" r="r" b="b"/>
              <a:pathLst>
                <a:path w="596264" h="271779">
                  <a:moveTo>
                    <a:pt x="0" y="271271"/>
                  </a:moveTo>
                  <a:lnTo>
                    <a:pt x="595884" y="271271"/>
                  </a:lnTo>
                  <a:lnTo>
                    <a:pt x="595884" y="0"/>
                  </a:lnTo>
                  <a:lnTo>
                    <a:pt x="0" y="0"/>
                  </a:lnTo>
                  <a:lnTo>
                    <a:pt x="0" y="27127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 descr=""/>
          <p:cNvSpPr txBox="1"/>
          <p:nvPr/>
        </p:nvSpPr>
        <p:spPr>
          <a:xfrm>
            <a:off x="7022592" y="4014215"/>
            <a:ext cx="433070" cy="277495"/>
          </a:xfrm>
          <a:prstGeom prst="rect">
            <a:avLst/>
          </a:prstGeom>
          <a:solidFill>
            <a:srgbClr val="FFFF00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algn="ctr" marL="2540">
              <a:lnSpc>
                <a:spcPts val="2045"/>
              </a:lnSpc>
            </a:pPr>
            <a:r>
              <a:rPr dirty="0" sz="1800" spc="-5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3515867" y="5183885"/>
            <a:ext cx="3676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3888" sz="2700" spc="-37">
                <a:solidFill>
                  <a:srgbClr val="FF0000"/>
                </a:solidFill>
                <a:latin typeface="Cambria Math"/>
                <a:cs typeface="Cambria Math"/>
              </a:rPr>
              <a:t>𝛿</a:t>
            </a:r>
            <a:r>
              <a:rPr dirty="0" sz="1200" spc="-25">
                <a:solidFill>
                  <a:srgbClr val="FF0000"/>
                </a:solidFill>
                <a:latin typeface="Cambria Math"/>
                <a:cs typeface="Cambria Math"/>
              </a:rPr>
              <a:t>ℎ2</a:t>
            </a:r>
            <a:endParaRPr sz="1200">
              <a:latin typeface="Cambria Math"/>
              <a:cs typeface="Cambria Math"/>
            </a:endParaRPr>
          </a:p>
        </p:txBody>
      </p:sp>
      <p:grpSp>
        <p:nvGrpSpPr>
          <p:cNvPr id="51" name="object 51" descr=""/>
          <p:cNvGrpSpPr/>
          <p:nvPr/>
        </p:nvGrpSpPr>
        <p:grpSpPr>
          <a:xfrm>
            <a:off x="1656333" y="3123945"/>
            <a:ext cx="1955164" cy="2286635"/>
            <a:chOff x="1656333" y="3123945"/>
            <a:chExt cx="1955164" cy="2286635"/>
          </a:xfrm>
        </p:grpSpPr>
        <p:sp>
          <p:nvSpPr>
            <p:cNvPr id="52" name="object 52" descr=""/>
            <p:cNvSpPr/>
            <p:nvPr/>
          </p:nvSpPr>
          <p:spPr>
            <a:xfrm>
              <a:off x="1816353" y="3130295"/>
              <a:ext cx="873760" cy="1787525"/>
            </a:xfrm>
            <a:custGeom>
              <a:avLst/>
              <a:gdLst/>
              <a:ahLst/>
              <a:cxnLst/>
              <a:rect l="l" t="t" r="r" b="b"/>
              <a:pathLst>
                <a:path w="873760" h="1787525">
                  <a:moveTo>
                    <a:pt x="112013" y="0"/>
                  </a:moveTo>
                  <a:lnTo>
                    <a:pt x="817371" y="1651380"/>
                  </a:lnTo>
                  <a:lnTo>
                    <a:pt x="873378" y="1627377"/>
                  </a:lnTo>
                  <a:lnTo>
                    <a:pt x="809116" y="1787397"/>
                  </a:lnTo>
                  <a:lnTo>
                    <a:pt x="649096" y="1723135"/>
                  </a:lnTo>
                  <a:lnTo>
                    <a:pt x="705231" y="1699259"/>
                  </a:lnTo>
                  <a:lnTo>
                    <a:pt x="0" y="47878"/>
                  </a:lnTo>
                  <a:lnTo>
                    <a:pt x="112013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2588133" y="4526445"/>
              <a:ext cx="1017269" cy="459740"/>
            </a:xfrm>
            <a:custGeom>
              <a:avLst/>
              <a:gdLst/>
              <a:ahLst/>
              <a:cxnLst/>
              <a:rect l="l" t="t" r="r" b="b"/>
              <a:pathLst>
                <a:path w="1017270" h="459739">
                  <a:moveTo>
                    <a:pt x="558038" y="469"/>
                  </a:moveTo>
                  <a:lnTo>
                    <a:pt x="509604" y="6255"/>
                  </a:lnTo>
                  <a:lnTo>
                    <a:pt x="462879" y="17204"/>
                  </a:lnTo>
                  <a:lnTo>
                    <a:pt x="418187" y="33030"/>
                  </a:lnTo>
                  <a:lnTo>
                    <a:pt x="375849" y="53451"/>
                  </a:lnTo>
                  <a:lnTo>
                    <a:pt x="336189" y="78183"/>
                  </a:lnTo>
                  <a:lnTo>
                    <a:pt x="299529" y="106942"/>
                  </a:lnTo>
                  <a:lnTo>
                    <a:pt x="266192" y="139445"/>
                  </a:lnTo>
                  <a:lnTo>
                    <a:pt x="236502" y="175409"/>
                  </a:lnTo>
                  <a:lnTo>
                    <a:pt x="210780" y="214549"/>
                  </a:lnTo>
                  <a:lnTo>
                    <a:pt x="189349" y="256582"/>
                  </a:lnTo>
                  <a:lnTo>
                    <a:pt x="172533" y="301225"/>
                  </a:lnTo>
                  <a:lnTo>
                    <a:pt x="160655" y="348195"/>
                  </a:lnTo>
                  <a:lnTo>
                    <a:pt x="214122" y="344766"/>
                  </a:lnTo>
                  <a:lnTo>
                    <a:pt x="100203" y="459574"/>
                  </a:lnTo>
                  <a:lnTo>
                    <a:pt x="0" y="358355"/>
                  </a:lnTo>
                  <a:lnTo>
                    <a:pt x="53593" y="355053"/>
                  </a:lnTo>
                  <a:lnTo>
                    <a:pt x="65472" y="308057"/>
                  </a:lnTo>
                  <a:lnTo>
                    <a:pt x="82288" y="263396"/>
                  </a:lnTo>
                  <a:lnTo>
                    <a:pt x="103719" y="221353"/>
                  </a:lnTo>
                  <a:lnTo>
                    <a:pt x="129441" y="182210"/>
                  </a:lnTo>
                  <a:lnTo>
                    <a:pt x="159131" y="146249"/>
                  </a:lnTo>
                  <a:lnTo>
                    <a:pt x="192468" y="113753"/>
                  </a:lnTo>
                  <a:lnTo>
                    <a:pt x="229128" y="85002"/>
                  </a:lnTo>
                  <a:lnTo>
                    <a:pt x="268788" y="60281"/>
                  </a:lnTo>
                  <a:lnTo>
                    <a:pt x="311126" y="39870"/>
                  </a:lnTo>
                  <a:lnTo>
                    <a:pt x="355818" y="24053"/>
                  </a:lnTo>
                  <a:lnTo>
                    <a:pt x="402543" y="13111"/>
                  </a:lnTo>
                  <a:lnTo>
                    <a:pt x="450977" y="7327"/>
                  </a:lnTo>
                  <a:lnTo>
                    <a:pt x="558038" y="469"/>
                  </a:lnTo>
                  <a:lnTo>
                    <a:pt x="605226" y="0"/>
                  </a:lnTo>
                  <a:lnTo>
                    <a:pt x="651255" y="4474"/>
                  </a:lnTo>
                  <a:lnTo>
                    <a:pt x="695844" y="13649"/>
                  </a:lnTo>
                  <a:lnTo>
                    <a:pt x="738713" y="27279"/>
                  </a:lnTo>
                  <a:lnTo>
                    <a:pt x="779582" y="45121"/>
                  </a:lnTo>
                  <a:lnTo>
                    <a:pt x="818172" y="66929"/>
                  </a:lnTo>
                  <a:lnTo>
                    <a:pt x="854203" y="92460"/>
                  </a:lnTo>
                  <a:lnTo>
                    <a:pt x="887396" y="121470"/>
                  </a:lnTo>
                  <a:lnTo>
                    <a:pt x="917470" y="153713"/>
                  </a:lnTo>
                  <a:lnTo>
                    <a:pt x="944146" y="188946"/>
                  </a:lnTo>
                  <a:lnTo>
                    <a:pt x="967144" y="226925"/>
                  </a:lnTo>
                  <a:lnTo>
                    <a:pt x="986184" y="267404"/>
                  </a:lnTo>
                  <a:lnTo>
                    <a:pt x="1000987" y="310141"/>
                  </a:lnTo>
                  <a:lnTo>
                    <a:pt x="1011273" y="354890"/>
                  </a:lnTo>
                  <a:lnTo>
                    <a:pt x="1016762" y="401408"/>
                  </a:lnTo>
                  <a:lnTo>
                    <a:pt x="909701" y="408139"/>
                  </a:lnTo>
                  <a:lnTo>
                    <a:pt x="903750" y="359148"/>
                  </a:lnTo>
                  <a:lnTo>
                    <a:pt x="892438" y="312031"/>
                  </a:lnTo>
                  <a:lnTo>
                    <a:pt x="876083" y="267102"/>
                  </a:lnTo>
                  <a:lnTo>
                    <a:pt x="855000" y="224675"/>
                  </a:lnTo>
                  <a:lnTo>
                    <a:pt x="829506" y="185063"/>
                  </a:lnTo>
                  <a:lnTo>
                    <a:pt x="799916" y="148581"/>
                  </a:lnTo>
                  <a:lnTo>
                    <a:pt x="766548" y="115543"/>
                  </a:lnTo>
                  <a:lnTo>
                    <a:pt x="729717" y="86261"/>
                  </a:lnTo>
                  <a:lnTo>
                    <a:pt x="689740" y="61051"/>
                  </a:lnTo>
                  <a:lnTo>
                    <a:pt x="646934" y="40226"/>
                  </a:lnTo>
                  <a:lnTo>
                    <a:pt x="601613" y="24100"/>
                  </a:lnTo>
                  <a:lnTo>
                    <a:pt x="554096" y="12986"/>
                  </a:lnTo>
                  <a:lnTo>
                    <a:pt x="504698" y="7200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1662683" y="5134355"/>
              <a:ext cx="596265" cy="269875"/>
            </a:xfrm>
            <a:custGeom>
              <a:avLst/>
              <a:gdLst/>
              <a:ahLst/>
              <a:cxnLst/>
              <a:rect l="l" t="t" r="r" b="b"/>
              <a:pathLst>
                <a:path w="596264" h="269875">
                  <a:moveTo>
                    <a:pt x="595883" y="0"/>
                  </a:moveTo>
                  <a:lnTo>
                    <a:pt x="0" y="0"/>
                  </a:lnTo>
                  <a:lnTo>
                    <a:pt x="0" y="269748"/>
                  </a:lnTo>
                  <a:lnTo>
                    <a:pt x="595883" y="269748"/>
                  </a:lnTo>
                  <a:lnTo>
                    <a:pt x="595883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1662683" y="5134355"/>
              <a:ext cx="596265" cy="269875"/>
            </a:xfrm>
            <a:custGeom>
              <a:avLst/>
              <a:gdLst/>
              <a:ahLst/>
              <a:cxnLst/>
              <a:rect l="l" t="t" r="r" b="b"/>
              <a:pathLst>
                <a:path w="596264" h="269875">
                  <a:moveTo>
                    <a:pt x="0" y="269748"/>
                  </a:moveTo>
                  <a:lnTo>
                    <a:pt x="595883" y="269748"/>
                  </a:lnTo>
                  <a:lnTo>
                    <a:pt x="595883" y="0"/>
                  </a:lnTo>
                  <a:lnTo>
                    <a:pt x="0" y="0"/>
                  </a:lnTo>
                  <a:lnTo>
                    <a:pt x="0" y="26974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 descr=""/>
          <p:cNvSpPr txBox="1"/>
          <p:nvPr/>
        </p:nvSpPr>
        <p:spPr>
          <a:xfrm>
            <a:off x="1760473" y="5168010"/>
            <a:ext cx="3683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3888" sz="2700" spc="-37">
                <a:solidFill>
                  <a:srgbClr val="FF0000"/>
                </a:solidFill>
                <a:latin typeface="Cambria Math"/>
                <a:cs typeface="Cambria Math"/>
              </a:rPr>
              <a:t>𝛿</a:t>
            </a:r>
            <a:r>
              <a:rPr dirty="0" sz="1200" spc="-25">
                <a:solidFill>
                  <a:srgbClr val="FF0000"/>
                </a:solidFill>
                <a:latin typeface="Cambria Math"/>
                <a:cs typeface="Cambria Math"/>
              </a:rPr>
              <a:t>ℎ1</a:t>
            </a:r>
            <a:endParaRPr sz="1200">
              <a:latin typeface="Cambria Math"/>
              <a:cs typeface="Cambria Math"/>
            </a:endParaRPr>
          </a:p>
        </p:txBody>
      </p:sp>
      <p:grpSp>
        <p:nvGrpSpPr>
          <p:cNvPr id="57" name="object 57" descr=""/>
          <p:cNvGrpSpPr/>
          <p:nvPr/>
        </p:nvGrpSpPr>
        <p:grpSpPr>
          <a:xfrm>
            <a:off x="880148" y="3015869"/>
            <a:ext cx="4754880" cy="3086735"/>
            <a:chOff x="880148" y="3015869"/>
            <a:chExt cx="4754880" cy="3086735"/>
          </a:xfrm>
        </p:grpSpPr>
        <p:sp>
          <p:nvSpPr>
            <p:cNvPr id="58" name="object 58" descr=""/>
            <p:cNvSpPr/>
            <p:nvPr/>
          </p:nvSpPr>
          <p:spPr>
            <a:xfrm>
              <a:off x="886498" y="4603258"/>
              <a:ext cx="1017269" cy="459740"/>
            </a:xfrm>
            <a:custGeom>
              <a:avLst/>
              <a:gdLst/>
              <a:ahLst/>
              <a:cxnLst/>
              <a:rect l="l" t="t" r="r" b="b"/>
              <a:pathLst>
                <a:path w="1017269" h="459739">
                  <a:moveTo>
                    <a:pt x="557999" y="491"/>
                  </a:moveTo>
                  <a:lnTo>
                    <a:pt x="509562" y="6275"/>
                  </a:lnTo>
                  <a:lnTo>
                    <a:pt x="462835" y="17217"/>
                  </a:lnTo>
                  <a:lnTo>
                    <a:pt x="418139" y="33033"/>
                  </a:lnTo>
                  <a:lnTo>
                    <a:pt x="375799" y="53440"/>
                  </a:lnTo>
                  <a:lnTo>
                    <a:pt x="336137" y="78157"/>
                  </a:lnTo>
                  <a:lnTo>
                    <a:pt x="299475" y="106901"/>
                  </a:lnTo>
                  <a:lnTo>
                    <a:pt x="266137" y="139388"/>
                  </a:lnTo>
                  <a:lnTo>
                    <a:pt x="236446" y="175337"/>
                  </a:lnTo>
                  <a:lnTo>
                    <a:pt x="210724" y="214464"/>
                  </a:lnTo>
                  <a:lnTo>
                    <a:pt x="189294" y="256487"/>
                  </a:lnTo>
                  <a:lnTo>
                    <a:pt x="172480" y="301123"/>
                  </a:lnTo>
                  <a:lnTo>
                    <a:pt x="160604" y="348090"/>
                  </a:lnTo>
                  <a:lnTo>
                    <a:pt x="214147" y="344788"/>
                  </a:lnTo>
                  <a:lnTo>
                    <a:pt x="100164" y="459469"/>
                  </a:lnTo>
                  <a:lnTo>
                    <a:pt x="0" y="358377"/>
                  </a:lnTo>
                  <a:lnTo>
                    <a:pt x="53543" y="354948"/>
                  </a:lnTo>
                  <a:lnTo>
                    <a:pt x="65416" y="307952"/>
                  </a:lnTo>
                  <a:lnTo>
                    <a:pt x="82229" y="263291"/>
                  </a:lnTo>
                  <a:lnTo>
                    <a:pt x="103657" y="221249"/>
                  </a:lnTo>
                  <a:lnTo>
                    <a:pt x="129379" y="182105"/>
                  </a:lnTo>
                  <a:lnTo>
                    <a:pt x="159071" y="146145"/>
                  </a:lnTo>
                  <a:lnTo>
                    <a:pt x="192409" y="113648"/>
                  </a:lnTo>
                  <a:lnTo>
                    <a:pt x="229072" y="84898"/>
                  </a:lnTo>
                  <a:lnTo>
                    <a:pt x="268735" y="60176"/>
                  </a:lnTo>
                  <a:lnTo>
                    <a:pt x="311077" y="39766"/>
                  </a:lnTo>
                  <a:lnTo>
                    <a:pt x="355773" y="23948"/>
                  </a:lnTo>
                  <a:lnTo>
                    <a:pt x="402501" y="13006"/>
                  </a:lnTo>
                  <a:lnTo>
                    <a:pt x="450938" y="7222"/>
                  </a:lnTo>
                  <a:lnTo>
                    <a:pt x="557999" y="491"/>
                  </a:lnTo>
                  <a:lnTo>
                    <a:pt x="605188" y="0"/>
                  </a:lnTo>
                  <a:lnTo>
                    <a:pt x="651217" y="4458"/>
                  </a:lnTo>
                  <a:lnTo>
                    <a:pt x="695806" y="13622"/>
                  </a:lnTo>
                  <a:lnTo>
                    <a:pt x="738674" y="27245"/>
                  </a:lnTo>
                  <a:lnTo>
                    <a:pt x="779544" y="45082"/>
                  </a:lnTo>
                  <a:lnTo>
                    <a:pt x="818134" y="66888"/>
                  </a:lnTo>
                  <a:lnTo>
                    <a:pt x="854165" y="92419"/>
                  </a:lnTo>
                  <a:lnTo>
                    <a:pt x="887358" y="121428"/>
                  </a:lnTo>
                  <a:lnTo>
                    <a:pt x="917432" y="153671"/>
                  </a:lnTo>
                  <a:lnTo>
                    <a:pt x="944108" y="188902"/>
                  </a:lnTo>
                  <a:lnTo>
                    <a:pt x="967106" y="226877"/>
                  </a:lnTo>
                  <a:lnTo>
                    <a:pt x="986146" y="267349"/>
                  </a:lnTo>
                  <a:lnTo>
                    <a:pt x="1000949" y="310075"/>
                  </a:lnTo>
                  <a:lnTo>
                    <a:pt x="1011235" y="354807"/>
                  </a:lnTo>
                  <a:lnTo>
                    <a:pt x="1016723" y="401303"/>
                  </a:lnTo>
                  <a:lnTo>
                    <a:pt x="909662" y="408161"/>
                  </a:lnTo>
                  <a:lnTo>
                    <a:pt x="903712" y="359143"/>
                  </a:lnTo>
                  <a:lnTo>
                    <a:pt x="892400" y="312003"/>
                  </a:lnTo>
                  <a:lnTo>
                    <a:pt x="876045" y="267055"/>
                  </a:lnTo>
                  <a:lnTo>
                    <a:pt x="854962" y="224612"/>
                  </a:lnTo>
                  <a:lnTo>
                    <a:pt x="829468" y="184988"/>
                  </a:lnTo>
                  <a:lnTo>
                    <a:pt x="799878" y="148496"/>
                  </a:lnTo>
                  <a:lnTo>
                    <a:pt x="766510" y="115450"/>
                  </a:lnTo>
                  <a:lnTo>
                    <a:pt x="729679" y="86164"/>
                  </a:lnTo>
                  <a:lnTo>
                    <a:pt x="689702" y="60950"/>
                  </a:lnTo>
                  <a:lnTo>
                    <a:pt x="646896" y="40123"/>
                  </a:lnTo>
                  <a:lnTo>
                    <a:pt x="601575" y="23995"/>
                  </a:lnTo>
                  <a:lnTo>
                    <a:pt x="554058" y="12882"/>
                  </a:lnTo>
                  <a:lnTo>
                    <a:pt x="504659" y="7095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1762505" y="3022219"/>
              <a:ext cx="1127760" cy="1527810"/>
            </a:xfrm>
            <a:custGeom>
              <a:avLst/>
              <a:gdLst/>
              <a:ahLst/>
              <a:cxnLst/>
              <a:rect l="l" t="t" r="r" b="b"/>
              <a:pathLst>
                <a:path w="1127760" h="1527810">
                  <a:moveTo>
                    <a:pt x="1127633" y="68960"/>
                  </a:moveTo>
                  <a:lnTo>
                    <a:pt x="147066" y="1464055"/>
                  </a:lnTo>
                  <a:lnTo>
                    <a:pt x="196087" y="1498472"/>
                  </a:lnTo>
                  <a:lnTo>
                    <a:pt x="29210" y="1527555"/>
                  </a:lnTo>
                  <a:lnTo>
                    <a:pt x="0" y="1360677"/>
                  </a:lnTo>
                  <a:lnTo>
                    <a:pt x="49021" y="1395094"/>
                  </a:lnTo>
                  <a:lnTo>
                    <a:pt x="1029588" y="0"/>
                  </a:lnTo>
                  <a:lnTo>
                    <a:pt x="1127633" y="6896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1691640" y="3105912"/>
              <a:ext cx="228600" cy="1792605"/>
            </a:xfrm>
            <a:custGeom>
              <a:avLst/>
              <a:gdLst/>
              <a:ahLst/>
              <a:cxnLst/>
              <a:rect l="l" t="t" r="r" b="b"/>
              <a:pathLst>
                <a:path w="228600" h="1792604">
                  <a:moveTo>
                    <a:pt x="171450" y="0"/>
                  </a:moveTo>
                  <a:lnTo>
                    <a:pt x="171450" y="1677924"/>
                  </a:lnTo>
                  <a:lnTo>
                    <a:pt x="228600" y="1677924"/>
                  </a:lnTo>
                  <a:lnTo>
                    <a:pt x="114300" y="1792224"/>
                  </a:lnTo>
                  <a:lnTo>
                    <a:pt x="0" y="1677924"/>
                  </a:lnTo>
                  <a:lnTo>
                    <a:pt x="57150" y="1677924"/>
                  </a:lnTo>
                  <a:lnTo>
                    <a:pt x="57150" y="0"/>
                  </a:lnTo>
                  <a:lnTo>
                    <a:pt x="171450" y="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3671062" y="4191000"/>
              <a:ext cx="1957070" cy="733425"/>
            </a:xfrm>
            <a:custGeom>
              <a:avLst/>
              <a:gdLst/>
              <a:ahLst/>
              <a:cxnLst/>
              <a:rect l="l" t="t" r="r" b="b"/>
              <a:pathLst>
                <a:path w="1957070" h="733425">
                  <a:moveTo>
                    <a:pt x="919099" y="0"/>
                  </a:moveTo>
                  <a:lnTo>
                    <a:pt x="971167" y="1337"/>
                  </a:lnTo>
                  <a:lnTo>
                    <a:pt x="1022410" y="5299"/>
                  </a:lnTo>
                  <a:lnTo>
                    <a:pt x="1072738" y="11809"/>
                  </a:lnTo>
                  <a:lnTo>
                    <a:pt x="1122062" y="20790"/>
                  </a:lnTo>
                  <a:lnTo>
                    <a:pt x="1170293" y="32165"/>
                  </a:lnTo>
                  <a:lnTo>
                    <a:pt x="1217341" y="45857"/>
                  </a:lnTo>
                  <a:lnTo>
                    <a:pt x="1263117" y="61791"/>
                  </a:lnTo>
                  <a:lnTo>
                    <a:pt x="1307531" y="79890"/>
                  </a:lnTo>
                  <a:lnTo>
                    <a:pt x="1350494" y="100076"/>
                  </a:lnTo>
                  <a:lnTo>
                    <a:pt x="1391917" y="122273"/>
                  </a:lnTo>
                  <a:lnTo>
                    <a:pt x="1431710" y="146404"/>
                  </a:lnTo>
                  <a:lnTo>
                    <a:pt x="1469784" y="172393"/>
                  </a:lnTo>
                  <a:lnTo>
                    <a:pt x="1506049" y="200164"/>
                  </a:lnTo>
                  <a:lnTo>
                    <a:pt x="1540417" y="229639"/>
                  </a:lnTo>
                  <a:lnTo>
                    <a:pt x="1572797" y="260741"/>
                  </a:lnTo>
                  <a:lnTo>
                    <a:pt x="1603100" y="293395"/>
                  </a:lnTo>
                  <a:lnTo>
                    <a:pt x="1631237" y="327524"/>
                  </a:lnTo>
                  <a:lnTo>
                    <a:pt x="1657119" y="363050"/>
                  </a:lnTo>
                  <a:lnTo>
                    <a:pt x="1680656" y="399898"/>
                  </a:lnTo>
                  <a:lnTo>
                    <a:pt x="1701759" y="437990"/>
                  </a:lnTo>
                  <a:lnTo>
                    <a:pt x="1720337" y="477250"/>
                  </a:lnTo>
                  <a:lnTo>
                    <a:pt x="1736303" y="517601"/>
                  </a:lnTo>
                  <a:lnTo>
                    <a:pt x="1749567" y="558967"/>
                  </a:lnTo>
                  <a:lnTo>
                    <a:pt x="1760038" y="601271"/>
                  </a:lnTo>
                  <a:lnTo>
                    <a:pt x="1767629" y="644436"/>
                  </a:lnTo>
                  <a:lnTo>
                    <a:pt x="1772249" y="688386"/>
                  </a:lnTo>
                  <a:lnTo>
                    <a:pt x="1773809" y="733044"/>
                  </a:lnTo>
                  <a:lnTo>
                    <a:pt x="1957070" y="733044"/>
                  </a:lnTo>
                  <a:lnTo>
                    <a:pt x="1955510" y="688386"/>
                  </a:lnTo>
                  <a:lnTo>
                    <a:pt x="1950890" y="644436"/>
                  </a:lnTo>
                  <a:lnTo>
                    <a:pt x="1943299" y="601271"/>
                  </a:lnTo>
                  <a:lnTo>
                    <a:pt x="1932828" y="558967"/>
                  </a:lnTo>
                  <a:lnTo>
                    <a:pt x="1919564" y="517601"/>
                  </a:lnTo>
                  <a:lnTo>
                    <a:pt x="1903598" y="477250"/>
                  </a:lnTo>
                  <a:lnTo>
                    <a:pt x="1885020" y="437990"/>
                  </a:lnTo>
                  <a:lnTo>
                    <a:pt x="1863917" y="399898"/>
                  </a:lnTo>
                  <a:lnTo>
                    <a:pt x="1840380" y="363050"/>
                  </a:lnTo>
                  <a:lnTo>
                    <a:pt x="1814498" y="327524"/>
                  </a:lnTo>
                  <a:lnTo>
                    <a:pt x="1786361" y="293395"/>
                  </a:lnTo>
                  <a:lnTo>
                    <a:pt x="1756058" y="260741"/>
                  </a:lnTo>
                  <a:lnTo>
                    <a:pt x="1723678" y="229639"/>
                  </a:lnTo>
                  <a:lnTo>
                    <a:pt x="1689310" y="200164"/>
                  </a:lnTo>
                  <a:lnTo>
                    <a:pt x="1653045" y="172393"/>
                  </a:lnTo>
                  <a:lnTo>
                    <a:pt x="1614971" y="146404"/>
                  </a:lnTo>
                  <a:lnTo>
                    <a:pt x="1575178" y="122273"/>
                  </a:lnTo>
                  <a:lnTo>
                    <a:pt x="1533755" y="100076"/>
                  </a:lnTo>
                  <a:lnTo>
                    <a:pt x="1490792" y="79890"/>
                  </a:lnTo>
                  <a:lnTo>
                    <a:pt x="1446378" y="61791"/>
                  </a:lnTo>
                  <a:lnTo>
                    <a:pt x="1400602" y="45857"/>
                  </a:lnTo>
                  <a:lnTo>
                    <a:pt x="1353554" y="32165"/>
                  </a:lnTo>
                  <a:lnTo>
                    <a:pt x="1305323" y="20790"/>
                  </a:lnTo>
                  <a:lnTo>
                    <a:pt x="1255999" y="11809"/>
                  </a:lnTo>
                  <a:lnTo>
                    <a:pt x="1205671" y="5299"/>
                  </a:lnTo>
                  <a:lnTo>
                    <a:pt x="1154428" y="1337"/>
                  </a:lnTo>
                  <a:lnTo>
                    <a:pt x="1102360" y="0"/>
                  </a:lnTo>
                  <a:lnTo>
                    <a:pt x="919099" y="0"/>
                  </a:lnTo>
                  <a:lnTo>
                    <a:pt x="866273" y="1389"/>
                  </a:lnTo>
                  <a:lnTo>
                    <a:pt x="814170" y="5511"/>
                  </a:lnTo>
                  <a:lnTo>
                    <a:pt x="762897" y="12291"/>
                  </a:lnTo>
                  <a:lnTo>
                    <a:pt x="712563" y="21657"/>
                  </a:lnTo>
                  <a:lnTo>
                    <a:pt x="663279" y="33537"/>
                  </a:lnTo>
                  <a:lnTo>
                    <a:pt x="615152" y="47859"/>
                  </a:lnTo>
                  <a:lnTo>
                    <a:pt x="568291" y="64549"/>
                  </a:lnTo>
                  <a:lnTo>
                    <a:pt x="522807" y="83534"/>
                  </a:lnTo>
                  <a:lnTo>
                    <a:pt x="478808" y="104744"/>
                  </a:lnTo>
                  <a:lnTo>
                    <a:pt x="436402" y="128104"/>
                  </a:lnTo>
                  <a:lnTo>
                    <a:pt x="395700" y="153542"/>
                  </a:lnTo>
                  <a:lnTo>
                    <a:pt x="356809" y="180987"/>
                  </a:lnTo>
                  <a:lnTo>
                    <a:pt x="319840" y="210364"/>
                  </a:lnTo>
                  <a:lnTo>
                    <a:pt x="284902" y="241602"/>
                  </a:lnTo>
                  <a:lnTo>
                    <a:pt x="252102" y="274629"/>
                  </a:lnTo>
                  <a:lnTo>
                    <a:pt x="221551" y="309370"/>
                  </a:lnTo>
                  <a:lnTo>
                    <a:pt x="193357" y="345755"/>
                  </a:lnTo>
                  <a:lnTo>
                    <a:pt x="167630" y="383710"/>
                  </a:lnTo>
                  <a:lnTo>
                    <a:pt x="144478" y="423163"/>
                  </a:lnTo>
                  <a:lnTo>
                    <a:pt x="124011" y="464041"/>
                  </a:lnTo>
                  <a:lnTo>
                    <a:pt x="106337" y="506272"/>
                  </a:lnTo>
                  <a:lnTo>
                    <a:pt x="91566" y="549782"/>
                  </a:lnTo>
                  <a:lnTo>
                    <a:pt x="0" y="549782"/>
                  </a:lnTo>
                  <a:lnTo>
                    <a:pt x="156083" y="733044"/>
                  </a:lnTo>
                  <a:lnTo>
                    <a:pt x="366522" y="549782"/>
                  </a:lnTo>
                  <a:lnTo>
                    <a:pt x="274827" y="549782"/>
                  </a:lnTo>
                  <a:lnTo>
                    <a:pt x="289694" y="506053"/>
                  </a:lnTo>
                  <a:lnTo>
                    <a:pt x="307515" y="463577"/>
                  </a:lnTo>
                  <a:lnTo>
                    <a:pt x="328182" y="422434"/>
                  </a:lnTo>
                  <a:lnTo>
                    <a:pt x="351587" y="382703"/>
                  </a:lnTo>
                  <a:lnTo>
                    <a:pt x="377624" y="344465"/>
                  </a:lnTo>
                  <a:lnTo>
                    <a:pt x="406184" y="307799"/>
                  </a:lnTo>
                  <a:lnTo>
                    <a:pt x="437161" y="272785"/>
                  </a:lnTo>
                  <a:lnTo>
                    <a:pt x="470446" y="239502"/>
                  </a:lnTo>
                  <a:lnTo>
                    <a:pt x="505932" y="208031"/>
                  </a:lnTo>
                  <a:lnTo>
                    <a:pt x="543512" y="178450"/>
                  </a:lnTo>
                  <a:lnTo>
                    <a:pt x="583077" y="150841"/>
                  </a:lnTo>
                  <a:lnTo>
                    <a:pt x="624521" y="125281"/>
                  </a:lnTo>
                  <a:lnTo>
                    <a:pt x="667736" y="101852"/>
                  </a:lnTo>
                  <a:lnTo>
                    <a:pt x="712615" y="80633"/>
                  </a:lnTo>
                  <a:lnTo>
                    <a:pt x="759049" y="61704"/>
                  </a:lnTo>
                  <a:lnTo>
                    <a:pt x="806931" y="45143"/>
                  </a:lnTo>
                  <a:lnTo>
                    <a:pt x="856154" y="31032"/>
                  </a:lnTo>
                  <a:lnTo>
                    <a:pt x="906610" y="19450"/>
                  </a:lnTo>
                  <a:lnTo>
                    <a:pt x="958192" y="10476"/>
                  </a:lnTo>
                  <a:lnTo>
                    <a:pt x="1010792" y="4191"/>
                  </a:lnTo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1867916" y="5585460"/>
              <a:ext cx="1955800" cy="510540"/>
            </a:xfrm>
            <a:custGeom>
              <a:avLst/>
              <a:gdLst/>
              <a:ahLst/>
              <a:cxnLst/>
              <a:rect l="l" t="t" r="r" b="b"/>
              <a:pathLst>
                <a:path w="1955800" h="510539">
                  <a:moveTo>
                    <a:pt x="931798" y="510539"/>
                  </a:moveTo>
                  <a:lnTo>
                    <a:pt x="993169" y="509362"/>
                  </a:lnTo>
                  <a:lnTo>
                    <a:pt x="1053429" y="505879"/>
                  </a:lnTo>
                  <a:lnTo>
                    <a:pt x="1112447" y="500167"/>
                  </a:lnTo>
                  <a:lnTo>
                    <a:pt x="1170087" y="492303"/>
                  </a:lnTo>
                  <a:lnTo>
                    <a:pt x="1226217" y="482361"/>
                  </a:lnTo>
                  <a:lnTo>
                    <a:pt x="1280703" y="470419"/>
                  </a:lnTo>
                  <a:lnTo>
                    <a:pt x="1333412" y="456552"/>
                  </a:lnTo>
                  <a:lnTo>
                    <a:pt x="1384210" y="440836"/>
                  </a:lnTo>
                  <a:lnTo>
                    <a:pt x="1432964" y="423348"/>
                  </a:lnTo>
                  <a:lnTo>
                    <a:pt x="1479540" y="404163"/>
                  </a:lnTo>
                  <a:lnTo>
                    <a:pt x="1523804" y="383357"/>
                  </a:lnTo>
                  <a:lnTo>
                    <a:pt x="1565624" y="361007"/>
                  </a:lnTo>
                  <a:lnTo>
                    <a:pt x="1604865" y="337188"/>
                  </a:lnTo>
                  <a:lnTo>
                    <a:pt x="1641394" y="311976"/>
                  </a:lnTo>
                  <a:lnTo>
                    <a:pt x="1675078" y="285448"/>
                  </a:lnTo>
                  <a:lnTo>
                    <a:pt x="1705784" y="257680"/>
                  </a:lnTo>
                  <a:lnTo>
                    <a:pt x="1733376" y="228747"/>
                  </a:lnTo>
                  <a:lnTo>
                    <a:pt x="1757723" y="198726"/>
                  </a:lnTo>
                  <a:lnTo>
                    <a:pt x="1796145" y="135722"/>
                  </a:lnTo>
                  <a:lnTo>
                    <a:pt x="1819982" y="69277"/>
                  </a:lnTo>
                  <a:lnTo>
                    <a:pt x="1828164" y="0"/>
                  </a:lnTo>
                  <a:lnTo>
                    <a:pt x="1955799" y="0"/>
                  </a:lnTo>
                  <a:lnTo>
                    <a:pt x="1947617" y="69277"/>
                  </a:lnTo>
                  <a:lnTo>
                    <a:pt x="1923780" y="135722"/>
                  </a:lnTo>
                  <a:lnTo>
                    <a:pt x="1885358" y="198726"/>
                  </a:lnTo>
                  <a:lnTo>
                    <a:pt x="1861011" y="228747"/>
                  </a:lnTo>
                  <a:lnTo>
                    <a:pt x="1833419" y="257680"/>
                  </a:lnTo>
                  <a:lnTo>
                    <a:pt x="1802713" y="285448"/>
                  </a:lnTo>
                  <a:lnTo>
                    <a:pt x="1769029" y="311976"/>
                  </a:lnTo>
                  <a:lnTo>
                    <a:pt x="1732500" y="337188"/>
                  </a:lnTo>
                  <a:lnTo>
                    <a:pt x="1693259" y="361007"/>
                  </a:lnTo>
                  <a:lnTo>
                    <a:pt x="1651439" y="383357"/>
                  </a:lnTo>
                  <a:lnTo>
                    <a:pt x="1607175" y="404163"/>
                  </a:lnTo>
                  <a:lnTo>
                    <a:pt x="1560599" y="423348"/>
                  </a:lnTo>
                  <a:lnTo>
                    <a:pt x="1511845" y="440836"/>
                  </a:lnTo>
                  <a:lnTo>
                    <a:pt x="1461047" y="456552"/>
                  </a:lnTo>
                  <a:lnTo>
                    <a:pt x="1408338" y="470419"/>
                  </a:lnTo>
                  <a:lnTo>
                    <a:pt x="1353852" y="482361"/>
                  </a:lnTo>
                  <a:lnTo>
                    <a:pt x="1297722" y="492303"/>
                  </a:lnTo>
                  <a:lnTo>
                    <a:pt x="1240082" y="500167"/>
                  </a:lnTo>
                  <a:lnTo>
                    <a:pt x="1181064" y="505879"/>
                  </a:lnTo>
                  <a:lnTo>
                    <a:pt x="1120804" y="509362"/>
                  </a:lnTo>
                  <a:lnTo>
                    <a:pt x="1059433" y="510539"/>
                  </a:lnTo>
                  <a:lnTo>
                    <a:pt x="931798" y="510539"/>
                  </a:lnTo>
                  <a:lnTo>
                    <a:pt x="873771" y="509478"/>
                  </a:lnTo>
                  <a:lnTo>
                    <a:pt x="816580" y="506331"/>
                  </a:lnTo>
                  <a:lnTo>
                    <a:pt x="760357" y="501158"/>
                  </a:lnTo>
                  <a:lnTo>
                    <a:pt x="705234" y="494016"/>
                  </a:lnTo>
                  <a:lnTo>
                    <a:pt x="651342" y="484964"/>
                  </a:lnTo>
                  <a:lnTo>
                    <a:pt x="598813" y="474059"/>
                  </a:lnTo>
                  <a:lnTo>
                    <a:pt x="547779" y="461359"/>
                  </a:lnTo>
                  <a:lnTo>
                    <a:pt x="498370" y="446923"/>
                  </a:lnTo>
                  <a:lnTo>
                    <a:pt x="450719" y="430809"/>
                  </a:lnTo>
                  <a:lnTo>
                    <a:pt x="404957" y="413074"/>
                  </a:lnTo>
                  <a:lnTo>
                    <a:pt x="361215" y="393776"/>
                  </a:lnTo>
                  <a:lnTo>
                    <a:pt x="319626" y="372974"/>
                  </a:lnTo>
                  <a:lnTo>
                    <a:pt x="280320" y="350726"/>
                  </a:lnTo>
                  <a:lnTo>
                    <a:pt x="243430" y="327089"/>
                  </a:lnTo>
                  <a:lnTo>
                    <a:pt x="209087" y="302123"/>
                  </a:lnTo>
                  <a:lnTo>
                    <a:pt x="177422" y="275883"/>
                  </a:lnTo>
                  <a:lnTo>
                    <a:pt x="148568" y="248430"/>
                  </a:lnTo>
                  <a:lnTo>
                    <a:pt x="122654" y="219820"/>
                  </a:lnTo>
                  <a:lnTo>
                    <a:pt x="80179" y="159365"/>
                  </a:lnTo>
                  <a:lnTo>
                    <a:pt x="63881" y="127634"/>
                  </a:lnTo>
                  <a:lnTo>
                    <a:pt x="0" y="127634"/>
                  </a:lnTo>
                  <a:lnTo>
                    <a:pt x="99186" y="0"/>
                  </a:lnTo>
                  <a:lnTo>
                    <a:pt x="255269" y="127634"/>
                  </a:lnTo>
                  <a:lnTo>
                    <a:pt x="191515" y="127634"/>
                  </a:lnTo>
                  <a:lnTo>
                    <a:pt x="208581" y="160669"/>
                  </a:lnTo>
                  <a:lnTo>
                    <a:pt x="229281" y="192656"/>
                  </a:lnTo>
                  <a:lnTo>
                    <a:pt x="253469" y="223529"/>
                  </a:lnTo>
                  <a:lnTo>
                    <a:pt x="280999" y="253216"/>
                  </a:lnTo>
                  <a:lnTo>
                    <a:pt x="311725" y="281650"/>
                  </a:lnTo>
                  <a:lnTo>
                    <a:pt x="345500" y="308760"/>
                  </a:lnTo>
                  <a:lnTo>
                    <a:pt x="382178" y="334478"/>
                  </a:lnTo>
                  <a:lnTo>
                    <a:pt x="421613" y="358734"/>
                  </a:lnTo>
                  <a:lnTo>
                    <a:pt x="463659" y="381458"/>
                  </a:lnTo>
                  <a:lnTo>
                    <a:pt x="508170" y="402582"/>
                  </a:lnTo>
                  <a:lnTo>
                    <a:pt x="554999" y="422037"/>
                  </a:lnTo>
                  <a:lnTo>
                    <a:pt x="604001" y="439752"/>
                  </a:lnTo>
                  <a:lnTo>
                    <a:pt x="655028" y="455659"/>
                  </a:lnTo>
                  <a:lnTo>
                    <a:pt x="707935" y="469688"/>
                  </a:lnTo>
                  <a:lnTo>
                    <a:pt x="762576" y="481770"/>
                  </a:lnTo>
                  <a:lnTo>
                    <a:pt x="818805" y="491836"/>
                  </a:lnTo>
                  <a:lnTo>
                    <a:pt x="876474" y="499817"/>
                  </a:lnTo>
                  <a:lnTo>
                    <a:pt x="935439" y="505642"/>
                  </a:lnTo>
                  <a:lnTo>
                    <a:pt x="995552" y="509244"/>
                  </a:lnTo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 descr=""/>
          <p:cNvSpPr txBox="1"/>
          <p:nvPr/>
        </p:nvSpPr>
        <p:spPr>
          <a:xfrm>
            <a:off x="8515604" y="3333115"/>
            <a:ext cx="50863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Times New Roman"/>
                <a:cs typeface="Times New Roman"/>
              </a:rPr>
              <a:t>Error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64" name="object 64" descr=""/>
          <p:cNvGrpSpPr/>
          <p:nvPr/>
        </p:nvGrpSpPr>
        <p:grpSpPr>
          <a:xfrm>
            <a:off x="5826252" y="3355847"/>
            <a:ext cx="2659380" cy="1537970"/>
            <a:chOff x="5826252" y="3355847"/>
            <a:chExt cx="2659380" cy="1537970"/>
          </a:xfrm>
        </p:grpSpPr>
        <p:sp>
          <p:nvSpPr>
            <p:cNvPr id="65" name="object 65" descr=""/>
            <p:cNvSpPr/>
            <p:nvPr/>
          </p:nvSpPr>
          <p:spPr>
            <a:xfrm>
              <a:off x="8055864" y="3361943"/>
              <a:ext cx="424180" cy="227329"/>
            </a:xfrm>
            <a:custGeom>
              <a:avLst/>
              <a:gdLst/>
              <a:ahLst/>
              <a:cxnLst/>
              <a:rect l="l" t="t" r="r" b="b"/>
              <a:pathLst>
                <a:path w="424179" h="227329">
                  <a:moveTo>
                    <a:pt x="0" y="56768"/>
                  </a:moveTo>
                  <a:lnTo>
                    <a:pt x="310133" y="56768"/>
                  </a:lnTo>
                  <a:lnTo>
                    <a:pt x="310133" y="0"/>
                  </a:lnTo>
                  <a:lnTo>
                    <a:pt x="423671" y="113537"/>
                  </a:lnTo>
                  <a:lnTo>
                    <a:pt x="310133" y="227075"/>
                  </a:lnTo>
                  <a:lnTo>
                    <a:pt x="310133" y="170306"/>
                  </a:lnTo>
                  <a:lnTo>
                    <a:pt x="0" y="170306"/>
                  </a:lnTo>
                  <a:lnTo>
                    <a:pt x="0" y="5676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5832348" y="4383023"/>
              <a:ext cx="245745" cy="504825"/>
            </a:xfrm>
            <a:custGeom>
              <a:avLst/>
              <a:gdLst/>
              <a:ahLst/>
              <a:cxnLst/>
              <a:rect l="l" t="t" r="r" b="b"/>
              <a:pathLst>
                <a:path w="245745" h="504825">
                  <a:moveTo>
                    <a:pt x="184023" y="0"/>
                  </a:moveTo>
                  <a:lnTo>
                    <a:pt x="184023" y="381762"/>
                  </a:lnTo>
                  <a:lnTo>
                    <a:pt x="245363" y="381762"/>
                  </a:lnTo>
                  <a:lnTo>
                    <a:pt x="122681" y="504444"/>
                  </a:lnTo>
                  <a:lnTo>
                    <a:pt x="0" y="381762"/>
                  </a:lnTo>
                  <a:lnTo>
                    <a:pt x="61340" y="381762"/>
                  </a:lnTo>
                  <a:lnTo>
                    <a:pt x="61340" y="0"/>
                  </a:lnTo>
                  <a:lnTo>
                    <a:pt x="184023" y="0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7" name="object 67" descr=""/>
          <p:cNvSpPr txBox="1"/>
          <p:nvPr/>
        </p:nvSpPr>
        <p:spPr>
          <a:xfrm>
            <a:off x="5407533" y="2166873"/>
            <a:ext cx="11779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Times New Roman"/>
                <a:cs typeface="Times New Roman"/>
              </a:rPr>
              <a:t>Output </a:t>
            </a:r>
            <a:r>
              <a:rPr dirty="0" sz="1800" spc="-10">
                <a:latin typeface="Times New Roman"/>
                <a:cs typeface="Times New Roman"/>
              </a:rPr>
              <a:t>layer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125118" y="583438"/>
            <a:ext cx="7214234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latin typeface="Times New Roman"/>
                <a:cs typeface="Times New Roman"/>
              </a:rPr>
              <a:t>A</a:t>
            </a:r>
            <a:r>
              <a:rPr dirty="0" sz="3200" spc="-1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MLP</a:t>
            </a:r>
            <a:r>
              <a:rPr dirty="0" sz="3200" spc="-10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Simulator</a:t>
            </a:r>
            <a:r>
              <a:rPr dirty="0" sz="3200" spc="-40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for</a:t>
            </a:r>
            <a:r>
              <a:rPr dirty="0" sz="3200" spc="-2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Simple</a:t>
            </a:r>
            <a:r>
              <a:rPr dirty="0" sz="3200" spc="-25">
                <a:latin typeface="Times New Roman"/>
                <a:cs typeface="Times New Roman"/>
              </a:rPr>
              <a:t> </a:t>
            </a:r>
            <a:r>
              <a:rPr dirty="0" sz="3200" spc="-10">
                <a:latin typeface="Times New Roman"/>
                <a:cs typeface="Times New Roman"/>
              </a:rPr>
              <a:t>Application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56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76200" y="1514855"/>
            <a:ext cx="8229600" cy="5191125"/>
            <a:chOff x="76200" y="1514855"/>
            <a:chExt cx="8229600" cy="5191125"/>
          </a:xfrm>
        </p:grpSpPr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200" y="1523999"/>
              <a:ext cx="2534412" cy="2115312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86811" y="1514855"/>
              <a:ext cx="5618988" cy="51907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229969" y="710641"/>
            <a:ext cx="777684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solidFill>
                  <a:srgbClr val="333399"/>
                </a:solidFill>
                <a:latin typeface="Times New Roman"/>
                <a:cs typeface="Times New Roman"/>
              </a:rPr>
              <a:t>Hossein</a:t>
            </a:r>
            <a:r>
              <a:rPr dirty="0" sz="2800" spc="-40" b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333399"/>
                </a:solidFill>
                <a:latin typeface="Times New Roman"/>
                <a:cs typeface="Times New Roman"/>
              </a:rPr>
              <a:t>Khosravi</a:t>
            </a:r>
            <a:r>
              <a:rPr dirty="0" sz="2800" spc="-35" b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333399"/>
                </a:solidFill>
                <a:latin typeface="Times New Roman"/>
                <a:cs typeface="Times New Roman"/>
              </a:rPr>
              <a:t>:</a:t>
            </a:r>
            <a:r>
              <a:rPr dirty="0" sz="2800" spc="-30" b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333399"/>
                </a:solidFill>
                <a:latin typeface="Times New Roman"/>
                <a:cs typeface="Times New Roman"/>
              </a:rPr>
              <a:t>The</a:t>
            </a:r>
            <a:r>
              <a:rPr dirty="0" sz="2800" spc="-35" b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333399"/>
                </a:solidFill>
                <a:latin typeface="Times New Roman"/>
                <a:cs typeface="Times New Roman"/>
              </a:rPr>
              <a:t>Developer</a:t>
            </a:r>
            <a:r>
              <a:rPr dirty="0" sz="2800" spc="-35" b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333399"/>
                </a:solidFill>
                <a:latin typeface="Times New Roman"/>
                <a:cs typeface="Times New Roman"/>
              </a:rPr>
              <a:t>of</a:t>
            </a:r>
            <a:r>
              <a:rPr dirty="0" sz="2800" spc="-20" b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333399"/>
                </a:solidFill>
                <a:latin typeface="Times New Roman"/>
                <a:cs typeface="Times New Roman"/>
              </a:rPr>
              <a:t>the</a:t>
            </a:r>
            <a:r>
              <a:rPr dirty="0" sz="2800" spc="-35" b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2800" spc="-10" b="1">
                <a:solidFill>
                  <a:srgbClr val="333399"/>
                </a:solidFill>
                <a:latin typeface="Times New Roman"/>
                <a:cs typeface="Times New Roman"/>
              </a:rPr>
              <a:t>Simulator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57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811" y="1981200"/>
            <a:ext cx="9067800" cy="4267200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1229969" y="1448561"/>
            <a:ext cx="68846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6F2F9F"/>
                </a:solidFill>
                <a:latin typeface="Times New Roman"/>
                <a:cs typeface="Times New Roman"/>
              </a:rPr>
              <a:t>http</a:t>
            </a:r>
            <a:r>
              <a:rPr dirty="0" sz="1800" spc="-10" b="1">
                <a:solidFill>
                  <a:srgbClr val="6F2F9F"/>
                </a:solidFill>
                <a:latin typeface="Times New Roman"/>
                <a:cs typeface="Times New Roman"/>
                <a:hlinkClick r:id="rId8"/>
              </a:rPr>
              <a:t>s://w</a:t>
            </a:r>
            <a:r>
              <a:rPr dirty="0" sz="1800" spc="-10" b="1">
                <a:solidFill>
                  <a:srgbClr val="6F2F9F"/>
                </a:solidFill>
                <a:latin typeface="Times New Roman"/>
                <a:cs typeface="Times New Roman"/>
              </a:rPr>
              <a:t>ww.c</a:t>
            </a:r>
            <a:r>
              <a:rPr dirty="0" sz="1800" spc="-10" b="1">
                <a:solidFill>
                  <a:srgbClr val="6F2F9F"/>
                </a:solidFill>
                <a:latin typeface="Times New Roman"/>
                <a:cs typeface="Times New Roman"/>
                <a:hlinkClick r:id="rId8"/>
              </a:rPr>
              <a:t>odeproject.com/Articles/9447/Neural-</a:t>
            </a:r>
            <a:r>
              <a:rPr dirty="0" sz="1800" spc="-20" b="1">
                <a:solidFill>
                  <a:srgbClr val="6F2F9F"/>
                </a:solidFill>
                <a:latin typeface="Times New Roman"/>
                <a:cs typeface="Times New Roman"/>
                <a:hlinkClick r:id="rId8"/>
              </a:rPr>
              <a:t>Network-</a:t>
            </a:r>
            <a:r>
              <a:rPr dirty="0" sz="1800" spc="-10" b="1">
                <a:solidFill>
                  <a:srgbClr val="6F2F9F"/>
                </a:solidFill>
                <a:latin typeface="Times New Roman"/>
                <a:cs typeface="Times New Roman"/>
                <a:hlinkClick r:id="rId8"/>
              </a:rPr>
              <a:t>Classifier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538222" y="4383151"/>
            <a:ext cx="3631565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b="0" i="1">
                <a:solidFill>
                  <a:srgbClr val="0000FF"/>
                </a:solidFill>
                <a:latin typeface="Times New Roman"/>
                <a:cs typeface="Times New Roman"/>
              </a:rPr>
              <a:t>Lets</a:t>
            </a:r>
            <a:r>
              <a:rPr dirty="0" sz="3200" spc="-25" b="0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200" b="0" i="1">
                <a:solidFill>
                  <a:srgbClr val="0000FF"/>
                </a:solidFill>
                <a:latin typeface="Times New Roman"/>
                <a:cs typeface="Times New Roman"/>
              </a:rPr>
              <a:t>run</a:t>
            </a:r>
            <a:r>
              <a:rPr dirty="0" sz="3200" spc="-5" b="0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200" b="0" i="1">
                <a:solidFill>
                  <a:srgbClr val="0000FF"/>
                </a:solidFill>
                <a:latin typeface="Times New Roman"/>
                <a:cs typeface="Times New Roman"/>
              </a:rPr>
              <a:t>the</a:t>
            </a:r>
            <a:r>
              <a:rPr dirty="0" sz="3200" spc="-10" b="0" i="1">
                <a:solidFill>
                  <a:srgbClr val="0000FF"/>
                </a:solidFill>
                <a:latin typeface="Times New Roman"/>
                <a:cs typeface="Times New Roman"/>
              </a:rPr>
              <a:t> simulator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58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914400" y="914400"/>
            <a:ext cx="6705600" cy="3238500"/>
            <a:chOff x="914400" y="914400"/>
            <a:chExt cx="6705600" cy="3238500"/>
          </a:xfrm>
        </p:grpSpPr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14800" y="914400"/>
              <a:ext cx="3505200" cy="323850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400" y="1752600"/>
              <a:ext cx="2534412" cy="21153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497582" y="2630170"/>
            <a:ext cx="389953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0" i="1">
                <a:solidFill>
                  <a:srgbClr val="0000FF"/>
                </a:solidFill>
                <a:latin typeface="Times New Roman"/>
                <a:cs typeface="Times New Roman"/>
              </a:rPr>
              <a:t>Practical</a:t>
            </a:r>
            <a:r>
              <a:rPr dirty="0" sz="3200" spc="-40" b="0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200" b="0" i="1">
                <a:solidFill>
                  <a:srgbClr val="0000FF"/>
                </a:solidFill>
                <a:latin typeface="Times New Roman"/>
                <a:cs typeface="Times New Roman"/>
              </a:rPr>
              <a:t>Aspects</a:t>
            </a:r>
            <a:r>
              <a:rPr dirty="0" sz="3200" spc="-10" b="0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200" b="0" i="1">
                <a:solidFill>
                  <a:srgbClr val="0000FF"/>
                </a:solidFill>
                <a:latin typeface="Times New Roman"/>
                <a:cs typeface="Times New Roman"/>
              </a:rPr>
              <a:t>of</a:t>
            </a:r>
            <a:r>
              <a:rPr dirty="0" sz="3200" spc="-20" b="0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200" spc="-25" b="0" i="1">
                <a:solidFill>
                  <a:srgbClr val="0000FF"/>
                </a:solidFill>
                <a:latin typeface="Times New Roman"/>
                <a:cs typeface="Times New Roman"/>
              </a:rPr>
              <a:t>BP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59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383540" y="2923159"/>
            <a:ext cx="8226425" cy="3378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42570" marR="6350" indent="-230504">
              <a:lnSpc>
                <a:spcPct val="100000"/>
              </a:lnSpc>
              <a:spcBef>
                <a:spcPts val="100"/>
              </a:spcBef>
              <a:buClr>
                <a:srgbClr val="333399"/>
              </a:buClr>
              <a:buFont typeface="Wingdings"/>
              <a:buChar char=""/>
              <a:tabLst>
                <a:tab pos="242570" algn="l"/>
              </a:tabLst>
            </a:pP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Training</a:t>
            </a:r>
            <a:r>
              <a:rPr dirty="0" sz="1800" spc="38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Data:</a:t>
            </a:r>
            <a:r>
              <a:rPr dirty="0" sz="1800" spc="38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Sufficient</a:t>
            </a:r>
            <a:r>
              <a:rPr dirty="0" sz="1800" spc="3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/</a:t>
            </a:r>
            <a:r>
              <a:rPr dirty="0" sz="1800" spc="3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proper</a:t>
            </a:r>
            <a:r>
              <a:rPr dirty="0" sz="1800" spc="3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training</a:t>
            </a:r>
            <a:r>
              <a:rPr dirty="0" sz="1800" spc="3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data</a:t>
            </a:r>
            <a:r>
              <a:rPr dirty="0" sz="1800" spc="3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3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require</a:t>
            </a:r>
            <a:r>
              <a:rPr dirty="0" sz="1800" spc="39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3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proper</a:t>
            </a:r>
            <a:r>
              <a:rPr dirty="0" sz="1800" spc="38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input- </a:t>
            </a:r>
            <a:r>
              <a:rPr dirty="0" sz="1800">
                <a:latin typeface="Arial"/>
                <a:cs typeface="Arial"/>
              </a:rPr>
              <a:t>output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mapping.</a:t>
            </a:r>
            <a:endParaRPr sz="1800">
              <a:latin typeface="Arial"/>
              <a:cs typeface="Arial"/>
            </a:endParaRPr>
          </a:p>
          <a:p>
            <a:pPr algn="just" marL="242570" marR="5080" indent="-230504">
              <a:lnSpc>
                <a:spcPct val="100000"/>
              </a:lnSpc>
              <a:spcBef>
                <a:spcPts val="1200"/>
              </a:spcBef>
              <a:buClr>
                <a:srgbClr val="333399"/>
              </a:buClr>
              <a:buFont typeface="Wingdings"/>
              <a:buChar char=""/>
              <a:tabLst>
                <a:tab pos="242570" algn="l"/>
              </a:tabLst>
            </a:pP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Network</a:t>
            </a:r>
            <a:r>
              <a:rPr dirty="0" sz="1800" spc="35" b="1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Size:</a:t>
            </a:r>
            <a:r>
              <a:rPr dirty="0" sz="1800" spc="35" b="1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Complex</a:t>
            </a:r>
            <a:r>
              <a:rPr dirty="0" sz="1800" spc="3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problem</a:t>
            </a:r>
            <a:r>
              <a:rPr dirty="0" sz="1800" spc="3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require</a:t>
            </a:r>
            <a:r>
              <a:rPr dirty="0" sz="1800" spc="4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more</a:t>
            </a:r>
            <a:r>
              <a:rPr dirty="0" sz="1800" spc="3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hidden</a:t>
            </a:r>
            <a:r>
              <a:rPr dirty="0" sz="1800" spc="4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neurons</a:t>
            </a:r>
            <a:r>
              <a:rPr dirty="0" sz="1800" spc="3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45">
                <a:latin typeface="Arial"/>
                <a:cs typeface="Arial"/>
              </a:rPr>
              <a:t>  </a:t>
            </a:r>
            <a:r>
              <a:rPr dirty="0" sz="1800" spc="-25">
                <a:latin typeface="Arial"/>
                <a:cs typeface="Arial"/>
              </a:rPr>
              <a:t>may </a:t>
            </a:r>
            <a:r>
              <a:rPr dirty="0" sz="1800">
                <a:latin typeface="Arial"/>
                <a:cs typeface="Arial"/>
              </a:rPr>
              <a:t>perform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better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multiple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hidden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layers.</a:t>
            </a:r>
            <a:endParaRPr sz="1800">
              <a:latin typeface="Arial"/>
              <a:cs typeface="Arial"/>
            </a:endParaRPr>
          </a:p>
          <a:p>
            <a:pPr algn="just" marL="242570" marR="6985" indent="-230504">
              <a:lnSpc>
                <a:spcPct val="100000"/>
              </a:lnSpc>
              <a:spcBef>
                <a:spcPts val="1200"/>
              </a:spcBef>
              <a:buClr>
                <a:srgbClr val="333399"/>
              </a:buClr>
              <a:buFont typeface="Wingdings"/>
              <a:buChar char=""/>
              <a:tabLst>
                <a:tab pos="242570" algn="l"/>
              </a:tabLst>
            </a:pP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Weight</a:t>
            </a:r>
            <a:r>
              <a:rPr dirty="0" sz="1800" spc="15" b="1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Initialization:</a:t>
            </a:r>
            <a:r>
              <a:rPr dirty="0" sz="1800" spc="20" b="1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NN</a:t>
            </a:r>
            <a:r>
              <a:rPr dirty="0" sz="1800" spc="2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works</a:t>
            </a:r>
            <a:r>
              <a:rPr dirty="0" sz="1800" spc="1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1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numeric</a:t>
            </a:r>
            <a:r>
              <a:rPr dirty="0" sz="1800" spc="1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data.</a:t>
            </a:r>
            <a:r>
              <a:rPr dirty="0" sz="1800" spc="2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Before</a:t>
            </a:r>
            <a:r>
              <a:rPr dirty="0" sz="1800" spc="1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training</a:t>
            </a:r>
            <a:r>
              <a:rPr dirty="0" sz="1800" spc="1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all</a:t>
            </a:r>
            <a:r>
              <a:rPr dirty="0" sz="1800" spc="20">
                <a:latin typeface="Arial"/>
                <a:cs typeface="Arial"/>
              </a:rPr>
              <a:t>  </a:t>
            </a:r>
            <a:r>
              <a:rPr dirty="0" sz="1800" spc="-25">
                <a:latin typeface="Arial"/>
                <a:cs typeface="Arial"/>
              </a:rPr>
              <a:t>the </a:t>
            </a:r>
            <a:r>
              <a:rPr dirty="0" sz="1800">
                <a:latin typeface="Arial"/>
                <a:cs typeface="Arial"/>
              </a:rPr>
              <a:t>synaptic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weights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initialized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small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random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values,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e.g.,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-</a:t>
            </a:r>
            <a:r>
              <a:rPr dirty="0" sz="1800">
                <a:latin typeface="Arial"/>
                <a:cs typeface="Arial"/>
              </a:rPr>
              <a:t>0.5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+0.5.</a:t>
            </a:r>
            <a:endParaRPr sz="1800">
              <a:latin typeface="Arial"/>
              <a:cs typeface="Arial"/>
            </a:endParaRPr>
          </a:p>
          <a:p>
            <a:pPr algn="just" marL="242570" marR="6350" indent="-230504">
              <a:lnSpc>
                <a:spcPct val="100000"/>
              </a:lnSpc>
              <a:spcBef>
                <a:spcPts val="1200"/>
              </a:spcBef>
              <a:buClr>
                <a:srgbClr val="333399"/>
              </a:buClr>
              <a:buFont typeface="Wingdings"/>
              <a:buChar char=""/>
              <a:tabLst>
                <a:tab pos="242570" algn="l"/>
              </a:tabLst>
            </a:pP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Learning</a:t>
            </a:r>
            <a:r>
              <a:rPr dirty="0" sz="1800" spc="26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Rate</a:t>
            </a:r>
            <a:r>
              <a:rPr dirty="0" sz="1800" spc="25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dirty="0" sz="1800" b="1">
                <a:solidFill>
                  <a:srgbClr val="0000FF"/>
                </a:solidFill>
                <a:latin typeface="Symbol"/>
                <a:cs typeface="Symbol"/>
              </a:rPr>
              <a:t>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)</a:t>
            </a:r>
            <a:r>
              <a:rPr dirty="0" sz="1800" spc="26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and</a:t>
            </a:r>
            <a:r>
              <a:rPr dirty="0" sz="1800" spc="26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Momentum</a:t>
            </a:r>
            <a:r>
              <a:rPr dirty="0" sz="1800" spc="254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Constant</a:t>
            </a:r>
            <a:r>
              <a:rPr dirty="0" sz="1800" spc="26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dirty="0" sz="1800" b="1">
                <a:solidFill>
                  <a:srgbClr val="0000FF"/>
                </a:solidFill>
                <a:latin typeface="Symbol"/>
                <a:cs typeface="Symbol"/>
              </a:rPr>
              <a:t>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):</a:t>
            </a:r>
            <a:r>
              <a:rPr dirty="0" sz="1800" spc="254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1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small</a:t>
            </a:r>
            <a:r>
              <a:rPr dirty="0" sz="1800" spc="250">
                <a:latin typeface="Arial"/>
                <a:cs typeface="Arial"/>
              </a:rPr>
              <a:t> </a:t>
            </a:r>
            <a:r>
              <a:rPr dirty="0" sz="1800">
                <a:latin typeface="Symbol"/>
                <a:cs typeface="Symbol"/>
              </a:rPr>
              <a:t></a:t>
            </a:r>
            <a:r>
              <a:rPr dirty="0" sz="1800" spc="305">
                <a:latin typeface="Times New Roman"/>
                <a:cs typeface="Times New Roman"/>
              </a:rPr>
              <a:t> </a:t>
            </a:r>
            <a:r>
              <a:rPr dirty="0" sz="1800">
                <a:latin typeface="Arial"/>
                <a:cs typeface="Arial"/>
              </a:rPr>
              <a:t>results</a:t>
            </a:r>
            <a:r>
              <a:rPr dirty="0" sz="1800" spc="254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slower </a:t>
            </a:r>
            <a:r>
              <a:rPr dirty="0" sz="1800">
                <a:latin typeface="Arial"/>
                <a:cs typeface="Arial"/>
              </a:rPr>
              <a:t>convergence</a:t>
            </a:r>
            <a:r>
              <a:rPr dirty="0" sz="1800" spc="1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1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its</a:t>
            </a:r>
            <a:r>
              <a:rPr dirty="0" sz="1800" spc="1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larger</a:t>
            </a:r>
            <a:r>
              <a:rPr dirty="0" sz="1800" spc="1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value</a:t>
            </a:r>
            <a:r>
              <a:rPr dirty="0" sz="1800" spc="1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gives</a:t>
            </a:r>
            <a:r>
              <a:rPr dirty="0" sz="1800" spc="1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oscillation.</a:t>
            </a:r>
            <a:r>
              <a:rPr dirty="0" sz="1800" spc="1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Momentum</a:t>
            </a:r>
            <a:r>
              <a:rPr dirty="0" sz="1800" spc="1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also</a:t>
            </a:r>
            <a:r>
              <a:rPr dirty="0" sz="1800" spc="1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speed</a:t>
            </a:r>
            <a:r>
              <a:rPr dirty="0" sz="1800" spc="17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up </a:t>
            </a:r>
            <a:r>
              <a:rPr dirty="0" sz="1800">
                <a:latin typeface="Arial"/>
                <a:cs typeface="Arial"/>
              </a:rPr>
              <a:t>training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larger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Symbol"/>
                <a:cs typeface="Symbol"/>
              </a:rPr>
              <a:t></a:t>
            </a:r>
            <a:r>
              <a:rPr dirty="0" sz="1800" spc="30">
                <a:latin typeface="Times New Roman"/>
                <a:cs typeface="Times New Roman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large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Symbol"/>
                <a:cs typeface="Symbol"/>
              </a:rPr>
              <a:t></a:t>
            </a:r>
            <a:r>
              <a:rPr dirty="0" sz="1800" spc="15">
                <a:latin typeface="Times New Roman"/>
                <a:cs typeface="Times New Roman"/>
              </a:rPr>
              <a:t> </a:t>
            </a:r>
            <a:r>
              <a:rPr dirty="0" sz="1800">
                <a:latin typeface="Arial"/>
                <a:cs typeface="Arial"/>
              </a:rPr>
              <a:t>arise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oscillation.</a:t>
            </a:r>
            <a:endParaRPr sz="1800">
              <a:latin typeface="Arial"/>
              <a:cs typeface="Arial"/>
            </a:endParaRPr>
          </a:p>
          <a:p>
            <a:pPr marL="242570" indent="-229870">
              <a:lnSpc>
                <a:spcPct val="100000"/>
              </a:lnSpc>
              <a:spcBef>
                <a:spcPts val="1205"/>
              </a:spcBef>
              <a:buClr>
                <a:srgbClr val="333399"/>
              </a:buClr>
              <a:buFont typeface="Wingdings"/>
              <a:buChar char=""/>
              <a:tabLst>
                <a:tab pos="242570" algn="l"/>
              </a:tabLst>
            </a:pP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Stopping</a:t>
            </a:r>
            <a:r>
              <a:rPr dirty="0" sz="1800" spc="-5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00FF"/>
                </a:solidFill>
                <a:latin typeface="Arial"/>
                <a:cs typeface="Arial"/>
              </a:rPr>
              <a:t>Training:</a:t>
            </a:r>
            <a:r>
              <a:rPr dirty="0" sz="1800" spc="-6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Training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should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stop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at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better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generalization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position.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4980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Practical</a:t>
            </a:r>
            <a:r>
              <a:rPr dirty="0" spc="-100"/>
              <a:t> </a:t>
            </a:r>
            <a:r>
              <a:rPr dirty="0" spc="-10"/>
              <a:t>Considerations</a:t>
            </a:r>
          </a:p>
        </p:txBody>
      </p:sp>
      <p:sp>
        <p:nvSpPr>
          <p:cNvPr id="13" name="object 1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60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14600" y="1143000"/>
            <a:ext cx="2534411" cy="16764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125118" y="772413"/>
            <a:ext cx="7573645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/>
              <a:t>Effect</a:t>
            </a:r>
            <a:r>
              <a:rPr dirty="0" sz="2000" spc="-45"/>
              <a:t> </a:t>
            </a:r>
            <a:r>
              <a:rPr dirty="0" sz="2000"/>
              <a:t>of</a:t>
            </a:r>
            <a:r>
              <a:rPr dirty="0" sz="2000" spc="-15"/>
              <a:t> </a:t>
            </a:r>
            <a:r>
              <a:rPr dirty="0" sz="2000"/>
              <a:t>Learning</a:t>
            </a:r>
            <a:r>
              <a:rPr dirty="0" sz="2000" spc="-20"/>
              <a:t> </a:t>
            </a:r>
            <a:r>
              <a:rPr dirty="0" sz="2000"/>
              <a:t>Rate</a:t>
            </a:r>
            <a:r>
              <a:rPr dirty="0" sz="2000" spc="-15"/>
              <a:t> </a:t>
            </a:r>
            <a:r>
              <a:rPr dirty="0" sz="2000"/>
              <a:t>(</a:t>
            </a:r>
            <a:r>
              <a:rPr dirty="0" sz="2000">
                <a:latin typeface="Symbol"/>
                <a:cs typeface="Symbol"/>
              </a:rPr>
              <a:t></a:t>
            </a:r>
            <a:r>
              <a:rPr dirty="0" sz="2000"/>
              <a:t>)</a:t>
            </a:r>
            <a:r>
              <a:rPr dirty="0" sz="2000" spc="-35"/>
              <a:t> </a:t>
            </a:r>
            <a:r>
              <a:rPr dirty="0" sz="2000"/>
              <a:t>and Momentum</a:t>
            </a:r>
            <a:r>
              <a:rPr dirty="0" sz="2000" spc="-30"/>
              <a:t> </a:t>
            </a:r>
            <a:r>
              <a:rPr dirty="0" sz="2000"/>
              <a:t>Constant</a:t>
            </a:r>
            <a:r>
              <a:rPr dirty="0" sz="2000" spc="-25"/>
              <a:t> </a:t>
            </a:r>
            <a:r>
              <a:rPr dirty="0" sz="2000"/>
              <a:t>(</a:t>
            </a:r>
            <a:r>
              <a:rPr dirty="0" sz="2000">
                <a:latin typeface="Symbol"/>
                <a:cs typeface="Symbol"/>
              </a:rPr>
              <a:t></a:t>
            </a:r>
            <a:r>
              <a:rPr dirty="0" sz="2000"/>
              <a:t>)</a:t>
            </a:r>
            <a:r>
              <a:rPr dirty="0" sz="2000" spc="-35"/>
              <a:t> </a:t>
            </a:r>
            <a:r>
              <a:rPr dirty="0" sz="2000" spc="-10"/>
              <a:t>values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61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1219200" y="1295400"/>
            <a:ext cx="7030720" cy="4897120"/>
            <a:chOff x="1219200" y="1295400"/>
            <a:chExt cx="7030720" cy="4897120"/>
          </a:xfrm>
        </p:grpSpPr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9200" y="1295400"/>
              <a:ext cx="3543300" cy="4896612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76800" y="1391411"/>
              <a:ext cx="3372611" cy="43997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2799" rIns="0" bIns="0" rtlCol="0" vert="horz">
            <a:spAutoFit/>
          </a:bodyPr>
          <a:lstStyle/>
          <a:p>
            <a:pPr marL="1515745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1F5F"/>
                </a:solidFill>
              </a:rPr>
              <a:t>Classes</a:t>
            </a:r>
            <a:r>
              <a:rPr dirty="0" spc="-60">
                <a:solidFill>
                  <a:srgbClr val="001F5F"/>
                </a:solidFill>
              </a:rPr>
              <a:t> </a:t>
            </a:r>
            <a:r>
              <a:rPr dirty="0"/>
              <a:t>and</a:t>
            </a:r>
            <a:r>
              <a:rPr dirty="0" spc="-80"/>
              <a:t> </a:t>
            </a:r>
            <a:r>
              <a:rPr dirty="0" spc="-10"/>
              <a:t>Classification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13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35534" y="1379296"/>
            <a:ext cx="8808085" cy="48399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1308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513080" algn="l"/>
                <a:tab pos="1231900" algn="l"/>
                <a:tab pos="2224405" algn="l"/>
                <a:tab pos="3519804" algn="l"/>
                <a:tab pos="3968115" algn="l"/>
                <a:tab pos="4583430" algn="l"/>
                <a:tab pos="5048250" algn="l"/>
                <a:tab pos="6970395" algn="l"/>
                <a:tab pos="8266430" algn="l"/>
              </a:tabLst>
            </a:pPr>
            <a:r>
              <a:rPr dirty="0" sz="2400" spc="-25">
                <a:latin typeface="Arial"/>
                <a:cs typeface="Arial"/>
              </a:rPr>
              <a:t>The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0">
                <a:latin typeface="Arial"/>
                <a:cs typeface="Arial"/>
              </a:rPr>
              <a:t>whole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purpose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of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solidFill>
                  <a:srgbClr val="FF0000"/>
                </a:solidFill>
                <a:latin typeface="Arial"/>
                <a:cs typeface="Arial"/>
              </a:rPr>
              <a:t>PR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25">
                <a:solidFill>
                  <a:srgbClr val="FF0000"/>
                </a:solidFill>
                <a:latin typeface="Arial"/>
                <a:cs typeface="Arial"/>
              </a:rPr>
              <a:t>or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classification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consists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of</a:t>
            </a:r>
            <a:endParaRPr sz="2400">
              <a:latin typeface="Arial"/>
              <a:cs typeface="Arial"/>
            </a:endParaRPr>
          </a:p>
          <a:p>
            <a:pPr marL="513715">
              <a:lnSpc>
                <a:spcPct val="100000"/>
              </a:lnSpc>
              <a:spcBef>
                <a:spcPts val="5"/>
              </a:spcBef>
            </a:pP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assigning</a:t>
            </a:r>
            <a:r>
              <a:rPr dirty="0" sz="24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an</a:t>
            </a:r>
            <a:r>
              <a:rPr dirty="0" sz="2400" spc="-5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object</a:t>
            </a:r>
            <a:r>
              <a:rPr dirty="0" sz="2400" spc="-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dirty="0" sz="2400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2400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class</a:t>
            </a:r>
            <a:r>
              <a:rPr dirty="0" sz="2400" spc="-1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513715" marR="276860" indent="-342900">
              <a:lnSpc>
                <a:spcPct val="100000"/>
              </a:lnSpc>
              <a:buFont typeface="Wingdings"/>
              <a:buChar char=""/>
              <a:tabLst>
                <a:tab pos="513715" algn="l"/>
                <a:tab pos="887094" algn="l"/>
                <a:tab pos="1768475" algn="l"/>
                <a:tab pos="2176780" algn="l"/>
                <a:tab pos="2533650" algn="l"/>
                <a:tab pos="3975735" algn="l"/>
                <a:tab pos="5196205" algn="l"/>
                <a:tab pos="5655310" algn="l"/>
                <a:tab pos="6943090" algn="l"/>
                <a:tab pos="7299959" algn="l"/>
                <a:tab pos="8268970" algn="l"/>
              </a:tabLst>
            </a:pPr>
            <a:r>
              <a:rPr dirty="0" sz="2400" spc="-50">
                <a:solidFill>
                  <a:srgbClr val="6F2F9F"/>
                </a:solidFill>
                <a:latin typeface="Arial"/>
                <a:cs typeface="Arial"/>
              </a:rPr>
              <a:t>A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6F2F9F"/>
                </a:solidFill>
                <a:latin typeface="Arial"/>
                <a:cs typeface="Arial"/>
              </a:rPr>
              <a:t>class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	</a:t>
            </a:r>
            <a:r>
              <a:rPr dirty="0" sz="2400" spc="-25">
                <a:solidFill>
                  <a:srgbClr val="6F2F9F"/>
                </a:solidFill>
                <a:latin typeface="Arial"/>
                <a:cs typeface="Arial"/>
              </a:rPr>
              <a:t>is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	</a:t>
            </a:r>
            <a:r>
              <a:rPr dirty="0" sz="2400" spc="-50">
                <a:solidFill>
                  <a:srgbClr val="6F2F9F"/>
                </a:solidFill>
                <a:latin typeface="Arial"/>
                <a:cs typeface="Arial"/>
              </a:rPr>
              <a:t>a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6F2F9F"/>
                </a:solidFill>
                <a:latin typeface="Arial"/>
                <a:cs typeface="Arial"/>
              </a:rPr>
              <a:t>particular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6F2F9F"/>
                </a:solidFill>
                <a:latin typeface="Arial"/>
                <a:cs typeface="Arial"/>
              </a:rPr>
              <a:t>pattern,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	</a:t>
            </a:r>
            <a:r>
              <a:rPr dirty="0" sz="2400" spc="-25">
                <a:solidFill>
                  <a:srgbClr val="6F2F9F"/>
                </a:solidFill>
                <a:latin typeface="Arial"/>
                <a:cs typeface="Arial"/>
              </a:rPr>
              <a:t>or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6F2F9F"/>
                </a:solidFill>
                <a:latin typeface="Arial"/>
                <a:cs typeface="Arial"/>
              </a:rPr>
              <a:t>possibly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	</a:t>
            </a:r>
            <a:r>
              <a:rPr dirty="0" sz="2400" spc="-50">
                <a:solidFill>
                  <a:srgbClr val="6F2F9F"/>
                </a:solidFill>
                <a:latin typeface="Arial"/>
                <a:cs typeface="Arial"/>
              </a:rPr>
              <a:t>a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6F2F9F"/>
                </a:solidFill>
                <a:latin typeface="Arial"/>
                <a:cs typeface="Arial"/>
              </a:rPr>
              <a:t>group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	</a:t>
            </a:r>
            <a:r>
              <a:rPr dirty="0" sz="2400" spc="-25">
                <a:solidFill>
                  <a:srgbClr val="6F2F9F"/>
                </a:solidFill>
                <a:latin typeface="Arial"/>
                <a:cs typeface="Arial"/>
              </a:rPr>
              <a:t>of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patterns</a:t>
            </a:r>
            <a:r>
              <a:rPr dirty="0" sz="2400" spc="-8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which</a:t>
            </a:r>
            <a:r>
              <a:rPr dirty="0" sz="2400" spc="-5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are</a:t>
            </a:r>
            <a:r>
              <a:rPr dirty="0" sz="2400" spc="-7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similar</a:t>
            </a:r>
            <a:r>
              <a:rPr dirty="0" sz="2400" spc="-5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or</a:t>
            </a:r>
            <a:r>
              <a:rPr dirty="0" sz="2400" spc="-7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equivalent</a:t>
            </a:r>
            <a:r>
              <a:rPr dirty="0" sz="2400" spc="-3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in</a:t>
            </a:r>
            <a:r>
              <a:rPr dirty="0" sz="2400" spc="-6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some</a:t>
            </a:r>
            <a:r>
              <a:rPr dirty="0" sz="2400" spc="-8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6F2F9F"/>
                </a:solidFill>
                <a:latin typeface="Arial"/>
                <a:cs typeface="Arial"/>
              </a:rPr>
              <a:t>sense.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2400">
              <a:latin typeface="Arial"/>
              <a:cs typeface="Arial"/>
            </a:endParaRPr>
          </a:p>
          <a:p>
            <a:pPr marL="631825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In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given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problem,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set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classes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C</a:t>
            </a:r>
            <a:r>
              <a:rPr dirty="0" sz="2400" spc="-45" i="1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is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defined</a:t>
            </a:r>
            <a:r>
              <a:rPr dirty="0" sz="2400" spc="-25">
                <a:latin typeface="Arial"/>
                <a:cs typeface="Arial"/>
              </a:rPr>
              <a:t> as</a:t>
            </a:r>
            <a:endParaRPr sz="2400">
              <a:latin typeface="Arial"/>
              <a:cs typeface="Arial"/>
            </a:endParaRPr>
          </a:p>
          <a:p>
            <a:pPr algn="ctr" marR="526415">
              <a:lnSpc>
                <a:spcPts val="2870"/>
              </a:lnSpc>
              <a:spcBef>
                <a:spcPts val="1920"/>
              </a:spcBef>
            </a:pPr>
            <a:r>
              <a:rPr dirty="0" sz="2400" i="1">
                <a:latin typeface="Arial"/>
                <a:cs typeface="Arial"/>
              </a:rPr>
              <a:t>C</a:t>
            </a:r>
            <a:r>
              <a:rPr dirty="0" sz="2400" spc="-15" i="1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=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{C</a:t>
            </a:r>
            <a:r>
              <a:rPr dirty="0" baseline="-20833" sz="2400">
                <a:latin typeface="Arial"/>
                <a:cs typeface="Arial"/>
              </a:rPr>
              <a:t>1</a:t>
            </a:r>
            <a:r>
              <a:rPr dirty="0" sz="2400" i="1">
                <a:latin typeface="Arial"/>
                <a:cs typeface="Arial"/>
              </a:rPr>
              <a:t>;</a:t>
            </a:r>
            <a:r>
              <a:rPr dirty="0" sz="2400" spc="-1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C</a:t>
            </a:r>
            <a:r>
              <a:rPr dirty="0" baseline="-20833" sz="2400">
                <a:latin typeface="Arial"/>
                <a:cs typeface="Arial"/>
              </a:rPr>
              <a:t>2</a:t>
            </a:r>
            <a:r>
              <a:rPr dirty="0" sz="2400" i="1">
                <a:latin typeface="Arial"/>
                <a:cs typeface="Arial"/>
              </a:rPr>
              <a:t>;</a:t>
            </a:r>
            <a:r>
              <a:rPr dirty="0" sz="2400" spc="-20" i="1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-</a:t>
            </a:r>
            <a:r>
              <a:rPr dirty="0" sz="2400" i="1">
                <a:latin typeface="Arial"/>
                <a:cs typeface="Arial"/>
              </a:rPr>
              <a:t>;</a:t>
            </a:r>
            <a:r>
              <a:rPr dirty="0" sz="2400" spc="-25" i="1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-</a:t>
            </a:r>
            <a:r>
              <a:rPr dirty="0" sz="2400" i="1">
                <a:latin typeface="Arial"/>
                <a:cs typeface="Arial"/>
              </a:rPr>
              <a:t>;</a:t>
            </a:r>
            <a:r>
              <a:rPr dirty="0" sz="2400" spc="-25" i="1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-</a:t>
            </a:r>
            <a:r>
              <a:rPr dirty="0" sz="2400" i="1">
                <a:latin typeface="Arial"/>
                <a:cs typeface="Arial"/>
              </a:rPr>
              <a:t>;</a:t>
            </a:r>
            <a:r>
              <a:rPr dirty="0" sz="2400" spc="-25" i="1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-</a:t>
            </a:r>
            <a:r>
              <a:rPr dirty="0" sz="2400" i="1">
                <a:latin typeface="Arial"/>
                <a:cs typeface="Arial"/>
              </a:rPr>
              <a:t>;</a:t>
            </a:r>
            <a:r>
              <a:rPr dirty="0" sz="2400" spc="-2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C</a:t>
            </a:r>
            <a:r>
              <a:rPr dirty="0" baseline="-20833" sz="2400" i="1">
                <a:latin typeface="Arial"/>
                <a:cs typeface="Arial"/>
              </a:rPr>
              <a:t>K </a:t>
            </a:r>
            <a:r>
              <a:rPr dirty="0" sz="2400" spc="-25" i="1">
                <a:latin typeface="Arial"/>
                <a:cs typeface="Arial"/>
              </a:rPr>
              <a:t>};</a:t>
            </a:r>
            <a:endParaRPr sz="2400">
              <a:latin typeface="Arial"/>
              <a:cs typeface="Arial"/>
            </a:endParaRPr>
          </a:p>
          <a:p>
            <a:pPr marL="631825">
              <a:lnSpc>
                <a:spcPts val="2870"/>
              </a:lnSpc>
            </a:pPr>
            <a:r>
              <a:rPr dirty="0" sz="2400">
                <a:latin typeface="Arial"/>
                <a:cs typeface="Arial"/>
              </a:rPr>
              <a:t>Have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choose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one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class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from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K</a:t>
            </a:r>
            <a:r>
              <a:rPr dirty="0" sz="2400" spc="-50" i="1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different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classes.</a:t>
            </a:r>
            <a:endParaRPr sz="2400">
              <a:latin typeface="Arial"/>
              <a:cs typeface="Arial"/>
            </a:endParaRPr>
          </a:p>
          <a:p>
            <a:pPr marL="51435" indent="-26670">
              <a:lnSpc>
                <a:spcPct val="100000"/>
              </a:lnSpc>
              <a:spcBef>
                <a:spcPts val="2515"/>
              </a:spcBef>
            </a:pP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Members</a:t>
            </a:r>
            <a:r>
              <a:rPr dirty="0" sz="2400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2400" spc="-7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2400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class</a:t>
            </a:r>
            <a:r>
              <a:rPr dirty="0" sz="2400" spc="-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share</a:t>
            </a:r>
            <a:r>
              <a:rPr dirty="0" sz="2400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some</a:t>
            </a:r>
            <a:r>
              <a:rPr dirty="0" sz="2400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common</a:t>
            </a:r>
            <a:r>
              <a:rPr dirty="0" sz="2400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properties</a:t>
            </a:r>
            <a:r>
              <a:rPr dirty="0" sz="2400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or</a:t>
            </a:r>
            <a:r>
              <a:rPr dirty="0" sz="2400" spc="-5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attributes</a:t>
            </a:r>
            <a:endParaRPr sz="2400">
              <a:latin typeface="Arial"/>
              <a:cs typeface="Arial"/>
            </a:endParaRPr>
          </a:p>
          <a:p>
            <a:pPr marL="51435" marR="17780">
              <a:lnSpc>
                <a:spcPct val="100000"/>
              </a:lnSpc>
              <a:spcBef>
                <a:spcPts val="1855"/>
              </a:spcBef>
              <a:tabLst>
                <a:tab pos="461645" algn="l"/>
                <a:tab pos="1040765" algn="l"/>
                <a:tab pos="2451100" algn="l"/>
                <a:tab pos="3030220" algn="l"/>
                <a:tab pos="3880485" algn="l"/>
                <a:tab pos="4441190" algn="l"/>
                <a:tab pos="4817745" algn="l"/>
                <a:tab pos="5194300" algn="l"/>
                <a:tab pos="6791959" algn="l"/>
                <a:tab pos="7456170" algn="l"/>
                <a:tab pos="8103870" algn="l"/>
              </a:tabLst>
            </a:pPr>
            <a:r>
              <a:rPr dirty="0" sz="2400" spc="-25">
                <a:latin typeface="Arial"/>
                <a:cs typeface="Arial"/>
              </a:rPr>
              <a:t>In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PR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problems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the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0">
                <a:latin typeface="Arial"/>
                <a:cs typeface="Arial"/>
              </a:rPr>
              <a:t>class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set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50" i="1">
                <a:latin typeface="Arial"/>
                <a:cs typeface="Arial"/>
              </a:rPr>
              <a:t>C</a:t>
            </a:r>
            <a:r>
              <a:rPr dirty="0" sz="2400" i="1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is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predefined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and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has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0">
                <a:latin typeface="Arial"/>
                <a:cs typeface="Arial"/>
              </a:rPr>
              <a:t>been </a:t>
            </a:r>
            <a:r>
              <a:rPr dirty="0" sz="2400">
                <a:latin typeface="Arial"/>
                <a:cs typeface="Arial"/>
              </a:rPr>
              <a:t>specified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as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part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problem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be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solved.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383540" y="2648458"/>
            <a:ext cx="6853555" cy="2251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42570" marR="5080" indent="-230504">
              <a:lnSpc>
                <a:spcPct val="100000"/>
              </a:lnSpc>
              <a:spcBef>
                <a:spcPts val="100"/>
              </a:spcBef>
              <a:buClr>
                <a:srgbClr val="333399"/>
              </a:buClr>
              <a:buFont typeface="Wingdings"/>
              <a:buChar char=""/>
              <a:tabLst>
                <a:tab pos="242570" algn="l"/>
              </a:tabLst>
            </a:pP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Generalization</a:t>
            </a:r>
            <a:r>
              <a:rPr dirty="0" sz="1800" spc="16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15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more</a:t>
            </a:r>
            <a:r>
              <a:rPr dirty="0" sz="1800" spc="1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desirable</a:t>
            </a:r>
            <a:r>
              <a:rPr dirty="0" sz="1800" spc="1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because</a:t>
            </a:r>
            <a:r>
              <a:rPr dirty="0" sz="1800" spc="1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1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common</a:t>
            </a:r>
            <a:r>
              <a:rPr dirty="0" sz="1800" spc="14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use</a:t>
            </a:r>
            <a:r>
              <a:rPr dirty="0" sz="1800" spc="16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1800" spc="16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NN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make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good</a:t>
            </a:r>
            <a:r>
              <a:rPr dirty="0" sz="18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prediction</a:t>
            </a:r>
            <a:r>
              <a:rPr dirty="0" sz="18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new</a:t>
            </a:r>
            <a:r>
              <a:rPr dirty="0" sz="18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or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unknown</a:t>
            </a:r>
            <a:r>
              <a:rPr dirty="0" sz="1800" spc="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objects</a:t>
            </a:r>
            <a:r>
              <a:rPr dirty="0" sz="1800" spc="-1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242570" indent="-229870">
              <a:lnSpc>
                <a:spcPct val="100000"/>
              </a:lnSpc>
              <a:spcBef>
                <a:spcPts val="1200"/>
              </a:spcBef>
              <a:buClr>
                <a:srgbClr val="333399"/>
              </a:buClr>
              <a:buFont typeface="Wingdings"/>
              <a:buChar char=""/>
              <a:tabLst>
                <a:tab pos="242570" algn="l"/>
              </a:tabLst>
            </a:pP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3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measures</a:t>
            </a:r>
            <a:r>
              <a:rPr dirty="0" sz="1800" spc="3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3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37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testing</a:t>
            </a:r>
            <a:r>
              <a:rPr dirty="0" sz="1800" spc="37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set</a:t>
            </a:r>
            <a:r>
              <a:rPr dirty="0" sz="1800" spc="37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3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3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reserved</a:t>
            </a:r>
            <a:r>
              <a:rPr dirty="0" sz="1800" spc="3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from</a:t>
            </a:r>
            <a:r>
              <a:rPr dirty="0" sz="1800" spc="37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available</a:t>
            </a:r>
            <a:endParaRPr sz="1800">
              <a:latin typeface="Arial"/>
              <a:cs typeface="Arial"/>
            </a:endParaRPr>
          </a:p>
          <a:p>
            <a:pPr marL="24257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data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not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use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in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training</a:t>
            </a:r>
            <a:r>
              <a:rPr dirty="0" sz="1800" spc="-1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algn="just" marL="242570" marR="5080" indent="-230504">
              <a:lnSpc>
                <a:spcPct val="100000"/>
              </a:lnSpc>
              <a:spcBef>
                <a:spcPts val="1200"/>
              </a:spcBef>
              <a:buClr>
                <a:srgbClr val="333399"/>
              </a:buClr>
              <a:buFont typeface="Wingdings"/>
              <a:buChar char=""/>
              <a:tabLst>
                <a:tab pos="242570" algn="l"/>
              </a:tabLst>
            </a:pPr>
            <a:r>
              <a:rPr dirty="0" sz="1800">
                <a:latin typeface="Arial"/>
                <a:cs typeface="Arial"/>
              </a:rPr>
              <a:t>Testing</a:t>
            </a:r>
            <a:r>
              <a:rPr dirty="0" sz="1800" spc="49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error  rate</a:t>
            </a:r>
            <a:r>
              <a:rPr dirty="0" sz="1800" spc="49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TER</a:t>
            </a:r>
            <a:r>
              <a:rPr dirty="0" sz="1800">
                <a:latin typeface="Arial"/>
                <a:cs typeface="Arial"/>
              </a:rPr>
              <a:t>),  i.e.,  rate</a:t>
            </a:r>
            <a:r>
              <a:rPr dirty="0" sz="1800" spc="49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5"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wrong  classification</a:t>
            </a:r>
            <a:r>
              <a:rPr dirty="0" sz="1800" spc="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 spc="-35">
                <a:solidFill>
                  <a:srgbClr val="0000FF"/>
                </a:solidFill>
                <a:latin typeface="Arial"/>
                <a:cs typeface="Arial"/>
              </a:rPr>
              <a:t>on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testing</a:t>
            </a:r>
            <a:r>
              <a:rPr dirty="0" sz="1800" spc="5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set</a:t>
            </a:r>
            <a:r>
              <a:rPr dirty="0" sz="1800">
                <a:latin typeface="Arial"/>
                <a:cs typeface="Arial"/>
              </a:rPr>
              <a:t>,</a:t>
            </a:r>
            <a:r>
              <a:rPr dirty="0" sz="1800" spc="5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6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widely</a:t>
            </a:r>
            <a:r>
              <a:rPr dirty="0" sz="1800" spc="50"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acceptable</a:t>
            </a:r>
            <a:r>
              <a:rPr dirty="0" sz="1800" spc="5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quantifying</a:t>
            </a:r>
            <a:r>
              <a:rPr dirty="0" sz="1800" spc="5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measure</a:t>
            </a:r>
            <a:r>
              <a:rPr dirty="0" sz="1800">
                <a:latin typeface="Arial"/>
                <a:cs typeface="Arial"/>
              </a:rPr>
              <a:t>,</a:t>
            </a:r>
            <a:r>
              <a:rPr dirty="0" sz="1800" spc="65">
                <a:latin typeface="Arial"/>
                <a:cs typeface="Arial"/>
              </a:rPr>
              <a:t>  </a:t>
            </a:r>
            <a:r>
              <a:rPr dirty="0" sz="1800" spc="-10">
                <a:latin typeface="Arial"/>
                <a:cs typeface="Arial"/>
              </a:rPr>
              <a:t>which </a:t>
            </a:r>
            <a:r>
              <a:rPr dirty="0" sz="1800">
                <a:latin typeface="Arial"/>
                <a:cs typeface="Arial"/>
              </a:rPr>
              <a:t>value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minimum</a:t>
            </a:r>
            <a:r>
              <a:rPr dirty="0" sz="18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good</a:t>
            </a:r>
            <a:r>
              <a:rPr dirty="0" sz="1800" spc="-1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4980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Learning</a:t>
            </a:r>
            <a:r>
              <a:rPr dirty="0" spc="-75"/>
              <a:t> </a:t>
            </a:r>
            <a:r>
              <a:rPr dirty="0"/>
              <a:t>and</a:t>
            </a:r>
            <a:r>
              <a:rPr dirty="0" spc="-85"/>
              <a:t> </a:t>
            </a:r>
            <a:r>
              <a:rPr dirty="0" spc="-10"/>
              <a:t>Generalization</a:t>
            </a:r>
          </a:p>
        </p:txBody>
      </p:sp>
      <p:grpSp>
        <p:nvGrpSpPr>
          <p:cNvPr id="13" name="object 13" descr=""/>
          <p:cNvGrpSpPr/>
          <p:nvPr/>
        </p:nvGrpSpPr>
        <p:grpSpPr>
          <a:xfrm>
            <a:off x="7578852" y="2039111"/>
            <a:ext cx="1381125" cy="3252470"/>
            <a:chOff x="7578852" y="2039111"/>
            <a:chExt cx="1381125" cy="3252470"/>
          </a:xfrm>
        </p:grpSpPr>
        <p:sp>
          <p:nvSpPr>
            <p:cNvPr id="14" name="object 14" descr=""/>
            <p:cNvSpPr/>
            <p:nvPr/>
          </p:nvSpPr>
          <p:spPr>
            <a:xfrm>
              <a:off x="7583424" y="2043683"/>
              <a:ext cx="1371600" cy="2100580"/>
            </a:xfrm>
            <a:custGeom>
              <a:avLst/>
              <a:gdLst/>
              <a:ahLst/>
              <a:cxnLst/>
              <a:rect l="l" t="t" r="r" b="b"/>
              <a:pathLst>
                <a:path w="1371600" h="2100579">
                  <a:moveTo>
                    <a:pt x="1371600" y="0"/>
                  </a:moveTo>
                  <a:lnTo>
                    <a:pt x="0" y="0"/>
                  </a:lnTo>
                  <a:lnTo>
                    <a:pt x="0" y="2100072"/>
                  </a:lnTo>
                  <a:lnTo>
                    <a:pt x="1371600" y="2100072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7583424" y="2043683"/>
              <a:ext cx="1371600" cy="2100580"/>
            </a:xfrm>
            <a:custGeom>
              <a:avLst/>
              <a:gdLst/>
              <a:ahLst/>
              <a:cxnLst/>
              <a:rect l="l" t="t" r="r" b="b"/>
              <a:pathLst>
                <a:path w="1371600" h="2100579">
                  <a:moveTo>
                    <a:pt x="0" y="2100072"/>
                  </a:moveTo>
                  <a:lnTo>
                    <a:pt x="1371600" y="2100072"/>
                  </a:lnTo>
                  <a:lnTo>
                    <a:pt x="1371600" y="0"/>
                  </a:lnTo>
                  <a:lnTo>
                    <a:pt x="0" y="0"/>
                  </a:lnTo>
                  <a:lnTo>
                    <a:pt x="0" y="2100072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7583424" y="4143755"/>
              <a:ext cx="1371600" cy="1143000"/>
            </a:xfrm>
            <a:custGeom>
              <a:avLst/>
              <a:gdLst/>
              <a:ahLst/>
              <a:cxnLst/>
              <a:rect l="l" t="t" r="r" b="b"/>
              <a:pathLst>
                <a:path w="1371600" h="1143000">
                  <a:moveTo>
                    <a:pt x="13716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1371600" y="1143000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7583424" y="4143755"/>
              <a:ext cx="1371600" cy="1143000"/>
            </a:xfrm>
            <a:custGeom>
              <a:avLst/>
              <a:gdLst/>
              <a:ahLst/>
              <a:cxnLst/>
              <a:rect l="l" t="t" r="r" b="b"/>
              <a:pathLst>
                <a:path w="1371600" h="1143000">
                  <a:moveTo>
                    <a:pt x="0" y="1143000"/>
                  </a:moveTo>
                  <a:lnTo>
                    <a:pt x="1371600" y="1143000"/>
                  </a:lnTo>
                  <a:lnTo>
                    <a:pt x="1371600" y="0"/>
                  </a:lnTo>
                  <a:lnTo>
                    <a:pt x="0" y="0"/>
                  </a:lnTo>
                  <a:lnTo>
                    <a:pt x="0" y="11430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7478268" y="1464563"/>
            <a:ext cx="1600200" cy="40386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25"/>
              </a:spcBef>
            </a:pPr>
            <a:r>
              <a:rPr dirty="0" sz="1600" spc="-10" b="1">
                <a:solidFill>
                  <a:srgbClr val="0000FF"/>
                </a:solidFill>
                <a:latin typeface="Arial"/>
                <a:cs typeface="Arial"/>
              </a:rPr>
              <a:t>Available</a:t>
            </a:r>
            <a:endParaRPr sz="1600">
              <a:latin typeface="Arial"/>
              <a:cs typeface="Arial"/>
            </a:endParaRPr>
          </a:p>
          <a:p>
            <a:pPr algn="ctr" marL="1905">
              <a:lnSpc>
                <a:spcPct val="100000"/>
              </a:lnSpc>
              <a:spcBef>
                <a:spcPts val="5"/>
              </a:spcBef>
            </a:pPr>
            <a:r>
              <a:rPr dirty="0" sz="1600" spc="-20" b="1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25"/>
              </a:spcBef>
            </a:pPr>
            <a:endParaRPr sz="1600">
              <a:latin typeface="Arial"/>
              <a:cs typeface="Arial"/>
            </a:endParaRPr>
          </a:p>
          <a:p>
            <a:pPr algn="ctr" marR="9525">
              <a:lnSpc>
                <a:spcPct val="100000"/>
              </a:lnSpc>
            </a:pPr>
            <a:r>
              <a:rPr dirty="0" sz="1400" spc="-10" b="1">
                <a:solidFill>
                  <a:srgbClr val="0000FF"/>
                </a:solidFill>
                <a:latin typeface="Arial"/>
                <a:cs typeface="Arial"/>
              </a:rPr>
              <a:t>Training</a:t>
            </a:r>
            <a:r>
              <a:rPr dirty="0" sz="1400" spc="-8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400" spc="-25" b="1">
                <a:solidFill>
                  <a:srgbClr val="0000FF"/>
                </a:solidFill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  <a:p>
            <a:pPr algn="ctr" marR="7620">
              <a:lnSpc>
                <a:spcPct val="100000"/>
              </a:lnSpc>
            </a:pPr>
            <a:r>
              <a:rPr dirty="0" sz="1400">
                <a:latin typeface="Arial"/>
                <a:cs typeface="Arial"/>
              </a:rPr>
              <a:t>(Use</a:t>
            </a:r>
            <a:r>
              <a:rPr dirty="0" sz="1400" spc="-2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for</a:t>
            </a:r>
            <a:r>
              <a:rPr dirty="0" sz="1400" spc="-2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learning)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400">
              <a:latin typeface="Arial"/>
              <a:cs typeface="Arial"/>
            </a:endParaRPr>
          </a:p>
          <a:p>
            <a:pPr algn="ctr" marR="9525">
              <a:lnSpc>
                <a:spcPct val="100000"/>
              </a:lnSpc>
            </a:pPr>
            <a:r>
              <a:rPr dirty="0" sz="1400" spc="-20" b="1">
                <a:solidFill>
                  <a:srgbClr val="0000FF"/>
                </a:solidFill>
                <a:latin typeface="Arial"/>
                <a:cs typeface="Arial"/>
              </a:rPr>
              <a:t>Testing</a:t>
            </a:r>
            <a:r>
              <a:rPr dirty="0" sz="1400" spc="-25" b="1">
                <a:solidFill>
                  <a:srgbClr val="0000FF"/>
                </a:solidFill>
                <a:latin typeface="Arial"/>
                <a:cs typeface="Arial"/>
              </a:rPr>
              <a:t> Set</a:t>
            </a:r>
            <a:endParaRPr sz="1400">
              <a:latin typeface="Arial"/>
              <a:cs typeface="Arial"/>
            </a:endParaRPr>
          </a:p>
          <a:p>
            <a:pPr algn="ctr" marL="323215" marR="378460" indent="-1905">
              <a:lnSpc>
                <a:spcPct val="100000"/>
              </a:lnSpc>
            </a:pPr>
            <a:r>
              <a:rPr dirty="0" sz="1400" spc="-10">
                <a:latin typeface="Arial"/>
                <a:cs typeface="Arial"/>
              </a:rPr>
              <a:t>(Reserve</a:t>
            </a:r>
            <a:r>
              <a:rPr dirty="0" sz="1400" spc="50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to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measure</a:t>
            </a:r>
            <a:endParaRPr sz="1400">
              <a:latin typeface="Arial"/>
              <a:cs typeface="Arial"/>
            </a:endParaRPr>
          </a:p>
          <a:p>
            <a:pPr algn="ctr" marR="6350">
              <a:lnSpc>
                <a:spcPct val="100000"/>
              </a:lnSpc>
            </a:pPr>
            <a:r>
              <a:rPr dirty="0" sz="1400" spc="-10">
                <a:latin typeface="Arial"/>
                <a:cs typeface="Arial"/>
              </a:rPr>
              <a:t>generalization)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307340" y="1452753"/>
            <a:ext cx="7118350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7145" marR="5080" indent="-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Learning</a:t>
            </a:r>
            <a:r>
              <a:rPr dirty="0" sz="1800" spc="1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15"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generalization</a:t>
            </a:r>
            <a:r>
              <a:rPr dirty="0" sz="1800" spc="2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1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1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most</a:t>
            </a:r>
            <a:r>
              <a:rPr dirty="0" sz="1800" spc="10"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important</a:t>
            </a:r>
            <a:r>
              <a:rPr dirty="0" sz="1800" spc="1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topics</a:t>
            </a:r>
            <a:r>
              <a:rPr dirty="0" sz="1800" spc="1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15">
                <a:latin typeface="Arial"/>
                <a:cs typeface="Arial"/>
              </a:rPr>
              <a:t>  </a:t>
            </a:r>
            <a:r>
              <a:rPr dirty="0" sz="1800" spc="-25">
                <a:latin typeface="Arial"/>
                <a:cs typeface="Arial"/>
              </a:rPr>
              <a:t>NN </a:t>
            </a:r>
            <a:r>
              <a:rPr dirty="0" sz="1800">
                <a:latin typeface="Arial"/>
                <a:cs typeface="Arial"/>
              </a:rPr>
              <a:t>research.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Learning</a:t>
            </a:r>
            <a:r>
              <a:rPr dirty="0" sz="1800" spc="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ability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approximate</a:t>
            </a:r>
            <a:r>
              <a:rPr dirty="0" sz="1800" spc="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training</a:t>
            </a:r>
            <a:r>
              <a:rPr dirty="0" sz="1800" spc="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r>
              <a:rPr dirty="0" sz="1800" spc="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while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generalization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ability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predict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well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beyond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18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training</a:t>
            </a:r>
            <a:r>
              <a:rPr dirty="0" sz="18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r>
              <a:rPr dirty="0" sz="1800" spc="-1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20" name="object 20" descr=""/>
          <p:cNvGraphicFramePr>
            <a:graphicFrameLocks noGrp="1"/>
          </p:cNvGraphicFramePr>
          <p:nvPr/>
        </p:nvGraphicFramePr>
        <p:xfrm>
          <a:off x="808037" y="5043423"/>
          <a:ext cx="6185535" cy="7658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8900"/>
                <a:gridCol w="4749800"/>
              </a:tblGrid>
              <a:tr h="37655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363855">
                        <a:lnSpc>
                          <a:spcPct val="100000"/>
                        </a:lnSpc>
                      </a:pPr>
                      <a:r>
                        <a:rPr dirty="0" sz="18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TER</a:t>
                      </a:r>
                      <a:r>
                        <a:rPr dirty="0" sz="1800" spc="-2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=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032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800" spc="-3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Total</a:t>
                      </a:r>
                      <a:r>
                        <a:rPr dirty="0" sz="1800" spc="-35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testing</a:t>
                      </a:r>
                      <a:r>
                        <a:rPr dirty="0" sz="1800" spc="-15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set</a:t>
                      </a:r>
                      <a:r>
                        <a:rPr dirty="0" sz="1800" spc="-3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misclassified </a:t>
                      </a:r>
                      <a:r>
                        <a:rPr dirty="0" sz="18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patterns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45085"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38925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5651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800" spc="-3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Total</a:t>
                      </a:r>
                      <a:r>
                        <a:rPr dirty="0" sz="1800" spc="-6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testing</a:t>
                      </a:r>
                      <a:r>
                        <a:rPr dirty="0" sz="1800" spc="-35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set</a:t>
                      </a:r>
                      <a:r>
                        <a:rPr dirty="0" sz="1800" spc="-4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patterns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1" name="object 21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62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4980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Learning</a:t>
            </a:r>
            <a:r>
              <a:rPr dirty="0" spc="-75"/>
              <a:t> </a:t>
            </a:r>
            <a:r>
              <a:rPr dirty="0"/>
              <a:t>and</a:t>
            </a:r>
            <a:r>
              <a:rPr dirty="0" spc="-85"/>
              <a:t> </a:t>
            </a:r>
            <a:r>
              <a:rPr dirty="0" spc="-10"/>
              <a:t>Overfitting</a:t>
            </a:r>
          </a:p>
        </p:txBody>
      </p:sp>
      <p:grpSp>
        <p:nvGrpSpPr>
          <p:cNvPr id="12" name="object 12" descr=""/>
          <p:cNvGrpSpPr/>
          <p:nvPr/>
        </p:nvGrpSpPr>
        <p:grpSpPr>
          <a:xfrm>
            <a:off x="633793" y="2173033"/>
            <a:ext cx="1381125" cy="3253104"/>
            <a:chOff x="633793" y="2173033"/>
            <a:chExt cx="1381125" cy="3253104"/>
          </a:xfrm>
        </p:grpSpPr>
        <p:sp>
          <p:nvSpPr>
            <p:cNvPr id="13" name="object 13" descr=""/>
            <p:cNvSpPr/>
            <p:nvPr/>
          </p:nvSpPr>
          <p:spPr>
            <a:xfrm>
              <a:off x="638555" y="2177795"/>
              <a:ext cx="1371600" cy="2100580"/>
            </a:xfrm>
            <a:custGeom>
              <a:avLst/>
              <a:gdLst/>
              <a:ahLst/>
              <a:cxnLst/>
              <a:rect l="l" t="t" r="r" b="b"/>
              <a:pathLst>
                <a:path w="1371600" h="2100579">
                  <a:moveTo>
                    <a:pt x="1371600" y="0"/>
                  </a:moveTo>
                  <a:lnTo>
                    <a:pt x="0" y="0"/>
                  </a:lnTo>
                  <a:lnTo>
                    <a:pt x="0" y="2100072"/>
                  </a:lnTo>
                  <a:lnTo>
                    <a:pt x="1371600" y="2100072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38555" y="2177795"/>
              <a:ext cx="1371600" cy="2100580"/>
            </a:xfrm>
            <a:custGeom>
              <a:avLst/>
              <a:gdLst/>
              <a:ahLst/>
              <a:cxnLst/>
              <a:rect l="l" t="t" r="r" b="b"/>
              <a:pathLst>
                <a:path w="1371600" h="2100579">
                  <a:moveTo>
                    <a:pt x="0" y="2100072"/>
                  </a:moveTo>
                  <a:lnTo>
                    <a:pt x="1371600" y="2100072"/>
                  </a:lnTo>
                  <a:lnTo>
                    <a:pt x="1371600" y="0"/>
                  </a:lnTo>
                  <a:lnTo>
                    <a:pt x="0" y="0"/>
                  </a:lnTo>
                  <a:lnTo>
                    <a:pt x="0" y="210007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38555" y="4277867"/>
              <a:ext cx="1371600" cy="1143000"/>
            </a:xfrm>
            <a:custGeom>
              <a:avLst/>
              <a:gdLst/>
              <a:ahLst/>
              <a:cxnLst/>
              <a:rect l="l" t="t" r="r" b="b"/>
              <a:pathLst>
                <a:path w="1371600" h="1143000">
                  <a:moveTo>
                    <a:pt x="1371600" y="0"/>
                  </a:moveTo>
                  <a:lnTo>
                    <a:pt x="0" y="0"/>
                  </a:lnTo>
                  <a:lnTo>
                    <a:pt x="0" y="1142999"/>
                  </a:lnTo>
                  <a:lnTo>
                    <a:pt x="1371600" y="1142999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38555" y="4277867"/>
              <a:ext cx="1371600" cy="1143000"/>
            </a:xfrm>
            <a:custGeom>
              <a:avLst/>
              <a:gdLst/>
              <a:ahLst/>
              <a:cxnLst/>
              <a:rect l="l" t="t" r="r" b="b"/>
              <a:pathLst>
                <a:path w="1371600" h="1143000">
                  <a:moveTo>
                    <a:pt x="0" y="1142999"/>
                  </a:moveTo>
                  <a:lnTo>
                    <a:pt x="1371600" y="1142999"/>
                  </a:lnTo>
                  <a:lnTo>
                    <a:pt x="1371600" y="0"/>
                  </a:lnTo>
                  <a:lnTo>
                    <a:pt x="0" y="0"/>
                  </a:lnTo>
                  <a:lnTo>
                    <a:pt x="0" y="11429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533400" y="1600200"/>
            <a:ext cx="1600200" cy="40386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wrap="square" lIns="0" tIns="40640" rIns="0" bIns="0" rtlCol="0" vert="horz">
            <a:spAutoFit/>
          </a:bodyPr>
          <a:lstStyle/>
          <a:p>
            <a:pPr algn="ctr" marL="357505" marR="357505">
              <a:lnSpc>
                <a:spcPct val="100000"/>
              </a:lnSpc>
              <a:spcBef>
                <a:spcPts val="320"/>
              </a:spcBef>
            </a:pPr>
            <a:r>
              <a:rPr dirty="0" sz="1600" spc="-25" b="1">
                <a:solidFill>
                  <a:srgbClr val="0000FF"/>
                </a:solidFill>
                <a:latin typeface="Arial"/>
                <a:cs typeface="Arial"/>
              </a:rPr>
              <a:t>Available </a:t>
            </a:r>
            <a:r>
              <a:rPr dirty="0" sz="1600" spc="-20" b="1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endParaRPr sz="1600">
              <a:latin typeface="Arial"/>
              <a:cs typeface="Arial"/>
            </a:endParaRPr>
          </a:p>
          <a:p>
            <a:pPr algn="ctr" marR="12700">
              <a:lnSpc>
                <a:spcPct val="100000"/>
              </a:lnSpc>
            </a:pPr>
            <a:r>
              <a:rPr dirty="0" sz="1400" spc="-10" b="1">
                <a:solidFill>
                  <a:srgbClr val="0000FF"/>
                </a:solidFill>
                <a:latin typeface="Arial"/>
                <a:cs typeface="Arial"/>
              </a:rPr>
              <a:t>Training</a:t>
            </a:r>
            <a:r>
              <a:rPr dirty="0" sz="1400" spc="-8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400" spc="-25" b="1">
                <a:solidFill>
                  <a:srgbClr val="0000FF"/>
                </a:solidFill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  <a:p>
            <a:pPr algn="ctr" marR="10795">
              <a:lnSpc>
                <a:spcPct val="100000"/>
              </a:lnSpc>
            </a:pPr>
            <a:r>
              <a:rPr dirty="0" sz="1400">
                <a:latin typeface="Arial"/>
                <a:cs typeface="Arial"/>
              </a:rPr>
              <a:t>(Use</a:t>
            </a:r>
            <a:r>
              <a:rPr dirty="0" sz="1400" spc="-3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for</a:t>
            </a:r>
            <a:r>
              <a:rPr dirty="0" sz="1400" spc="-2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learning)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400">
              <a:latin typeface="Arial"/>
              <a:cs typeface="Arial"/>
            </a:endParaRPr>
          </a:p>
          <a:p>
            <a:pPr algn="ctr" marR="12700">
              <a:lnSpc>
                <a:spcPct val="100000"/>
              </a:lnSpc>
            </a:pPr>
            <a:r>
              <a:rPr dirty="0" sz="1400" spc="-20" b="1">
                <a:solidFill>
                  <a:srgbClr val="0000FF"/>
                </a:solidFill>
                <a:latin typeface="Arial"/>
                <a:cs typeface="Arial"/>
              </a:rPr>
              <a:t>Testing</a:t>
            </a:r>
            <a:r>
              <a:rPr dirty="0" sz="1400" spc="-25" b="1">
                <a:solidFill>
                  <a:srgbClr val="0000FF"/>
                </a:solidFill>
                <a:latin typeface="Arial"/>
                <a:cs typeface="Arial"/>
              </a:rPr>
              <a:t> Set</a:t>
            </a:r>
            <a:endParaRPr sz="1400">
              <a:latin typeface="Arial"/>
              <a:cs typeface="Arial"/>
            </a:endParaRPr>
          </a:p>
          <a:p>
            <a:pPr algn="ctr" marL="321945" marR="380365" indent="-1905">
              <a:lnSpc>
                <a:spcPct val="100000"/>
              </a:lnSpc>
            </a:pPr>
            <a:r>
              <a:rPr dirty="0" sz="1400" spc="-10">
                <a:latin typeface="Arial"/>
                <a:cs typeface="Arial"/>
              </a:rPr>
              <a:t>(Reserve</a:t>
            </a:r>
            <a:r>
              <a:rPr dirty="0" sz="1400" spc="50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to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measure</a:t>
            </a:r>
            <a:endParaRPr sz="1400">
              <a:latin typeface="Arial"/>
              <a:cs typeface="Arial"/>
            </a:endParaRPr>
          </a:p>
          <a:p>
            <a:pPr algn="ctr" marR="9525">
              <a:lnSpc>
                <a:spcPct val="100000"/>
              </a:lnSpc>
            </a:pPr>
            <a:r>
              <a:rPr dirty="0" sz="1400" spc="-10">
                <a:latin typeface="Arial"/>
                <a:cs typeface="Arial"/>
              </a:rPr>
              <a:t>generalization)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63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381000" y="1292352"/>
            <a:ext cx="8458200" cy="5572125"/>
            <a:chOff x="381000" y="1292352"/>
            <a:chExt cx="8458200" cy="5572125"/>
          </a:xfrm>
        </p:grpSpPr>
        <p:pic>
          <p:nvPicPr>
            <p:cNvPr id="20" name="object 2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62200" y="1371600"/>
              <a:ext cx="3019044" cy="4296156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67400" y="4096512"/>
              <a:ext cx="2924555" cy="2228088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81115" y="1371600"/>
              <a:ext cx="2958084" cy="2575560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5638863" y="1292352"/>
              <a:ext cx="0" cy="5572125"/>
            </a:xfrm>
            <a:custGeom>
              <a:avLst/>
              <a:gdLst/>
              <a:ahLst/>
              <a:cxnLst/>
              <a:rect l="l" t="t" r="r" b="b"/>
              <a:pathLst>
                <a:path w="0" h="5572125">
                  <a:moveTo>
                    <a:pt x="0" y="5478780"/>
                  </a:moveTo>
                  <a:lnTo>
                    <a:pt x="0" y="5571743"/>
                  </a:lnTo>
                </a:path>
                <a:path w="0" h="5572125">
                  <a:moveTo>
                    <a:pt x="0" y="0"/>
                  </a:moveTo>
                  <a:lnTo>
                    <a:pt x="0" y="5108448"/>
                  </a:lnTo>
                </a:path>
              </a:pathLst>
            </a:custGeom>
            <a:ln w="123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381000" y="6400799"/>
              <a:ext cx="7772400" cy="370840"/>
            </a:xfrm>
            <a:custGeom>
              <a:avLst/>
              <a:gdLst/>
              <a:ahLst/>
              <a:cxnLst/>
              <a:rect l="l" t="t" r="r" b="b"/>
              <a:pathLst>
                <a:path w="7772400" h="370840">
                  <a:moveTo>
                    <a:pt x="7772400" y="0"/>
                  </a:moveTo>
                  <a:lnTo>
                    <a:pt x="0" y="0"/>
                  </a:lnTo>
                  <a:lnTo>
                    <a:pt x="0" y="370332"/>
                  </a:lnTo>
                  <a:lnTo>
                    <a:pt x="7772400" y="370332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C6FFE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531977" y="6427419"/>
            <a:ext cx="7467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Where</a:t>
            </a:r>
            <a:r>
              <a:rPr dirty="0" sz="1800" spc="-2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we</a:t>
            </a:r>
            <a:r>
              <a:rPr dirty="0" sz="1800" spc="-5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find</a:t>
            </a:r>
            <a:r>
              <a:rPr dirty="0" sz="1800" spc="-3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benchmark data</a:t>
            </a:r>
            <a:r>
              <a:rPr dirty="0" sz="18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for</a:t>
            </a:r>
            <a:r>
              <a:rPr dirty="0" sz="18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testing</a:t>
            </a:r>
            <a:r>
              <a:rPr dirty="0" sz="18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NNs or</a:t>
            </a:r>
            <a:r>
              <a:rPr dirty="0" sz="1800" spc="-2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machine</a:t>
            </a:r>
            <a:r>
              <a:rPr dirty="0" sz="1800" spc="-10" b="1">
                <a:solidFill>
                  <a:srgbClr val="0000FF"/>
                </a:solidFill>
                <a:latin typeface="Arial"/>
                <a:cs typeface="Arial"/>
              </a:rPr>
              <a:t> learning?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4980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Benchmark</a:t>
            </a:r>
            <a:r>
              <a:rPr dirty="0" spc="-65"/>
              <a:t> </a:t>
            </a:r>
            <a:r>
              <a:rPr dirty="0"/>
              <a:t>Problems</a:t>
            </a:r>
            <a:r>
              <a:rPr dirty="0" spc="-85"/>
              <a:t> </a:t>
            </a:r>
            <a:r>
              <a:rPr dirty="0"/>
              <a:t>for</a:t>
            </a:r>
            <a:r>
              <a:rPr dirty="0" spc="-100"/>
              <a:t> </a:t>
            </a:r>
            <a:r>
              <a:rPr dirty="0" spc="-10"/>
              <a:t>Evaluation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459740" y="1524380"/>
            <a:ext cx="8454390" cy="36499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019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A</a:t>
            </a:r>
            <a:r>
              <a:rPr dirty="0" sz="1800" spc="-105" b="1"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benchmark</a:t>
            </a:r>
            <a:r>
              <a:rPr dirty="0" sz="1800" spc="-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is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a</a:t>
            </a:r>
            <a:r>
              <a:rPr dirty="0" sz="1800" spc="-10" b="1"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point</a:t>
            </a:r>
            <a:r>
              <a:rPr dirty="0" sz="1800" spc="-3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18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reference</a:t>
            </a:r>
            <a:r>
              <a:rPr dirty="0" sz="1800" spc="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by</a:t>
            </a:r>
            <a:r>
              <a:rPr dirty="0" sz="1800" spc="-3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which</a:t>
            </a:r>
            <a:r>
              <a:rPr dirty="0" sz="1800" spc="-50" b="1"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something</a:t>
            </a:r>
            <a:r>
              <a:rPr dirty="0" sz="1800" spc="-2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can</a:t>
            </a:r>
            <a:r>
              <a:rPr dirty="0" sz="1800" spc="-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be</a:t>
            </a:r>
            <a:r>
              <a:rPr dirty="0" sz="1800" spc="-10" b="1">
                <a:solidFill>
                  <a:srgbClr val="0000FF"/>
                </a:solidFill>
                <a:latin typeface="Arial"/>
                <a:cs typeface="Arial"/>
              </a:rPr>
              <a:t> measured</a:t>
            </a:r>
            <a:r>
              <a:rPr dirty="0" sz="1800" spc="-10" b="1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0"/>
              </a:spcBef>
            </a:pPr>
            <a:endParaRPr sz="1800">
              <a:latin typeface="Arial"/>
              <a:cs typeface="Arial"/>
            </a:endParaRPr>
          </a:p>
          <a:p>
            <a:pPr algn="just" marL="242570" marR="6350" indent="-230504">
              <a:lnSpc>
                <a:spcPct val="100000"/>
              </a:lnSpc>
              <a:spcBef>
                <a:spcPts val="5"/>
              </a:spcBef>
              <a:buClr>
                <a:srgbClr val="333399"/>
              </a:buClr>
              <a:buFont typeface="Wingdings"/>
              <a:buChar char=""/>
              <a:tabLst>
                <a:tab pos="242570" algn="l"/>
              </a:tabLst>
            </a:pP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2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NN</a:t>
            </a:r>
            <a:r>
              <a:rPr dirty="0" sz="1800" spc="2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</a:t>
            </a:r>
            <a:r>
              <a:rPr dirty="0" sz="1800" spc="2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machine</a:t>
            </a:r>
            <a:r>
              <a:rPr dirty="0" sz="1800" spc="2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learning,</a:t>
            </a:r>
            <a:r>
              <a:rPr dirty="0" sz="1800" spc="2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19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most</a:t>
            </a:r>
            <a:r>
              <a:rPr dirty="0" sz="1800" spc="2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popular</a:t>
            </a:r>
            <a:r>
              <a:rPr dirty="0" sz="1800" spc="2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benchmark</a:t>
            </a:r>
            <a:r>
              <a:rPr dirty="0" sz="1800" spc="2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dataset</a:t>
            </a:r>
            <a:r>
              <a:rPr dirty="0" sz="1800" spc="2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collection</a:t>
            </a:r>
            <a:r>
              <a:rPr dirty="0" sz="1800" spc="20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is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32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University</a:t>
            </a:r>
            <a:r>
              <a:rPr dirty="0" sz="1800" spc="32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33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California,</a:t>
            </a:r>
            <a:r>
              <a:rPr dirty="0" sz="1800" spc="32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Irvine</a:t>
            </a:r>
            <a:r>
              <a:rPr dirty="0" sz="1800" spc="320"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(UCI)</a:t>
            </a:r>
            <a:r>
              <a:rPr dirty="0" sz="1800" spc="32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Machine</a:t>
            </a:r>
            <a:r>
              <a:rPr dirty="0" sz="1800" spc="33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Learning</a:t>
            </a:r>
            <a:r>
              <a:rPr dirty="0" sz="1800" spc="32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Repository </a:t>
            </a:r>
            <a:r>
              <a:rPr dirty="0" sz="1800" spc="-10">
                <a:latin typeface="Arial"/>
                <a:cs typeface="Arial"/>
              </a:rPr>
              <a:t>(</a:t>
            </a:r>
            <a:r>
              <a:rPr dirty="0" u="sng" sz="1800" spc="-1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7"/>
              </a:rPr>
              <a:t>http://archive.ics.uci.edu/ml</a:t>
            </a:r>
            <a:r>
              <a:rPr dirty="0" sz="1800" spc="-10">
                <a:latin typeface="Arial"/>
                <a:cs typeface="Arial"/>
                <a:hlinkClick r:id="rId7"/>
              </a:rPr>
              <a:t>/).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85"/>
              </a:spcBef>
              <a:buClr>
                <a:srgbClr val="333399"/>
              </a:buClr>
              <a:buFont typeface="Wingdings"/>
              <a:buChar char=""/>
            </a:pPr>
            <a:endParaRPr sz="1800">
              <a:latin typeface="Arial"/>
              <a:cs typeface="Arial"/>
            </a:endParaRPr>
          </a:p>
          <a:p>
            <a:pPr algn="just" marL="242570" marR="5080" indent="-230504">
              <a:lnSpc>
                <a:spcPct val="100000"/>
              </a:lnSpc>
              <a:spcBef>
                <a:spcPts val="5"/>
              </a:spcBef>
              <a:buClr>
                <a:srgbClr val="333399"/>
              </a:buClr>
              <a:buFont typeface="Wingdings"/>
              <a:buChar char=""/>
              <a:tabLst>
                <a:tab pos="242570" algn="l"/>
              </a:tabLst>
            </a:pPr>
            <a:r>
              <a:rPr dirty="0" sz="1800">
                <a:latin typeface="Arial"/>
                <a:cs typeface="Arial"/>
              </a:rPr>
              <a:t>UCI</a:t>
            </a:r>
            <a:r>
              <a:rPr dirty="0" sz="1800" spc="155"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contains</a:t>
            </a:r>
            <a:r>
              <a:rPr dirty="0" sz="1800" spc="17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raw</a:t>
            </a:r>
            <a:r>
              <a:rPr dirty="0" sz="1800" spc="14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r>
              <a:rPr dirty="0" sz="1800" spc="16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165"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require</a:t>
            </a:r>
            <a:r>
              <a:rPr dirty="0" sz="1800" spc="16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preprocessing</a:t>
            </a:r>
            <a:r>
              <a:rPr dirty="0" sz="1800" spc="16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16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use</a:t>
            </a:r>
            <a:r>
              <a:rPr dirty="0" sz="1800" spc="16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16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NN.</a:t>
            </a:r>
            <a:r>
              <a:rPr dirty="0" sz="1800" spc="170">
                <a:latin typeface="Arial"/>
                <a:cs typeface="Arial"/>
              </a:rPr>
              <a:t>  </a:t>
            </a:r>
            <a:r>
              <a:rPr dirty="0" sz="1800" spc="-20">
                <a:latin typeface="Arial"/>
                <a:cs typeface="Arial"/>
              </a:rPr>
              <a:t>Some </a:t>
            </a:r>
            <a:r>
              <a:rPr dirty="0" sz="1800">
                <a:latin typeface="Arial"/>
                <a:cs typeface="Arial"/>
              </a:rPr>
              <a:t>preprocessed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data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also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available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at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Proben1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(</a:t>
            </a:r>
            <a:r>
              <a:rPr dirty="0" u="sng" sz="1800" spc="-1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ftp://ftp.ira.uka.de/pub/neuron/</a:t>
            </a:r>
            <a:r>
              <a:rPr dirty="0" sz="1800" spc="-10">
                <a:latin typeface="Arial"/>
                <a:cs typeface="Arial"/>
              </a:rPr>
              <a:t>).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10"/>
              </a:spcBef>
              <a:buClr>
                <a:srgbClr val="333399"/>
              </a:buClr>
              <a:buFont typeface="Wingdings"/>
              <a:buChar char=""/>
            </a:pPr>
            <a:endParaRPr sz="1800">
              <a:latin typeface="Arial"/>
              <a:cs typeface="Arial"/>
            </a:endParaRPr>
          </a:p>
          <a:p>
            <a:pPr algn="just" marL="242570" marR="6985" indent="-230504">
              <a:lnSpc>
                <a:spcPct val="100000"/>
              </a:lnSpc>
              <a:buClr>
                <a:srgbClr val="333399"/>
              </a:buClr>
              <a:buFont typeface="Wingdings"/>
              <a:buChar char=""/>
              <a:tabLst>
                <a:tab pos="242570" algn="l"/>
              </a:tabLst>
            </a:pP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Various</a:t>
            </a:r>
            <a:r>
              <a:rPr dirty="0" sz="1800" spc="7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persons</a:t>
            </a:r>
            <a:r>
              <a:rPr dirty="0" sz="1800" spc="7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or</a:t>
            </a:r>
            <a:r>
              <a:rPr dirty="0" sz="1800" spc="7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groups</a:t>
            </a:r>
            <a:r>
              <a:rPr dirty="0" sz="1800" spc="7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also</a:t>
            </a:r>
            <a:r>
              <a:rPr dirty="0" sz="1800" spc="7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maintain</a:t>
            </a:r>
            <a:r>
              <a:rPr dirty="0" sz="1800" spc="7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different</a:t>
            </a:r>
            <a:r>
              <a:rPr dirty="0" sz="1800" spc="7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benchmark</a:t>
            </a:r>
            <a:r>
              <a:rPr dirty="0" sz="1800" spc="6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datasets</a:t>
            </a:r>
            <a:r>
              <a:rPr dirty="0" sz="1800" spc="7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 spc="-25">
                <a:latin typeface="Arial"/>
                <a:cs typeface="Arial"/>
              </a:rPr>
              <a:t>for </a:t>
            </a:r>
            <a:r>
              <a:rPr dirty="0" sz="1800">
                <a:latin typeface="Arial"/>
                <a:cs typeface="Arial"/>
              </a:rPr>
              <a:t>specific</a:t>
            </a:r>
            <a:r>
              <a:rPr dirty="0" sz="1800" spc="1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purpose:</a:t>
            </a:r>
            <a:r>
              <a:rPr dirty="0" sz="1800" spc="13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Delve</a:t>
            </a:r>
            <a:r>
              <a:rPr dirty="0" sz="1800" spc="1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(</a:t>
            </a:r>
            <a:r>
              <a:rPr dirty="0" u="sng" sz="1800" spc="-1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8"/>
              </a:rPr>
              <a:t>www.cs.toronto.edu/~delve/data/datasets.html</a:t>
            </a:r>
            <a:r>
              <a:rPr dirty="0" sz="1800" spc="-10">
                <a:latin typeface="Arial"/>
                <a:cs typeface="Arial"/>
                <a:hlinkClick r:id="rId8"/>
              </a:rPr>
              <a:t>),</a:t>
            </a:r>
            <a:r>
              <a:rPr dirty="0" sz="1800" spc="135"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Orange </a:t>
            </a:r>
            <a:r>
              <a:rPr dirty="0" sz="1800" spc="-10">
                <a:latin typeface="Arial"/>
                <a:cs typeface="Arial"/>
              </a:rPr>
              <a:t>(</a:t>
            </a:r>
            <a:r>
              <a:rPr dirty="0" u="sng" sz="1800" spc="-1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9"/>
              </a:rPr>
              <a:t>www.ailab.si/orange/datasets.asp</a:t>
            </a:r>
            <a:r>
              <a:rPr dirty="0" sz="1800" spc="-10">
                <a:latin typeface="Arial"/>
                <a:cs typeface="Arial"/>
                <a:hlinkClick r:id="rId9"/>
              </a:rPr>
              <a:t>),</a:t>
            </a:r>
            <a:r>
              <a:rPr dirty="0" sz="1800" spc="6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etc.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64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" y="0"/>
              <a:ext cx="8534399" cy="6827518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65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4980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Benchmark</a:t>
            </a:r>
            <a:r>
              <a:rPr dirty="0" spc="-130"/>
              <a:t> </a:t>
            </a:r>
            <a:r>
              <a:rPr dirty="0" spc="-10"/>
              <a:t>Problems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450291" y="1549653"/>
            <a:ext cx="393509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Problems</a:t>
            </a:r>
            <a:r>
              <a:rPr dirty="0" sz="2000" spc="-3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Related</a:t>
            </a:r>
            <a:r>
              <a:rPr dirty="0" sz="2000" spc="-3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to</a:t>
            </a:r>
            <a:r>
              <a:rPr dirty="0" sz="2000" spc="-3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Human</a:t>
            </a:r>
            <a:r>
              <a:rPr dirty="0" sz="2000" spc="-2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20" b="1">
                <a:solidFill>
                  <a:srgbClr val="0000FF"/>
                </a:solidFill>
                <a:latin typeface="Arial"/>
                <a:cs typeface="Arial"/>
              </a:rPr>
              <a:t>Life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13" name="object 13" descr=""/>
          <p:cNvGraphicFramePr>
            <a:graphicFrameLocks noGrp="1"/>
          </p:cNvGraphicFramePr>
          <p:nvPr/>
        </p:nvGraphicFramePr>
        <p:xfrm>
          <a:off x="374650" y="1958975"/>
          <a:ext cx="8775700" cy="3959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69745"/>
                <a:gridCol w="6917690"/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6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Problem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600" spc="-2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Task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Breast</a:t>
                      </a:r>
                      <a:r>
                        <a:rPr dirty="0" sz="1600" spc="4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 b="1">
                          <a:latin typeface="Arial"/>
                          <a:cs typeface="Arial"/>
                        </a:rPr>
                        <a:t>Cancer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1600" spc="-10" b="1">
                          <a:latin typeface="Arial"/>
                          <a:cs typeface="Arial"/>
                        </a:rPr>
                        <a:t>Wisconsin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Predicts</a:t>
                      </a:r>
                      <a:r>
                        <a:rPr dirty="0" sz="16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whether</a:t>
                      </a:r>
                      <a:r>
                        <a:rPr dirty="0" sz="16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6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tumor</a:t>
                      </a:r>
                      <a:r>
                        <a:rPr dirty="0" sz="16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is</a:t>
                      </a:r>
                      <a:r>
                        <a:rPr dirty="0" sz="16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benign</a:t>
                      </a:r>
                      <a:r>
                        <a:rPr dirty="0" sz="16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(not</a:t>
                      </a:r>
                      <a:r>
                        <a:rPr dirty="0" sz="16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dangerous</a:t>
                      </a:r>
                      <a:r>
                        <a:rPr dirty="0" sz="16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6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health)</a:t>
                      </a:r>
                      <a:r>
                        <a:rPr dirty="0" sz="16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or</a:t>
                      </a:r>
                      <a:r>
                        <a:rPr dirty="0" sz="16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malignant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(dangerous)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based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on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sample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tissue</a:t>
                      </a:r>
                      <a:r>
                        <a:rPr dirty="0" sz="16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taken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from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6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patient’s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breast.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578485">
                <a:tc>
                  <a:txBody>
                    <a:bodyPr/>
                    <a:lstStyle/>
                    <a:p>
                      <a:pPr marL="91440" marR="58229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spc="-25" b="1">
                          <a:latin typeface="Arial"/>
                          <a:cs typeface="Arial"/>
                        </a:rPr>
                        <a:t>BUPA</a:t>
                      </a:r>
                      <a:r>
                        <a:rPr dirty="0" sz="1600" spc="-8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0" b="1">
                          <a:latin typeface="Arial"/>
                          <a:cs typeface="Arial"/>
                        </a:rPr>
                        <a:t>Liver </a:t>
                      </a:r>
                      <a:r>
                        <a:rPr dirty="0" sz="1600" spc="-10" b="1">
                          <a:latin typeface="Arial"/>
                          <a:cs typeface="Arial"/>
                        </a:rPr>
                        <a:t>Disorder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8255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Identify</a:t>
                      </a:r>
                      <a:r>
                        <a:rPr dirty="0" sz="1600" spc="4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lever</a:t>
                      </a:r>
                      <a:r>
                        <a:rPr dirty="0" sz="1600" spc="4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disorders</a:t>
                      </a:r>
                      <a:r>
                        <a:rPr dirty="0" sz="1600" spc="434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based</a:t>
                      </a:r>
                      <a:r>
                        <a:rPr dirty="0" sz="1600" spc="4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on</a:t>
                      </a:r>
                      <a:r>
                        <a:rPr dirty="0" sz="1600" spc="4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blood</a:t>
                      </a:r>
                      <a:r>
                        <a:rPr dirty="0" sz="1600" spc="4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tests</a:t>
                      </a:r>
                      <a:r>
                        <a:rPr dirty="0" sz="1600" spc="4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along</a:t>
                      </a:r>
                      <a:r>
                        <a:rPr dirty="0" sz="1600" spc="4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with</a:t>
                      </a:r>
                      <a:r>
                        <a:rPr dirty="0" sz="1600" spc="4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other</a:t>
                      </a:r>
                      <a:r>
                        <a:rPr dirty="0" sz="1600" spc="4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related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information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such</a:t>
                      </a:r>
                      <a:r>
                        <a:rPr dirty="0" sz="16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as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alcohol</a:t>
                      </a:r>
                      <a:r>
                        <a:rPr dirty="0" sz="16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consumption.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spc="-10" b="1">
                          <a:latin typeface="Arial"/>
                          <a:cs typeface="Arial"/>
                        </a:rPr>
                        <a:t>Diabetes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Investigate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whether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patient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shows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or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not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signs</a:t>
                      </a:r>
                      <a:r>
                        <a:rPr dirty="0" sz="16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diabetes.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578485">
                <a:tc>
                  <a:txBody>
                    <a:bodyPr/>
                    <a:lstStyle/>
                    <a:p>
                      <a:pPr marL="91440" marR="32766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Heart</a:t>
                      </a:r>
                      <a:r>
                        <a:rPr dirty="0" sz="1600" spc="-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 b="1">
                          <a:latin typeface="Arial"/>
                          <a:cs typeface="Arial"/>
                        </a:rPr>
                        <a:t>Disease Cleveland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8128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Predicting</a:t>
                      </a:r>
                      <a:r>
                        <a:rPr dirty="0" sz="1600" spc="1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whether</a:t>
                      </a:r>
                      <a:r>
                        <a:rPr dirty="0" sz="1600" spc="1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at</a:t>
                      </a:r>
                      <a:r>
                        <a:rPr dirty="0" sz="1600" spc="1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least</a:t>
                      </a:r>
                      <a:r>
                        <a:rPr dirty="0" sz="1600" spc="1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one</a:t>
                      </a:r>
                      <a:r>
                        <a:rPr dirty="0" sz="1600" spc="1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600" spc="1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four</a:t>
                      </a:r>
                      <a:r>
                        <a:rPr dirty="0" sz="1600" spc="1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major</a:t>
                      </a:r>
                      <a:r>
                        <a:rPr dirty="0" sz="1600" spc="1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heart</a:t>
                      </a:r>
                      <a:r>
                        <a:rPr dirty="0" sz="1600" spc="1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vessels</a:t>
                      </a:r>
                      <a:r>
                        <a:rPr dirty="0" sz="1600" spc="1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is</a:t>
                      </a:r>
                      <a:r>
                        <a:rPr dirty="0" sz="1600" spc="1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reduced</a:t>
                      </a:r>
                      <a:r>
                        <a:rPr dirty="0" sz="1600" spc="1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in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diameter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by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more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than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50%.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spc="-10" b="1">
                          <a:latin typeface="Arial"/>
                          <a:cs typeface="Arial"/>
                        </a:rPr>
                        <a:t>Hepatitis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Anticipate</a:t>
                      </a:r>
                      <a:r>
                        <a:rPr dirty="0" sz="16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status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(i.e.,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live</a:t>
                      </a:r>
                      <a:r>
                        <a:rPr dirty="0" sz="16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or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die)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hepatitis</a:t>
                      </a:r>
                      <a:r>
                        <a:rPr dirty="0" sz="16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patient.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spc="-10" b="1">
                          <a:latin typeface="Arial"/>
                          <a:cs typeface="Arial"/>
                        </a:rPr>
                        <a:t>Lymphography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Predict</a:t>
                      </a:r>
                      <a:r>
                        <a:rPr dirty="0" sz="16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situation</a:t>
                      </a:r>
                      <a:r>
                        <a:rPr dirty="0" sz="16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lymph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nodes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6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lymphatic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vessels.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spc="-10" b="1">
                          <a:latin typeface="Arial"/>
                          <a:cs typeface="Arial"/>
                        </a:rPr>
                        <a:t>Lungcancer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Identify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types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6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pathological</a:t>
                      </a:r>
                      <a:r>
                        <a:rPr dirty="0" sz="160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lung</a:t>
                      </a:r>
                      <a:r>
                        <a:rPr dirty="0" sz="16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cancers.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spc="-10" b="1">
                          <a:latin typeface="Arial"/>
                          <a:cs typeface="Arial"/>
                        </a:rPr>
                        <a:t>Postoperative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Determine</a:t>
                      </a:r>
                      <a:r>
                        <a:rPr dirty="0" sz="16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place</a:t>
                      </a:r>
                      <a:r>
                        <a:rPr dirty="0" sz="16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6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send</a:t>
                      </a:r>
                      <a:r>
                        <a:rPr dirty="0" sz="16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patients</a:t>
                      </a:r>
                      <a:r>
                        <a:rPr dirty="0" sz="16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for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postoperative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recovery.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</a:tbl>
          </a:graphicData>
        </a:graphic>
      </p:graphicFrame>
      <p:sp>
        <p:nvSpPr>
          <p:cNvPr id="14" name="object 14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66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4980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Benchmark</a:t>
            </a:r>
            <a:r>
              <a:rPr dirty="0" spc="-130"/>
              <a:t> </a:t>
            </a:r>
            <a:r>
              <a:rPr dirty="0" spc="-10"/>
              <a:t>Problems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450291" y="1454657"/>
            <a:ext cx="351155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Problems</a:t>
            </a:r>
            <a:r>
              <a:rPr dirty="0" sz="2000" spc="-3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Related</a:t>
            </a:r>
            <a:r>
              <a:rPr dirty="0" sz="2000" spc="-3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to</a:t>
            </a:r>
            <a:r>
              <a:rPr dirty="0" sz="2000" spc="-3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0000FF"/>
                </a:solidFill>
                <a:latin typeface="Arial"/>
                <a:cs typeface="Arial"/>
              </a:rPr>
              <a:t>Finance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13" name="object 13" descr=""/>
          <p:cNvGraphicFramePr>
            <a:graphicFrameLocks noGrp="1"/>
          </p:cNvGraphicFramePr>
          <p:nvPr/>
        </p:nvGraphicFramePr>
        <p:xfrm>
          <a:off x="374650" y="1822450"/>
          <a:ext cx="8699500" cy="247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9620"/>
                <a:gridCol w="6571615"/>
              </a:tblGrid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6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Problem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600" spc="-2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Task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marL="91440" marR="30289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Australian</a:t>
                      </a:r>
                      <a:r>
                        <a:rPr dirty="0" sz="1600" spc="-5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 b="1">
                          <a:latin typeface="Arial"/>
                          <a:cs typeface="Arial"/>
                        </a:rPr>
                        <a:t>Credit </a:t>
                      </a:r>
                      <a:r>
                        <a:rPr dirty="0" sz="1600" spc="-20" b="1">
                          <a:latin typeface="Arial"/>
                          <a:cs typeface="Arial"/>
                        </a:rPr>
                        <a:t>Card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7429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Classify</a:t>
                      </a:r>
                      <a:r>
                        <a:rPr dirty="0" sz="1600" spc="40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people</a:t>
                      </a:r>
                      <a:r>
                        <a:rPr dirty="0" sz="1600" spc="4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as</a:t>
                      </a:r>
                      <a:r>
                        <a:rPr dirty="0" sz="1600" spc="4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good</a:t>
                      </a:r>
                      <a:r>
                        <a:rPr dirty="0" sz="1600" spc="4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or</a:t>
                      </a:r>
                      <a:r>
                        <a:rPr dirty="0" sz="1600" spc="4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bad</a:t>
                      </a:r>
                      <a:r>
                        <a:rPr dirty="0" sz="1600" spc="4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credit</a:t>
                      </a:r>
                      <a:r>
                        <a:rPr dirty="0" sz="1600" spc="4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risks</a:t>
                      </a:r>
                      <a:r>
                        <a:rPr dirty="0" sz="1600" spc="4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depend</a:t>
                      </a:r>
                      <a:r>
                        <a:rPr dirty="0" sz="1600" spc="409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on</a:t>
                      </a:r>
                      <a:r>
                        <a:rPr dirty="0" sz="1600" spc="4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applicants’ particulars.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600" spc="-25" b="1">
                          <a:latin typeface="Arial"/>
                          <a:cs typeface="Arial"/>
                        </a:rPr>
                        <a:t>Car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Evaluate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cars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based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on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price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 facilities.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Labor</a:t>
                      </a:r>
                      <a:r>
                        <a:rPr dirty="0" sz="1600" spc="-4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 b="1">
                          <a:latin typeface="Arial"/>
                          <a:cs typeface="Arial"/>
                        </a:rPr>
                        <a:t>Negotiations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8255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Identify</a:t>
                      </a:r>
                      <a:r>
                        <a:rPr dirty="0" sz="1600" spc="2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600" spc="2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worker</a:t>
                      </a:r>
                      <a:r>
                        <a:rPr dirty="0" sz="1600" spc="2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as</a:t>
                      </a:r>
                      <a:r>
                        <a:rPr dirty="0" sz="1600" spc="2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good</a:t>
                      </a:r>
                      <a:r>
                        <a:rPr dirty="0" sz="1600" spc="2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or</a:t>
                      </a:r>
                      <a:r>
                        <a:rPr dirty="0" sz="1600" spc="2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bad</a:t>
                      </a:r>
                      <a:r>
                        <a:rPr dirty="0" sz="1600" spc="2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i.e.,</a:t>
                      </a:r>
                      <a:r>
                        <a:rPr dirty="0" sz="1600" spc="2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contract</a:t>
                      </a:r>
                      <a:r>
                        <a:rPr dirty="0" sz="1600" spc="2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with</a:t>
                      </a:r>
                      <a:r>
                        <a:rPr dirty="0" sz="1600" spc="2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him</a:t>
                      </a:r>
                      <a:r>
                        <a:rPr dirty="0" sz="1600" spc="2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beneficial</a:t>
                      </a:r>
                      <a:r>
                        <a:rPr dirty="0" sz="1600" spc="2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or 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not.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marL="91440" marR="52832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German</a:t>
                      </a:r>
                      <a:r>
                        <a:rPr dirty="0" sz="1600" spc="-4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 b="1">
                          <a:latin typeface="Arial"/>
                          <a:cs typeface="Arial"/>
                        </a:rPr>
                        <a:t>Credit </a:t>
                      </a:r>
                      <a:r>
                        <a:rPr dirty="0" sz="1600" spc="-20" b="1">
                          <a:latin typeface="Arial"/>
                          <a:cs typeface="Arial"/>
                        </a:rPr>
                        <a:t>Card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83820">
                        <a:lnSpc>
                          <a:spcPct val="100000"/>
                        </a:lnSpc>
                        <a:spcBef>
                          <a:spcPts val="325"/>
                        </a:spcBef>
                        <a:tabLst>
                          <a:tab pos="609600" algn="l"/>
                          <a:tab pos="1655445" algn="l"/>
                          <a:tab pos="2298700" algn="l"/>
                          <a:tab pos="2760345" algn="l"/>
                          <a:tab pos="3639820" algn="l"/>
                          <a:tab pos="4157979" algn="l"/>
                          <a:tab pos="5126355" algn="l"/>
                          <a:tab pos="5441315" algn="l"/>
                          <a:tab pos="6197600" algn="l"/>
                        </a:tabLst>
                      </a:pPr>
                      <a:r>
                        <a:rPr dirty="0" sz="1600" spc="-20">
                          <a:latin typeface="Arial"/>
                          <a:cs typeface="Arial"/>
                        </a:rPr>
                        <a:t>Like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Australian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Card,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this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problem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also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concerns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predict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approval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or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non-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approval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credit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card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customer.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</a:tbl>
          </a:graphicData>
        </a:graphic>
      </p:graphicFrame>
      <p:sp>
        <p:nvSpPr>
          <p:cNvPr id="14" name="object 14" descr=""/>
          <p:cNvSpPr txBox="1"/>
          <p:nvPr/>
        </p:nvSpPr>
        <p:spPr>
          <a:xfrm>
            <a:off x="383540" y="4566665"/>
            <a:ext cx="331279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Problems</a:t>
            </a:r>
            <a:r>
              <a:rPr dirty="0" sz="2000" spc="-3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Related</a:t>
            </a:r>
            <a:r>
              <a:rPr dirty="0" sz="2000" spc="-3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to</a:t>
            </a:r>
            <a:r>
              <a:rPr dirty="0" sz="2000" spc="-3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0000FF"/>
                </a:solidFill>
                <a:latin typeface="Arial"/>
                <a:cs typeface="Arial"/>
              </a:rPr>
              <a:t>Plants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15" name="object 15" descr=""/>
          <p:cNvGraphicFramePr>
            <a:graphicFrameLocks noGrp="1"/>
          </p:cNvGraphicFramePr>
          <p:nvPr/>
        </p:nvGraphicFramePr>
        <p:xfrm>
          <a:off x="374650" y="4930775"/>
          <a:ext cx="8699500" cy="16916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9620"/>
                <a:gridCol w="6571615"/>
              </a:tblGrid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Problem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spc="-2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Task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Iris </a:t>
                      </a:r>
                      <a:r>
                        <a:rPr dirty="0" sz="1600" spc="-10" b="1">
                          <a:latin typeface="Arial"/>
                          <a:cs typeface="Arial"/>
                        </a:rPr>
                        <a:t>Plants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Classify</a:t>
                      </a:r>
                      <a:r>
                        <a:rPr dirty="0" sz="16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iris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plant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types.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600" spc="-10" b="1">
                          <a:latin typeface="Arial"/>
                          <a:cs typeface="Arial"/>
                        </a:rPr>
                        <a:t>Mushroom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8445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Identify</a:t>
                      </a:r>
                      <a:r>
                        <a:rPr dirty="0" sz="1600" spc="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whether</a:t>
                      </a:r>
                      <a:r>
                        <a:rPr dirty="0" sz="1600" spc="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600" spc="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mushroom</a:t>
                      </a:r>
                      <a:r>
                        <a:rPr dirty="0" sz="1600" spc="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is</a:t>
                      </a:r>
                      <a:r>
                        <a:rPr dirty="0" sz="160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edible</a:t>
                      </a:r>
                      <a:r>
                        <a:rPr dirty="0" sz="160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or</a:t>
                      </a:r>
                      <a:r>
                        <a:rPr dirty="0" sz="160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not</a:t>
                      </a:r>
                      <a:r>
                        <a:rPr dirty="0" sz="1600" spc="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based</a:t>
                      </a:r>
                      <a:r>
                        <a:rPr dirty="0" sz="1600" spc="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on</a:t>
                      </a:r>
                      <a:r>
                        <a:rPr dirty="0" sz="160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600" spc="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description</a:t>
                      </a:r>
                      <a:r>
                        <a:rPr dirty="0" sz="1600" spc="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of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mushroom’s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shape,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color,</a:t>
                      </a:r>
                      <a:r>
                        <a:rPr dirty="0" sz="16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odor,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6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habitat.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600" spc="-10" b="1">
                          <a:latin typeface="Arial"/>
                          <a:cs typeface="Arial"/>
                        </a:rPr>
                        <a:t>Soybean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Recognize</a:t>
                      </a:r>
                      <a:r>
                        <a:rPr dirty="0" sz="16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19</a:t>
                      </a:r>
                      <a:r>
                        <a:rPr dirty="0" sz="16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different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diseases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soybeans.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</a:tbl>
          </a:graphicData>
        </a:graphic>
      </p:graphicFrame>
      <p:sp>
        <p:nvSpPr>
          <p:cNvPr id="16" name="object 16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67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8739" y="6515811"/>
            <a:ext cx="80498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4629" indent="-204470">
              <a:lnSpc>
                <a:spcPct val="100000"/>
              </a:lnSpc>
              <a:spcBef>
                <a:spcPts val="100"/>
              </a:spcBef>
              <a:buSzPct val="94444"/>
              <a:buFont typeface="Wingdings"/>
              <a:buChar char=""/>
              <a:tabLst>
                <a:tab pos="214629" algn="l"/>
              </a:tabLst>
            </a:pP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Problems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show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variations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in</a:t>
            </a:r>
            <a:r>
              <a:rPr dirty="0" sz="18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number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examples,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input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features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and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classes.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7054595" y="1863851"/>
            <a:ext cx="2018030" cy="4617720"/>
            <a:chOff x="7054595" y="1863851"/>
            <a:chExt cx="2018030" cy="4617720"/>
          </a:xfrm>
        </p:grpSpPr>
        <p:sp>
          <p:nvSpPr>
            <p:cNvPr id="4" name="object 4" descr=""/>
            <p:cNvSpPr/>
            <p:nvPr/>
          </p:nvSpPr>
          <p:spPr>
            <a:xfrm>
              <a:off x="7059167" y="2398775"/>
              <a:ext cx="2009139" cy="4078604"/>
            </a:xfrm>
            <a:custGeom>
              <a:avLst/>
              <a:gdLst/>
              <a:ahLst/>
              <a:cxnLst/>
              <a:rect l="l" t="t" r="r" b="b"/>
              <a:pathLst>
                <a:path w="2009140" h="4078604">
                  <a:moveTo>
                    <a:pt x="2008631" y="0"/>
                  </a:moveTo>
                  <a:lnTo>
                    <a:pt x="0" y="0"/>
                  </a:lnTo>
                  <a:lnTo>
                    <a:pt x="0" y="4078224"/>
                  </a:lnTo>
                  <a:lnTo>
                    <a:pt x="2008631" y="4078224"/>
                  </a:lnTo>
                  <a:lnTo>
                    <a:pt x="2008631" y="0"/>
                  </a:lnTo>
                  <a:close/>
                </a:path>
              </a:pathLst>
            </a:custGeom>
            <a:solidFill>
              <a:srgbClr val="D1D1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059167" y="2398775"/>
              <a:ext cx="2009139" cy="4078604"/>
            </a:xfrm>
            <a:custGeom>
              <a:avLst/>
              <a:gdLst/>
              <a:ahLst/>
              <a:cxnLst/>
              <a:rect l="l" t="t" r="r" b="b"/>
              <a:pathLst>
                <a:path w="2009140" h="4078604">
                  <a:moveTo>
                    <a:pt x="0" y="4078224"/>
                  </a:moveTo>
                  <a:lnTo>
                    <a:pt x="2008631" y="4078224"/>
                  </a:lnTo>
                  <a:lnTo>
                    <a:pt x="2008631" y="0"/>
                  </a:lnTo>
                  <a:lnTo>
                    <a:pt x="0" y="0"/>
                  </a:lnTo>
                  <a:lnTo>
                    <a:pt x="0" y="4078224"/>
                  </a:lnTo>
                  <a:close/>
                </a:path>
              </a:pathLst>
            </a:custGeom>
            <a:ln w="914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328915" y="1868423"/>
              <a:ext cx="1510665" cy="524510"/>
            </a:xfrm>
            <a:custGeom>
              <a:avLst/>
              <a:gdLst/>
              <a:ahLst/>
              <a:cxnLst/>
              <a:rect l="l" t="t" r="r" b="b"/>
              <a:pathLst>
                <a:path w="1510665" h="524510">
                  <a:moveTo>
                    <a:pt x="1510283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510283" y="524255"/>
                  </a:lnTo>
                  <a:lnTo>
                    <a:pt x="1510283" y="0"/>
                  </a:lnTo>
                  <a:close/>
                </a:path>
              </a:pathLst>
            </a:custGeom>
            <a:solidFill>
              <a:srgbClr val="D1D1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328915" y="1868423"/>
              <a:ext cx="1510665" cy="524510"/>
            </a:xfrm>
            <a:custGeom>
              <a:avLst/>
              <a:gdLst/>
              <a:ahLst/>
              <a:cxnLst/>
              <a:rect l="l" t="t" r="r" b="b"/>
              <a:pathLst>
                <a:path w="1510665" h="524510">
                  <a:moveTo>
                    <a:pt x="0" y="524255"/>
                  </a:moveTo>
                  <a:lnTo>
                    <a:pt x="1510283" y="524255"/>
                  </a:lnTo>
                  <a:lnTo>
                    <a:pt x="1510283" y="0"/>
                  </a:lnTo>
                  <a:lnTo>
                    <a:pt x="0" y="0"/>
                  </a:lnTo>
                  <a:lnTo>
                    <a:pt x="0" y="524255"/>
                  </a:lnTo>
                  <a:close/>
                </a:path>
              </a:pathLst>
            </a:custGeom>
            <a:ln w="914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/>
          <p:nvPr/>
        </p:nvSpPr>
        <p:spPr>
          <a:xfrm>
            <a:off x="5250560" y="1437132"/>
            <a:ext cx="103505" cy="545465"/>
          </a:xfrm>
          <a:custGeom>
            <a:avLst/>
            <a:gdLst/>
            <a:ahLst/>
            <a:cxnLst/>
            <a:rect l="l" t="t" r="r" b="b"/>
            <a:pathLst>
              <a:path w="103504" h="545464">
                <a:moveTo>
                  <a:pt x="47131" y="25099"/>
                </a:moveTo>
                <a:lnTo>
                  <a:pt x="41521" y="36447"/>
                </a:lnTo>
                <a:lnTo>
                  <a:pt x="77088" y="544956"/>
                </a:lnTo>
                <a:lnTo>
                  <a:pt x="89788" y="544067"/>
                </a:lnTo>
                <a:lnTo>
                  <a:pt x="54217" y="35501"/>
                </a:lnTo>
                <a:lnTo>
                  <a:pt x="47131" y="25099"/>
                </a:lnTo>
                <a:close/>
              </a:path>
              <a:path w="103504" h="545464">
                <a:moveTo>
                  <a:pt x="45338" y="0"/>
                </a:moveTo>
                <a:lnTo>
                  <a:pt x="1460" y="89026"/>
                </a:lnTo>
                <a:lnTo>
                  <a:pt x="0" y="91947"/>
                </a:lnTo>
                <a:lnTo>
                  <a:pt x="1269" y="95757"/>
                </a:lnTo>
                <a:lnTo>
                  <a:pt x="4444" y="97408"/>
                </a:lnTo>
                <a:lnTo>
                  <a:pt x="7492" y="98932"/>
                </a:lnTo>
                <a:lnTo>
                  <a:pt x="11302" y="97662"/>
                </a:lnTo>
                <a:lnTo>
                  <a:pt x="12826" y="94487"/>
                </a:lnTo>
                <a:lnTo>
                  <a:pt x="41521" y="36447"/>
                </a:lnTo>
                <a:lnTo>
                  <a:pt x="39877" y="12953"/>
                </a:lnTo>
                <a:lnTo>
                  <a:pt x="52577" y="12064"/>
                </a:lnTo>
                <a:lnTo>
                  <a:pt x="53550" y="12064"/>
                </a:lnTo>
                <a:lnTo>
                  <a:pt x="45338" y="0"/>
                </a:lnTo>
                <a:close/>
              </a:path>
              <a:path w="103504" h="545464">
                <a:moveTo>
                  <a:pt x="53550" y="12064"/>
                </a:moveTo>
                <a:lnTo>
                  <a:pt x="52577" y="12064"/>
                </a:lnTo>
                <a:lnTo>
                  <a:pt x="54217" y="35501"/>
                </a:lnTo>
                <a:lnTo>
                  <a:pt x="90677" y="89026"/>
                </a:lnTo>
                <a:lnTo>
                  <a:pt x="92583" y="91947"/>
                </a:lnTo>
                <a:lnTo>
                  <a:pt x="96519" y="92709"/>
                </a:lnTo>
                <a:lnTo>
                  <a:pt x="99440" y="90677"/>
                </a:lnTo>
                <a:lnTo>
                  <a:pt x="102362" y="88772"/>
                </a:lnTo>
                <a:lnTo>
                  <a:pt x="103124" y="84835"/>
                </a:lnTo>
                <a:lnTo>
                  <a:pt x="101091" y="81914"/>
                </a:lnTo>
                <a:lnTo>
                  <a:pt x="53550" y="12064"/>
                </a:lnTo>
                <a:close/>
              </a:path>
              <a:path w="103504" h="545464">
                <a:moveTo>
                  <a:pt x="52577" y="12064"/>
                </a:moveTo>
                <a:lnTo>
                  <a:pt x="39877" y="12953"/>
                </a:lnTo>
                <a:lnTo>
                  <a:pt x="41521" y="36447"/>
                </a:lnTo>
                <a:lnTo>
                  <a:pt x="47131" y="25099"/>
                </a:lnTo>
                <a:lnTo>
                  <a:pt x="41021" y="16128"/>
                </a:lnTo>
                <a:lnTo>
                  <a:pt x="51942" y="15366"/>
                </a:lnTo>
                <a:lnTo>
                  <a:pt x="52808" y="15366"/>
                </a:lnTo>
                <a:lnTo>
                  <a:pt x="52577" y="12064"/>
                </a:lnTo>
                <a:close/>
              </a:path>
              <a:path w="103504" h="545464">
                <a:moveTo>
                  <a:pt x="52808" y="15366"/>
                </a:moveTo>
                <a:lnTo>
                  <a:pt x="51942" y="15366"/>
                </a:lnTo>
                <a:lnTo>
                  <a:pt x="47131" y="25099"/>
                </a:lnTo>
                <a:lnTo>
                  <a:pt x="54217" y="35501"/>
                </a:lnTo>
                <a:lnTo>
                  <a:pt x="52808" y="15366"/>
                </a:lnTo>
                <a:close/>
              </a:path>
              <a:path w="103504" h="545464">
                <a:moveTo>
                  <a:pt x="51942" y="15366"/>
                </a:moveTo>
                <a:lnTo>
                  <a:pt x="41021" y="16128"/>
                </a:lnTo>
                <a:lnTo>
                  <a:pt x="47131" y="25099"/>
                </a:lnTo>
                <a:lnTo>
                  <a:pt x="51942" y="153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9" name="object 9" descr=""/>
          <p:cNvGraphicFramePr>
            <a:graphicFrameLocks noGrp="1"/>
          </p:cNvGraphicFramePr>
          <p:nvPr/>
        </p:nvGraphicFramePr>
        <p:xfrm>
          <a:off x="155765" y="487552"/>
          <a:ext cx="8992870" cy="5951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3210"/>
                <a:gridCol w="326390"/>
                <a:gridCol w="2087245"/>
                <a:gridCol w="685800"/>
                <a:gridCol w="495300"/>
                <a:gridCol w="266064"/>
                <a:gridCol w="685800"/>
                <a:gridCol w="762000"/>
                <a:gridCol w="609600"/>
                <a:gridCol w="190500"/>
                <a:gridCol w="419099"/>
                <a:gridCol w="2095500"/>
              </a:tblGrid>
              <a:tr h="575945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dirty="0" sz="1600" spc="-25" b="1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68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128905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38100">
                      <a:solidFill>
                        <a:srgbClr val="1C1C1C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10">
                  <a:txBody>
                    <a:bodyPr/>
                    <a:lstStyle/>
                    <a:p>
                      <a:pPr marL="107314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800" b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Benchmark</a:t>
                      </a:r>
                      <a:r>
                        <a:rPr dirty="0" sz="2800" spc="-55" b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800" b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Problems</a:t>
                      </a:r>
                      <a:r>
                        <a:rPr dirty="0" sz="2800" spc="-80" b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800" b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2800" spc="-90" b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800" b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NN</a:t>
                      </a:r>
                      <a:r>
                        <a:rPr dirty="0" sz="2800" spc="-90" b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800" spc="-10" b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Architecture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38100">
                      <a:solidFill>
                        <a:srgbClr val="1C1C1C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71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28905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38100">
                      <a:solidFill>
                        <a:srgbClr val="1C1C1C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1C1C1C"/>
                      </a:solidFill>
                      <a:prstDash val="solid"/>
                    </a:lnL>
                    <a:lnR w="9525">
                      <a:solidFill>
                        <a:srgbClr val="00E3A8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E3A8"/>
                      </a:solidFill>
                      <a:prstDash val="solid"/>
                    </a:lnL>
                    <a:lnR w="9525">
                      <a:solidFill>
                        <a:srgbClr val="00E3A8"/>
                      </a:solidFill>
                      <a:prstDash val="solid"/>
                    </a:lnR>
                    <a:lnT w="9525">
                      <a:solidFill>
                        <a:srgbClr val="00E3A8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E3A8"/>
                      </a:solidFill>
                      <a:prstDash val="solid"/>
                    </a:lnL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924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28905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38100">
                      <a:solidFill>
                        <a:srgbClr val="1C1C1C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1C1C1C"/>
                      </a:solidFill>
                      <a:prstDash val="solid"/>
                    </a:lnL>
                    <a:lnR w="9525">
                      <a:solidFill>
                        <a:srgbClr val="00E3A8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5">
                  <a:txBody>
                    <a:bodyPr/>
                    <a:lstStyle/>
                    <a:p>
                      <a:pPr marL="92075">
                        <a:lnSpc>
                          <a:spcPts val="1075"/>
                        </a:lnSpc>
                      </a:pPr>
                      <a:r>
                        <a:rPr dirty="0" sz="180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After</a:t>
                      </a:r>
                      <a:r>
                        <a:rPr dirty="0" sz="18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Preprocessing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00E3A8"/>
                      </a:solidFill>
                      <a:prstDash val="solid"/>
                    </a:lnL>
                    <a:lnR w="9525">
                      <a:solidFill>
                        <a:srgbClr val="00E3A8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E3A8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row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180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Depends</a:t>
                      </a:r>
                      <a:r>
                        <a:rPr dirty="0" sz="18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on</a:t>
                      </a:r>
                      <a:r>
                        <a:rPr dirty="0" sz="1800" spc="-3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Problem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25400">
                    <a:lnL w="9525">
                      <a:solidFill>
                        <a:srgbClr val="00E3A8"/>
                      </a:solidFill>
                      <a:prstDash val="solid"/>
                    </a:lnL>
                    <a:lnR w="9525">
                      <a:solidFill>
                        <a:srgbClr val="00E3A8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E3A8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256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28905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38100">
                      <a:solidFill>
                        <a:srgbClr val="1C1C1C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1C1C1C"/>
                      </a:solidFill>
                      <a:prstDash val="solid"/>
                    </a:lnL>
                    <a:lnR w="9525">
                      <a:solidFill>
                        <a:srgbClr val="00E3A8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5400">
                    <a:lnL w="9525">
                      <a:solidFill>
                        <a:srgbClr val="00E3A8"/>
                      </a:solidFill>
                      <a:prstDash val="solid"/>
                    </a:lnL>
                    <a:lnR w="9525">
                      <a:solidFill>
                        <a:srgbClr val="00E3A8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E3A8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13360">
                <a:tc gridSpan="2"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Abbr.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86435">
                        <a:lnSpc>
                          <a:spcPct val="100000"/>
                        </a:lnSpc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Problem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51435" marR="41910" indent="85090">
                        <a:lnSpc>
                          <a:spcPts val="1680"/>
                        </a:lnSpc>
                        <a:spcBef>
                          <a:spcPts val="10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Total Examp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112395">
                        <a:lnSpc>
                          <a:spcPts val="1580"/>
                        </a:lnSpc>
                      </a:pPr>
                      <a:r>
                        <a:rPr dirty="0" sz="140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Input</a:t>
                      </a:r>
                      <a:r>
                        <a:rPr dirty="0" sz="1400" spc="-5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Features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marL="318135">
                        <a:lnSpc>
                          <a:spcPts val="1580"/>
                        </a:lnSpc>
                      </a:pPr>
                      <a:r>
                        <a:rPr dirty="0" sz="140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NN</a:t>
                      </a:r>
                      <a:r>
                        <a:rPr dirty="0" sz="1400" spc="-6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Architecture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33095" marR="363220" indent="-132715">
                        <a:lnSpc>
                          <a:spcPct val="100000"/>
                        </a:lnSpc>
                      </a:pPr>
                      <a:r>
                        <a:rPr dirty="0" sz="140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Input</a:t>
                      </a:r>
                      <a:r>
                        <a:rPr dirty="0" sz="1400" spc="-5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Features </a:t>
                      </a:r>
                      <a:r>
                        <a:rPr dirty="0" sz="140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400" spc="-15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Diabetes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408305" marR="188595" indent="-228600">
                        <a:lnSpc>
                          <a:spcPct val="100000"/>
                        </a:lnSpc>
                        <a:spcBef>
                          <a:spcPts val="819"/>
                        </a:spcBef>
                        <a:buAutoNum type="arabicPeriod"/>
                        <a:tabLst>
                          <a:tab pos="408305" algn="l"/>
                        </a:tabLst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Number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times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pregnant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408305" marR="245745" indent="-228600">
                        <a:lnSpc>
                          <a:spcPct val="100000"/>
                        </a:lnSpc>
                        <a:spcBef>
                          <a:spcPts val="600"/>
                        </a:spcBef>
                        <a:buAutoNum type="arabicPeriod"/>
                        <a:tabLst>
                          <a:tab pos="408305" algn="l"/>
                        </a:tabLst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Plasma</a:t>
                      </a:r>
                      <a:r>
                        <a:rPr dirty="0" sz="16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glucose concentration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408305" indent="-228600">
                        <a:lnSpc>
                          <a:spcPct val="100000"/>
                        </a:lnSpc>
                        <a:spcBef>
                          <a:spcPts val="600"/>
                        </a:spcBef>
                        <a:buAutoNum type="arabicPeriod"/>
                        <a:tabLst>
                          <a:tab pos="408305" algn="l"/>
                        </a:tabLst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Diastolic</a:t>
                      </a:r>
                      <a:r>
                        <a:rPr dirty="0" sz="1600" spc="-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blood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408305">
                        <a:lnSpc>
                          <a:spcPct val="100000"/>
                        </a:lnSpc>
                      </a:pPr>
                      <a:r>
                        <a:rPr dirty="0" sz="1600" spc="-10">
                          <a:latin typeface="Arial"/>
                          <a:cs typeface="Arial"/>
                        </a:rPr>
                        <a:t>pressure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408305" marR="220345" indent="-228600">
                        <a:lnSpc>
                          <a:spcPct val="100000"/>
                        </a:lnSpc>
                        <a:spcBef>
                          <a:spcPts val="605"/>
                        </a:spcBef>
                        <a:buAutoNum type="arabicPeriod" startAt="4"/>
                        <a:tabLst>
                          <a:tab pos="408305" algn="l"/>
                        </a:tabLst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Triceps</a:t>
                      </a:r>
                      <a:r>
                        <a:rPr dirty="0" sz="16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skin</a:t>
                      </a:r>
                      <a:r>
                        <a:rPr dirty="0" sz="1600" spc="-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fold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thickness</a:t>
                      </a:r>
                      <a:r>
                        <a:rPr dirty="0" sz="1600" spc="-8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(mm)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408305" marR="157480" indent="-228600">
                        <a:lnSpc>
                          <a:spcPct val="100000"/>
                        </a:lnSpc>
                        <a:spcBef>
                          <a:spcPts val="600"/>
                        </a:spcBef>
                        <a:buAutoNum type="arabicPeriod" startAt="4"/>
                        <a:tabLst>
                          <a:tab pos="408305" algn="l"/>
                        </a:tabLst>
                      </a:pPr>
                      <a:r>
                        <a:rPr dirty="0" sz="1600" spc="-20">
                          <a:latin typeface="Arial"/>
                          <a:cs typeface="Arial"/>
                        </a:rPr>
                        <a:t>2-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Hour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serum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insulin</a:t>
                      </a:r>
                      <a:r>
                        <a:rPr dirty="0" sz="16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(mu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U/ml)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408305" indent="-228600">
                        <a:lnSpc>
                          <a:spcPct val="100000"/>
                        </a:lnSpc>
                        <a:spcBef>
                          <a:spcPts val="600"/>
                        </a:spcBef>
                        <a:buAutoNum type="arabicPeriod" startAt="4"/>
                        <a:tabLst>
                          <a:tab pos="408305" algn="l"/>
                        </a:tabLst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Body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mass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index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408305" marR="122555" indent="-228600">
                        <a:lnSpc>
                          <a:spcPct val="100000"/>
                        </a:lnSpc>
                        <a:spcBef>
                          <a:spcPts val="600"/>
                        </a:spcBef>
                        <a:buAutoNum type="arabicPeriod" startAt="4"/>
                        <a:tabLst>
                          <a:tab pos="408305" algn="l"/>
                        </a:tabLst>
                      </a:pPr>
                      <a:r>
                        <a:rPr dirty="0" sz="1600" spc="-10">
                          <a:latin typeface="Arial"/>
                          <a:cs typeface="Arial"/>
                        </a:rPr>
                        <a:t>Diabetes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pedigree</a:t>
                      </a:r>
                      <a:r>
                        <a:rPr dirty="0" sz="1600" spc="-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function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408305" indent="-228600">
                        <a:lnSpc>
                          <a:spcPct val="100000"/>
                        </a:lnSpc>
                        <a:spcBef>
                          <a:spcPts val="600"/>
                        </a:spcBef>
                        <a:buAutoNum type="arabicPeriod" startAt="4"/>
                        <a:tabLst>
                          <a:tab pos="408305" algn="l"/>
                        </a:tabLst>
                      </a:pPr>
                      <a:r>
                        <a:rPr dirty="0" sz="1600" spc="-25">
                          <a:latin typeface="Arial"/>
                          <a:cs typeface="Arial"/>
                        </a:rPr>
                        <a:t>Age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104139">
                    <a:lnL w="63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E3A8"/>
                      </a:solidFill>
                      <a:prstDash val="solid"/>
                    </a:lnT>
                  </a:tcPr>
                </a:tc>
              </a:tr>
              <a:tr h="365760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53670">
                        <a:lnSpc>
                          <a:spcPts val="1639"/>
                        </a:lnSpc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Cont.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9"/>
                        </a:lnSpc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Discr.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9"/>
                        </a:lnSpc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Inputs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9"/>
                        </a:lnSpc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Class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14300">
                        <a:lnSpc>
                          <a:spcPts val="1405"/>
                        </a:lnSpc>
                      </a:pPr>
                      <a:r>
                        <a:rPr dirty="0" sz="12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Hidd.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114300">
                        <a:lnSpc>
                          <a:spcPts val="1375"/>
                        </a:lnSpc>
                      </a:pPr>
                      <a:r>
                        <a:rPr dirty="0" sz="1200" spc="-2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Node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04139">
                    <a:lnL w="63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E3A8"/>
                      </a:solidFill>
                      <a:prstDash val="solid"/>
                    </a:lnT>
                  </a:tcPr>
                </a:tc>
              </a:tr>
              <a:tr h="212725">
                <a:tc gridSpan="2"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ACC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Australian</a:t>
                      </a:r>
                      <a:r>
                        <a:rPr dirty="0" sz="1400" spc="-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Credit</a:t>
                      </a:r>
                      <a:r>
                        <a:rPr dirty="0" sz="14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20">
                          <a:latin typeface="Arial"/>
                          <a:cs typeface="Arial"/>
                        </a:rPr>
                        <a:t>Card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690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51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04139">
                    <a:lnL w="63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E3A8"/>
                      </a:solidFill>
                      <a:prstDash val="solid"/>
                    </a:lnT>
                  </a:tcPr>
                </a:tc>
              </a:tr>
              <a:tr h="213360">
                <a:tc gridSpan="2"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BLN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Balance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625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20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04139">
                    <a:lnL w="63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E3A8"/>
                      </a:solidFill>
                      <a:prstDash val="solid"/>
                    </a:lnT>
                  </a:tcPr>
                </a:tc>
              </a:tr>
              <a:tr h="213360">
                <a:tc gridSpan="2"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BCW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Breast</a:t>
                      </a:r>
                      <a:r>
                        <a:rPr dirty="0" sz="14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Cancer</a:t>
                      </a:r>
                      <a:r>
                        <a:rPr dirty="0" sz="14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Wisconsin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699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marL="1905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04139">
                    <a:lnL w="63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E3A8"/>
                      </a:solidFill>
                      <a:prstDash val="solid"/>
                    </a:lnT>
                  </a:tcPr>
                </a:tc>
              </a:tr>
              <a:tr h="213360">
                <a:tc gridSpan="2"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CAR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Car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0">
                          <a:latin typeface="Arial"/>
                          <a:cs typeface="Arial"/>
                        </a:rPr>
                        <a:t>1728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21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04139">
                    <a:lnL w="63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E3A8"/>
                      </a:solidFill>
                      <a:prstDash val="solid"/>
                    </a:lnT>
                  </a:tcPr>
                </a:tc>
              </a:tr>
              <a:tr h="213360">
                <a:tc gridSpan="2"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DBT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Diabetes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768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marL="1905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04139">
                    <a:lnL w="63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E3A8"/>
                      </a:solidFill>
                      <a:prstDash val="solid"/>
                    </a:lnT>
                  </a:tcPr>
                </a:tc>
              </a:tr>
              <a:tr h="213360">
                <a:tc gridSpan="2"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GCC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German</a:t>
                      </a:r>
                      <a:r>
                        <a:rPr dirty="0" sz="14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Credit</a:t>
                      </a:r>
                      <a:r>
                        <a:rPr dirty="0" sz="14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20">
                          <a:latin typeface="Arial"/>
                          <a:cs typeface="Arial"/>
                        </a:rPr>
                        <a:t>Card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0">
                          <a:latin typeface="Arial"/>
                          <a:cs typeface="Arial"/>
                        </a:rPr>
                        <a:t>1000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63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04139">
                    <a:lnL w="63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E3A8"/>
                      </a:solidFill>
                      <a:prstDash val="solid"/>
                    </a:lnT>
                  </a:tcPr>
                </a:tc>
              </a:tr>
              <a:tr h="212725">
                <a:tc gridSpan="2"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HDC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Heart</a:t>
                      </a:r>
                      <a:r>
                        <a:rPr dirty="0" sz="14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Disease</a:t>
                      </a:r>
                      <a:r>
                        <a:rPr dirty="0" sz="14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Cleveland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303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35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marL="1905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04139">
                    <a:lnL w="63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E3A8"/>
                      </a:solidFill>
                      <a:prstDash val="solid"/>
                    </a:lnT>
                  </a:tcPr>
                </a:tc>
              </a:tr>
              <a:tr h="212725">
                <a:tc gridSpan="2"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HPT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Hepatitis</a:t>
                      </a:r>
                      <a:r>
                        <a:rPr dirty="0" sz="14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20">
                          <a:latin typeface="Arial"/>
                          <a:cs typeface="Arial"/>
                        </a:rPr>
                        <a:t>(HPT)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155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marL="1905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04139">
                    <a:lnL w="63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E3A8"/>
                      </a:solidFill>
                      <a:prstDash val="solid"/>
                    </a:lnT>
                  </a:tcPr>
                </a:tc>
              </a:tr>
              <a:tr h="213360">
                <a:tc gridSpan="2"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HTR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Hypothyroid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0">
                          <a:latin typeface="Arial"/>
                          <a:cs typeface="Arial"/>
                        </a:rPr>
                        <a:t>7200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21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marL="1905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04139">
                    <a:lnL w="63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E3A8"/>
                      </a:solidFill>
                      <a:prstDash val="solid"/>
                    </a:lnT>
                  </a:tcPr>
                </a:tc>
              </a:tr>
              <a:tr h="213360">
                <a:tc gridSpan="2"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HSV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House</a:t>
                      </a:r>
                      <a:r>
                        <a:rPr dirty="0" sz="14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20">
                          <a:latin typeface="Arial"/>
                          <a:cs typeface="Arial"/>
                        </a:rPr>
                        <a:t>Vote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435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marL="1905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04139">
                    <a:lnL w="63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E3A8"/>
                      </a:solidFill>
                      <a:prstDash val="solid"/>
                    </a:lnT>
                  </a:tcPr>
                </a:tc>
              </a:tr>
              <a:tr h="213360">
                <a:tc gridSpan="2"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INS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Ionosphere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351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34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34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04139">
                    <a:lnL w="63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E3A8"/>
                      </a:solidFill>
                      <a:prstDash val="solid"/>
                    </a:lnT>
                  </a:tcPr>
                </a:tc>
              </a:tr>
              <a:tr h="213360">
                <a:tc gridSpan="2"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KRP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ts val="141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King+Rook</a:t>
                      </a:r>
                      <a:r>
                        <a:rPr dirty="0" sz="12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vs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 King+Pawn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0">
                          <a:latin typeface="Arial"/>
                          <a:cs typeface="Arial"/>
                        </a:rPr>
                        <a:t>3196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36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74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04139">
                    <a:lnL w="63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E3A8"/>
                      </a:solidFill>
                      <a:prstDash val="solid"/>
                    </a:lnT>
                  </a:tcPr>
                </a:tc>
              </a:tr>
              <a:tr h="213360">
                <a:tc gridSpan="2"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LMP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Lymphography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148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04139">
                    <a:lnL w="63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E3A8"/>
                      </a:solidFill>
                      <a:prstDash val="solid"/>
                    </a:lnT>
                  </a:tcPr>
                </a:tc>
              </a:tr>
              <a:tr h="212725">
                <a:tc gridSpan="2"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PST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Postoperative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90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marL="1905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04139">
                    <a:lnL w="63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E3A8"/>
                      </a:solidFill>
                      <a:prstDash val="solid"/>
                    </a:lnT>
                  </a:tcPr>
                </a:tc>
              </a:tr>
              <a:tr h="213360">
                <a:tc gridSpan="2"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SBN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Soybean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683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35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82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25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04139">
                    <a:lnL w="63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E3A8"/>
                      </a:solidFill>
                      <a:prstDash val="solid"/>
                    </a:lnT>
                  </a:tcPr>
                </a:tc>
              </a:tr>
              <a:tr h="213360">
                <a:tc gridSpan="2"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SNR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Sonar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208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60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60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04139">
                    <a:lnL w="63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E3A8"/>
                      </a:solidFill>
                      <a:prstDash val="solid"/>
                    </a:lnT>
                  </a:tcPr>
                </a:tc>
              </a:tr>
              <a:tr h="213360">
                <a:tc gridSpan="2"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SPL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Splice</a:t>
                      </a:r>
                      <a:r>
                        <a:rPr dirty="0" sz="1400" spc="3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Junction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0">
                          <a:latin typeface="Arial"/>
                          <a:cs typeface="Arial"/>
                        </a:rPr>
                        <a:t>3175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60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60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04139">
                    <a:lnL w="63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E3A8"/>
                      </a:solidFill>
                      <a:prstDash val="solid"/>
                    </a:lnT>
                  </a:tcPr>
                </a:tc>
              </a:tr>
              <a:tr h="213360">
                <a:tc gridSpan="2"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WIN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 spc="-20">
                          <a:latin typeface="Arial"/>
                          <a:cs typeface="Arial"/>
                        </a:rPr>
                        <a:t>Wine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178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marL="1905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04139">
                    <a:lnL w="63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E3A8"/>
                      </a:solidFill>
                      <a:prstDash val="solid"/>
                    </a:lnT>
                  </a:tcPr>
                </a:tc>
              </a:tr>
              <a:tr h="213360">
                <a:tc gridSpan="2"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WVF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Waveform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0">
                          <a:latin typeface="Arial"/>
                          <a:cs typeface="Arial"/>
                        </a:rPr>
                        <a:t>5000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21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21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04139">
                    <a:lnL w="63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E3A8"/>
                      </a:solidFill>
                      <a:prstDash val="solid"/>
                    </a:lnT>
                  </a:tcPr>
                </a:tc>
              </a:tr>
              <a:tr h="213360">
                <a:tc gridSpan="2"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ZOO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Zoo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101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580"/>
                        </a:lnSpc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dot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dot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dot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04139">
                    <a:lnL w="63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E3A8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10" name="object 10" descr=""/>
          <p:cNvSpPr/>
          <p:nvPr/>
        </p:nvSpPr>
        <p:spPr>
          <a:xfrm>
            <a:off x="6016752" y="1598041"/>
            <a:ext cx="688975" cy="389255"/>
          </a:xfrm>
          <a:custGeom>
            <a:avLst/>
            <a:gdLst/>
            <a:ahLst/>
            <a:cxnLst/>
            <a:rect l="l" t="t" r="r" b="b"/>
            <a:pathLst>
              <a:path w="688975" h="389255">
                <a:moveTo>
                  <a:pt x="654178" y="14097"/>
                </a:moveTo>
                <a:lnTo>
                  <a:pt x="0" y="377571"/>
                </a:lnTo>
                <a:lnTo>
                  <a:pt x="6096" y="388747"/>
                </a:lnTo>
                <a:lnTo>
                  <a:pt x="660347" y="25301"/>
                </a:lnTo>
                <a:lnTo>
                  <a:pt x="666828" y="14370"/>
                </a:lnTo>
                <a:lnTo>
                  <a:pt x="654178" y="14097"/>
                </a:lnTo>
                <a:close/>
              </a:path>
              <a:path w="688975" h="389255">
                <a:moveTo>
                  <a:pt x="688546" y="2667"/>
                </a:moveTo>
                <a:lnTo>
                  <a:pt x="674751" y="2667"/>
                </a:lnTo>
                <a:lnTo>
                  <a:pt x="680974" y="13843"/>
                </a:lnTo>
                <a:lnTo>
                  <a:pt x="660347" y="25301"/>
                </a:lnTo>
                <a:lnTo>
                  <a:pt x="627379" y="80899"/>
                </a:lnTo>
                <a:lnTo>
                  <a:pt x="625601" y="83947"/>
                </a:lnTo>
                <a:lnTo>
                  <a:pt x="626618" y="87757"/>
                </a:lnTo>
                <a:lnTo>
                  <a:pt x="629539" y="89535"/>
                </a:lnTo>
                <a:lnTo>
                  <a:pt x="632587" y="91439"/>
                </a:lnTo>
                <a:lnTo>
                  <a:pt x="636524" y="90424"/>
                </a:lnTo>
                <a:lnTo>
                  <a:pt x="638301" y="87375"/>
                </a:lnTo>
                <a:lnTo>
                  <a:pt x="688546" y="2667"/>
                </a:lnTo>
                <a:close/>
              </a:path>
              <a:path w="688975" h="389255">
                <a:moveTo>
                  <a:pt x="666828" y="14370"/>
                </a:moveTo>
                <a:lnTo>
                  <a:pt x="660347" y="25301"/>
                </a:lnTo>
                <a:lnTo>
                  <a:pt x="679602" y="14605"/>
                </a:lnTo>
                <a:lnTo>
                  <a:pt x="677672" y="14605"/>
                </a:lnTo>
                <a:lnTo>
                  <a:pt x="666828" y="14370"/>
                </a:lnTo>
                <a:close/>
              </a:path>
              <a:path w="688975" h="389255">
                <a:moveTo>
                  <a:pt x="672338" y="5080"/>
                </a:moveTo>
                <a:lnTo>
                  <a:pt x="666828" y="14370"/>
                </a:lnTo>
                <a:lnTo>
                  <a:pt x="677672" y="14605"/>
                </a:lnTo>
                <a:lnTo>
                  <a:pt x="672338" y="5080"/>
                </a:lnTo>
                <a:close/>
              </a:path>
              <a:path w="688975" h="389255">
                <a:moveTo>
                  <a:pt x="676094" y="5080"/>
                </a:moveTo>
                <a:lnTo>
                  <a:pt x="672338" y="5080"/>
                </a:lnTo>
                <a:lnTo>
                  <a:pt x="677672" y="14605"/>
                </a:lnTo>
                <a:lnTo>
                  <a:pt x="679602" y="14605"/>
                </a:lnTo>
                <a:lnTo>
                  <a:pt x="680974" y="13843"/>
                </a:lnTo>
                <a:lnTo>
                  <a:pt x="676094" y="5080"/>
                </a:lnTo>
                <a:close/>
              </a:path>
              <a:path w="688975" h="389255">
                <a:moveTo>
                  <a:pt x="674751" y="2667"/>
                </a:moveTo>
                <a:lnTo>
                  <a:pt x="654178" y="14097"/>
                </a:lnTo>
                <a:lnTo>
                  <a:pt x="666828" y="14370"/>
                </a:lnTo>
                <a:lnTo>
                  <a:pt x="672338" y="5080"/>
                </a:lnTo>
                <a:lnTo>
                  <a:pt x="676094" y="5080"/>
                </a:lnTo>
                <a:lnTo>
                  <a:pt x="674751" y="2667"/>
                </a:lnTo>
                <a:close/>
              </a:path>
              <a:path w="688975" h="389255">
                <a:moveTo>
                  <a:pt x="586231" y="0"/>
                </a:moveTo>
                <a:lnTo>
                  <a:pt x="583438" y="2794"/>
                </a:lnTo>
                <a:lnTo>
                  <a:pt x="583183" y="9779"/>
                </a:lnTo>
                <a:lnTo>
                  <a:pt x="585977" y="12700"/>
                </a:lnTo>
                <a:lnTo>
                  <a:pt x="589533" y="12700"/>
                </a:lnTo>
                <a:lnTo>
                  <a:pt x="654178" y="14097"/>
                </a:lnTo>
                <a:lnTo>
                  <a:pt x="674751" y="2667"/>
                </a:lnTo>
                <a:lnTo>
                  <a:pt x="688546" y="2667"/>
                </a:lnTo>
                <a:lnTo>
                  <a:pt x="688848" y="2159"/>
                </a:lnTo>
                <a:lnTo>
                  <a:pt x="589788" y="126"/>
                </a:lnTo>
                <a:lnTo>
                  <a:pt x="5862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35940" y="2947311"/>
            <a:ext cx="8107045" cy="104965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927100" marR="5080" indent="-915035">
              <a:lnSpc>
                <a:spcPct val="120000"/>
              </a:lnSpc>
              <a:spcBef>
                <a:spcPts val="95"/>
              </a:spcBef>
            </a:pPr>
            <a:r>
              <a:rPr dirty="0">
                <a:solidFill>
                  <a:srgbClr val="0000FF"/>
                </a:solidFill>
              </a:rPr>
              <a:t>An</a:t>
            </a:r>
            <a:r>
              <a:rPr dirty="0" spc="-85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Application</a:t>
            </a:r>
            <a:r>
              <a:rPr dirty="0" spc="-50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of</a:t>
            </a:r>
            <a:r>
              <a:rPr dirty="0" spc="-85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Feed</a:t>
            </a:r>
            <a:r>
              <a:rPr dirty="0" spc="-75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Forward</a:t>
            </a:r>
            <a:r>
              <a:rPr dirty="0" spc="-65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Neural</a:t>
            </a:r>
            <a:r>
              <a:rPr dirty="0" spc="-70">
                <a:solidFill>
                  <a:srgbClr val="0000FF"/>
                </a:solidFill>
              </a:rPr>
              <a:t> </a:t>
            </a:r>
            <a:r>
              <a:rPr dirty="0" spc="-10">
                <a:solidFill>
                  <a:srgbClr val="0000FF"/>
                </a:solidFill>
              </a:rPr>
              <a:t>Network </a:t>
            </a:r>
            <a:r>
              <a:rPr dirty="0">
                <a:solidFill>
                  <a:srgbClr val="0000FF"/>
                </a:solidFill>
              </a:rPr>
              <a:t>Optical</a:t>
            </a:r>
            <a:r>
              <a:rPr dirty="0" spc="-110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Character</a:t>
            </a:r>
            <a:r>
              <a:rPr dirty="0" spc="-85">
                <a:solidFill>
                  <a:srgbClr val="0000FF"/>
                </a:solidFill>
              </a:rPr>
              <a:t> </a:t>
            </a:r>
            <a:r>
              <a:rPr dirty="0" spc="-10">
                <a:solidFill>
                  <a:srgbClr val="0000FF"/>
                </a:solidFill>
              </a:rPr>
              <a:t>Recognition(OCR)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69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229969" y="496062"/>
            <a:ext cx="704469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solidFill>
                  <a:srgbClr val="0000FF"/>
                </a:solidFill>
              </a:rPr>
              <a:t>Optical</a:t>
            </a:r>
            <a:r>
              <a:rPr dirty="0" sz="3200" spc="-45">
                <a:solidFill>
                  <a:srgbClr val="0000FF"/>
                </a:solidFill>
              </a:rPr>
              <a:t> </a:t>
            </a:r>
            <a:r>
              <a:rPr dirty="0" sz="3200">
                <a:solidFill>
                  <a:srgbClr val="0000FF"/>
                </a:solidFill>
              </a:rPr>
              <a:t>Character</a:t>
            </a:r>
            <a:r>
              <a:rPr dirty="0" sz="3200" spc="-25">
                <a:solidFill>
                  <a:srgbClr val="0000FF"/>
                </a:solidFill>
              </a:rPr>
              <a:t> </a:t>
            </a:r>
            <a:r>
              <a:rPr dirty="0" sz="3200" spc="-10">
                <a:solidFill>
                  <a:srgbClr val="0000FF"/>
                </a:solidFill>
              </a:rPr>
              <a:t>Recognition(OCR)</a:t>
            </a:r>
            <a:endParaRPr sz="3200"/>
          </a:p>
        </p:txBody>
      </p:sp>
      <p:sp>
        <p:nvSpPr>
          <p:cNvPr id="12" name="object 12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70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0" y="1078990"/>
            <a:ext cx="8915400" cy="5779135"/>
            <a:chOff x="0" y="1078990"/>
            <a:chExt cx="8915400" cy="5779135"/>
          </a:xfrm>
        </p:grpSpPr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524000"/>
              <a:ext cx="4715256" cy="3857244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72000" y="1078990"/>
              <a:ext cx="4343400" cy="5779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2438400"/>
            <a:ext cx="9010015" cy="1051560"/>
            <a:chOff x="0" y="2438400"/>
            <a:chExt cx="9010015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292608" y="2545079"/>
              <a:ext cx="384175" cy="475615"/>
            </a:xfrm>
            <a:custGeom>
              <a:avLst/>
              <a:gdLst/>
              <a:ahLst/>
              <a:cxnLst/>
              <a:rect l="l" t="t" r="r" b="b"/>
              <a:pathLst>
                <a:path w="384175" h="475614">
                  <a:moveTo>
                    <a:pt x="0" y="475488"/>
                  </a:moveTo>
                  <a:lnTo>
                    <a:pt x="384048" y="475488"/>
                  </a:lnTo>
                  <a:lnTo>
                    <a:pt x="384048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655" y="2545079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17576" y="2968751"/>
              <a:ext cx="368935" cy="475615"/>
            </a:xfrm>
            <a:custGeom>
              <a:avLst/>
              <a:gdLst/>
              <a:ahLst/>
              <a:cxnLst/>
              <a:rect l="l" t="t" r="r" b="b"/>
              <a:pathLst>
                <a:path w="368934" h="475614">
                  <a:moveTo>
                    <a:pt x="0" y="475488"/>
                  </a:moveTo>
                  <a:lnTo>
                    <a:pt x="368808" y="475488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6383" y="2968751"/>
              <a:ext cx="371856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895600"/>
              <a:ext cx="560832" cy="423672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633984" y="2438399"/>
              <a:ext cx="33655" cy="1051560"/>
            </a:xfrm>
            <a:custGeom>
              <a:avLst/>
              <a:gdLst/>
              <a:ahLst/>
              <a:cxnLst/>
              <a:rect l="l" t="t" r="r" b="b"/>
              <a:pathLst>
                <a:path w="33654" h="1051560">
                  <a:moveTo>
                    <a:pt x="33528" y="877824"/>
                  </a:moveTo>
                  <a:lnTo>
                    <a:pt x="0" y="877824"/>
                  </a:lnTo>
                  <a:lnTo>
                    <a:pt x="0" y="1051560"/>
                  </a:lnTo>
                  <a:lnTo>
                    <a:pt x="33528" y="1051560"/>
                  </a:lnTo>
                  <a:lnTo>
                    <a:pt x="33528" y="877824"/>
                  </a:lnTo>
                  <a:close/>
                </a:path>
                <a:path w="33654" h="1051560">
                  <a:moveTo>
                    <a:pt x="33528" y="0"/>
                  </a:moveTo>
                  <a:lnTo>
                    <a:pt x="0" y="0"/>
                  </a:lnTo>
                  <a:lnTo>
                    <a:pt x="0" y="822960"/>
                  </a:lnTo>
                  <a:lnTo>
                    <a:pt x="33528" y="822960"/>
                  </a:lnTo>
                  <a:lnTo>
                    <a:pt x="33528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6991" y="3261360"/>
              <a:ext cx="8692896" cy="54863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1003503" y="2595829"/>
            <a:ext cx="7221855" cy="191071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3500" b="1">
                <a:solidFill>
                  <a:srgbClr val="6F2F9F"/>
                </a:solidFill>
                <a:latin typeface="Arial"/>
                <a:cs typeface="Arial"/>
              </a:rPr>
              <a:t>Classification</a:t>
            </a:r>
            <a:r>
              <a:rPr dirty="0" sz="3500" spc="-35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500" b="1">
                <a:solidFill>
                  <a:srgbClr val="6F2F9F"/>
                </a:solidFill>
                <a:latin typeface="Arial"/>
                <a:cs typeface="Arial"/>
              </a:rPr>
              <a:t>with</a:t>
            </a:r>
            <a:r>
              <a:rPr dirty="0" sz="3500" spc="-80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500" b="1">
                <a:solidFill>
                  <a:srgbClr val="6F2F9F"/>
                </a:solidFill>
                <a:latin typeface="Arial"/>
                <a:cs typeface="Arial"/>
              </a:rPr>
              <a:t>Decision</a:t>
            </a:r>
            <a:r>
              <a:rPr dirty="0" sz="3500" spc="20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500" spc="-10" b="1">
                <a:solidFill>
                  <a:srgbClr val="6F2F9F"/>
                </a:solidFill>
                <a:latin typeface="Arial"/>
                <a:cs typeface="Arial"/>
              </a:rPr>
              <a:t>Trees</a:t>
            </a:r>
            <a:endParaRPr sz="3500">
              <a:latin typeface="Arial"/>
              <a:cs typeface="Arial"/>
            </a:endParaRPr>
          </a:p>
          <a:p>
            <a:pPr algn="ctr" marL="1204595" marR="1190625">
              <a:lnSpc>
                <a:spcPct val="110100"/>
              </a:lnSpc>
              <a:spcBef>
                <a:spcPts val="3240"/>
              </a:spcBef>
            </a:pP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Dr.</a:t>
            </a:r>
            <a:r>
              <a:rPr dirty="0" sz="2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Md.</a:t>
            </a:r>
            <a:r>
              <a:rPr dirty="0" sz="28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Aminul</a:t>
            </a:r>
            <a:r>
              <a:rPr dirty="0" sz="2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Haque</a:t>
            </a:r>
            <a:r>
              <a:rPr dirty="0" sz="2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0000FF"/>
                </a:solidFill>
                <a:latin typeface="Arial"/>
                <a:cs typeface="Arial"/>
              </a:rPr>
              <a:t>Akhand </a:t>
            </a: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Dept.</a:t>
            </a:r>
            <a:r>
              <a:rPr dirty="0" sz="28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28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CSE,</a:t>
            </a:r>
            <a:r>
              <a:rPr dirty="0" sz="28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 spc="-25">
                <a:solidFill>
                  <a:srgbClr val="0000FF"/>
                </a:solidFill>
                <a:latin typeface="Arial"/>
                <a:cs typeface="Arial"/>
              </a:rPr>
              <a:t>SUB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884021" y="1287272"/>
            <a:ext cx="7352030" cy="4533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1C1C1C"/>
                </a:solidFill>
              </a:rPr>
              <a:t>MCSE</a:t>
            </a:r>
            <a:r>
              <a:rPr dirty="0" spc="-70">
                <a:solidFill>
                  <a:srgbClr val="1C1C1C"/>
                </a:solidFill>
              </a:rPr>
              <a:t> </a:t>
            </a:r>
            <a:r>
              <a:rPr dirty="0">
                <a:solidFill>
                  <a:srgbClr val="1C1C1C"/>
                </a:solidFill>
              </a:rPr>
              <a:t>666:Pattern</a:t>
            </a:r>
            <a:r>
              <a:rPr dirty="0" spc="15">
                <a:solidFill>
                  <a:srgbClr val="1C1C1C"/>
                </a:solidFill>
              </a:rPr>
              <a:t> </a:t>
            </a:r>
            <a:r>
              <a:rPr dirty="0">
                <a:solidFill>
                  <a:srgbClr val="1C1C1C"/>
                </a:solidFill>
              </a:rPr>
              <a:t>and</a:t>
            </a:r>
            <a:r>
              <a:rPr dirty="0" spc="-20">
                <a:solidFill>
                  <a:srgbClr val="1C1C1C"/>
                </a:solidFill>
              </a:rPr>
              <a:t> </a:t>
            </a:r>
            <a:r>
              <a:rPr dirty="0">
                <a:solidFill>
                  <a:srgbClr val="1C1C1C"/>
                </a:solidFill>
              </a:rPr>
              <a:t>Speech</a:t>
            </a:r>
            <a:r>
              <a:rPr dirty="0" spc="-15">
                <a:solidFill>
                  <a:srgbClr val="1C1C1C"/>
                </a:solidFill>
              </a:rPr>
              <a:t> </a:t>
            </a:r>
            <a:r>
              <a:rPr dirty="0" spc="-10">
                <a:solidFill>
                  <a:srgbClr val="1C1C1C"/>
                </a:solidFill>
              </a:rPr>
              <a:t>Recognition</a:t>
            </a:r>
          </a:p>
        </p:txBody>
      </p:sp>
      <p:sp>
        <p:nvSpPr>
          <p:cNvPr id="13" name="object 13" descr=""/>
          <p:cNvSpPr txBox="1"/>
          <p:nvPr/>
        </p:nvSpPr>
        <p:spPr>
          <a:xfrm>
            <a:off x="1471930" y="5402376"/>
            <a:ext cx="6219825" cy="329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>
                <a:latin typeface="Arial"/>
                <a:cs typeface="Arial"/>
              </a:rPr>
              <a:t>Reference/Source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Slides: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Maria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Simi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Michael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Crawford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0513" y="352501"/>
            <a:ext cx="451993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Classes</a:t>
            </a:r>
            <a:r>
              <a:rPr dirty="0" spc="-65"/>
              <a:t> </a:t>
            </a:r>
            <a:r>
              <a:rPr dirty="0"/>
              <a:t>and</a:t>
            </a:r>
            <a:r>
              <a:rPr dirty="0" spc="-70"/>
              <a:t> </a:t>
            </a:r>
            <a:r>
              <a:rPr dirty="0" spc="-10"/>
              <a:t>Classification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14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914400"/>
            <a:ext cx="7350252" cy="251460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625596"/>
            <a:ext cx="7328915" cy="153466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43200" y="5245606"/>
            <a:ext cx="6082284" cy="1536192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222044" y="543890"/>
            <a:ext cx="7599045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i="1">
                <a:latin typeface="Times New Roman"/>
                <a:cs typeface="Times New Roman"/>
              </a:rPr>
              <a:t>Inductive</a:t>
            </a:r>
            <a:r>
              <a:rPr dirty="0" sz="3600" spc="-25" i="1">
                <a:latin typeface="Times New Roman"/>
                <a:cs typeface="Times New Roman"/>
              </a:rPr>
              <a:t> </a:t>
            </a:r>
            <a:r>
              <a:rPr dirty="0" sz="3600" i="1">
                <a:latin typeface="Times New Roman"/>
                <a:cs typeface="Times New Roman"/>
              </a:rPr>
              <a:t>Inference</a:t>
            </a:r>
            <a:r>
              <a:rPr dirty="0" sz="3600" spc="-10" i="1">
                <a:latin typeface="Times New Roman"/>
                <a:cs typeface="Times New Roman"/>
              </a:rPr>
              <a:t> </a:t>
            </a:r>
            <a:r>
              <a:rPr dirty="0" sz="3600" i="1">
                <a:latin typeface="Times New Roman"/>
                <a:cs typeface="Times New Roman"/>
              </a:rPr>
              <a:t>with</a:t>
            </a:r>
            <a:r>
              <a:rPr dirty="0" sz="3600" spc="5" i="1">
                <a:latin typeface="Times New Roman"/>
                <a:cs typeface="Times New Roman"/>
              </a:rPr>
              <a:t> </a:t>
            </a:r>
            <a:r>
              <a:rPr dirty="0" sz="3600" i="1">
                <a:latin typeface="Times New Roman"/>
                <a:cs typeface="Times New Roman"/>
              </a:rPr>
              <a:t>Decision</a:t>
            </a:r>
            <a:r>
              <a:rPr dirty="0" sz="3600" spc="-40" i="1">
                <a:latin typeface="Times New Roman"/>
                <a:cs typeface="Times New Roman"/>
              </a:rPr>
              <a:t> </a:t>
            </a:r>
            <a:r>
              <a:rPr dirty="0" sz="3600" spc="-10" i="1">
                <a:latin typeface="Times New Roman"/>
                <a:cs typeface="Times New Roman"/>
              </a:rPr>
              <a:t>Trees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16484" y="605993"/>
            <a:ext cx="13970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474370" y="1569466"/>
            <a:ext cx="8286750" cy="38830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6870" marR="300990" indent="-344805">
              <a:lnSpc>
                <a:spcPct val="100000"/>
              </a:lnSpc>
              <a:spcBef>
                <a:spcPts val="105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56870" algn="l"/>
              </a:tabLst>
            </a:pPr>
            <a:r>
              <a:rPr dirty="0" sz="2800" spc="-254" i="1">
                <a:latin typeface="Arial"/>
                <a:cs typeface="Arial"/>
              </a:rPr>
              <a:t>Decision</a:t>
            </a:r>
            <a:r>
              <a:rPr dirty="0" sz="2800" spc="-55" i="1">
                <a:latin typeface="Arial"/>
                <a:cs typeface="Arial"/>
              </a:rPr>
              <a:t> </a:t>
            </a:r>
            <a:r>
              <a:rPr dirty="0" sz="2800" spc="-335" i="1">
                <a:latin typeface="Arial"/>
                <a:cs typeface="Arial"/>
              </a:rPr>
              <a:t>Trees</a:t>
            </a:r>
            <a:r>
              <a:rPr dirty="0" sz="2800" spc="-5" i="1">
                <a:latin typeface="Arial"/>
                <a:cs typeface="Arial"/>
              </a:rPr>
              <a:t> </a:t>
            </a:r>
            <a:r>
              <a:rPr dirty="0" sz="2800" spc="-220" i="1">
                <a:latin typeface="Arial"/>
                <a:cs typeface="Arial"/>
              </a:rPr>
              <a:t>(DT)</a:t>
            </a:r>
            <a:r>
              <a:rPr dirty="0" sz="2800" spc="15" i="1">
                <a:latin typeface="Arial"/>
                <a:cs typeface="Arial"/>
              </a:rPr>
              <a:t> </a:t>
            </a:r>
            <a:r>
              <a:rPr dirty="0" sz="2800" spc="-250">
                <a:latin typeface="Arial"/>
                <a:cs typeface="Arial"/>
              </a:rPr>
              <a:t>is</a:t>
            </a:r>
            <a:r>
              <a:rPr dirty="0" sz="2800" spc="5">
                <a:latin typeface="Arial"/>
                <a:cs typeface="Arial"/>
              </a:rPr>
              <a:t> </a:t>
            </a:r>
            <a:r>
              <a:rPr dirty="0" sz="2800" spc="-225">
                <a:latin typeface="Arial"/>
                <a:cs typeface="Arial"/>
              </a:rPr>
              <a:t>one</a:t>
            </a:r>
            <a:r>
              <a:rPr dirty="0" sz="2800" spc="-2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of</a:t>
            </a:r>
            <a:r>
              <a:rPr dirty="0" sz="2800" spc="5">
                <a:latin typeface="Arial"/>
                <a:cs typeface="Arial"/>
              </a:rPr>
              <a:t> </a:t>
            </a:r>
            <a:r>
              <a:rPr dirty="0" sz="2800" spc="-170">
                <a:latin typeface="Arial"/>
                <a:cs typeface="Arial"/>
              </a:rPr>
              <a:t>the</a:t>
            </a:r>
            <a:r>
              <a:rPr dirty="0" sz="2800" spc="-20">
                <a:latin typeface="Arial"/>
                <a:cs typeface="Arial"/>
              </a:rPr>
              <a:t> </a:t>
            </a:r>
            <a:r>
              <a:rPr dirty="0" sz="2800" spc="-280">
                <a:latin typeface="Arial"/>
                <a:cs typeface="Arial"/>
              </a:rPr>
              <a:t>most</a:t>
            </a:r>
            <a:r>
              <a:rPr dirty="0" sz="2800" spc="-20">
                <a:latin typeface="Arial"/>
                <a:cs typeface="Arial"/>
              </a:rPr>
              <a:t> </a:t>
            </a:r>
            <a:r>
              <a:rPr dirty="0" sz="2800" spc="-60">
                <a:latin typeface="Arial"/>
                <a:cs typeface="Arial"/>
              </a:rPr>
              <a:t>widely</a:t>
            </a:r>
            <a:r>
              <a:rPr dirty="0" sz="2800" spc="-65">
                <a:latin typeface="Arial"/>
                <a:cs typeface="Arial"/>
              </a:rPr>
              <a:t> </a:t>
            </a:r>
            <a:r>
              <a:rPr dirty="0" sz="2800" spc="-250">
                <a:latin typeface="Arial"/>
                <a:cs typeface="Arial"/>
              </a:rPr>
              <a:t>used</a:t>
            </a:r>
            <a:r>
              <a:rPr dirty="0" sz="2800" spc="15">
                <a:latin typeface="Arial"/>
                <a:cs typeface="Arial"/>
              </a:rPr>
              <a:t> </a:t>
            </a:r>
            <a:r>
              <a:rPr dirty="0" sz="2800" spc="-25">
                <a:latin typeface="Arial"/>
                <a:cs typeface="Arial"/>
              </a:rPr>
              <a:t>and </a:t>
            </a:r>
            <a:r>
              <a:rPr dirty="0" sz="2800" spc="-85">
                <a:latin typeface="Arial"/>
                <a:cs typeface="Arial"/>
              </a:rPr>
              <a:t>practical</a:t>
            </a:r>
            <a:r>
              <a:rPr dirty="0" sz="2800" spc="-25">
                <a:latin typeface="Arial"/>
                <a:cs typeface="Arial"/>
              </a:rPr>
              <a:t> </a:t>
            </a:r>
            <a:r>
              <a:rPr dirty="0" sz="2800" spc="-240">
                <a:latin typeface="Arial"/>
                <a:cs typeface="Arial"/>
              </a:rPr>
              <a:t>methods</a:t>
            </a:r>
            <a:r>
              <a:rPr dirty="0" sz="2800" spc="-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of</a:t>
            </a:r>
            <a:r>
              <a:rPr dirty="0" sz="2800" spc="20">
                <a:latin typeface="Arial"/>
                <a:cs typeface="Arial"/>
              </a:rPr>
              <a:t> </a:t>
            </a:r>
            <a:r>
              <a:rPr dirty="0" sz="2800" spc="-195" i="1">
                <a:solidFill>
                  <a:srgbClr val="6F2F9F"/>
                </a:solidFill>
                <a:latin typeface="Arial"/>
                <a:cs typeface="Arial"/>
              </a:rPr>
              <a:t>inductive</a:t>
            </a:r>
            <a:r>
              <a:rPr dirty="0" sz="2800" spc="-25" i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800" spc="-90" i="1">
                <a:solidFill>
                  <a:srgbClr val="6F2F9F"/>
                </a:solidFill>
                <a:latin typeface="Arial"/>
                <a:cs typeface="Arial"/>
              </a:rPr>
              <a:t>inference</a:t>
            </a:r>
            <a:endParaRPr sz="28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675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56870" algn="l"/>
              </a:tabLst>
            </a:pPr>
            <a:r>
              <a:rPr dirty="0" sz="2800" spc="-100">
                <a:latin typeface="Arial"/>
                <a:cs typeface="Arial"/>
              </a:rPr>
              <a:t>Features:</a:t>
            </a:r>
            <a:endParaRPr sz="2800">
              <a:latin typeface="Arial"/>
              <a:cs typeface="Arial"/>
            </a:endParaRPr>
          </a:p>
          <a:p>
            <a:pPr lvl="1" marL="756285" marR="97155" indent="-287020">
              <a:lnSpc>
                <a:spcPct val="100000"/>
              </a:lnSpc>
              <a:spcBef>
                <a:spcPts val="595"/>
              </a:spcBef>
              <a:buClr>
                <a:srgbClr val="00AFEF"/>
              </a:buClr>
              <a:buSzPct val="75000"/>
              <a:buFont typeface="Wingdings"/>
              <a:buChar char=""/>
              <a:tabLst>
                <a:tab pos="756285" algn="l"/>
              </a:tabLst>
            </a:pPr>
            <a:r>
              <a:rPr dirty="0" sz="2400" spc="-130">
                <a:latin typeface="Arial"/>
                <a:cs typeface="Arial"/>
              </a:rPr>
              <a:t>Method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for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70">
                <a:latin typeface="Arial"/>
                <a:cs typeface="Arial"/>
              </a:rPr>
              <a:t>approximating</a:t>
            </a:r>
            <a:r>
              <a:rPr dirty="0" sz="2400" spc="10">
                <a:latin typeface="Arial"/>
                <a:cs typeface="Arial"/>
              </a:rPr>
              <a:t> </a:t>
            </a:r>
            <a:r>
              <a:rPr dirty="0" sz="2400" spc="-175" i="1">
                <a:solidFill>
                  <a:srgbClr val="0000FF"/>
                </a:solidFill>
                <a:latin typeface="Arial"/>
                <a:cs typeface="Arial"/>
              </a:rPr>
              <a:t>discrete-valued</a:t>
            </a:r>
            <a:r>
              <a:rPr dirty="0" sz="2400" spc="1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85">
                <a:latin typeface="Arial"/>
                <a:cs typeface="Arial"/>
              </a:rPr>
              <a:t>functions</a:t>
            </a:r>
            <a:r>
              <a:rPr dirty="0" sz="2400">
                <a:latin typeface="Arial"/>
                <a:cs typeface="Arial"/>
              </a:rPr>
              <a:t> </a:t>
            </a:r>
            <a:r>
              <a:rPr dirty="0" sz="2400" spc="-110">
                <a:latin typeface="Arial"/>
                <a:cs typeface="Arial"/>
              </a:rPr>
              <a:t>(including </a:t>
            </a:r>
            <a:r>
              <a:rPr dirty="0" sz="2400" spc="-10">
                <a:latin typeface="Arial"/>
                <a:cs typeface="Arial"/>
              </a:rPr>
              <a:t>boolean)</a:t>
            </a:r>
            <a:endParaRPr sz="2400">
              <a:latin typeface="Arial"/>
              <a:cs typeface="Arial"/>
            </a:endParaRPr>
          </a:p>
          <a:p>
            <a:pPr lvl="1" marL="756285" marR="5080" indent="-287020">
              <a:lnSpc>
                <a:spcPct val="100000"/>
              </a:lnSpc>
              <a:spcBef>
                <a:spcPts val="580"/>
              </a:spcBef>
              <a:buClr>
                <a:srgbClr val="00AFEF"/>
              </a:buClr>
              <a:buSzPct val="75000"/>
              <a:buFont typeface="Wingdings"/>
              <a:buChar char=""/>
              <a:tabLst>
                <a:tab pos="756285" algn="l"/>
              </a:tabLst>
            </a:pPr>
            <a:r>
              <a:rPr dirty="0" sz="2400" spc="-150">
                <a:latin typeface="Arial"/>
                <a:cs typeface="Arial"/>
              </a:rPr>
              <a:t>Learned</a:t>
            </a:r>
            <a:r>
              <a:rPr dirty="0" sz="2400" spc="30">
                <a:latin typeface="Arial"/>
                <a:cs typeface="Arial"/>
              </a:rPr>
              <a:t> </a:t>
            </a:r>
            <a:r>
              <a:rPr dirty="0" sz="2400" spc="-185">
                <a:latin typeface="Arial"/>
                <a:cs typeface="Arial"/>
              </a:rPr>
              <a:t>functions</a:t>
            </a:r>
            <a:r>
              <a:rPr dirty="0" sz="2400" spc="1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are</a:t>
            </a:r>
            <a:r>
              <a:rPr dirty="0" sz="2400" spc="5">
                <a:latin typeface="Arial"/>
                <a:cs typeface="Arial"/>
              </a:rPr>
              <a:t> </a:t>
            </a:r>
            <a:r>
              <a:rPr dirty="0" sz="2400" spc="-125">
                <a:latin typeface="Arial"/>
                <a:cs typeface="Arial"/>
              </a:rPr>
              <a:t>represented</a:t>
            </a:r>
            <a:r>
              <a:rPr dirty="0" sz="2400" spc="35">
                <a:latin typeface="Arial"/>
                <a:cs typeface="Arial"/>
              </a:rPr>
              <a:t> </a:t>
            </a:r>
            <a:r>
              <a:rPr dirty="0" sz="2400" spc="-225">
                <a:latin typeface="Arial"/>
                <a:cs typeface="Arial"/>
              </a:rPr>
              <a:t>as</a:t>
            </a:r>
            <a:r>
              <a:rPr dirty="0" sz="2400" spc="15">
                <a:latin typeface="Arial"/>
                <a:cs typeface="Arial"/>
              </a:rPr>
              <a:t> </a:t>
            </a:r>
            <a:r>
              <a:rPr dirty="0" sz="2400" spc="-215" i="1">
                <a:solidFill>
                  <a:srgbClr val="0000FF"/>
                </a:solidFill>
                <a:latin typeface="Arial"/>
                <a:cs typeface="Arial"/>
              </a:rPr>
              <a:t>decision</a:t>
            </a:r>
            <a:r>
              <a:rPr dirty="0" sz="2400" spc="1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210" i="1">
                <a:solidFill>
                  <a:srgbClr val="0000FF"/>
                </a:solidFill>
                <a:latin typeface="Arial"/>
                <a:cs typeface="Arial"/>
              </a:rPr>
              <a:t>trees</a:t>
            </a:r>
            <a:r>
              <a:rPr dirty="0" sz="2400" spc="-1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75">
                <a:solidFill>
                  <a:srgbClr val="0000FF"/>
                </a:solidFill>
                <a:latin typeface="Arial"/>
                <a:cs typeface="Arial"/>
              </a:rPr>
              <a:t>(or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0000FF"/>
                </a:solidFill>
                <a:latin typeface="Arial"/>
                <a:cs typeface="Arial"/>
              </a:rPr>
              <a:t>if-</a:t>
            </a:r>
            <a:r>
              <a:rPr dirty="0" sz="2400" spc="-114" i="1">
                <a:solidFill>
                  <a:srgbClr val="0000FF"/>
                </a:solidFill>
                <a:latin typeface="Arial"/>
                <a:cs typeface="Arial"/>
              </a:rPr>
              <a:t>then-</a:t>
            </a:r>
            <a:r>
              <a:rPr dirty="0" sz="2400" spc="-114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254" i="1">
                <a:solidFill>
                  <a:srgbClr val="0000FF"/>
                </a:solidFill>
                <a:latin typeface="Arial"/>
                <a:cs typeface="Arial"/>
              </a:rPr>
              <a:t>else</a:t>
            </a:r>
            <a:r>
              <a:rPr dirty="0" sz="2400" spc="-15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rules</a:t>
            </a:r>
            <a:r>
              <a:rPr dirty="0" sz="2400" spc="-10" i="1">
                <a:solidFill>
                  <a:srgbClr val="0000FF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575"/>
              </a:spcBef>
              <a:buClr>
                <a:srgbClr val="00AFEF"/>
              </a:buClr>
              <a:buSzPct val="75000"/>
              <a:buFont typeface="Wingdings"/>
              <a:buChar char=""/>
              <a:tabLst>
                <a:tab pos="756285" algn="l"/>
              </a:tabLst>
            </a:pPr>
            <a:r>
              <a:rPr dirty="0" sz="2400" spc="-195">
                <a:latin typeface="Arial"/>
                <a:cs typeface="Arial"/>
              </a:rPr>
              <a:t>Expressive</a:t>
            </a:r>
            <a:r>
              <a:rPr dirty="0" sz="2400" spc="40">
                <a:latin typeface="Arial"/>
                <a:cs typeface="Arial"/>
              </a:rPr>
              <a:t> </a:t>
            </a:r>
            <a:r>
              <a:rPr dirty="0" sz="2400" spc="-190">
                <a:latin typeface="Arial"/>
                <a:cs typeface="Arial"/>
              </a:rPr>
              <a:t>hypotheses</a:t>
            </a:r>
            <a:r>
              <a:rPr dirty="0" sz="2400" spc="30">
                <a:latin typeface="Arial"/>
                <a:cs typeface="Arial"/>
              </a:rPr>
              <a:t> </a:t>
            </a:r>
            <a:r>
              <a:rPr dirty="0" sz="2400" spc="-175">
                <a:latin typeface="Arial"/>
                <a:cs typeface="Arial"/>
              </a:rPr>
              <a:t>space,</a:t>
            </a:r>
            <a:r>
              <a:rPr dirty="0" sz="2400" spc="65">
                <a:latin typeface="Arial"/>
                <a:cs typeface="Arial"/>
              </a:rPr>
              <a:t> </a:t>
            </a:r>
            <a:r>
              <a:rPr dirty="0" sz="2400" spc="-140">
                <a:latin typeface="Arial"/>
                <a:cs typeface="Arial"/>
              </a:rPr>
              <a:t>including</a:t>
            </a:r>
            <a:r>
              <a:rPr dirty="0" sz="2400" spc="20">
                <a:latin typeface="Arial"/>
                <a:cs typeface="Arial"/>
              </a:rPr>
              <a:t> </a:t>
            </a:r>
            <a:r>
              <a:rPr dirty="0" sz="2400" spc="-65">
                <a:latin typeface="Arial"/>
                <a:cs typeface="Arial"/>
              </a:rPr>
              <a:t>disjunction</a:t>
            </a:r>
            <a:endParaRPr sz="24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580"/>
              </a:spcBef>
              <a:buClr>
                <a:srgbClr val="00AFEF"/>
              </a:buClr>
              <a:buSzPct val="75000"/>
              <a:buFont typeface="Wingdings"/>
              <a:buChar char=""/>
              <a:tabLst>
                <a:tab pos="756285" algn="l"/>
              </a:tabLst>
            </a:pPr>
            <a:r>
              <a:rPr dirty="0" sz="2400" spc="-245">
                <a:latin typeface="Arial"/>
                <a:cs typeface="Arial"/>
              </a:rPr>
              <a:t>Robust</a:t>
            </a:r>
            <a:r>
              <a:rPr dirty="0" sz="2400">
                <a:latin typeface="Arial"/>
                <a:cs typeface="Arial"/>
              </a:rPr>
              <a:t> to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 spc="-175">
                <a:latin typeface="Arial"/>
                <a:cs typeface="Arial"/>
              </a:rPr>
              <a:t>noisy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222044" y="607898"/>
            <a:ext cx="6910705" cy="5124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i="1">
                <a:latin typeface="Times New Roman"/>
                <a:cs typeface="Times New Roman"/>
              </a:rPr>
              <a:t>Play</a:t>
            </a:r>
            <a:r>
              <a:rPr dirty="0" sz="3200" spc="-6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Tennis</a:t>
            </a:r>
            <a:r>
              <a:rPr dirty="0" sz="3200" spc="-4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based</a:t>
            </a:r>
            <a:r>
              <a:rPr dirty="0" sz="3200" spc="-7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on</a:t>
            </a:r>
            <a:r>
              <a:rPr dirty="0" sz="3200" spc="-7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Weather</a:t>
            </a:r>
            <a:r>
              <a:rPr dirty="0" sz="3200" spc="-2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Condition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16484" y="605993"/>
            <a:ext cx="13970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graphicFrame>
        <p:nvGraphicFramePr>
          <p:cNvPr id="13" name="object 13" descr=""/>
          <p:cNvGraphicFramePr>
            <a:graphicFrameLocks noGrp="1"/>
          </p:cNvGraphicFramePr>
          <p:nvPr/>
        </p:nvGraphicFramePr>
        <p:xfrm>
          <a:off x="1258887" y="1492313"/>
          <a:ext cx="6788150" cy="5013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7880"/>
                <a:gridCol w="1263015"/>
                <a:gridCol w="1100455"/>
                <a:gridCol w="1344295"/>
                <a:gridCol w="1008379"/>
                <a:gridCol w="1148715"/>
              </a:tblGrid>
              <a:tr h="390525"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900" spc="-25" b="1">
                          <a:latin typeface="Arial"/>
                          <a:cs typeface="Arial"/>
                        </a:rPr>
                        <a:t>Day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3683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900" spc="-10" b="1">
                          <a:latin typeface="Arial"/>
                          <a:cs typeface="Arial"/>
                        </a:rPr>
                        <a:t>Outlook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368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900" spc="-20" b="1">
                          <a:latin typeface="Arial"/>
                          <a:cs typeface="Arial"/>
                        </a:rPr>
                        <a:t>Temp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368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900" spc="-10" b="1">
                          <a:latin typeface="Arial"/>
                          <a:cs typeface="Arial"/>
                        </a:rPr>
                        <a:t>Humidity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368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900" spc="-20" b="1">
                          <a:latin typeface="Arial"/>
                          <a:cs typeface="Arial"/>
                        </a:rPr>
                        <a:t>Wind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368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900" spc="-10" b="1">
                          <a:latin typeface="Arial"/>
                          <a:cs typeface="Arial"/>
                        </a:rPr>
                        <a:t>Tennis?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3683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algn="ctr" marL="635">
                        <a:lnSpc>
                          <a:spcPts val="2120"/>
                        </a:lnSpc>
                      </a:pPr>
                      <a:r>
                        <a:rPr dirty="0" sz="1900" spc="-25" i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D1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0"/>
                        </a:lnSpc>
                      </a:pPr>
                      <a:r>
                        <a:rPr dirty="0" sz="1900" spc="-1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Sunny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120"/>
                        </a:lnSpc>
                      </a:pPr>
                      <a:r>
                        <a:rPr dirty="0" sz="1900" spc="-25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Hot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0"/>
                        </a:lnSpc>
                      </a:pPr>
                      <a:r>
                        <a:rPr dirty="0" sz="1900" spc="-2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High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0"/>
                        </a:lnSpc>
                      </a:pPr>
                      <a:r>
                        <a:rPr dirty="0" sz="1900" spc="-2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Weak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2120"/>
                        </a:lnSpc>
                      </a:pPr>
                      <a:r>
                        <a:rPr dirty="0" sz="1900" spc="-25" i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algn="ctr" marL="635">
                        <a:lnSpc>
                          <a:spcPts val="2120"/>
                        </a:lnSpc>
                      </a:pPr>
                      <a:r>
                        <a:rPr dirty="0" sz="1900" spc="-25" i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D2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0"/>
                        </a:lnSpc>
                      </a:pPr>
                      <a:r>
                        <a:rPr dirty="0" sz="1900" spc="-1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Sunny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120"/>
                        </a:lnSpc>
                      </a:pPr>
                      <a:r>
                        <a:rPr dirty="0" sz="1900" spc="-25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Hot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0"/>
                        </a:lnSpc>
                      </a:pPr>
                      <a:r>
                        <a:rPr dirty="0" sz="1900" spc="-2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High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2120"/>
                        </a:lnSpc>
                      </a:pPr>
                      <a:r>
                        <a:rPr dirty="0" sz="1900" spc="-1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Strong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2120"/>
                        </a:lnSpc>
                      </a:pPr>
                      <a:r>
                        <a:rPr dirty="0" sz="1900" spc="-25" i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algn="ctr" marL="635">
                        <a:lnSpc>
                          <a:spcPts val="2120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D3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0"/>
                        </a:lnSpc>
                      </a:pPr>
                      <a:r>
                        <a:rPr dirty="0" sz="19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Overcast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120"/>
                        </a:lnSpc>
                      </a:pPr>
                      <a:r>
                        <a:rPr dirty="0" sz="1900" spc="-2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Hot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0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High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0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Weak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2120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algn="ctr" marL="635">
                        <a:lnSpc>
                          <a:spcPts val="2120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D4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2120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Rain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0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Mild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0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High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0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Weak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2120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algn="ctr" marL="635">
                        <a:lnSpc>
                          <a:spcPts val="2120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D5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2120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Rain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0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Cool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2120"/>
                        </a:lnSpc>
                      </a:pPr>
                      <a:r>
                        <a:rPr dirty="0" sz="19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Normal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0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Weak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2120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algn="ctr" marL="635">
                        <a:lnSpc>
                          <a:spcPts val="2125"/>
                        </a:lnSpc>
                      </a:pPr>
                      <a:r>
                        <a:rPr dirty="0" sz="1900" spc="-25" i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D6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2125"/>
                        </a:lnSpc>
                      </a:pPr>
                      <a:r>
                        <a:rPr dirty="0" sz="1900" spc="-2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Rain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5"/>
                        </a:lnSpc>
                      </a:pPr>
                      <a:r>
                        <a:rPr dirty="0" sz="1900" spc="-2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Cool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2125"/>
                        </a:lnSpc>
                      </a:pPr>
                      <a:r>
                        <a:rPr dirty="0" sz="1900" spc="-1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Normal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2125"/>
                        </a:lnSpc>
                      </a:pPr>
                      <a:r>
                        <a:rPr dirty="0" sz="1900" spc="-1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Strong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2125"/>
                        </a:lnSpc>
                      </a:pPr>
                      <a:r>
                        <a:rPr dirty="0" sz="1900" spc="-25" i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algn="ctr" marL="635">
                        <a:lnSpc>
                          <a:spcPts val="2125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D7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5"/>
                        </a:lnSpc>
                      </a:pPr>
                      <a:r>
                        <a:rPr dirty="0" sz="19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Overcast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5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Cool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2125"/>
                        </a:lnSpc>
                      </a:pPr>
                      <a:r>
                        <a:rPr dirty="0" sz="19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Normal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2125"/>
                        </a:lnSpc>
                      </a:pPr>
                      <a:r>
                        <a:rPr dirty="0" sz="19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Strong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2125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algn="ctr" marL="635">
                        <a:lnSpc>
                          <a:spcPts val="2125"/>
                        </a:lnSpc>
                      </a:pPr>
                      <a:r>
                        <a:rPr dirty="0" sz="1900" spc="-25" i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D8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5"/>
                        </a:lnSpc>
                      </a:pPr>
                      <a:r>
                        <a:rPr dirty="0" sz="1900" spc="-1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Sunny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5"/>
                        </a:lnSpc>
                      </a:pPr>
                      <a:r>
                        <a:rPr dirty="0" sz="1900" spc="-2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Mild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5"/>
                        </a:lnSpc>
                      </a:pPr>
                      <a:r>
                        <a:rPr dirty="0" sz="1900" spc="-2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High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5"/>
                        </a:lnSpc>
                      </a:pPr>
                      <a:r>
                        <a:rPr dirty="0" sz="1900" spc="-2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Weak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2125"/>
                        </a:lnSpc>
                      </a:pPr>
                      <a:r>
                        <a:rPr dirty="0" sz="1900" spc="-25" i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algn="ctr" marL="635">
                        <a:lnSpc>
                          <a:spcPts val="2125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D9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5"/>
                        </a:lnSpc>
                      </a:pPr>
                      <a:r>
                        <a:rPr dirty="0" sz="19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Sunny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5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Cool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2125"/>
                        </a:lnSpc>
                      </a:pPr>
                      <a:r>
                        <a:rPr dirty="0" sz="19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Normal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5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Weak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2125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algn="ctr" marL="1270">
                        <a:lnSpc>
                          <a:spcPts val="2130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D10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2130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Rain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30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Mild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2130"/>
                        </a:lnSpc>
                      </a:pPr>
                      <a:r>
                        <a:rPr dirty="0" sz="19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Normal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30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Weak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2130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algn="ctr" marL="635">
                        <a:lnSpc>
                          <a:spcPts val="2130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D11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30"/>
                        </a:lnSpc>
                      </a:pPr>
                      <a:r>
                        <a:rPr dirty="0" sz="19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Sunny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30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Mild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2130"/>
                        </a:lnSpc>
                      </a:pPr>
                      <a:r>
                        <a:rPr dirty="0" sz="19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Normal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2130"/>
                        </a:lnSpc>
                      </a:pPr>
                      <a:r>
                        <a:rPr dirty="0" sz="19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Strong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2130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algn="ctr" marL="1270">
                        <a:lnSpc>
                          <a:spcPts val="2130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D12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30"/>
                        </a:lnSpc>
                      </a:pPr>
                      <a:r>
                        <a:rPr dirty="0" sz="19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Overcast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30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Mild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30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High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2130"/>
                        </a:lnSpc>
                      </a:pPr>
                      <a:r>
                        <a:rPr dirty="0" sz="19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Strong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2130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algn="ctr" marL="1270">
                        <a:lnSpc>
                          <a:spcPts val="2130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D13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30"/>
                        </a:lnSpc>
                      </a:pPr>
                      <a:r>
                        <a:rPr dirty="0" sz="19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Overcast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130"/>
                        </a:lnSpc>
                      </a:pPr>
                      <a:r>
                        <a:rPr dirty="0" sz="1900" spc="-2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Hot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2130"/>
                        </a:lnSpc>
                      </a:pPr>
                      <a:r>
                        <a:rPr dirty="0" sz="19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Normal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30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Weak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2130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algn="ctr" marL="1270">
                        <a:lnSpc>
                          <a:spcPts val="2130"/>
                        </a:lnSpc>
                      </a:pPr>
                      <a:r>
                        <a:rPr dirty="0" sz="1900" spc="-25" i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D14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2130"/>
                        </a:lnSpc>
                      </a:pPr>
                      <a:r>
                        <a:rPr dirty="0" sz="1900" spc="-2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Rain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30"/>
                        </a:lnSpc>
                      </a:pPr>
                      <a:r>
                        <a:rPr dirty="0" sz="1900" spc="-2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Mild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30"/>
                        </a:lnSpc>
                      </a:pPr>
                      <a:r>
                        <a:rPr dirty="0" sz="1900" spc="-2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High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2130"/>
                        </a:lnSpc>
                      </a:pPr>
                      <a:r>
                        <a:rPr dirty="0" sz="1900" spc="-1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Strong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2130"/>
                        </a:lnSpc>
                      </a:pPr>
                      <a:r>
                        <a:rPr dirty="0" sz="1900" spc="-25" i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4018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95"/>
              </a:spcBef>
            </a:pPr>
            <a:r>
              <a:rPr dirty="0" sz="3200" i="1">
                <a:latin typeface="Times New Roman"/>
                <a:cs typeface="Times New Roman"/>
              </a:rPr>
              <a:t>DT</a:t>
            </a:r>
            <a:r>
              <a:rPr dirty="0" sz="3200" spc="-7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Representation</a:t>
            </a:r>
            <a:r>
              <a:rPr dirty="0" sz="3200" spc="-10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(Play</a:t>
            </a:r>
            <a:r>
              <a:rPr dirty="0" sz="3200" spc="-6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Tennis)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16484" y="605993"/>
            <a:ext cx="13970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0" y="1435608"/>
            <a:ext cx="9144000" cy="3990340"/>
            <a:chOff x="0" y="1435608"/>
            <a:chExt cx="9144000" cy="3990340"/>
          </a:xfrm>
        </p:grpSpPr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90800" y="1435608"/>
              <a:ext cx="6553199" cy="3989832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435608"/>
              <a:ext cx="2916936" cy="2609088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906576" y="5946749"/>
            <a:ext cx="6878955" cy="3295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555740" algn="l"/>
              </a:tabLst>
            </a:pPr>
            <a:r>
              <a:rPr dirty="0" sz="2000" spc="-10">
                <a:latin typeface="Symbol"/>
                <a:cs typeface="Symbol"/>
              </a:rPr>
              <a:t></a:t>
            </a:r>
            <a:r>
              <a:rPr dirty="0" sz="2000" spc="-10" i="1">
                <a:latin typeface="Times New Roman"/>
                <a:cs typeface="Times New Roman"/>
              </a:rPr>
              <a:t>Outlook=Sunny,</a:t>
            </a:r>
            <a:r>
              <a:rPr dirty="0" sz="2000" spc="-114" i="1">
                <a:latin typeface="Times New Roman"/>
                <a:cs typeface="Times New Roman"/>
              </a:rPr>
              <a:t> </a:t>
            </a:r>
            <a:r>
              <a:rPr dirty="0" sz="2000" spc="-20" i="1">
                <a:latin typeface="Times New Roman"/>
                <a:cs typeface="Times New Roman"/>
              </a:rPr>
              <a:t>Temp=Hot,</a:t>
            </a:r>
            <a:r>
              <a:rPr dirty="0" sz="2000" spc="-50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Humidity=High,</a:t>
            </a:r>
            <a:r>
              <a:rPr dirty="0" sz="2000" spc="-45" i="1">
                <a:latin typeface="Times New Roman"/>
                <a:cs typeface="Times New Roman"/>
              </a:rPr>
              <a:t> </a:t>
            </a:r>
            <a:r>
              <a:rPr dirty="0" sz="2000" spc="-10" i="1">
                <a:latin typeface="Times New Roman"/>
                <a:cs typeface="Times New Roman"/>
              </a:rPr>
              <a:t>Wind=Strong</a:t>
            </a:r>
            <a:r>
              <a:rPr dirty="0" sz="2000" spc="-10">
                <a:latin typeface="Symbol"/>
                <a:cs typeface="Symbol"/>
              </a:rPr>
              <a:t></a:t>
            </a:r>
            <a:r>
              <a:rPr dirty="0" sz="2000">
                <a:latin typeface="Times New Roman"/>
                <a:cs typeface="Times New Roman"/>
              </a:rPr>
              <a:t>	</a:t>
            </a:r>
            <a:r>
              <a:rPr dirty="0" sz="2000" spc="-25">
                <a:latin typeface="Times New Roman"/>
                <a:cs typeface="Times New Roman"/>
              </a:rPr>
              <a:t>No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4018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95"/>
              </a:spcBef>
            </a:pPr>
            <a:r>
              <a:rPr dirty="0" sz="3200" i="1">
                <a:latin typeface="Times New Roman"/>
                <a:cs typeface="Times New Roman"/>
              </a:rPr>
              <a:t>DT</a:t>
            </a:r>
            <a:r>
              <a:rPr dirty="0" sz="3200" spc="-3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Expressivity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16484" y="605993"/>
            <a:ext cx="13970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62915" rIns="0" bIns="0" rtlCol="0" vert="horz">
            <a:spAutoFit/>
          </a:bodyPr>
          <a:lstStyle/>
          <a:p>
            <a:pPr marL="179070" marR="5080">
              <a:lnSpc>
                <a:spcPct val="100000"/>
              </a:lnSpc>
              <a:spcBef>
                <a:spcPts val="95"/>
              </a:spcBef>
            </a:pPr>
            <a:r>
              <a:rPr dirty="0" sz="2600"/>
              <a:t>DTs</a:t>
            </a:r>
            <a:r>
              <a:rPr dirty="0" sz="2600" spc="-85"/>
              <a:t> </a:t>
            </a:r>
            <a:r>
              <a:rPr dirty="0" sz="2600"/>
              <a:t>represent</a:t>
            </a:r>
            <a:r>
              <a:rPr dirty="0" sz="2600" spc="-35"/>
              <a:t> </a:t>
            </a:r>
            <a:r>
              <a:rPr dirty="0" sz="2600"/>
              <a:t>a</a:t>
            </a:r>
            <a:r>
              <a:rPr dirty="0" sz="2600" spc="-80"/>
              <a:t> </a:t>
            </a:r>
            <a:r>
              <a:rPr dirty="0" sz="2600">
                <a:solidFill>
                  <a:srgbClr val="0000FF"/>
                </a:solidFill>
              </a:rPr>
              <a:t>disjunction</a:t>
            </a:r>
            <a:r>
              <a:rPr dirty="0" sz="2600" spc="-25">
                <a:solidFill>
                  <a:srgbClr val="0000FF"/>
                </a:solidFill>
              </a:rPr>
              <a:t> </a:t>
            </a:r>
            <a:r>
              <a:rPr dirty="0" sz="2600">
                <a:solidFill>
                  <a:srgbClr val="0000FF"/>
                </a:solidFill>
              </a:rPr>
              <a:t>of</a:t>
            </a:r>
            <a:r>
              <a:rPr dirty="0" sz="2600" spc="-80">
                <a:solidFill>
                  <a:srgbClr val="0000FF"/>
                </a:solidFill>
              </a:rPr>
              <a:t> </a:t>
            </a:r>
            <a:r>
              <a:rPr dirty="0" sz="2600">
                <a:solidFill>
                  <a:srgbClr val="0000FF"/>
                </a:solidFill>
              </a:rPr>
              <a:t>conjunctions</a:t>
            </a:r>
            <a:r>
              <a:rPr dirty="0" sz="2600" spc="-5">
                <a:solidFill>
                  <a:srgbClr val="0000FF"/>
                </a:solidFill>
              </a:rPr>
              <a:t> </a:t>
            </a:r>
            <a:r>
              <a:rPr dirty="0" sz="2600">
                <a:solidFill>
                  <a:srgbClr val="0000FF"/>
                </a:solidFill>
              </a:rPr>
              <a:t>on</a:t>
            </a:r>
            <a:r>
              <a:rPr dirty="0" sz="2600" spc="-70">
                <a:solidFill>
                  <a:srgbClr val="0000FF"/>
                </a:solidFill>
              </a:rPr>
              <a:t> </a:t>
            </a:r>
            <a:r>
              <a:rPr dirty="0" sz="2600" spc="-10">
                <a:solidFill>
                  <a:srgbClr val="0000FF"/>
                </a:solidFill>
              </a:rPr>
              <a:t>constraints </a:t>
            </a:r>
            <a:r>
              <a:rPr dirty="0" sz="2600"/>
              <a:t>on</a:t>
            </a:r>
            <a:r>
              <a:rPr dirty="0" sz="2600" spc="-35"/>
              <a:t> </a:t>
            </a:r>
            <a:r>
              <a:rPr dirty="0" sz="2600"/>
              <a:t>the</a:t>
            </a:r>
            <a:r>
              <a:rPr dirty="0" sz="2600" spc="-25"/>
              <a:t> </a:t>
            </a:r>
            <a:r>
              <a:rPr dirty="0" sz="2600"/>
              <a:t>value</a:t>
            </a:r>
            <a:r>
              <a:rPr dirty="0" sz="2600" spc="25"/>
              <a:t> </a:t>
            </a:r>
            <a:r>
              <a:rPr dirty="0" sz="2600"/>
              <a:t>of</a:t>
            </a:r>
            <a:r>
              <a:rPr dirty="0" sz="2600" spc="-30"/>
              <a:t> </a:t>
            </a:r>
            <a:r>
              <a:rPr dirty="0" sz="2600" spc="-10"/>
              <a:t>attributes:</a:t>
            </a:r>
            <a:endParaRPr sz="2600"/>
          </a:p>
          <a:p>
            <a:pPr marL="636270">
              <a:lnSpc>
                <a:spcPct val="100000"/>
              </a:lnSpc>
              <a:spcBef>
                <a:spcPts val="545"/>
              </a:spcBef>
            </a:pPr>
            <a:r>
              <a:rPr dirty="0" sz="2200"/>
              <a:t>(</a:t>
            </a:r>
            <a:r>
              <a:rPr dirty="0" sz="2200" i="1">
                <a:latin typeface="Arial"/>
                <a:cs typeface="Arial"/>
              </a:rPr>
              <a:t>Outlook</a:t>
            </a:r>
            <a:r>
              <a:rPr dirty="0" sz="2200" spc="-6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= Sunny</a:t>
            </a:r>
            <a:r>
              <a:rPr dirty="0" sz="2200" spc="-25" i="1">
                <a:latin typeface="Arial"/>
                <a:cs typeface="Arial"/>
              </a:rPr>
              <a:t> </a:t>
            </a:r>
            <a:r>
              <a:rPr dirty="0" sz="2200">
                <a:latin typeface="Symbol"/>
                <a:cs typeface="Symbol"/>
              </a:rPr>
              <a:t></a:t>
            </a:r>
            <a:r>
              <a:rPr dirty="0" sz="2200" spc="40">
                <a:latin typeface="Times New Roman"/>
                <a:cs typeface="Times New Roman"/>
              </a:rPr>
              <a:t> </a:t>
            </a:r>
            <a:r>
              <a:rPr dirty="0" sz="2200" i="1">
                <a:latin typeface="Arial"/>
                <a:cs typeface="Arial"/>
              </a:rPr>
              <a:t>Humidity</a:t>
            </a:r>
            <a:r>
              <a:rPr dirty="0" sz="2200" spc="-3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=</a:t>
            </a:r>
            <a:r>
              <a:rPr dirty="0" sz="2200" spc="-2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Normal</a:t>
            </a:r>
            <a:r>
              <a:rPr dirty="0" sz="2200"/>
              <a:t>)</a:t>
            </a:r>
            <a:r>
              <a:rPr dirty="0" sz="2200" spc="-20"/>
              <a:t> </a:t>
            </a:r>
            <a:r>
              <a:rPr dirty="0" sz="2200" spc="-50">
                <a:latin typeface="Symbol"/>
                <a:cs typeface="Symbol"/>
              </a:rPr>
              <a:t></a:t>
            </a:r>
            <a:endParaRPr sz="2200">
              <a:latin typeface="Symbol"/>
              <a:cs typeface="Symbol"/>
            </a:endParaRPr>
          </a:p>
          <a:p>
            <a:pPr marL="636270">
              <a:lnSpc>
                <a:spcPct val="100000"/>
              </a:lnSpc>
              <a:spcBef>
                <a:spcPts val="530"/>
              </a:spcBef>
            </a:pPr>
            <a:r>
              <a:rPr dirty="0" sz="2200"/>
              <a:t>(</a:t>
            </a:r>
            <a:r>
              <a:rPr dirty="0" sz="2200" i="1">
                <a:latin typeface="Arial"/>
                <a:cs typeface="Arial"/>
              </a:rPr>
              <a:t>Outlook</a:t>
            </a:r>
            <a:r>
              <a:rPr dirty="0" sz="2200" spc="-4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=</a:t>
            </a:r>
            <a:r>
              <a:rPr dirty="0" sz="2200" spc="2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Overcast</a:t>
            </a:r>
            <a:r>
              <a:rPr dirty="0" sz="2200"/>
              <a:t>)</a:t>
            </a:r>
            <a:r>
              <a:rPr dirty="0" sz="2200" spc="-50"/>
              <a:t> </a:t>
            </a:r>
            <a:r>
              <a:rPr dirty="0" sz="2200" spc="-50">
                <a:latin typeface="Symbol"/>
                <a:cs typeface="Symbol"/>
              </a:rPr>
              <a:t></a:t>
            </a:r>
            <a:endParaRPr sz="2200">
              <a:latin typeface="Symbol"/>
              <a:cs typeface="Symbol"/>
            </a:endParaRPr>
          </a:p>
          <a:p>
            <a:pPr marL="636270">
              <a:lnSpc>
                <a:spcPct val="100000"/>
              </a:lnSpc>
              <a:spcBef>
                <a:spcPts val="530"/>
              </a:spcBef>
            </a:pPr>
            <a:r>
              <a:rPr dirty="0" sz="2200"/>
              <a:t>(</a:t>
            </a:r>
            <a:r>
              <a:rPr dirty="0" sz="2200" i="1">
                <a:latin typeface="Arial"/>
                <a:cs typeface="Arial"/>
              </a:rPr>
              <a:t>Outlook</a:t>
            </a:r>
            <a:r>
              <a:rPr dirty="0" sz="2200" spc="-4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=</a:t>
            </a:r>
            <a:r>
              <a:rPr dirty="0" sz="2200" spc="1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Rain</a:t>
            </a:r>
            <a:r>
              <a:rPr dirty="0" sz="2200" spc="5" i="1">
                <a:latin typeface="Arial"/>
                <a:cs typeface="Arial"/>
              </a:rPr>
              <a:t> </a:t>
            </a:r>
            <a:r>
              <a:rPr dirty="0" sz="2200">
                <a:latin typeface="Symbol"/>
                <a:cs typeface="Symbol"/>
              </a:rPr>
              <a:t></a:t>
            </a:r>
            <a:r>
              <a:rPr dirty="0" sz="2200" spc="35">
                <a:latin typeface="Times New Roman"/>
                <a:cs typeface="Times New Roman"/>
              </a:rPr>
              <a:t> </a:t>
            </a:r>
            <a:r>
              <a:rPr dirty="0" sz="2200" i="1">
                <a:latin typeface="Arial"/>
                <a:cs typeface="Arial"/>
              </a:rPr>
              <a:t>Wind</a:t>
            </a:r>
            <a:r>
              <a:rPr dirty="0" sz="2200" spc="-2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=</a:t>
            </a:r>
            <a:r>
              <a:rPr dirty="0" sz="2200" spc="-10" i="1">
                <a:latin typeface="Arial"/>
                <a:cs typeface="Arial"/>
              </a:rPr>
              <a:t> Weak</a:t>
            </a:r>
            <a:r>
              <a:rPr dirty="0" sz="2200" spc="-10"/>
              <a:t>)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18488" y="3514344"/>
            <a:ext cx="5410200" cy="3179063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4018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95"/>
              </a:spcBef>
            </a:pPr>
            <a:r>
              <a:rPr dirty="0" sz="3200" i="1">
                <a:latin typeface="Times New Roman"/>
                <a:cs typeface="Times New Roman"/>
              </a:rPr>
              <a:t>When</a:t>
            </a:r>
            <a:r>
              <a:rPr dirty="0" sz="3200" spc="-5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to</a:t>
            </a:r>
            <a:r>
              <a:rPr dirty="0" sz="3200" spc="-4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use</a:t>
            </a:r>
            <a:r>
              <a:rPr dirty="0" sz="3200" spc="-4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Decision</a:t>
            </a:r>
            <a:r>
              <a:rPr dirty="0" sz="3200" spc="-4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Trees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16484" y="605993"/>
            <a:ext cx="13970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6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805992" y="1521699"/>
            <a:ext cx="6472555" cy="4039235"/>
          </a:xfrm>
          <a:prstGeom prst="rect">
            <a:avLst/>
          </a:prstGeom>
        </p:spPr>
        <p:txBody>
          <a:bodyPr wrap="square" lIns="0" tIns="74295" rIns="0" bIns="0" rtlCol="0" vert="horz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585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56870" algn="l"/>
              </a:tabLst>
            </a:pPr>
            <a:r>
              <a:rPr dirty="0" sz="2000" b="1">
                <a:latin typeface="Arial"/>
                <a:cs typeface="Arial"/>
              </a:rPr>
              <a:t>Problem</a:t>
            </a:r>
            <a:r>
              <a:rPr dirty="0" sz="2000" spc="-65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characteristics:</a:t>
            </a:r>
            <a:endParaRPr sz="20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80"/>
              </a:spcBef>
              <a:buSzPct val="75000"/>
              <a:buFont typeface="Wingdings"/>
              <a:buChar char=""/>
              <a:tabLst>
                <a:tab pos="756285" algn="l"/>
              </a:tabLst>
            </a:pPr>
            <a:r>
              <a:rPr dirty="0" sz="2000">
                <a:latin typeface="Arial"/>
                <a:cs typeface="Arial"/>
              </a:rPr>
              <a:t>Instances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can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described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by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attribute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value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pairs</a:t>
            </a:r>
            <a:endParaRPr sz="20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84"/>
              </a:spcBef>
              <a:buSzPct val="75000"/>
              <a:buFont typeface="Wingdings"/>
              <a:buChar char=""/>
              <a:tabLst>
                <a:tab pos="756285" algn="l"/>
              </a:tabLst>
            </a:pPr>
            <a:r>
              <a:rPr dirty="0" sz="2000">
                <a:latin typeface="Arial"/>
                <a:cs typeface="Arial"/>
              </a:rPr>
              <a:t>Target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function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discrete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valued</a:t>
            </a:r>
            <a:endParaRPr sz="20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80"/>
              </a:spcBef>
              <a:buSzPct val="75000"/>
              <a:buFont typeface="Wingdings"/>
              <a:buChar char=""/>
              <a:tabLst>
                <a:tab pos="756285" algn="l"/>
              </a:tabLst>
            </a:pPr>
            <a:r>
              <a:rPr dirty="0" sz="2000">
                <a:latin typeface="Arial"/>
                <a:cs typeface="Arial"/>
              </a:rPr>
              <a:t>Disjunctive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hypothesis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may</a:t>
            </a:r>
            <a:r>
              <a:rPr dirty="0" sz="2000" spc="-1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required</a:t>
            </a:r>
            <a:endParaRPr sz="20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80"/>
              </a:spcBef>
              <a:buSzPct val="75000"/>
              <a:buFont typeface="Wingdings"/>
              <a:buChar char=""/>
              <a:tabLst>
                <a:tab pos="756285" algn="l"/>
              </a:tabLst>
            </a:pPr>
            <a:r>
              <a:rPr dirty="0" sz="2000">
                <a:latin typeface="Arial"/>
                <a:cs typeface="Arial"/>
              </a:rPr>
              <a:t>Possibly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noisy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training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data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samples</a:t>
            </a:r>
            <a:endParaRPr sz="2000">
              <a:latin typeface="Arial"/>
              <a:cs typeface="Arial"/>
            </a:endParaRPr>
          </a:p>
          <a:p>
            <a:pPr lvl="2" marL="1155700" indent="-228600">
              <a:lnSpc>
                <a:spcPct val="100000"/>
              </a:lnSpc>
              <a:spcBef>
                <a:spcPts val="480"/>
              </a:spcBef>
              <a:buSzPct val="75000"/>
              <a:buFont typeface="Wingdings"/>
              <a:buChar char=""/>
              <a:tabLst>
                <a:tab pos="1155700" algn="l"/>
              </a:tabLst>
            </a:pPr>
            <a:r>
              <a:rPr dirty="0" sz="2000">
                <a:latin typeface="Arial"/>
                <a:cs typeface="Arial"/>
              </a:rPr>
              <a:t>Robust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errors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training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  <a:p>
            <a:pPr lvl="2" marL="1155700" indent="-228600">
              <a:lnSpc>
                <a:spcPct val="100000"/>
              </a:lnSpc>
              <a:spcBef>
                <a:spcPts val="484"/>
              </a:spcBef>
              <a:buSzPct val="75000"/>
              <a:buFont typeface="Wingdings"/>
              <a:buChar char=""/>
              <a:tabLst>
                <a:tab pos="1155700" algn="l"/>
              </a:tabLst>
            </a:pPr>
            <a:r>
              <a:rPr dirty="0" sz="2000">
                <a:latin typeface="Arial"/>
                <a:cs typeface="Arial"/>
              </a:rPr>
              <a:t>Missing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attribute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values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56870" algn="l"/>
              </a:tabLst>
            </a:pP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Different</a:t>
            </a:r>
            <a:r>
              <a:rPr dirty="0" sz="2000" spc="-9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classification</a:t>
            </a:r>
            <a:r>
              <a:rPr dirty="0" sz="2000" spc="-7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0000FF"/>
                </a:solidFill>
                <a:latin typeface="Arial"/>
                <a:cs typeface="Arial"/>
              </a:rPr>
              <a:t>problems:</a:t>
            </a:r>
            <a:endParaRPr sz="20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80"/>
              </a:spcBef>
              <a:buSzPct val="75000"/>
              <a:buFont typeface="Wingdings"/>
              <a:buChar char=""/>
              <a:tabLst>
                <a:tab pos="756285" algn="l"/>
              </a:tabLst>
            </a:pPr>
            <a:r>
              <a:rPr dirty="0" sz="2000">
                <a:latin typeface="Arial"/>
                <a:cs typeface="Arial"/>
              </a:rPr>
              <a:t>Medical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diagnosis</a:t>
            </a:r>
            <a:endParaRPr sz="20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80"/>
              </a:spcBef>
              <a:buSzPct val="75000"/>
              <a:buFont typeface="Wingdings"/>
              <a:buChar char=""/>
              <a:tabLst>
                <a:tab pos="756285" algn="l"/>
              </a:tabLst>
            </a:pPr>
            <a:r>
              <a:rPr dirty="0" sz="2000">
                <a:latin typeface="Arial"/>
                <a:cs typeface="Arial"/>
              </a:rPr>
              <a:t>Credit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risk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analysis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985"/>
              </a:spcBef>
            </a:pPr>
            <a:r>
              <a:rPr dirty="0" sz="1500" spc="-50">
                <a:latin typeface="Wingdings"/>
                <a:cs typeface="Wingdings"/>
              </a:rPr>
              <a:t>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1562735" y="5443990"/>
            <a:ext cx="1523365" cy="0"/>
          </a:xfrm>
          <a:custGeom>
            <a:avLst/>
            <a:gdLst/>
            <a:ahLst/>
            <a:cxnLst/>
            <a:rect l="l" t="t" r="r" b="b"/>
            <a:pathLst>
              <a:path w="1523364" h="0">
                <a:moveTo>
                  <a:pt x="0" y="0"/>
                </a:moveTo>
                <a:lnTo>
                  <a:pt x="1522939" y="0"/>
                </a:lnTo>
              </a:path>
            </a:pathLst>
          </a:custGeom>
          <a:ln w="22262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4018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95"/>
              </a:spcBef>
            </a:pPr>
            <a:r>
              <a:rPr dirty="0" sz="3200" spc="-20" i="1">
                <a:latin typeface="Times New Roman"/>
                <a:cs typeface="Times New Roman"/>
              </a:rPr>
              <a:t>Top-</a:t>
            </a:r>
            <a:r>
              <a:rPr dirty="0" sz="3200" i="1">
                <a:latin typeface="Times New Roman"/>
                <a:cs typeface="Times New Roman"/>
              </a:rPr>
              <a:t>Down</a:t>
            </a:r>
            <a:r>
              <a:rPr dirty="0" sz="3200" spc="-4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Induction</a:t>
            </a:r>
            <a:r>
              <a:rPr dirty="0" sz="3200" spc="-6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of</a:t>
            </a:r>
            <a:r>
              <a:rPr dirty="0" sz="3200" spc="-60" i="1">
                <a:latin typeface="Times New Roman"/>
                <a:cs typeface="Times New Roman"/>
              </a:rPr>
              <a:t> </a:t>
            </a:r>
            <a:r>
              <a:rPr dirty="0" sz="3200" spc="-25" i="1">
                <a:latin typeface="Times New Roman"/>
                <a:cs typeface="Times New Roman"/>
              </a:rPr>
              <a:t>DTs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16484" y="605993"/>
            <a:ext cx="13970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7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73481" y="1348534"/>
            <a:ext cx="8164830" cy="4782820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300"/>
              </a:spcBef>
              <a:buClr>
                <a:srgbClr val="009999"/>
              </a:buClr>
              <a:buSzPct val="75000"/>
              <a:buFont typeface="Wingdings"/>
              <a:buChar char=""/>
              <a:tabLst>
                <a:tab pos="356870" algn="l"/>
              </a:tabLst>
            </a:pPr>
            <a:r>
              <a:rPr dirty="0" sz="2200" spc="-135">
                <a:latin typeface="Arial"/>
                <a:cs typeface="Arial"/>
              </a:rPr>
              <a:t>ID3</a:t>
            </a:r>
            <a:r>
              <a:rPr dirty="0" sz="2200" spc="-20">
                <a:latin typeface="Arial"/>
                <a:cs typeface="Arial"/>
              </a:rPr>
              <a:t> </a:t>
            </a:r>
            <a:r>
              <a:rPr dirty="0" sz="2200" spc="-130">
                <a:latin typeface="Arial"/>
                <a:cs typeface="Arial"/>
              </a:rPr>
              <a:t>(Quinlan,</a:t>
            </a:r>
            <a:r>
              <a:rPr dirty="0" sz="2200" spc="-5">
                <a:latin typeface="Arial"/>
                <a:cs typeface="Arial"/>
              </a:rPr>
              <a:t> </a:t>
            </a:r>
            <a:r>
              <a:rPr dirty="0" sz="2200" spc="-25">
                <a:latin typeface="Arial"/>
                <a:cs typeface="Arial"/>
              </a:rPr>
              <a:t>1986)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 spc="-195">
                <a:latin typeface="Arial"/>
                <a:cs typeface="Arial"/>
              </a:rPr>
              <a:t>is</a:t>
            </a:r>
            <a:r>
              <a:rPr dirty="0" sz="2200" spc="1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</a:t>
            </a:r>
            <a:r>
              <a:rPr dirty="0" sz="2200" spc="-10">
                <a:latin typeface="Arial"/>
                <a:cs typeface="Arial"/>
              </a:rPr>
              <a:t> </a:t>
            </a:r>
            <a:r>
              <a:rPr dirty="0" sz="2200" spc="-130">
                <a:latin typeface="Arial"/>
                <a:cs typeface="Arial"/>
              </a:rPr>
              <a:t>basic</a:t>
            </a:r>
            <a:r>
              <a:rPr dirty="0" sz="2200" spc="-30">
                <a:latin typeface="Arial"/>
                <a:cs typeface="Arial"/>
              </a:rPr>
              <a:t> </a:t>
            </a:r>
            <a:r>
              <a:rPr dirty="0" sz="2200" spc="-85">
                <a:latin typeface="Arial"/>
                <a:cs typeface="Arial"/>
              </a:rPr>
              <a:t>algorithm</a:t>
            </a:r>
            <a:r>
              <a:rPr dirty="0" sz="2200" spc="-3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for</a:t>
            </a:r>
            <a:r>
              <a:rPr dirty="0" sz="2200" spc="-15">
                <a:latin typeface="Arial"/>
                <a:cs typeface="Arial"/>
              </a:rPr>
              <a:t> </a:t>
            </a:r>
            <a:r>
              <a:rPr dirty="0" sz="2200" spc="-90">
                <a:latin typeface="Arial"/>
                <a:cs typeface="Arial"/>
              </a:rPr>
              <a:t>learning</a:t>
            </a:r>
            <a:r>
              <a:rPr dirty="0" sz="2200" spc="-40">
                <a:latin typeface="Arial"/>
                <a:cs typeface="Arial"/>
              </a:rPr>
              <a:t> </a:t>
            </a:r>
            <a:r>
              <a:rPr dirty="0" sz="2200" spc="-280">
                <a:latin typeface="Arial"/>
                <a:cs typeface="Arial"/>
              </a:rPr>
              <a:t>DT's</a:t>
            </a:r>
            <a:endParaRPr sz="22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1205"/>
              </a:spcBef>
              <a:buClr>
                <a:srgbClr val="009999"/>
              </a:buClr>
              <a:buSzPct val="75000"/>
              <a:buFont typeface="Wingdings"/>
              <a:buChar char=""/>
              <a:tabLst>
                <a:tab pos="356870" algn="l"/>
              </a:tabLst>
            </a:pPr>
            <a:r>
              <a:rPr dirty="0" sz="2200" spc="-105">
                <a:latin typeface="Arial"/>
                <a:cs typeface="Arial"/>
              </a:rPr>
              <a:t>Given</a:t>
            </a:r>
            <a:r>
              <a:rPr dirty="0" sz="2200" spc="-1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</a:t>
            </a:r>
            <a:r>
              <a:rPr dirty="0" sz="2200" spc="-5">
                <a:latin typeface="Arial"/>
                <a:cs typeface="Arial"/>
              </a:rPr>
              <a:t> </a:t>
            </a:r>
            <a:r>
              <a:rPr dirty="0" sz="2200" spc="-75">
                <a:latin typeface="Arial"/>
                <a:cs typeface="Arial"/>
              </a:rPr>
              <a:t>training</a:t>
            </a:r>
            <a:r>
              <a:rPr dirty="0" sz="2200" spc="-10">
                <a:latin typeface="Arial"/>
                <a:cs typeface="Arial"/>
              </a:rPr>
              <a:t> </a:t>
            </a:r>
            <a:r>
              <a:rPr dirty="0" sz="2200" spc="-185">
                <a:latin typeface="Arial"/>
                <a:cs typeface="Arial"/>
              </a:rPr>
              <a:t>set</a:t>
            </a:r>
            <a:r>
              <a:rPr dirty="0" sz="2200" spc="-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of</a:t>
            </a:r>
            <a:r>
              <a:rPr dirty="0" sz="2200" spc="-5">
                <a:latin typeface="Arial"/>
                <a:cs typeface="Arial"/>
              </a:rPr>
              <a:t> </a:t>
            </a:r>
            <a:r>
              <a:rPr dirty="0" sz="2200" spc="-140">
                <a:latin typeface="Arial"/>
                <a:cs typeface="Arial"/>
              </a:rPr>
              <a:t>examples,</a:t>
            </a:r>
            <a:r>
              <a:rPr dirty="0" sz="2200" spc="-40">
                <a:latin typeface="Arial"/>
                <a:cs typeface="Arial"/>
              </a:rPr>
              <a:t> </a:t>
            </a:r>
            <a:r>
              <a:rPr dirty="0" sz="2200" spc="-125">
                <a:latin typeface="Arial"/>
                <a:cs typeface="Arial"/>
              </a:rPr>
              <a:t>the</a:t>
            </a:r>
            <a:r>
              <a:rPr dirty="0" sz="2200" spc="-5">
                <a:latin typeface="Arial"/>
                <a:cs typeface="Arial"/>
              </a:rPr>
              <a:t> </a:t>
            </a:r>
            <a:r>
              <a:rPr dirty="0" sz="2200" spc="-125">
                <a:latin typeface="Arial"/>
                <a:cs typeface="Arial"/>
              </a:rPr>
              <a:t>algorithms</a:t>
            </a:r>
            <a:r>
              <a:rPr dirty="0" sz="2200" spc="-3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for</a:t>
            </a:r>
            <a:r>
              <a:rPr dirty="0" sz="2200" spc="-5">
                <a:latin typeface="Arial"/>
                <a:cs typeface="Arial"/>
              </a:rPr>
              <a:t> </a:t>
            </a:r>
            <a:r>
              <a:rPr dirty="0" sz="2200" spc="-65">
                <a:latin typeface="Arial"/>
                <a:cs typeface="Arial"/>
              </a:rPr>
              <a:t>building</a:t>
            </a:r>
            <a:r>
              <a:rPr dirty="0" sz="2200" spc="-20">
                <a:latin typeface="Arial"/>
                <a:cs typeface="Arial"/>
              </a:rPr>
              <a:t> </a:t>
            </a:r>
            <a:r>
              <a:rPr dirty="0" sz="2200" spc="-350">
                <a:latin typeface="Arial"/>
                <a:cs typeface="Arial"/>
              </a:rPr>
              <a:t>DT</a:t>
            </a:r>
            <a:endParaRPr sz="22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dirty="0" sz="2200" spc="-114">
                <a:latin typeface="Arial"/>
                <a:cs typeface="Arial"/>
              </a:rPr>
              <a:t>performs</a:t>
            </a:r>
            <a:r>
              <a:rPr dirty="0" sz="2200" spc="-15">
                <a:latin typeface="Arial"/>
                <a:cs typeface="Arial"/>
              </a:rPr>
              <a:t> </a:t>
            </a:r>
            <a:r>
              <a:rPr dirty="0" sz="2200" spc="-175">
                <a:latin typeface="Arial"/>
                <a:cs typeface="Arial"/>
              </a:rPr>
              <a:t>search</a:t>
            </a:r>
            <a:r>
              <a:rPr dirty="0" sz="2200" spc="-30">
                <a:latin typeface="Arial"/>
                <a:cs typeface="Arial"/>
              </a:rPr>
              <a:t> </a:t>
            </a:r>
            <a:r>
              <a:rPr dirty="0" sz="2200" spc="-135">
                <a:latin typeface="Arial"/>
                <a:cs typeface="Arial"/>
              </a:rPr>
              <a:t>in</a:t>
            </a:r>
            <a:r>
              <a:rPr dirty="0" sz="2200" spc="15">
                <a:latin typeface="Arial"/>
                <a:cs typeface="Arial"/>
              </a:rPr>
              <a:t> </a:t>
            </a:r>
            <a:r>
              <a:rPr dirty="0" sz="2200" spc="-130">
                <a:latin typeface="Arial"/>
                <a:cs typeface="Arial"/>
              </a:rPr>
              <a:t>the</a:t>
            </a:r>
            <a:r>
              <a:rPr dirty="0" sz="2200" spc="20">
                <a:latin typeface="Arial"/>
                <a:cs typeface="Arial"/>
              </a:rPr>
              <a:t> </a:t>
            </a:r>
            <a:r>
              <a:rPr dirty="0" sz="2200" spc="-165">
                <a:latin typeface="Arial"/>
                <a:cs typeface="Arial"/>
              </a:rPr>
              <a:t>space</a:t>
            </a:r>
            <a:r>
              <a:rPr dirty="0" sz="2200" spc="-2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of</a:t>
            </a:r>
            <a:r>
              <a:rPr dirty="0" sz="2200" spc="10">
                <a:latin typeface="Arial"/>
                <a:cs typeface="Arial"/>
              </a:rPr>
              <a:t> </a:t>
            </a:r>
            <a:r>
              <a:rPr dirty="0" sz="2200" spc="-150">
                <a:latin typeface="Arial"/>
                <a:cs typeface="Arial"/>
              </a:rPr>
              <a:t>decision</a:t>
            </a:r>
            <a:r>
              <a:rPr dirty="0" sz="2200" spc="15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trees</a:t>
            </a:r>
            <a:endParaRPr sz="22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1200"/>
              </a:spcBef>
              <a:buClr>
                <a:srgbClr val="009999"/>
              </a:buClr>
              <a:buSzPct val="75000"/>
              <a:buFont typeface="Wingdings"/>
              <a:buChar char=""/>
              <a:tabLst>
                <a:tab pos="356870" algn="l"/>
              </a:tabLst>
            </a:pPr>
            <a:r>
              <a:rPr dirty="0" sz="2200" spc="-270">
                <a:latin typeface="Arial"/>
                <a:cs typeface="Arial"/>
              </a:rPr>
              <a:t>The</a:t>
            </a:r>
            <a:r>
              <a:rPr dirty="0" sz="2200" spc="25">
                <a:latin typeface="Arial"/>
                <a:cs typeface="Arial"/>
              </a:rPr>
              <a:t> </a:t>
            </a:r>
            <a:r>
              <a:rPr dirty="0" sz="2200" spc="-175">
                <a:latin typeface="Arial"/>
                <a:cs typeface="Arial"/>
              </a:rPr>
              <a:t>construction</a:t>
            </a:r>
            <a:r>
              <a:rPr dirty="0" sz="2200" spc="2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of</a:t>
            </a:r>
            <a:r>
              <a:rPr dirty="0" sz="2200" spc="10">
                <a:latin typeface="Arial"/>
                <a:cs typeface="Arial"/>
              </a:rPr>
              <a:t> </a:t>
            </a:r>
            <a:r>
              <a:rPr dirty="0" sz="2200" spc="-135">
                <a:latin typeface="Arial"/>
                <a:cs typeface="Arial"/>
              </a:rPr>
              <a:t>the</a:t>
            </a:r>
            <a:r>
              <a:rPr dirty="0" sz="2200" spc="-5">
                <a:latin typeface="Arial"/>
                <a:cs typeface="Arial"/>
              </a:rPr>
              <a:t> </a:t>
            </a:r>
            <a:r>
              <a:rPr dirty="0" sz="2200" spc="-50">
                <a:latin typeface="Arial"/>
                <a:cs typeface="Arial"/>
              </a:rPr>
              <a:t>tree</a:t>
            </a:r>
            <a:r>
              <a:rPr dirty="0" sz="2200" spc="5">
                <a:latin typeface="Arial"/>
                <a:cs typeface="Arial"/>
              </a:rPr>
              <a:t> </a:t>
            </a:r>
            <a:r>
              <a:rPr dirty="0" sz="2200" spc="-200">
                <a:latin typeface="Arial"/>
                <a:cs typeface="Arial"/>
              </a:rPr>
              <a:t>is</a:t>
            </a:r>
            <a:r>
              <a:rPr dirty="0" sz="2200" spc="30">
                <a:latin typeface="Arial"/>
                <a:cs typeface="Arial"/>
              </a:rPr>
              <a:t> </a:t>
            </a:r>
            <a:r>
              <a:rPr dirty="0" sz="2200" spc="-40">
                <a:latin typeface="Arial"/>
                <a:cs typeface="Arial"/>
              </a:rPr>
              <a:t>top-</a:t>
            </a:r>
            <a:r>
              <a:rPr dirty="0" sz="2200" spc="-140">
                <a:latin typeface="Arial"/>
                <a:cs typeface="Arial"/>
              </a:rPr>
              <a:t>down.</a:t>
            </a:r>
            <a:r>
              <a:rPr dirty="0" sz="2200" spc="-20">
                <a:latin typeface="Arial"/>
                <a:cs typeface="Arial"/>
              </a:rPr>
              <a:t> </a:t>
            </a:r>
            <a:r>
              <a:rPr dirty="0" sz="2200" spc="-260">
                <a:latin typeface="Arial"/>
                <a:cs typeface="Arial"/>
              </a:rPr>
              <a:t>The</a:t>
            </a:r>
            <a:r>
              <a:rPr dirty="0" sz="2200" spc="25">
                <a:latin typeface="Arial"/>
                <a:cs typeface="Arial"/>
              </a:rPr>
              <a:t> </a:t>
            </a:r>
            <a:r>
              <a:rPr dirty="0" sz="2200" spc="-95">
                <a:latin typeface="Arial"/>
                <a:cs typeface="Arial"/>
              </a:rPr>
              <a:t>algorithm</a:t>
            </a:r>
            <a:r>
              <a:rPr dirty="0" sz="2200" spc="-30">
                <a:latin typeface="Arial"/>
                <a:cs typeface="Arial"/>
              </a:rPr>
              <a:t> </a:t>
            </a:r>
            <a:r>
              <a:rPr dirty="0" sz="2200" spc="-200">
                <a:latin typeface="Arial"/>
                <a:cs typeface="Arial"/>
              </a:rPr>
              <a:t>is</a:t>
            </a:r>
            <a:r>
              <a:rPr dirty="0" sz="2200" spc="35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greedy.</a:t>
            </a:r>
            <a:endParaRPr sz="22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1205"/>
              </a:spcBef>
              <a:buClr>
                <a:srgbClr val="009999"/>
              </a:buClr>
              <a:buSzPct val="75000"/>
              <a:buFont typeface="Wingdings"/>
              <a:buChar char=""/>
              <a:tabLst>
                <a:tab pos="356870" algn="l"/>
              </a:tabLst>
            </a:pPr>
            <a:r>
              <a:rPr dirty="0" sz="2200" spc="-270">
                <a:latin typeface="Arial"/>
                <a:cs typeface="Arial"/>
              </a:rPr>
              <a:t>The</a:t>
            </a:r>
            <a:r>
              <a:rPr dirty="0" sz="2200" spc="10">
                <a:latin typeface="Arial"/>
                <a:cs typeface="Arial"/>
              </a:rPr>
              <a:t> </a:t>
            </a:r>
            <a:r>
              <a:rPr dirty="0" sz="2200" spc="-120">
                <a:latin typeface="Arial"/>
                <a:cs typeface="Arial"/>
              </a:rPr>
              <a:t>fundamental</a:t>
            </a:r>
            <a:r>
              <a:rPr dirty="0" sz="2200" spc="-40">
                <a:latin typeface="Arial"/>
                <a:cs typeface="Arial"/>
              </a:rPr>
              <a:t> </a:t>
            </a:r>
            <a:r>
              <a:rPr dirty="0" sz="2200" spc="-155">
                <a:latin typeface="Arial"/>
                <a:cs typeface="Arial"/>
              </a:rPr>
              <a:t>question</a:t>
            </a:r>
            <a:r>
              <a:rPr dirty="0" sz="2200" spc="-20">
                <a:latin typeface="Arial"/>
                <a:cs typeface="Arial"/>
              </a:rPr>
              <a:t> </a:t>
            </a:r>
            <a:r>
              <a:rPr dirty="0" sz="2200" spc="-200">
                <a:latin typeface="Arial"/>
                <a:cs typeface="Arial"/>
              </a:rPr>
              <a:t>is</a:t>
            </a:r>
            <a:r>
              <a:rPr dirty="0" sz="2200" spc="-5">
                <a:latin typeface="Arial"/>
                <a:cs typeface="Arial"/>
              </a:rPr>
              <a:t> </a:t>
            </a:r>
            <a:r>
              <a:rPr dirty="0" sz="2200" spc="-135">
                <a:latin typeface="Arial"/>
                <a:cs typeface="Arial"/>
              </a:rPr>
              <a:t>“</a:t>
            </a:r>
            <a:r>
              <a:rPr dirty="0" sz="2200" spc="-135">
                <a:solidFill>
                  <a:srgbClr val="FF0000"/>
                </a:solidFill>
                <a:latin typeface="Arial"/>
                <a:cs typeface="Arial"/>
              </a:rPr>
              <a:t>which</a:t>
            </a:r>
            <a:r>
              <a:rPr dirty="0" sz="22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200" spc="-45">
                <a:solidFill>
                  <a:srgbClr val="FF0000"/>
                </a:solidFill>
                <a:latin typeface="Arial"/>
                <a:cs typeface="Arial"/>
              </a:rPr>
              <a:t>attribute</a:t>
            </a:r>
            <a:r>
              <a:rPr dirty="0" sz="2200" spc="-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200" spc="-185">
                <a:solidFill>
                  <a:srgbClr val="FF0000"/>
                </a:solidFill>
                <a:latin typeface="Arial"/>
                <a:cs typeface="Arial"/>
              </a:rPr>
              <a:t>should</a:t>
            </a:r>
            <a:r>
              <a:rPr dirty="0" sz="22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FF0000"/>
                </a:solidFill>
                <a:latin typeface="Arial"/>
                <a:cs typeface="Arial"/>
              </a:rPr>
              <a:t>be</a:t>
            </a:r>
            <a:r>
              <a:rPr dirty="0" sz="22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200" spc="-114">
                <a:solidFill>
                  <a:srgbClr val="FF0000"/>
                </a:solidFill>
                <a:latin typeface="Arial"/>
                <a:cs typeface="Arial"/>
              </a:rPr>
              <a:t>tested</a:t>
            </a:r>
            <a:r>
              <a:rPr dirty="0" sz="2200" spc="-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Arial"/>
                <a:cs typeface="Arial"/>
              </a:rPr>
              <a:t>next?</a:t>
            </a:r>
            <a:endParaRPr sz="22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dirty="0" sz="2200" spc="-140">
                <a:solidFill>
                  <a:srgbClr val="0000FF"/>
                </a:solidFill>
                <a:latin typeface="Arial"/>
                <a:cs typeface="Arial"/>
              </a:rPr>
              <a:t>Which</a:t>
            </a:r>
            <a:r>
              <a:rPr dirty="0" sz="2200" spc="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spc="-155">
                <a:solidFill>
                  <a:srgbClr val="0000FF"/>
                </a:solidFill>
                <a:latin typeface="Arial"/>
                <a:cs typeface="Arial"/>
              </a:rPr>
              <a:t>question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spc="-125">
                <a:solidFill>
                  <a:srgbClr val="0000FF"/>
                </a:solidFill>
                <a:latin typeface="Arial"/>
                <a:cs typeface="Arial"/>
              </a:rPr>
              <a:t>gives</a:t>
            </a:r>
            <a:r>
              <a:rPr dirty="0" sz="2200" spc="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spc="-325">
                <a:solidFill>
                  <a:srgbClr val="0000FF"/>
                </a:solidFill>
                <a:latin typeface="Arial"/>
                <a:cs typeface="Arial"/>
              </a:rPr>
              <a:t>us</a:t>
            </a:r>
            <a:r>
              <a:rPr dirty="0" sz="2200" spc="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spc="-165">
                <a:solidFill>
                  <a:srgbClr val="0000FF"/>
                </a:solidFill>
                <a:latin typeface="Arial"/>
                <a:cs typeface="Arial"/>
              </a:rPr>
              <a:t>more</a:t>
            </a:r>
            <a:r>
              <a:rPr dirty="0" sz="2200" spc="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spc="-30">
                <a:solidFill>
                  <a:srgbClr val="0000FF"/>
                </a:solidFill>
                <a:latin typeface="Arial"/>
                <a:cs typeface="Arial"/>
              </a:rPr>
              <a:t>information?”</a:t>
            </a:r>
            <a:endParaRPr sz="22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1200"/>
              </a:spcBef>
              <a:buClr>
                <a:srgbClr val="009999"/>
              </a:buClr>
              <a:buSzPct val="75000"/>
              <a:buFont typeface="Wingdings"/>
              <a:buChar char=""/>
              <a:tabLst>
                <a:tab pos="356870" algn="l"/>
              </a:tabLst>
            </a:pPr>
            <a:r>
              <a:rPr dirty="0" sz="2200" spc="-155">
                <a:latin typeface="Arial"/>
                <a:cs typeface="Arial"/>
              </a:rPr>
              <a:t>Select</a:t>
            </a:r>
            <a:r>
              <a:rPr dirty="0" sz="2200" spc="25">
                <a:latin typeface="Arial"/>
                <a:cs typeface="Arial"/>
              </a:rPr>
              <a:t> </a:t>
            </a:r>
            <a:r>
              <a:rPr dirty="0" sz="2200" spc="-135">
                <a:latin typeface="Arial"/>
                <a:cs typeface="Arial"/>
              </a:rPr>
              <a:t>the</a:t>
            </a:r>
            <a:r>
              <a:rPr dirty="0" sz="2200">
                <a:latin typeface="Arial"/>
                <a:cs typeface="Arial"/>
              </a:rPr>
              <a:t> </a:t>
            </a:r>
            <a:r>
              <a:rPr dirty="0" sz="2200" spc="-195" i="1">
                <a:solidFill>
                  <a:srgbClr val="FF0000"/>
                </a:solidFill>
                <a:latin typeface="Arial"/>
                <a:cs typeface="Arial"/>
              </a:rPr>
              <a:t>best</a:t>
            </a:r>
            <a:r>
              <a:rPr dirty="0" sz="2200" spc="-5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attribute</a:t>
            </a:r>
            <a:endParaRPr sz="22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1205"/>
              </a:spcBef>
              <a:buClr>
                <a:srgbClr val="009999"/>
              </a:buClr>
              <a:buSzPct val="75000"/>
              <a:buFont typeface="Wingdings"/>
              <a:buChar char=""/>
              <a:tabLst>
                <a:tab pos="356870" algn="l"/>
              </a:tabLst>
            </a:pPr>
            <a:r>
              <a:rPr dirty="0" sz="2200">
                <a:latin typeface="Arial"/>
                <a:cs typeface="Arial"/>
              </a:rPr>
              <a:t>A</a:t>
            </a:r>
            <a:r>
              <a:rPr dirty="0" sz="2200" spc="-20">
                <a:latin typeface="Arial"/>
                <a:cs typeface="Arial"/>
              </a:rPr>
              <a:t> </a:t>
            </a:r>
            <a:r>
              <a:rPr dirty="0" sz="2200" spc="-165">
                <a:latin typeface="Arial"/>
                <a:cs typeface="Arial"/>
              </a:rPr>
              <a:t>descendent</a:t>
            </a:r>
            <a:r>
              <a:rPr dirty="0" sz="2200" spc="-35">
                <a:latin typeface="Arial"/>
                <a:cs typeface="Arial"/>
              </a:rPr>
              <a:t> </a:t>
            </a:r>
            <a:r>
              <a:rPr dirty="0" sz="2200" spc="-130">
                <a:latin typeface="Arial"/>
                <a:cs typeface="Arial"/>
              </a:rPr>
              <a:t>node</a:t>
            </a:r>
            <a:r>
              <a:rPr dirty="0" sz="2200" spc="-5">
                <a:latin typeface="Arial"/>
                <a:cs typeface="Arial"/>
              </a:rPr>
              <a:t> </a:t>
            </a:r>
            <a:r>
              <a:rPr dirty="0" sz="2200" spc="-200">
                <a:latin typeface="Arial"/>
                <a:cs typeface="Arial"/>
              </a:rPr>
              <a:t>is</a:t>
            </a:r>
            <a:r>
              <a:rPr dirty="0" sz="2200" spc="15">
                <a:latin typeface="Arial"/>
                <a:cs typeface="Arial"/>
              </a:rPr>
              <a:t> </a:t>
            </a:r>
            <a:r>
              <a:rPr dirty="0" sz="2200" spc="-180">
                <a:latin typeface="Arial"/>
                <a:cs typeface="Arial"/>
              </a:rPr>
              <a:t>then</a:t>
            </a:r>
            <a:r>
              <a:rPr dirty="0" sz="2200" spc="-25">
                <a:latin typeface="Arial"/>
                <a:cs typeface="Arial"/>
              </a:rPr>
              <a:t> </a:t>
            </a:r>
            <a:r>
              <a:rPr dirty="0" sz="2200" spc="-80">
                <a:latin typeface="Arial"/>
                <a:cs typeface="Arial"/>
              </a:rPr>
              <a:t>created</a:t>
            </a:r>
            <a:r>
              <a:rPr dirty="0" sz="2200" spc="-3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for</a:t>
            </a:r>
            <a:r>
              <a:rPr dirty="0" sz="2200" spc="-10">
                <a:latin typeface="Arial"/>
                <a:cs typeface="Arial"/>
              </a:rPr>
              <a:t> </a:t>
            </a:r>
            <a:r>
              <a:rPr dirty="0" sz="2200" spc="-170">
                <a:latin typeface="Arial"/>
                <a:cs typeface="Arial"/>
              </a:rPr>
              <a:t>each</a:t>
            </a:r>
            <a:r>
              <a:rPr dirty="0" sz="2200">
                <a:latin typeface="Arial"/>
                <a:cs typeface="Arial"/>
              </a:rPr>
              <a:t> </a:t>
            </a:r>
            <a:r>
              <a:rPr dirty="0" sz="2200" spc="-130">
                <a:latin typeface="Arial"/>
                <a:cs typeface="Arial"/>
              </a:rPr>
              <a:t>possible</a:t>
            </a:r>
            <a:r>
              <a:rPr dirty="0" sz="2200" spc="-40">
                <a:latin typeface="Arial"/>
                <a:cs typeface="Arial"/>
              </a:rPr>
              <a:t> </a:t>
            </a:r>
            <a:r>
              <a:rPr dirty="0" sz="2200" spc="-110">
                <a:latin typeface="Arial"/>
                <a:cs typeface="Arial"/>
              </a:rPr>
              <a:t>value</a:t>
            </a:r>
            <a:r>
              <a:rPr dirty="0" sz="2200" spc="-2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of</a:t>
            </a:r>
            <a:r>
              <a:rPr dirty="0" sz="2200" spc="-10">
                <a:latin typeface="Arial"/>
                <a:cs typeface="Arial"/>
              </a:rPr>
              <a:t> </a:t>
            </a:r>
            <a:r>
              <a:rPr dirty="0" sz="2200" spc="-20">
                <a:latin typeface="Arial"/>
                <a:cs typeface="Arial"/>
              </a:rPr>
              <a:t>this</a:t>
            </a:r>
            <a:endParaRPr sz="22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dirty="0" sz="2200" spc="-50">
                <a:latin typeface="Arial"/>
                <a:cs typeface="Arial"/>
              </a:rPr>
              <a:t>attribute</a:t>
            </a:r>
            <a:r>
              <a:rPr dirty="0" sz="2200" spc="-105">
                <a:latin typeface="Arial"/>
                <a:cs typeface="Arial"/>
              </a:rPr>
              <a:t> </a:t>
            </a:r>
            <a:r>
              <a:rPr dirty="0" sz="2200" spc="-100">
                <a:latin typeface="Arial"/>
                <a:cs typeface="Arial"/>
              </a:rPr>
              <a:t>and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 spc="-135">
                <a:latin typeface="Arial"/>
                <a:cs typeface="Arial"/>
              </a:rPr>
              <a:t>examples</a:t>
            </a:r>
            <a:r>
              <a:rPr dirty="0" sz="2200" spc="-3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are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 spc="-55">
                <a:latin typeface="Arial"/>
                <a:cs typeface="Arial"/>
              </a:rPr>
              <a:t>partitioned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 spc="-110">
                <a:latin typeface="Arial"/>
                <a:cs typeface="Arial"/>
              </a:rPr>
              <a:t>according</a:t>
            </a:r>
            <a:r>
              <a:rPr dirty="0" sz="2200" spc="-30">
                <a:latin typeface="Arial"/>
                <a:cs typeface="Arial"/>
              </a:rPr>
              <a:t> </a:t>
            </a:r>
            <a:r>
              <a:rPr dirty="0" sz="2200" spc="-20">
                <a:latin typeface="Arial"/>
                <a:cs typeface="Arial"/>
              </a:rPr>
              <a:t>to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 spc="-175">
                <a:latin typeface="Arial"/>
                <a:cs typeface="Arial"/>
              </a:rPr>
              <a:t>this</a:t>
            </a:r>
            <a:r>
              <a:rPr dirty="0" sz="2200" spc="10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value</a:t>
            </a:r>
            <a:endParaRPr sz="22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1200"/>
              </a:spcBef>
              <a:buClr>
                <a:srgbClr val="009999"/>
              </a:buClr>
              <a:buSzPct val="75000"/>
              <a:buFont typeface="Wingdings"/>
              <a:buChar char=""/>
              <a:tabLst>
                <a:tab pos="356870" algn="l"/>
              </a:tabLst>
            </a:pPr>
            <a:r>
              <a:rPr dirty="0" sz="2200" spc="-270">
                <a:latin typeface="Arial"/>
                <a:cs typeface="Arial"/>
              </a:rPr>
              <a:t>The</a:t>
            </a:r>
            <a:r>
              <a:rPr dirty="0" sz="2200" spc="10">
                <a:latin typeface="Arial"/>
                <a:cs typeface="Arial"/>
              </a:rPr>
              <a:t> </a:t>
            </a:r>
            <a:r>
              <a:rPr dirty="0" sz="2200" spc="-185">
                <a:latin typeface="Arial"/>
                <a:cs typeface="Arial"/>
              </a:rPr>
              <a:t>process</a:t>
            </a:r>
            <a:r>
              <a:rPr dirty="0" sz="2200" spc="-25">
                <a:latin typeface="Arial"/>
                <a:cs typeface="Arial"/>
              </a:rPr>
              <a:t> </a:t>
            </a:r>
            <a:r>
              <a:rPr dirty="0" sz="2200" spc="-200">
                <a:latin typeface="Arial"/>
                <a:cs typeface="Arial"/>
              </a:rPr>
              <a:t>is</a:t>
            </a:r>
            <a:r>
              <a:rPr dirty="0" sz="2200">
                <a:latin typeface="Arial"/>
                <a:cs typeface="Arial"/>
              </a:rPr>
              <a:t> </a:t>
            </a:r>
            <a:r>
              <a:rPr dirty="0" sz="2200" spc="-50">
                <a:latin typeface="Arial"/>
                <a:cs typeface="Arial"/>
              </a:rPr>
              <a:t>repeated</a:t>
            </a:r>
            <a:r>
              <a:rPr dirty="0" sz="2200" spc="-3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for </a:t>
            </a:r>
            <a:r>
              <a:rPr dirty="0" sz="2200" spc="-175">
                <a:latin typeface="Arial"/>
                <a:cs typeface="Arial"/>
              </a:rPr>
              <a:t>each</a:t>
            </a:r>
            <a:r>
              <a:rPr dirty="0" sz="2200" spc="-20">
                <a:latin typeface="Arial"/>
                <a:cs typeface="Arial"/>
              </a:rPr>
              <a:t> </a:t>
            </a:r>
            <a:r>
              <a:rPr dirty="0" sz="2200" spc="-250">
                <a:latin typeface="Arial"/>
                <a:cs typeface="Arial"/>
              </a:rPr>
              <a:t>successor</a:t>
            </a:r>
            <a:r>
              <a:rPr dirty="0" sz="2200" spc="-5">
                <a:latin typeface="Arial"/>
                <a:cs typeface="Arial"/>
              </a:rPr>
              <a:t> </a:t>
            </a:r>
            <a:r>
              <a:rPr dirty="0" sz="2200" spc="-130">
                <a:latin typeface="Arial"/>
                <a:cs typeface="Arial"/>
              </a:rPr>
              <a:t>node</a:t>
            </a:r>
            <a:r>
              <a:rPr dirty="0" sz="2200">
                <a:latin typeface="Arial"/>
                <a:cs typeface="Arial"/>
              </a:rPr>
              <a:t> </a:t>
            </a:r>
            <a:r>
              <a:rPr dirty="0" sz="2200" spc="-114">
                <a:latin typeface="Arial"/>
                <a:cs typeface="Arial"/>
              </a:rPr>
              <a:t>until</a:t>
            </a:r>
            <a:r>
              <a:rPr dirty="0" sz="2200" spc="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all</a:t>
            </a:r>
            <a:r>
              <a:rPr dirty="0" sz="2200" spc="5">
                <a:latin typeface="Arial"/>
                <a:cs typeface="Arial"/>
              </a:rPr>
              <a:t> </a:t>
            </a:r>
            <a:r>
              <a:rPr dirty="0" sz="2200" spc="-135">
                <a:latin typeface="Arial"/>
                <a:cs typeface="Arial"/>
              </a:rPr>
              <a:t>the</a:t>
            </a:r>
            <a:r>
              <a:rPr dirty="0" sz="2200" spc="-15">
                <a:latin typeface="Arial"/>
                <a:cs typeface="Arial"/>
              </a:rPr>
              <a:t> </a:t>
            </a:r>
            <a:r>
              <a:rPr dirty="0" sz="2200" spc="-80">
                <a:latin typeface="Arial"/>
                <a:cs typeface="Arial"/>
              </a:rPr>
              <a:t>examples</a:t>
            </a:r>
            <a:endParaRPr sz="22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dirty="0" sz="2200">
                <a:latin typeface="Arial"/>
                <a:cs typeface="Arial"/>
              </a:rPr>
              <a:t>are</a:t>
            </a:r>
            <a:r>
              <a:rPr dirty="0" sz="2200" spc="-155">
                <a:latin typeface="Arial"/>
                <a:cs typeface="Arial"/>
              </a:rPr>
              <a:t> </a:t>
            </a:r>
            <a:r>
              <a:rPr dirty="0" sz="2200" spc="-110">
                <a:latin typeface="Arial"/>
                <a:cs typeface="Arial"/>
              </a:rPr>
              <a:t>classified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 spc="-85">
                <a:latin typeface="Arial"/>
                <a:cs typeface="Arial"/>
              </a:rPr>
              <a:t>correctly</a:t>
            </a:r>
            <a:r>
              <a:rPr dirty="0" sz="2200" spc="-6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or</a:t>
            </a:r>
            <a:r>
              <a:rPr dirty="0" sz="2200" spc="-140">
                <a:latin typeface="Arial"/>
                <a:cs typeface="Arial"/>
              </a:rPr>
              <a:t> </a:t>
            </a:r>
            <a:r>
              <a:rPr dirty="0" sz="2200" spc="-105">
                <a:latin typeface="Arial"/>
                <a:cs typeface="Arial"/>
              </a:rPr>
              <a:t>there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are</a:t>
            </a:r>
            <a:r>
              <a:rPr dirty="0" sz="2200" spc="-80">
                <a:latin typeface="Arial"/>
                <a:cs typeface="Arial"/>
              </a:rPr>
              <a:t> </a:t>
            </a:r>
            <a:r>
              <a:rPr dirty="0" sz="2200" spc="-195">
                <a:latin typeface="Arial"/>
                <a:cs typeface="Arial"/>
              </a:rPr>
              <a:t>no</a:t>
            </a:r>
            <a:r>
              <a:rPr dirty="0" sz="2200" spc="-15">
                <a:latin typeface="Arial"/>
                <a:cs typeface="Arial"/>
              </a:rPr>
              <a:t> </a:t>
            </a:r>
            <a:r>
              <a:rPr dirty="0" sz="2200" spc="-80">
                <a:latin typeface="Arial"/>
                <a:cs typeface="Arial"/>
              </a:rPr>
              <a:t>attributes</a:t>
            </a:r>
            <a:r>
              <a:rPr dirty="0" sz="2200" spc="-75">
                <a:latin typeface="Arial"/>
                <a:cs typeface="Arial"/>
              </a:rPr>
              <a:t> </a:t>
            </a:r>
            <a:r>
              <a:rPr dirty="0" sz="2200" spc="-20">
                <a:latin typeface="Arial"/>
                <a:cs typeface="Arial"/>
              </a:rPr>
              <a:t>left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4018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95"/>
              </a:spcBef>
            </a:pPr>
            <a:r>
              <a:rPr dirty="0" sz="3200" i="1">
                <a:latin typeface="Times New Roman"/>
                <a:cs typeface="Times New Roman"/>
              </a:rPr>
              <a:t>Which</a:t>
            </a:r>
            <a:r>
              <a:rPr dirty="0" sz="3200" spc="-4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attribute</a:t>
            </a:r>
            <a:r>
              <a:rPr dirty="0" sz="3200" spc="-6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is</a:t>
            </a:r>
            <a:r>
              <a:rPr dirty="0" sz="3200" spc="-4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the</a:t>
            </a:r>
            <a:r>
              <a:rPr dirty="0" sz="3200" spc="-6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best</a:t>
            </a:r>
            <a:r>
              <a:rPr dirty="0" sz="3200" spc="-4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classifier?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16484" y="605993"/>
            <a:ext cx="13970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8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40309" y="4102989"/>
            <a:ext cx="8863965" cy="21590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90"/>
              </a:spcBef>
              <a:buClr>
                <a:srgbClr val="009999"/>
              </a:buClr>
              <a:buSzPct val="75000"/>
              <a:buFont typeface="Wingdings"/>
              <a:buChar char=""/>
              <a:tabLst>
                <a:tab pos="356870" algn="l"/>
              </a:tabLst>
            </a:pPr>
            <a:r>
              <a:rPr dirty="0" sz="2600">
                <a:latin typeface="Arial"/>
                <a:cs typeface="Arial"/>
              </a:rPr>
              <a:t>A</a:t>
            </a:r>
            <a:r>
              <a:rPr dirty="0" sz="2600" spc="-7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statistical</a:t>
            </a:r>
            <a:r>
              <a:rPr dirty="0" sz="2600" spc="-5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property</a:t>
            </a:r>
            <a:r>
              <a:rPr dirty="0" sz="2600" spc="-5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called</a:t>
            </a:r>
            <a:r>
              <a:rPr dirty="0" sz="2600" spc="-85">
                <a:latin typeface="Arial"/>
                <a:cs typeface="Arial"/>
              </a:rPr>
              <a:t> </a:t>
            </a:r>
            <a:r>
              <a:rPr dirty="0" sz="2600" i="1">
                <a:solidFill>
                  <a:srgbClr val="FF0000"/>
                </a:solidFill>
                <a:latin typeface="Arial"/>
                <a:cs typeface="Arial"/>
              </a:rPr>
              <a:t>information</a:t>
            </a:r>
            <a:r>
              <a:rPr dirty="0" sz="2600" spc="-20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600" i="1">
                <a:solidFill>
                  <a:srgbClr val="FF0000"/>
                </a:solidFill>
                <a:latin typeface="Arial"/>
                <a:cs typeface="Arial"/>
              </a:rPr>
              <a:t>gain</a:t>
            </a:r>
            <a:r>
              <a:rPr dirty="0" sz="2600">
                <a:latin typeface="Arial"/>
                <a:cs typeface="Arial"/>
              </a:rPr>
              <a:t>,</a:t>
            </a:r>
            <a:r>
              <a:rPr dirty="0" sz="2600" spc="-55">
                <a:latin typeface="Arial"/>
                <a:cs typeface="Arial"/>
              </a:rPr>
              <a:t> </a:t>
            </a:r>
            <a:r>
              <a:rPr dirty="0" sz="2600" spc="-10">
                <a:latin typeface="Arial"/>
                <a:cs typeface="Arial"/>
              </a:rPr>
              <a:t>measures </a:t>
            </a:r>
            <a:r>
              <a:rPr dirty="0" sz="2600">
                <a:latin typeface="Arial"/>
                <a:cs typeface="Arial"/>
              </a:rPr>
              <a:t>how</a:t>
            </a:r>
            <a:r>
              <a:rPr dirty="0" sz="2600" spc="-5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well</a:t>
            </a:r>
            <a:r>
              <a:rPr dirty="0" sz="2600" spc="-3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a</a:t>
            </a:r>
            <a:r>
              <a:rPr dirty="0" sz="2600" spc="-8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given</a:t>
            </a:r>
            <a:r>
              <a:rPr dirty="0" sz="2600" spc="-1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attribute</a:t>
            </a:r>
            <a:r>
              <a:rPr dirty="0" sz="2600" spc="-2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separates</a:t>
            </a:r>
            <a:r>
              <a:rPr dirty="0" sz="2600" spc="-1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the</a:t>
            </a:r>
            <a:r>
              <a:rPr dirty="0" sz="2600" spc="-5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training</a:t>
            </a:r>
            <a:r>
              <a:rPr dirty="0" sz="2600" spc="-30">
                <a:latin typeface="Arial"/>
                <a:cs typeface="Arial"/>
              </a:rPr>
              <a:t> </a:t>
            </a:r>
            <a:r>
              <a:rPr dirty="0" sz="2600" spc="-10">
                <a:latin typeface="Arial"/>
                <a:cs typeface="Arial"/>
              </a:rPr>
              <a:t>examples</a:t>
            </a:r>
            <a:endParaRPr sz="2600">
              <a:latin typeface="Arial"/>
              <a:cs typeface="Arial"/>
            </a:endParaRPr>
          </a:p>
          <a:p>
            <a:pPr marL="356870" marR="540385" indent="-344805">
              <a:lnSpc>
                <a:spcPct val="100000"/>
              </a:lnSpc>
              <a:spcBef>
                <a:spcPts val="605"/>
              </a:spcBef>
              <a:buClr>
                <a:srgbClr val="009999"/>
              </a:buClr>
              <a:buSzPct val="75000"/>
              <a:buFont typeface="Wingdings"/>
              <a:buChar char=""/>
              <a:tabLst>
                <a:tab pos="356870" algn="l"/>
              </a:tabLst>
            </a:pPr>
            <a:r>
              <a:rPr dirty="0" sz="2600">
                <a:solidFill>
                  <a:srgbClr val="FF0000"/>
                </a:solidFill>
                <a:latin typeface="Arial"/>
                <a:cs typeface="Arial"/>
              </a:rPr>
              <a:t>Information</a:t>
            </a:r>
            <a:r>
              <a:rPr dirty="0" sz="26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FF0000"/>
                </a:solidFill>
                <a:latin typeface="Arial"/>
                <a:cs typeface="Arial"/>
              </a:rPr>
              <a:t>gain</a:t>
            </a:r>
            <a:r>
              <a:rPr dirty="0" sz="2600" spc="-8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uses</a:t>
            </a:r>
            <a:r>
              <a:rPr dirty="0" sz="2600" spc="-4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the</a:t>
            </a:r>
            <a:r>
              <a:rPr dirty="0" sz="2600" spc="-7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notion</a:t>
            </a:r>
            <a:r>
              <a:rPr dirty="0" sz="2600" spc="-4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of</a:t>
            </a:r>
            <a:r>
              <a:rPr dirty="0" sz="2600" spc="-50">
                <a:latin typeface="Arial"/>
                <a:cs typeface="Arial"/>
              </a:rPr>
              <a:t> </a:t>
            </a:r>
            <a:r>
              <a:rPr dirty="0" sz="2600" i="1">
                <a:solidFill>
                  <a:srgbClr val="FF0000"/>
                </a:solidFill>
                <a:latin typeface="Arial"/>
                <a:cs typeface="Arial"/>
              </a:rPr>
              <a:t>entropy</a:t>
            </a:r>
            <a:r>
              <a:rPr dirty="0" sz="2600">
                <a:latin typeface="Arial"/>
                <a:cs typeface="Arial"/>
              </a:rPr>
              <a:t>,</a:t>
            </a:r>
            <a:r>
              <a:rPr dirty="0" sz="2600" spc="-45">
                <a:latin typeface="Arial"/>
                <a:cs typeface="Arial"/>
              </a:rPr>
              <a:t> </a:t>
            </a:r>
            <a:r>
              <a:rPr dirty="0" sz="2600" spc="-10">
                <a:latin typeface="Arial"/>
                <a:cs typeface="Arial"/>
              </a:rPr>
              <a:t>commonly </a:t>
            </a:r>
            <a:r>
              <a:rPr dirty="0" sz="2600">
                <a:latin typeface="Arial"/>
                <a:cs typeface="Arial"/>
              </a:rPr>
              <a:t>used</a:t>
            </a:r>
            <a:r>
              <a:rPr dirty="0" sz="2600" spc="-3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in</a:t>
            </a:r>
            <a:r>
              <a:rPr dirty="0" sz="2600" spc="-8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information</a:t>
            </a:r>
            <a:r>
              <a:rPr dirty="0" sz="2600" spc="-15">
                <a:latin typeface="Arial"/>
                <a:cs typeface="Arial"/>
              </a:rPr>
              <a:t> </a:t>
            </a:r>
            <a:r>
              <a:rPr dirty="0" sz="2600" spc="-10">
                <a:latin typeface="Arial"/>
                <a:cs typeface="Arial"/>
              </a:rPr>
              <a:t>theory</a:t>
            </a:r>
            <a:endParaRPr sz="26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605"/>
              </a:spcBef>
              <a:buClr>
                <a:srgbClr val="009999"/>
              </a:buClr>
              <a:buSzPct val="75000"/>
              <a:buFont typeface="Wingdings"/>
              <a:buChar char=""/>
              <a:tabLst>
                <a:tab pos="356870" algn="l"/>
              </a:tabLst>
            </a:pPr>
            <a:r>
              <a:rPr dirty="0" sz="2600" i="1">
                <a:solidFill>
                  <a:srgbClr val="0000FF"/>
                </a:solidFill>
                <a:latin typeface="Arial"/>
                <a:cs typeface="Arial"/>
              </a:rPr>
              <a:t>Information</a:t>
            </a:r>
            <a:r>
              <a:rPr dirty="0" sz="2600" spc="15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600" i="1">
                <a:solidFill>
                  <a:srgbClr val="0000FF"/>
                </a:solidFill>
                <a:latin typeface="Arial"/>
                <a:cs typeface="Arial"/>
              </a:rPr>
              <a:t>gain</a:t>
            </a:r>
            <a:r>
              <a:rPr dirty="0" sz="2600" spc="-7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dirty="0" sz="26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600" i="1">
                <a:solidFill>
                  <a:srgbClr val="0000FF"/>
                </a:solidFill>
                <a:latin typeface="Arial"/>
                <a:cs typeface="Arial"/>
              </a:rPr>
              <a:t>expected</a:t>
            </a:r>
            <a:r>
              <a:rPr dirty="0" sz="2600" spc="-35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600" i="1">
                <a:solidFill>
                  <a:srgbClr val="0000FF"/>
                </a:solidFill>
                <a:latin typeface="Arial"/>
                <a:cs typeface="Arial"/>
              </a:rPr>
              <a:t>reduction</a:t>
            </a:r>
            <a:r>
              <a:rPr dirty="0" sz="2600" spc="-15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600" i="1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2600" spc="-55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600" spc="-10" i="1">
                <a:solidFill>
                  <a:srgbClr val="0000FF"/>
                </a:solidFill>
                <a:latin typeface="Arial"/>
                <a:cs typeface="Arial"/>
              </a:rPr>
              <a:t>entropy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9055" y="1624583"/>
            <a:ext cx="7242048" cy="1993392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4018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95"/>
              </a:spcBef>
            </a:pPr>
            <a:r>
              <a:rPr dirty="0" sz="3200" i="1">
                <a:latin typeface="Times New Roman"/>
                <a:cs typeface="Times New Roman"/>
              </a:rPr>
              <a:t>Entropy</a:t>
            </a:r>
            <a:r>
              <a:rPr dirty="0" sz="3200" spc="-6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in</a:t>
            </a:r>
            <a:r>
              <a:rPr dirty="0" sz="3200" spc="-6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Binary</a:t>
            </a:r>
            <a:r>
              <a:rPr dirty="0" sz="3200" spc="-4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Classification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16484" y="605993"/>
            <a:ext cx="13970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9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49834" y="1472641"/>
            <a:ext cx="8282305" cy="50590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3500">
              <a:lnSpc>
                <a:spcPts val="2735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Entropy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measures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impurity</a:t>
            </a:r>
            <a:r>
              <a:rPr dirty="0" sz="2400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2400" spc="-5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2400" spc="-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collection</a:t>
            </a:r>
            <a:r>
              <a:rPr dirty="0" sz="2400" spc="-5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2400" spc="-5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examples</a:t>
            </a:r>
            <a:r>
              <a:rPr dirty="0" sz="2400">
                <a:latin typeface="Arial"/>
                <a:cs typeface="Arial"/>
              </a:rPr>
              <a:t>.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It</a:t>
            </a:r>
            <a:endParaRPr sz="2400">
              <a:latin typeface="Arial"/>
              <a:cs typeface="Arial"/>
            </a:endParaRPr>
          </a:p>
          <a:p>
            <a:pPr marL="63500">
              <a:lnSpc>
                <a:spcPts val="2735"/>
              </a:lnSpc>
            </a:pPr>
            <a:r>
              <a:rPr dirty="0" sz="2400">
                <a:latin typeface="Arial"/>
                <a:cs typeface="Arial"/>
              </a:rPr>
              <a:t>depends</a:t>
            </a:r>
            <a:r>
              <a:rPr dirty="0" sz="2400" spc="-9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from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distribution</a:t>
            </a:r>
            <a:r>
              <a:rPr dirty="0" sz="2400" spc="-6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2400" spc="-7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2400" spc="-7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random</a:t>
            </a:r>
            <a:r>
              <a:rPr dirty="0" sz="2400" spc="-8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variable</a:t>
            </a:r>
            <a:r>
              <a:rPr dirty="0" sz="2400" spc="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25" i="1">
                <a:solidFill>
                  <a:srgbClr val="0000FF"/>
                </a:solidFill>
                <a:latin typeface="Arial"/>
                <a:cs typeface="Arial"/>
              </a:rPr>
              <a:t>p</a:t>
            </a:r>
            <a:r>
              <a:rPr dirty="0" sz="2400" spc="-25" i="1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807085" indent="-286385">
              <a:lnSpc>
                <a:spcPct val="100000"/>
              </a:lnSpc>
              <a:spcBef>
                <a:spcPts val="785"/>
              </a:spcBef>
              <a:buClr>
                <a:srgbClr val="1C1C1C"/>
              </a:buClr>
              <a:buSzPct val="75000"/>
              <a:buFont typeface="Wingdings"/>
              <a:buChar char=""/>
              <a:tabLst>
                <a:tab pos="807085" algn="l"/>
              </a:tabLst>
            </a:pPr>
            <a:r>
              <a:rPr dirty="0" sz="2000" i="1">
                <a:solidFill>
                  <a:srgbClr val="6F2F9F"/>
                </a:solidFill>
                <a:latin typeface="Arial"/>
                <a:cs typeface="Arial"/>
              </a:rPr>
              <a:t>S</a:t>
            </a:r>
            <a:r>
              <a:rPr dirty="0" sz="2000" spc="-45" i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6F2F9F"/>
                </a:solidFill>
                <a:latin typeface="Arial"/>
                <a:cs typeface="Arial"/>
              </a:rPr>
              <a:t>is</a:t>
            </a:r>
            <a:r>
              <a:rPr dirty="0" sz="2000" spc="-3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6F2F9F"/>
                </a:solidFill>
                <a:latin typeface="Arial"/>
                <a:cs typeface="Arial"/>
              </a:rPr>
              <a:t>a</a:t>
            </a:r>
            <a:r>
              <a:rPr dirty="0" sz="2000" spc="-5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6F2F9F"/>
                </a:solidFill>
                <a:latin typeface="Arial"/>
                <a:cs typeface="Arial"/>
              </a:rPr>
              <a:t>collection</a:t>
            </a:r>
            <a:r>
              <a:rPr dirty="0" sz="2000" spc="1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6F2F9F"/>
                </a:solidFill>
                <a:latin typeface="Arial"/>
                <a:cs typeface="Arial"/>
              </a:rPr>
              <a:t>of</a:t>
            </a:r>
            <a:r>
              <a:rPr dirty="0" sz="2000" spc="-5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6F2F9F"/>
                </a:solidFill>
                <a:latin typeface="Arial"/>
                <a:cs typeface="Arial"/>
              </a:rPr>
              <a:t>training</a:t>
            </a:r>
            <a:r>
              <a:rPr dirty="0" sz="2000" spc="1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6F2F9F"/>
                </a:solidFill>
                <a:latin typeface="Arial"/>
                <a:cs typeface="Arial"/>
              </a:rPr>
              <a:t>examples</a:t>
            </a:r>
            <a:endParaRPr sz="2000">
              <a:latin typeface="Arial"/>
              <a:cs typeface="Arial"/>
            </a:endParaRPr>
          </a:p>
          <a:p>
            <a:pPr marL="807085" indent="-286385">
              <a:lnSpc>
                <a:spcPct val="100000"/>
              </a:lnSpc>
              <a:spcBef>
                <a:spcPts val="1200"/>
              </a:spcBef>
              <a:buClr>
                <a:srgbClr val="1C1C1C"/>
              </a:buClr>
              <a:buSzPct val="75000"/>
              <a:buFont typeface="Wingdings"/>
              <a:buChar char=""/>
              <a:tabLst>
                <a:tab pos="807085" algn="l"/>
              </a:tabLst>
            </a:pPr>
            <a:r>
              <a:rPr dirty="0" sz="2000" i="1">
                <a:solidFill>
                  <a:srgbClr val="6F2F9F"/>
                </a:solidFill>
                <a:latin typeface="Arial"/>
                <a:cs typeface="Arial"/>
              </a:rPr>
              <a:t>p</a:t>
            </a:r>
            <a:r>
              <a:rPr dirty="0" baseline="-20576" sz="2025">
                <a:solidFill>
                  <a:srgbClr val="6F2F9F"/>
                </a:solidFill>
                <a:latin typeface="Arial"/>
                <a:cs typeface="Arial"/>
              </a:rPr>
              <a:t>+</a:t>
            </a:r>
            <a:r>
              <a:rPr dirty="0" baseline="-20576" sz="2025" spc="179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6F2F9F"/>
                </a:solidFill>
                <a:latin typeface="Arial"/>
                <a:cs typeface="Arial"/>
              </a:rPr>
              <a:t>the</a:t>
            </a:r>
            <a:r>
              <a:rPr dirty="0" sz="2000" spc="-7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6F2F9F"/>
                </a:solidFill>
                <a:latin typeface="Arial"/>
                <a:cs typeface="Arial"/>
              </a:rPr>
              <a:t>proportion</a:t>
            </a:r>
            <a:r>
              <a:rPr dirty="0" sz="2000" spc="-3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6F2F9F"/>
                </a:solidFill>
                <a:latin typeface="Arial"/>
                <a:cs typeface="Arial"/>
              </a:rPr>
              <a:t>of</a:t>
            </a:r>
            <a:r>
              <a:rPr dirty="0" sz="2000" spc="-7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6F2F9F"/>
                </a:solidFill>
                <a:latin typeface="Arial"/>
                <a:cs typeface="Arial"/>
              </a:rPr>
              <a:t>positive</a:t>
            </a:r>
            <a:r>
              <a:rPr dirty="0" sz="2000" spc="-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6F2F9F"/>
                </a:solidFill>
                <a:latin typeface="Arial"/>
                <a:cs typeface="Arial"/>
              </a:rPr>
              <a:t>examples</a:t>
            </a:r>
            <a:r>
              <a:rPr dirty="0" sz="2000" spc="-6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6F2F9F"/>
                </a:solidFill>
                <a:latin typeface="Arial"/>
                <a:cs typeface="Arial"/>
              </a:rPr>
              <a:t>in</a:t>
            </a:r>
            <a:r>
              <a:rPr dirty="0" sz="2000" spc="-2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 spc="-50" i="1">
                <a:solidFill>
                  <a:srgbClr val="6F2F9F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  <a:p>
            <a:pPr marL="807085" indent="-286385">
              <a:lnSpc>
                <a:spcPct val="100000"/>
              </a:lnSpc>
              <a:spcBef>
                <a:spcPts val="1205"/>
              </a:spcBef>
              <a:buClr>
                <a:srgbClr val="1C1C1C"/>
              </a:buClr>
              <a:buSzPct val="75000"/>
              <a:buFont typeface="Wingdings"/>
              <a:buChar char=""/>
              <a:tabLst>
                <a:tab pos="807085" algn="l"/>
              </a:tabLst>
            </a:pPr>
            <a:r>
              <a:rPr dirty="0" sz="2000" i="1">
                <a:solidFill>
                  <a:srgbClr val="6F2F9F"/>
                </a:solidFill>
                <a:latin typeface="Arial"/>
                <a:cs typeface="Arial"/>
              </a:rPr>
              <a:t>p</a:t>
            </a:r>
            <a:r>
              <a:rPr dirty="0" baseline="-20576" sz="2025">
                <a:solidFill>
                  <a:srgbClr val="6F2F9F"/>
                </a:solidFill>
                <a:latin typeface="Arial"/>
                <a:cs typeface="Arial"/>
              </a:rPr>
              <a:t>–</a:t>
            </a:r>
            <a:r>
              <a:rPr dirty="0" baseline="-20576" sz="2025" spc="16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6F2F9F"/>
                </a:solidFill>
                <a:latin typeface="Arial"/>
                <a:cs typeface="Arial"/>
              </a:rPr>
              <a:t>the</a:t>
            </a:r>
            <a:r>
              <a:rPr dirty="0" sz="2000" spc="-6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6F2F9F"/>
                </a:solidFill>
                <a:latin typeface="Arial"/>
                <a:cs typeface="Arial"/>
              </a:rPr>
              <a:t>proportion</a:t>
            </a:r>
            <a:r>
              <a:rPr dirty="0" sz="2000" spc="-6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6F2F9F"/>
                </a:solidFill>
                <a:latin typeface="Arial"/>
                <a:cs typeface="Arial"/>
              </a:rPr>
              <a:t>of</a:t>
            </a:r>
            <a:r>
              <a:rPr dirty="0" sz="2000" spc="-5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6F2F9F"/>
                </a:solidFill>
                <a:latin typeface="Arial"/>
                <a:cs typeface="Arial"/>
              </a:rPr>
              <a:t>negative</a:t>
            </a:r>
            <a:r>
              <a:rPr dirty="0" sz="2000" spc="-1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6F2F9F"/>
                </a:solidFill>
                <a:latin typeface="Arial"/>
                <a:cs typeface="Arial"/>
              </a:rPr>
              <a:t>examples</a:t>
            </a:r>
            <a:r>
              <a:rPr dirty="0" sz="2000" spc="-9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6F2F9F"/>
                </a:solidFill>
                <a:latin typeface="Arial"/>
                <a:cs typeface="Arial"/>
              </a:rPr>
              <a:t>in</a:t>
            </a:r>
            <a:r>
              <a:rPr dirty="0" sz="2000" spc="-2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 spc="-50" i="1">
                <a:solidFill>
                  <a:srgbClr val="6F2F9F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  <a:p>
            <a:pPr marL="407670">
              <a:lnSpc>
                <a:spcPct val="100000"/>
              </a:lnSpc>
              <a:spcBef>
                <a:spcPts val="855"/>
              </a:spcBef>
              <a:tabLst>
                <a:tab pos="2212975" algn="l"/>
                <a:tab pos="5228590" algn="l"/>
              </a:tabLst>
            </a:pPr>
            <a:r>
              <a:rPr dirty="0" sz="2200" i="1">
                <a:latin typeface="Arial"/>
                <a:cs typeface="Arial"/>
              </a:rPr>
              <a:t>Entropy</a:t>
            </a:r>
            <a:r>
              <a:rPr dirty="0" sz="2200" spc="-35" i="1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(</a:t>
            </a:r>
            <a:r>
              <a:rPr dirty="0" sz="2200" i="1">
                <a:latin typeface="Arial"/>
                <a:cs typeface="Arial"/>
              </a:rPr>
              <a:t>S</a:t>
            </a:r>
            <a:r>
              <a:rPr dirty="0" sz="2200">
                <a:latin typeface="Arial"/>
                <a:cs typeface="Arial"/>
              </a:rPr>
              <a:t>)</a:t>
            </a:r>
            <a:r>
              <a:rPr dirty="0" sz="2200" spc="-25">
                <a:latin typeface="Arial"/>
                <a:cs typeface="Arial"/>
              </a:rPr>
              <a:t> </a:t>
            </a:r>
            <a:r>
              <a:rPr dirty="0" sz="2200" spc="-50">
                <a:latin typeface="Symbol"/>
                <a:cs typeface="Symbol"/>
              </a:rPr>
              <a:t></a:t>
            </a:r>
            <a:r>
              <a:rPr dirty="0" sz="2200">
                <a:latin typeface="Times New Roman"/>
                <a:cs typeface="Times New Roman"/>
              </a:rPr>
              <a:t>	</a:t>
            </a:r>
            <a:r>
              <a:rPr dirty="0" sz="2200">
                <a:latin typeface="Arial"/>
                <a:cs typeface="Arial"/>
              </a:rPr>
              <a:t>–</a:t>
            </a:r>
            <a:r>
              <a:rPr dirty="0" sz="2200" spc="-235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p</a:t>
            </a:r>
            <a:r>
              <a:rPr dirty="0" baseline="-21072" sz="2175">
                <a:latin typeface="Arial"/>
                <a:cs typeface="Arial"/>
              </a:rPr>
              <a:t>+</a:t>
            </a:r>
            <a:r>
              <a:rPr dirty="0" baseline="-21072" sz="2175" spc="292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log</a:t>
            </a:r>
            <a:r>
              <a:rPr dirty="0" baseline="-21072" sz="2175">
                <a:latin typeface="Arial"/>
                <a:cs typeface="Arial"/>
              </a:rPr>
              <a:t>2</a:t>
            </a:r>
            <a:r>
              <a:rPr dirty="0" baseline="-21072" sz="2175" spc="300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p</a:t>
            </a:r>
            <a:r>
              <a:rPr dirty="0" baseline="-21072" sz="2175">
                <a:latin typeface="Arial"/>
                <a:cs typeface="Arial"/>
              </a:rPr>
              <a:t>+</a:t>
            </a:r>
            <a:r>
              <a:rPr dirty="0" baseline="-21072" sz="2175" spc="-7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–</a:t>
            </a:r>
            <a:r>
              <a:rPr dirty="0" sz="2200" spc="-30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p</a:t>
            </a:r>
            <a:r>
              <a:rPr dirty="0" baseline="-21072" sz="2175">
                <a:latin typeface="Arial"/>
                <a:cs typeface="Arial"/>
              </a:rPr>
              <a:t>–</a:t>
            </a:r>
            <a:r>
              <a:rPr dirty="0" sz="2200" i="1">
                <a:latin typeface="Arial"/>
                <a:cs typeface="Arial"/>
              </a:rPr>
              <a:t>log</a:t>
            </a:r>
            <a:r>
              <a:rPr dirty="0" baseline="-21072" sz="2175">
                <a:latin typeface="Arial"/>
                <a:cs typeface="Arial"/>
              </a:rPr>
              <a:t>2</a:t>
            </a:r>
            <a:r>
              <a:rPr dirty="0" baseline="-21072" sz="2175" spc="30">
                <a:latin typeface="Arial"/>
                <a:cs typeface="Arial"/>
              </a:rPr>
              <a:t> </a:t>
            </a:r>
            <a:r>
              <a:rPr dirty="0" sz="2200" spc="-25" i="1">
                <a:latin typeface="Arial"/>
                <a:cs typeface="Arial"/>
              </a:rPr>
              <a:t>p</a:t>
            </a:r>
            <a:r>
              <a:rPr dirty="0" baseline="-21072" sz="2175" spc="-37">
                <a:latin typeface="Arial"/>
                <a:cs typeface="Arial"/>
              </a:rPr>
              <a:t>–</a:t>
            </a:r>
            <a:r>
              <a:rPr dirty="0" baseline="-21072" sz="2175">
                <a:latin typeface="Arial"/>
                <a:cs typeface="Arial"/>
              </a:rPr>
              <a:t>	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[0</a:t>
            </a:r>
            <a:r>
              <a:rPr dirty="0" sz="22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i="1">
                <a:solidFill>
                  <a:srgbClr val="0000FF"/>
                </a:solidFill>
                <a:latin typeface="Arial"/>
                <a:cs typeface="Arial"/>
              </a:rPr>
              <a:t>log</a:t>
            </a:r>
            <a:r>
              <a:rPr dirty="0" baseline="-21072" sz="2175">
                <a:solidFill>
                  <a:srgbClr val="0000FF"/>
                </a:solidFill>
                <a:latin typeface="Arial"/>
                <a:cs typeface="Arial"/>
              </a:rPr>
              <a:t>2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0</a:t>
            </a:r>
            <a:r>
              <a:rPr dirty="0" sz="22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dirty="0" sz="22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spc="-25">
                <a:solidFill>
                  <a:srgbClr val="0000FF"/>
                </a:solidFill>
                <a:latin typeface="Arial"/>
                <a:cs typeface="Arial"/>
              </a:rPr>
              <a:t>0]</a:t>
            </a:r>
            <a:endParaRPr sz="2200">
              <a:latin typeface="Arial"/>
              <a:cs typeface="Arial"/>
            </a:endParaRPr>
          </a:p>
          <a:p>
            <a:pPr marL="407670" marR="173990">
              <a:lnSpc>
                <a:spcPct val="152800"/>
              </a:lnSpc>
              <a:tabLst>
                <a:tab pos="5377815" algn="l"/>
                <a:tab pos="5484495" algn="l"/>
                <a:tab pos="5844540" algn="l"/>
              </a:tabLst>
            </a:pPr>
            <a:r>
              <a:rPr dirty="0" sz="2200" i="1">
                <a:latin typeface="Arial"/>
                <a:cs typeface="Arial"/>
              </a:rPr>
              <a:t>Entropy</a:t>
            </a:r>
            <a:r>
              <a:rPr dirty="0" sz="2200" spc="-25" i="1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([14+,</a:t>
            </a:r>
            <a:r>
              <a:rPr dirty="0" sz="2200" spc="-2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0–])</a:t>
            </a:r>
            <a:r>
              <a:rPr dirty="0" sz="2200" spc="-1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=</a:t>
            </a:r>
            <a:r>
              <a:rPr dirty="0" sz="2200" spc="-1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–</a:t>
            </a:r>
            <a:r>
              <a:rPr dirty="0" sz="2200" spc="-21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14/14</a:t>
            </a:r>
            <a:r>
              <a:rPr dirty="0" sz="2200" spc="-25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log</a:t>
            </a:r>
            <a:r>
              <a:rPr dirty="0" baseline="-21072" sz="2175">
                <a:latin typeface="Arial"/>
                <a:cs typeface="Arial"/>
              </a:rPr>
              <a:t>2</a:t>
            </a:r>
            <a:r>
              <a:rPr dirty="0" baseline="-21072" sz="2175" spc="31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(14/14)</a:t>
            </a:r>
            <a:r>
              <a:rPr dirty="0" sz="2200" spc="-20">
                <a:latin typeface="Arial"/>
                <a:cs typeface="Arial"/>
              </a:rPr>
              <a:t> </a:t>
            </a:r>
            <a:r>
              <a:rPr dirty="0" sz="2200" spc="-50">
                <a:latin typeface="Arial"/>
                <a:cs typeface="Arial"/>
              </a:rPr>
              <a:t>–</a:t>
            </a:r>
            <a:r>
              <a:rPr dirty="0" sz="2200">
                <a:latin typeface="Arial"/>
                <a:cs typeface="Arial"/>
              </a:rPr>
              <a:t>	0</a:t>
            </a:r>
            <a:r>
              <a:rPr dirty="0" sz="2200" spc="-185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log</a:t>
            </a:r>
            <a:r>
              <a:rPr dirty="0" baseline="-21072" sz="2175">
                <a:latin typeface="Arial"/>
                <a:cs typeface="Arial"/>
              </a:rPr>
              <a:t>2</a:t>
            </a:r>
            <a:r>
              <a:rPr dirty="0" baseline="-21072" sz="2175" spc="-1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(0)</a:t>
            </a:r>
            <a:r>
              <a:rPr dirty="0" sz="2200" spc="-1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=</a:t>
            </a:r>
            <a:r>
              <a:rPr dirty="0" sz="2200" spc="-15">
                <a:latin typeface="Arial"/>
                <a:cs typeface="Arial"/>
              </a:rPr>
              <a:t> </a:t>
            </a:r>
            <a:r>
              <a:rPr dirty="0" sz="2200" spc="-50">
                <a:latin typeface="Arial"/>
                <a:cs typeface="Arial"/>
              </a:rPr>
              <a:t>0 </a:t>
            </a:r>
            <a:r>
              <a:rPr dirty="0" sz="2200" i="1">
                <a:latin typeface="Arial"/>
                <a:cs typeface="Arial"/>
              </a:rPr>
              <a:t>Entropy</a:t>
            </a:r>
            <a:r>
              <a:rPr dirty="0" sz="2200" spc="-20" i="1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([9+,</a:t>
            </a:r>
            <a:r>
              <a:rPr dirty="0" sz="2200" spc="-3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5–])</a:t>
            </a:r>
            <a:r>
              <a:rPr dirty="0" sz="2200" spc="-1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=</a:t>
            </a:r>
            <a:r>
              <a:rPr dirty="0" sz="2200" spc="-1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–</a:t>
            </a:r>
            <a:r>
              <a:rPr dirty="0" sz="2200" spc="-21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9/14</a:t>
            </a:r>
            <a:r>
              <a:rPr dirty="0" sz="2200" spc="-15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log</a:t>
            </a:r>
            <a:r>
              <a:rPr dirty="0" baseline="-21072" sz="2175">
                <a:latin typeface="Arial"/>
                <a:cs typeface="Arial"/>
              </a:rPr>
              <a:t>2</a:t>
            </a:r>
            <a:r>
              <a:rPr dirty="0" baseline="-21072" sz="2175" spc="322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(9/14)</a:t>
            </a:r>
            <a:r>
              <a:rPr dirty="0" sz="2200" spc="-30">
                <a:latin typeface="Arial"/>
                <a:cs typeface="Arial"/>
              </a:rPr>
              <a:t> </a:t>
            </a:r>
            <a:r>
              <a:rPr dirty="0" sz="2200" spc="-50">
                <a:latin typeface="Arial"/>
                <a:cs typeface="Arial"/>
              </a:rPr>
              <a:t>–</a:t>
            </a:r>
            <a:r>
              <a:rPr dirty="0" sz="2200">
                <a:latin typeface="Arial"/>
                <a:cs typeface="Arial"/>
              </a:rPr>
              <a:t>	5/14</a:t>
            </a:r>
            <a:r>
              <a:rPr dirty="0" sz="2200" spc="-210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log</a:t>
            </a:r>
            <a:r>
              <a:rPr dirty="0" baseline="-21072" sz="2175">
                <a:latin typeface="Arial"/>
                <a:cs typeface="Arial"/>
              </a:rPr>
              <a:t>2</a:t>
            </a:r>
            <a:r>
              <a:rPr dirty="0" baseline="-21072" sz="2175" spc="-7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(5/14)</a:t>
            </a:r>
            <a:r>
              <a:rPr dirty="0" sz="2200" spc="-1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=</a:t>
            </a:r>
            <a:r>
              <a:rPr dirty="0" sz="2200" spc="-10">
                <a:latin typeface="Arial"/>
                <a:cs typeface="Arial"/>
              </a:rPr>
              <a:t> </a:t>
            </a:r>
            <a:r>
              <a:rPr dirty="0" sz="2200" spc="-20">
                <a:latin typeface="Arial"/>
                <a:cs typeface="Arial"/>
              </a:rPr>
              <a:t>0,94 </a:t>
            </a:r>
            <a:r>
              <a:rPr dirty="0" sz="2200" i="1">
                <a:latin typeface="Arial"/>
                <a:cs typeface="Arial"/>
              </a:rPr>
              <a:t>Entropy</a:t>
            </a:r>
            <a:r>
              <a:rPr dirty="0" sz="2200" spc="-20" i="1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([7+,</a:t>
            </a:r>
            <a:r>
              <a:rPr dirty="0" sz="2200" spc="-3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7–</a:t>
            </a:r>
            <a:r>
              <a:rPr dirty="0" sz="2200" spc="-21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])</a:t>
            </a:r>
            <a:r>
              <a:rPr dirty="0" sz="2200" spc="-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=</a:t>
            </a:r>
            <a:r>
              <a:rPr dirty="0" sz="2200" spc="-1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–</a:t>
            </a:r>
            <a:r>
              <a:rPr dirty="0" sz="2200" spc="19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7/14</a:t>
            </a:r>
            <a:r>
              <a:rPr dirty="0" sz="2200" spc="-15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log</a:t>
            </a:r>
            <a:r>
              <a:rPr dirty="0" baseline="-21072" sz="2175">
                <a:latin typeface="Arial"/>
                <a:cs typeface="Arial"/>
              </a:rPr>
              <a:t>2</a:t>
            </a:r>
            <a:r>
              <a:rPr dirty="0" baseline="-21072" sz="2175" spc="322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(7/14)</a:t>
            </a:r>
            <a:r>
              <a:rPr dirty="0" sz="2200" spc="-5">
                <a:latin typeface="Arial"/>
                <a:cs typeface="Arial"/>
              </a:rPr>
              <a:t> </a:t>
            </a:r>
            <a:r>
              <a:rPr dirty="0" sz="2200" spc="-50">
                <a:latin typeface="Arial"/>
                <a:cs typeface="Arial"/>
              </a:rPr>
              <a:t>–</a:t>
            </a:r>
            <a:r>
              <a:rPr dirty="0" sz="2200">
                <a:latin typeface="Arial"/>
                <a:cs typeface="Arial"/>
              </a:rPr>
              <a:t>		7/14</a:t>
            </a:r>
            <a:r>
              <a:rPr dirty="0" sz="2200" spc="-229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log</a:t>
            </a:r>
            <a:r>
              <a:rPr dirty="0" baseline="-21072" sz="2175">
                <a:latin typeface="Arial"/>
                <a:cs typeface="Arial"/>
              </a:rPr>
              <a:t>2</a:t>
            </a:r>
            <a:r>
              <a:rPr dirty="0" baseline="-21072" sz="2175" spc="1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(7/14)</a:t>
            </a:r>
            <a:r>
              <a:rPr dirty="0" sz="2200" spc="-40">
                <a:latin typeface="Arial"/>
                <a:cs typeface="Arial"/>
              </a:rPr>
              <a:t> </a:t>
            </a:r>
            <a:r>
              <a:rPr dirty="0" sz="2200" spc="-50">
                <a:latin typeface="Arial"/>
                <a:cs typeface="Arial"/>
              </a:rPr>
              <a:t>=</a:t>
            </a:r>
            <a:endParaRPr sz="2200">
              <a:latin typeface="Arial"/>
              <a:cs typeface="Arial"/>
            </a:endParaRPr>
          </a:p>
          <a:p>
            <a:pPr marL="2807335">
              <a:lnSpc>
                <a:spcPct val="100000"/>
              </a:lnSpc>
              <a:spcBef>
                <a:spcPts val="1395"/>
              </a:spcBef>
              <a:tabLst>
                <a:tab pos="5551805" algn="l"/>
              </a:tabLst>
            </a:pPr>
            <a:r>
              <a:rPr dirty="0" sz="2200">
                <a:latin typeface="Arial"/>
                <a:cs typeface="Arial"/>
              </a:rPr>
              <a:t>=</a:t>
            </a:r>
            <a:r>
              <a:rPr dirty="0" sz="2200" spc="-1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1/2</a:t>
            </a:r>
            <a:r>
              <a:rPr dirty="0" sz="2200" spc="-1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+</a:t>
            </a:r>
            <a:r>
              <a:rPr dirty="0" sz="2200" spc="-1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1/2</a:t>
            </a:r>
            <a:r>
              <a:rPr dirty="0" sz="2200" spc="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=</a:t>
            </a:r>
            <a:r>
              <a:rPr dirty="0" sz="2200" spc="-5">
                <a:latin typeface="Arial"/>
                <a:cs typeface="Arial"/>
              </a:rPr>
              <a:t> </a:t>
            </a:r>
            <a:r>
              <a:rPr dirty="0" sz="2200" spc="-50">
                <a:latin typeface="Arial"/>
                <a:cs typeface="Arial"/>
              </a:rPr>
              <a:t>1</a:t>
            </a:r>
            <a:r>
              <a:rPr dirty="0" sz="2200">
                <a:latin typeface="Arial"/>
                <a:cs typeface="Arial"/>
              </a:rPr>
              <a:t>	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[</a:t>
            </a:r>
            <a:r>
              <a:rPr dirty="0" sz="2200" i="1">
                <a:solidFill>
                  <a:srgbClr val="0000FF"/>
                </a:solidFill>
                <a:latin typeface="Arial"/>
                <a:cs typeface="Arial"/>
              </a:rPr>
              <a:t>log</a:t>
            </a:r>
            <a:r>
              <a:rPr dirty="0" baseline="-21072" sz="2175">
                <a:solidFill>
                  <a:srgbClr val="0000FF"/>
                </a:solidFill>
                <a:latin typeface="Arial"/>
                <a:cs typeface="Arial"/>
              </a:rPr>
              <a:t>2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1/2</a:t>
            </a:r>
            <a:r>
              <a:rPr dirty="0" sz="22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dirty="0" sz="22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–</a:t>
            </a:r>
            <a:r>
              <a:rPr dirty="0" sz="2200" spc="-2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spc="-25">
                <a:solidFill>
                  <a:srgbClr val="0000FF"/>
                </a:solidFill>
                <a:latin typeface="Arial"/>
                <a:cs typeface="Arial"/>
              </a:rPr>
              <a:t>1]</a:t>
            </a:r>
            <a:endParaRPr sz="2200">
              <a:latin typeface="Arial"/>
              <a:cs typeface="Arial"/>
            </a:endParaRPr>
          </a:p>
          <a:p>
            <a:pPr marL="407670">
              <a:lnSpc>
                <a:spcPct val="100000"/>
              </a:lnSpc>
              <a:spcBef>
                <a:spcPts val="1735"/>
              </a:spcBef>
              <a:tabLst>
                <a:tab pos="5187950" algn="l"/>
              </a:tabLst>
            </a:pP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Note:</a:t>
            </a:r>
            <a:r>
              <a:rPr dirty="0" sz="20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20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log</a:t>
            </a:r>
            <a:r>
              <a:rPr dirty="0" sz="2000" spc="-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20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dirty="0" sz="20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number</a:t>
            </a:r>
            <a:r>
              <a:rPr dirty="0" sz="200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&lt;</a:t>
            </a:r>
            <a:r>
              <a:rPr dirty="0" sz="20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dirty="0" sz="20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20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negative,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	0</a:t>
            </a:r>
            <a:r>
              <a:rPr dirty="0" sz="2000" spc="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Symbol"/>
                <a:cs typeface="Symbol"/>
              </a:rPr>
              <a:t></a:t>
            </a:r>
            <a:r>
              <a:rPr dirty="0" sz="2000" spc="2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000" i="1">
                <a:solidFill>
                  <a:srgbClr val="0000FF"/>
                </a:solidFill>
                <a:latin typeface="Arial"/>
                <a:cs typeface="Arial"/>
              </a:rPr>
              <a:t>p</a:t>
            </a:r>
            <a:r>
              <a:rPr dirty="0" sz="2000" spc="-5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Symbol"/>
                <a:cs typeface="Symbol"/>
              </a:rPr>
              <a:t></a:t>
            </a:r>
            <a:r>
              <a:rPr dirty="0" sz="2000" spc="2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1,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0</a:t>
            </a:r>
            <a:r>
              <a:rPr dirty="0" sz="20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Symbol"/>
                <a:cs typeface="Symbol"/>
              </a:rPr>
              <a:t></a:t>
            </a:r>
            <a:r>
              <a:rPr dirty="0" sz="2000" spc="4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000" i="1">
                <a:solidFill>
                  <a:srgbClr val="0000FF"/>
                </a:solidFill>
                <a:latin typeface="Arial"/>
                <a:cs typeface="Arial"/>
              </a:rPr>
              <a:t>entropy </a:t>
            </a:r>
            <a:r>
              <a:rPr dirty="0" sz="2000">
                <a:solidFill>
                  <a:srgbClr val="0000FF"/>
                </a:solidFill>
                <a:latin typeface="Symbol"/>
                <a:cs typeface="Symbol"/>
              </a:rPr>
              <a:t></a:t>
            </a:r>
            <a:r>
              <a:rPr dirty="0" sz="2000" spc="4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000" spc="-5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4018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95"/>
              </a:spcBef>
            </a:pPr>
            <a:r>
              <a:rPr dirty="0" sz="3200" spc="-10" i="1">
                <a:latin typeface="Times New Roman"/>
                <a:cs typeface="Times New Roman"/>
              </a:rPr>
              <a:t>Entropy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03708" y="605993"/>
            <a:ext cx="25146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10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45767" y="1627632"/>
            <a:ext cx="5240274" cy="4681728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4018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95"/>
              </a:spcBef>
            </a:pPr>
            <a:r>
              <a:rPr dirty="0" sz="3200" i="1">
                <a:latin typeface="Times New Roman"/>
                <a:cs typeface="Times New Roman"/>
              </a:rPr>
              <a:t>Entropy</a:t>
            </a:r>
            <a:r>
              <a:rPr dirty="0" sz="3200" spc="-5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in</a:t>
            </a:r>
            <a:r>
              <a:rPr dirty="0" sz="3200" spc="-5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General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15900" y="605993"/>
            <a:ext cx="227329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75" b="1">
                <a:solidFill>
                  <a:srgbClr val="00AF50"/>
                </a:solidFill>
                <a:latin typeface="Arial"/>
                <a:cs typeface="Arial"/>
              </a:rPr>
              <a:t>11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410565" y="1642590"/>
            <a:ext cx="8115300" cy="2172970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76200">
              <a:lnSpc>
                <a:spcPct val="100000"/>
              </a:lnSpc>
              <a:spcBef>
                <a:spcPts val="390"/>
              </a:spcBef>
            </a:pPr>
            <a:r>
              <a:rPr dirty="0" sz="2400" spc="-145">
                <a:latin typeface="Arial"/>
                <a:cs typeface="Arial"/>
              </a:rPr>
              <a:t>Entropy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235">
                <a:latin typeface="Arial"/>
                <a:cs typeface="Arial"/>
              </a:rPr>
              <a:t>measures</a:t>
            </a:r>
            <a:r>
              <a:rPr dirty="0" sz="2400">
                <a:latin typeface="Arial"/>
                <a:cs typeface="Arial"/>
              </a:rPr>
              <a:t> </a:t>
            </a:r>
            <a:r>
              <a:rPr dirty="0" sz="2400" spc="-140">
                <a:latin typeface="Arial"/>
                <a:cs typeface="Arial"/>
              </a:rPr>
              <a:t>the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200">
                <a:latin typeface="Arial"/>
                <a:cs typeface="Arial"/>
              </a:rPr>
              <a:t>amount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100">
                <a:latin typeface="Arial"/>
                <a:cs typeface="Arial"/>
              </a:rPr>
              <a:t>information</a:t>
            </a:r>
            <a:r>
              <a:rPr dirty="0" sz="2400" spc="5">
                <a:latin typeface="Arial"/>
                <a:cs typeface="Arial"/>
              </a:rPr>
              <a:t> </a:t>
            </a:r>
            <a:r>
              <a:rPr dirty="0" sz="2400" spc="-150">
                <a:latin typeface="Arial"/>
                <a:cs typeface="Arial"/>
              </a:rPr>
              <a:t>in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140">
                <a:latin typeface="Arial"/>
                <a:cs typeface="Arial"/>
              </a:rPr>
              <a:t>random</a:t>
            </a:r>
            <a:r>
              <a:rPr dirty="0" sz="2400" spc="1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variable</a:t>
            </a:r>
            <a:endParaRPr sz="2400">
              <a:latin typeface="Arial"/>
              <a:cs typeface="Arial"/>
            </a:endParaRPr>
          </a:p>
          <a:p>
            <a:pPr marL="420370" indent="-344170">
              <a:lnSpc>
                <a:spcPct val="100000"/>
              </a:lnSpc>
              <a:spcBef>
                <a:spcPts val="295"/>
              </a:spcBef>
              <a:buClr>
                <a:srgbClr val="000000"/>
              </a:buClr>
              <a:buSzPct val="75000"/>
              <a:buFont typeface="Wingdings"/>
              <a:buChar char=""/>
              <a:tabLst>
                <a:tab pos="420370" algn="l"/>
              </a:tabLst>
            </a:pPr>
            <a:r>
              <a:rPr dirty="0" sz="2400" spc="-200">
                <a:solidFill>
                  <a:srgbClr val="0000FF"/>
                </a:solidFill>
                <a:latin typeface="Arial"/>
                <a:cs typeface="Arial"/>
              </a:rPr>
              <a:t>For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35">
                <a:solidFill>
                  <a:srgbClr val="0000FF"/>
                </a:solidFill>
                <a:latin typeface="Arial"/>
                <a:cs typeface="Arial"/>
              </a:rPr>
              <a:t>binary</a:t>
            </a:r>
            <a:r>
              <a:rPr dirty="0" sz="2400" spc="-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35">
                <a:solidFill>
                  <a:srgbClr val="0000FF"/>
                </a:solidFill>
                <a:latin typeface="Arial"/>
                <a:cs typeface="Arial"/>
              </a:rPr>
              <a:t>classification</a:t>
            </a:r>
            <a:r>
              <a:rPr dirty="0" sz="2400" spc="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70">
                <a:latin typeface="Arial"/>
                <a:cs typeface="Arial"/>
              </a:rPr>
              <a:t>[two-</a:t>
            </a:r>
            <a:r>
              <a:rPr dirty="0" sz="2400" spc="-100">
                <a:latin typeface="Arial"/>
                <a:cs typeface="Arial"/>
              </a:rPr>
              <a:t>valued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150">
                <a:latin typeface="Arial"/>
                <a:cs typeface="Arial"/>
              </a:rPr>
              <a:t>random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variable]</a:t>
            </a:r>
            <a:endParaRPr sz="2400">
              <a:latin typeface="Arial"/>
              <a:cs typeface="Arial"/>
            </a:endParaRPr>
          </a:p>
          <a:p>
            <a:pPr marL="420370">
              <a:lnSpc>
                <a:spcPct val="100000"/>
              </a:lnSpc>
              <a:spcBef>
                <a:spcPts val="310"/>
              </a:spcBef>
              <a:tabLst>
                <a:tab pos="5564505" algn="l"/>
              </a:tabLst>
            </a:pPr>
            <a:r>
              <a:rPr dirty="0" sz="2400" i="1">
                <a:latin typeface="Arial"/>
                <a:cs typeface="Arial"/>
              </a:rPr>
              <a:t>H</a:t>
            </a:r>
            <a:r>
              <a:rPr dirty="0" sz="2400">
                <a:latin typeface="Arial"/>
                <a:cs typeface="Arial"/>
              </a:rPr>
              <a:t>(</a:t>
            </a:r>
            <a:r>
              <a:rPr dirty="0" sz="2400" i="1">
                <a:latin typeface="Times New Roman"/>
                <a:cs typeface="Times New Roman"/>
              </a:rPr>
              <a:t>X</a:t>
            </a:r>
            <a:r>
              <a:rPr dirty="0" sz="2400">
                <a:latin typeface="Arial"/>
                <a:cs typeface="Arial"/>
              </a:rPr>
              <a:t>)</a:t>
            </a:r>
            <a:r>
              <a:rPr dirty="0" sz="2400" spc="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=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–</a:t>
            </a:r>
            <a:r>
              <a:rPr dirty="0" sz="2400" spc="-170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p</a:t>
            </a:r>
            <a:r>
              <a:rPr dirty="0" baseline="-20833" sz="2400">
                <a:latin typeface="Arial"/>
                <a:cs typeface="Arial"/>
              </a:rPr>
              <a:t>+</a:t>
            </a:r>
            <a:r>
              <a:rPr dirty="0" baseline="-20833" sz="2400" spc="330">
                <a:latin typeface="Arial"/>
                <a:cs typeface="Arial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log</a:t>
            </a:r>
            <a:r>
              <a:rPr dirty="0" baseline="-20833" sz="2400">
                <a:latin typeface="Arial"/>
                <a:cs typeface="Arial"/>
              </a:rPr>
              <a:t>2</a:t>
            </a:r>
            <a:r>
              <a:rPr dirty="0" baseline="-20833" sz="2400" spc="284">
                <a:latin typeface="Arial"/>
                <a:cs typeface="Arial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p</a:t>
            </a:r>
            <a:r>
              <a:rPr dirty="0" baseline="-20833" sz="2400">
                <a:latin typeface="Arial"/>
                <a:cs typeface="Arial"/>
              </a:rPr>
              <a:t>+ </a:t>
            </a:r>
            <a:r>
              <a:rPr dirty="0" sz="2400">
                <a:latin typeface="Times New Roman"/>
                <a:cs typeface="Times New Roman"/>
              </a:rPr>
              <a:t>–</a:t>
            </a:r>
            <a:r>
              <a:rPr dirty="0" sz="2400" spc="65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p</a:t>
            </a:r>
            <a:r>
              <a:rPr dirty="0" baseline="-20833" sz="2400">
                <a:latin typeface="Times New Roman"/>
                <a:cs typeface="Times New Roman"/>
              </a:rPr>
              <a:t>–</a:t>
            </a:r>
            <a:r>
              <a:rPr dirty="0" baseline="-20833" sz="2400" spc="52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log</a:t>
            </a:r>
            <a:r>
              <a:rPr dirty="0" baseline="-20833" sz="2400">
                <a:latin typeface="Arial"/>
                <a:cs typeface="Arial"/>
              </a:rPr>
              <a:t>2</a:t>
            </a:r>
            <a:r>
              <a:rPr dirty="0" baseline="-20833" sz="2400" spc="-37">
                <a:latin typeface="Arial"/>
                <a:cs typeface="Arial"/>
              </a:rPr>
              <a:t> </a:t>
            </a:r>
            <a:r>
              <a:rPr dirty="0" sz="2400" spc="-25" i="1">
                <a:latin typeface="Times New Roman"/>
                <a:cs typeface="Times New Roman"/>
              </a:rPr>
              <a:t>p</a:t>
            </a:r>
            <a:r>
              <a:rPr dirty="0" baseline="-20833" sz="2400" spc="-37">
                <a:latin typeface="Times New Roman"/>
                <a:cs typeface="Times New Roman"/>
              </a:rPr>
              <a:t>–</a:t>
            </a:r>
            <a:r>
              <a:rPr dirty="0" baseline="-20833" sz="2400">
                <a:latin typeface="Times New Roman"/>
                <a:cs typeface="Times New Roman"/>
              </a:rPr>
              <a:t>	</a:t>
            </a:r>
            <a:r>
              <a:rPr dirty="0" sz="2400" i="1">
                <a:latin typeface="Times New Roman"/>
                <a:cs typeface="Times New Roman"/>
              </a:rPr>
              <a:t>X</a:t>
            </a:r>
            <a:r>
              <a:rPr dirty="0" sz="2400" spc="-10" i="1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=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{+,</a:t>
            </a:r>
            <a:r>
              <a:rPr dirty="0" sz="2400" spc="-5">
                <a:latin typeface="Times New Roman"/>
                <a:cs typeface="Times New Roman"/>
              </a:rPr>
              <a:t> </a:t>
            </a:r>
            <a:r>
              <a:rPr dirty="0" sz="2400" spc="-25">
                <a:latin typeface="Times New Roman"/>
                <a:cs typeface="Times New Roman"/>
              </a:rPr>
              <a:t>–}</a:t>
            </a:r>
            <a:endParaRPr sz="2400">
              <a:latin typeface="Times New Roman"/>
              <a:cs typeface="Times New Roman"/>
            </a:endParaRPr>
          </a:p>
          <a:p>
            <a:pPr marL="420370" indent="-344170">
              <a:lnSpc>
                <a:spcPct val="100000"/>
              </a:lnSpc>
              <a:spcBef>
                <a:spcPts val="2330"/>
              </a:spcBef>
              <a:buClr>
                <a:srgbClr val="1C1C1C"/>
              </a:buClr>
              <a:buSzPct val="75000"/>
              <a:buFont typeface="Wingdings"/>
              <a:buChar char=""/>
              <a:tabLst>
                <a:tab pos="420370" algn="l"/>
              </a:tabLst>
            </a:pPr>
            <a:r>
              <a:rPr dirty="0" sz="2400" spc="-200">
                <a:solidFill>
                  <a:srgbClr val="0000FF"/>
                </a:solidFill>
                <a:latin typeface="Arial"/>
                <a:cs typeface="Arial"/>
              </a:rPr>
              <a:t>For</a:t>
            </a:r>
            <a:r>
              <a:rPr dirty="0" sz="2400" spc="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30">
                <a:solidFill>
                  <a:srgbClr val="0000FF"/>
                </a:solidFill>
                <a:latin typeface="Arial"/>
                <a:cs typeface="Arial"/>
              </a:rPr>
              <a:t>classification</a:t>
            </a:r>
            <a:r>
              <a:rPr dirty="0" sz="2400" spc="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50">
                <a:solidFill>
                  <a:srgbClr val="0000FF"/>
                </a:solidFill>
                <a:latin typeface="Arial"/>
                <a:cs typeface="Arial"/>
              </a:rPr>
              <a:t>in</a:t>
            </a:r>
            <a:r>
              <a:rPr dirty="0" sz="24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280" i="1">
                <a:solidFill>
                  <a:srgbClr val="0000FF"/>
                </a:solidFill>
                <a:latin typeface="Arial"/>
                <a:cs typeface="Arial"/>
              </a:rPr>
              <a:t>c</a:t>
            </a:r>
            <a:r>
              <a:rPr dirty="0" sz="2400" spc="25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00">
                <a:solidFill>
                  <a:srgbClr val="0000FF"/>
                </a:solidFill>
                <a:latin typeface="Arial"/>
                <a:cs typeface="Arial"/>
              </a:rPr>
              <a:t>classes</a:t>
            </a:r>
            <a:endParaRPr sz="2400">
              <a:latin typeface="Arial"/>
              <a:cs typeface="Arial"/>
            </a:endParaRPr>
          </a:p>
          <a:p>
            <a:pPr marL="1746885">
              <a:lnSpc>
                <a:spcPct val="100000"/>
              </a:lnSpc>
              <a:tabLst>
                <a:tab pos="3505835" algn="l"/>
              </a:tabLst>
            </a:pPr>
            <a:r>
              <a:rPr dirty="0" sz="1800" spc="-50" i="1">
                <a:latin typeface="Times New Roman"/>
                <a:cs typeface="Times New Roman"/>
              </a:rPr>
              <a:t>c</a:t>
            </a:r>
            <a:r>
              <a:rPr dirty="0" sz="1800" i="1">
                <a:latin typeface="Times New Roman"/>
                <a:cs typeface="Times New Roman"/>
              </a:rPr>
              <a:t>	</a:t>
            </a:r>
            <a:r>
              <a:rPr dirty="0" sz="1800" spc="-50" i="1">
                <a:latin typeface="Times New Roman"/>
                <a:cs typeface="Times New Roman"/>
              </a:rPr>
              <a:t>c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863498" y="3731717"/>
            <a:ext cx="473710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Arial"/>
                <a:cs typeface="Arial"/>
              </a:rPr>
              <a:t>H</a:t>
            </a:r>
            <a:r>
              <a:rPr dirty="0" sz="2400">
                <a:latin typeface="Arial"/>
                <a:cs typeface="Arial"/>
              </a:rPr>
              <a:t>(</a:t>
            </a:r>
            <a:r>
              <a:rPr dirty="0" sz="2400" i="1">
                <a:latin typeface="Times New Roman"/>
                <a:cs typeface="Times New Roman"/>
              </a:rPr>
              <a:t>X</a:t>
            </a:r>
            <a:r>
              <a:rPr dirty="0" sz="2400">
                <a:latin typeface="Arial"/>
                <a:cs typeface="Arial"/>
              </a:rPr>
              <a:t>)</a:t>
            </a:r>
            <a:r>
              <a:rPr dirty="0" sz="2400" spc="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=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–</a:t>
            </a:r>
            <a:r>
              <a:rPr dirty="0" sz="2400" spc="60">
                <a:latin typeface="Times New Roman"/>
                <a:cs typeface="Times New Roman"/>
              </a:rPr>
              <a:t> </a:t>
            </a:r>
            <a:r>
              <a:rPr dirty="0" sz="3600">
                <a:latin typeface="Symbol"/>
                <a:cs typeface="Symbol"/>
              </a:rPr>
              <a:t></a:t>
            </a:r>
            <a:r>
              <a:rPr dirty="0" sz="3600" spc="80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p</a:t>
            </a:r>
            <a:r>
              <a:rPr dirty="0" baseline="-20833" sz="2400" i="1">
                <a:latin typeface="Times New Roman"/>
                <a:cs typeface="Times New Roman"/>
              </a:rPr>
              <a:t>i</a:t>
            </a:r>
            <a:r>
              <a:rPr dirty="0" baseline="-20833" sz="2400" spc="52" i="1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log</a:t>
            </a:r>
            <a:r>
              <a:rPr dirty="0" baseline="-20833" sz="2400">
                <a:latin typeface="Arial"/>
                <a:cs typeface="Arial"/>
              </a:rPr>
              <a:t>2 </a:t>
            </a:r>
            <a:r>
              <a:rPr dirty="0" sz="2400" i="1">
                <a:latin typeface="Times New Roman"/>
                <a:cs typeface="Times New Roman"/>
              </a:rPr>
              <a:t>p</a:t>
            </a:r>
            <a:r>
              <a:rPr dirty="0" baseline="-20833" sz="2400" i="1">
                <a:latin typeface="Times New Roman"/>
                <a:cs typeface="Times New Roman"/>
              </a:rPr>
              <a:t>i</a:t>
            </a:r>
            <a:r>
              <a:rPr dirty="0" baseline="-20833" sz="2400" spc="-15" i="1">
                <a:latin typeface="Times New Roman"/>
                <a:cs typeface="Times New Roman"/>
              </a:rPr>
              <a:t> </a:t>
            </a:r>
            <a:r>
              <a:rPr dirty="0" sz="2400">
                <a:latin typeface="Arial"/>
                <a:cs typeface="Arial"/>
              </a:rPr>
              <a:t>=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3600">
                <a:latin typeface="Symbol"/>
                <a:cs typeface="Symbol"/>
              </a:rPr>
              <a:t></a:t>
            </a:r>
            <a:r>
              <a:rPr dirty="0" sz="3600" spc="80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p</a:t>
            </a:r>
            <a:r>
              <a:rPr dirty="0" baseline="-20833" sz="2400" i="1">
                <a:latin typeface="Times New Roman"/>
                <a:cs typeface="Times New Roman"/>
              </a:rPr>
              <a:t>i</a:t>
            </a:r>
            <a:r>
              <a:rPr dirty="0" baseline="-20833" sz="2400" spc="52" i="1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log</a:t>
            </a:r>
            <a:r>
              <a:rPr dirty="0" baseline="-20833" sz="2400">
                <a:latin typeface="Arial"/>
                <a:cs typeface="Arial"/>
              </a:rPr>
              <a:t>2</a:t>
            </a:r>
            <a:r>
              <a:rPr dirty="0" baseline="-20833" sz="2400" spc="-37">
                <a:latin typeface="Arial"/>
                <a:cs typeface="Arial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1</a:t>
            </a:r>
            <a:r>
              <a:rPr dirty="0" sz="2400" i="1">
                <a:latin typeface="Times New Roman"/>
                <a:cs typeface="Times New Roman"/>
              </a:rPr>
              <a:t>/</a:t>
            </a:r>
            <a:r>
              <a:rPr dirty="0" sz="2400" spc="-145" i="1">
                <a:latin typeface="Times New Roman"/>
                <a:cs typeface="Times New Roman"/>
              </a:rPr>
              <a:t> </a:t>
            </a:r>
            <a:r>
              <a:rPr dirty="0" sz="2400" spc="-25" i="1">
                <a:latin typeface="Times New Roman"/>
                <a:cs typeface="Times New Roman"/>
              </a:rPr>
              <a:t>p</a:t>
            </a:r>
            <a:r>
              <a:rPr dirty="0" baseline="-20833" sz="2400" spc="-37" i="1">
                <a:latin typeface="Times New Roman"/>
                <a:cs typeface="Times New Roman"/>
              </a:rPr>
              <a:t>i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962650" y="3884117"/>
            <a:ext cx="162306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X</a:t>
            </a:r>
            <a:r>
              <a:rPr dirty="0" sz="2400" spc="-15" i="1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=</a:t>
            </a:r>
            <a:r>
              <a:rPr dirty="0" sz="2400" spc="-2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{</a:t>
            </a:r>
            <a:r>
              <a:rPr dirty="0" sz="2400" i="1">
                <a:latin typeface="Times New Roman"/>
                <a:cs typeface="Times New Roman"/>
              </a:rPr>
              <a:t>i,</a:t>
            </a:r>
            <a:r>
              <a:rPr dirty="0" sz="2400" spc="-10" i="1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…,</a:t>
            </a:r>
            <a:r>
              <a:rPr dirty="0" sz="2400" spc="-15" i="1">
                <a:latin typeface="Times New Roman"/>
                <a:cs typeface="Times New Roman"/>
              </a:rPr>
              <a:t> </a:t>
            </a:r>
            <a:r>
              <a:rPr dirty="0" sz="2400" spc="-25" i="1">
                <a:latin typeface="Times New Roman"/>
                <a:cs typeface="Times New Roman"/>
              </a:rPr>
              <a:t>c</a:t>
            </a:r>
            <a:r>
              <a:rPr dirty="0" sz="2400" spc="-25">
                <a:latin typeface="Times New Roman"/>
                <a:cs typeface="Times New Roman"/>
              </a:rPr>
              <a:t>}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023110" y="4256658"/>
            <a:ext cx="20612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65300" algn="l"/>
              </a:tabLst>
            </a:pPr>
            <a:r>
              <a:rPr dirty="0" sz="1800" spc="-25" i="1">
                <a:latin typeface="Times New Roman"/>
                <a:cs typeface="Times New Roman"/>
              </a:rPr>
              <a:t>i</a:t>
            </a:r>
            <a:r>
              <a:rPr dirty="0" sz="1600" spc="-25">
                <a:latin typeface="Times New Roman"/>
                <a:cs typeface="Times New Roman"/>
              </a:rPr>
              <a:t>=1</a:t>
            </a:r>
            <a:r>
              <a:rPr dirty="0" sz="1600">
                <a:latin typeface="Times New Roman"/>
                <a:cs typeface="Times New Roman"/>
              </a:rPr>
              <a:t>	</a:t>
            </a:r>
            <a:r>
              <a:rPr dirty="0" sz="1800" spc="-25" i="1">
                <a:latin typeface="Times New Roman"/>
                <a:cs typeface="Times New Roman"/>
              </a:rPr>
              <a:t>i</a:t>
            </a:r>
            <a:r>
              <a:rPr dirty="0" sz="1600" spc="-25">
                <a:latin typeface="Times New Roman"/>
                <a:cs typeface="Times New Roman"/>
              </a:rPr>
              <a:t>=1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132838" y="5244160"/>
            <a:ext cx="14033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latin typeface="Times New Roman"/>
                <a:cs typeface="Times New Roman"/>
              </a:rPr>
              <a:t>8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93394" y="4802549"/>
            <a:ext cx="6602095" cy="1424940"/>
          </a:xfrm>
          <a:prstGeom prst="rect">
            <a:avLst/>
          </a:prstGeom>
        </p:spPr>
        <p:txBody>
          <a:bodyPr wrap="square" lIns="0" tIns="1041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820"/>
              </a:spcBef>
            </a:pPr>
            <a:r>
              <a:rPr dirty="0" sz="2400" spc="-170">
                <a:solidFill>
                  <a:srgbClr val="6F2F9F"/>
                </a:solidFill>
                <a:latin typeface="Arial"/>
                <a:cs typeface="Arial"/>
              </a:rPr>
              <a:t>Example:</a:t>
            </a:r>
            <a:r>
              <a:rPr dirty="0" sz="2400" spc="-2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 spc="-65">
                <a:solidFill>
                  <a:srgbClr val="6F2F9F"/>
                </a:solidFill>
                <a:latin typeface="Arial"/>
                <a:cs typeface="Arial"/>
              </a:rPr>
              <a:t>rolling</a:t>
            </a:r>
            <a:r>
              <a:rPr dirty="0" sz="2400" spc="-10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a</a:t>
            </a:r>
            <a:r>
              <a:rPr dirty="0" sz="2400" spc="-11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6F2F9F"/>
                </a:solidFill>
                <a:latin typeface="Arial"/>
                <a:cs typeface="Arial"/>
              </a:rPr>
              <a:t>die</a:t>
            </a:r>
            <a:r>
              <a:rPr dirty="0" sz="2400" spc="-8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 spc="-114">
                <a:solidFill>
                  <a:srgbClr val="6F2F9F"/>
                </a:solidFill>
                <a:latin typeface="Arial"/>
                <a:cs typeface="Arial"/>
              </a:rPr>
              <a:t>with</a:t>
            </a:r>
            <a:r>
              <a:rPr dirty="0" sz="2400" spc="-5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6F2F9F"/>
                </a:solidFill>
                <a:latin typeface="Arial"/>
                <a:cs typeface="Arial"/>
              </a:rPr>
              <a:t>8,</a:t>
            </a:r>
            <a:r>
              <a:rPr dirty="0" sz="2400" spc="-65">
                <a:solidFill>
                  <a:srgbClr val="6F2F9F"/>
                </a:solidFill>
                <a:latin typeface="Arial"/>
                <a:cs typeface="Arial"/>
              </a:rPr>
              <a:t> equally</a:t>
            </a:r>
            <a:r>
              <a:rPr dirty="0" sz="2400" spc="-8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 spc="-50">
                <a:solidFill>
                  <a:srgbClr val="6F2F9F"/>
                </a:solidFill>
                <a:latin typeface="Arial"/>
                <a:cs typeface="Arial"/>
              </a:rPr>
              <a:t>probable,</a:t>
            </a:r>
            <a:r>
              <a:rPr dirty="0" sz="2400" spc="-4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 spc="-80">
                <a:solidFill>
                  <a:srgbClr val="6F2F9F"/>
                </a:solidFill>
                <a:latin typeface="Arial"/>
                <a:cs typeface="Arial"/>
              </a:rPr>
              <a:t>sides</a:t>
            </a:r>
            <a:endParaRPr sz="2400">
              <a:latin typeface="Arial"/>
              <a:cs typeface="Arial"/>
            </a:endParaRPr>
          </a:p>
          <a:p>
            <a:pPr marL="38100">
              <a:lnSpc>
                <a:spcPts val="4250"/>
              </a:lnSpc>
              <a:spcBef>
                <a:spcPts val="1080"/>
              </a:spcBef>
            </a:pPr>
            <a:r>
              <a:rPr dirty="0" sz="2400" i="1">
                <a:latin typeface="Arial"/>
                <a:cs typeface="Arial"/>
              </a:rPr>
              <a:t>H</a:t>
            </a:r>
            <a:r>
              <a:rPr dirty="0" sz="2400">
                <a:latin typeface="Arial"/>
                <a:cs typeface="Arial"/>
              </a:rPr>
              <a:t>(</a:t>
            </a:r>
            <a:r>
              <a:rPr dirty="0" sz="2400" i="1">
                <a:latin typeface="Times New Roman"/>
                <a:cs typeface="Times New Roman"/>
              </a:rPr>
              <a:t>X</a:t>
            </a:r>
            <a:r>
              <a:rPr dirty="0" sz="2400">
                <a:latin typeface="Arial"/>
                <a:cs typeface="Arial"/>
              </a:rPr>
              <a:t>)</a:t>
            </a:r>
            <a:r>
              <a:rPr dirty="0" sz="2400" spc="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=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–</a:t>
            </a:r>
            <a:r>
              <a:rPr dirty="0" sz="2400" spc="40">
                <a:latin typeface="Times New Roman"/>
                <a:cs typeface="Times New Roman"/>
              </a:rPr>
              <a:t> </a:t>
            </a:r>
            <a:r>
              <a:rPr dirty="0" sz="3600">
                <a:latin typeface="Symbol"/>
                <a:cs typeface="Symbol"/>
              </a:rPr>
              <a:t></a:t>
            </a:r>
            <a:r>
              <a:rPr dirty="0" sz="3600" spc="8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1</a:t>
            </a:r>
            <a:r>
              <a:rPr dirty="0" sz="2400" i="1">
                <a:latin typeface="Times New Roman"/>
                <a:cs typeface="Times New Roman"/>
              </a:rPr>
              <a:t>/</a:t>
            </a:r>
            <a:r>
              <a:rPr dirty="0" sz="2400">
                <a:latin typeface="Times New Roman"/>
                <a:cs typeface="Times New Roman"/>
              </a:rPr>
              <a:t>8</a:t>
            </a:r>
            <a:r>
              <a:rPr dirty="0" sz="2400" spc="-170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log</a:t>
            </a:r>
            <a:r>
              <a:rPr dirty="0" baseline="-20833" sz="2400">
                <a:latin typeface="Arial"/>
                <a:cs typeface="Arial"/>
              </a:rPr>
              <a:t>2 </a:t>
            </a:r>
            <a:r>
              <a:rPr dirty="0" sz="2400">
                <a:latin typeface="Times New Roman"/>
                <a:cs typeface="Times New Roman"/>
              </a:rPr>
              <a:t>1</a:t>
            </a:r>
            <a:r>
              <a:rPr dirty="0" sz="2400" i="1">
                <a:latin typeface="Times New Roman"/>
                <a:cs typeface="Times New Roman"/>
              </a:rPr>
              <a:t>/</a:t>
            </a:r>
            <a:r>
              <a:rPr dirty="0" sz="2400">
                <a:latin typeface="Times New Roman"/>
                <a:cs typeface="Times New Roman"/>
              </a:rPr>
              <a:t>8</a:t>
            </a:r>
            <a:r>
              <a:rPr dirty="0" sz="2400" spc="-30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=</a:t>
            </a:r>
            <a:r>
              <a:rPr dirty="0" sz="2400" spc="15" i="1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–</a:t>
            </a:r>
            <a:r>
              <a:rPr dirty="0" sz="2400" spc="-5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log</a:t>
            </a:r>
            <a:r>
              <a:rPr dirty="0" baseline="-20833" sz="2400">
                <a:latin typeface="Arial"/>
                <a:cs typeface="Arial"/>
              </a:rPr>
              <a:t>2</a:t>
            </a:r>
            <a:r>
              <a:rPr dirty="0" baseline="-20833" sz="2400" spc="-37">
                <a:latin typeface="Arial"/>
                <a:cs typeface="Arial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1</a:t>
            </a:r>
            <a:r>
              <a:rPr dirty="0" sz="2400" i="1">
                <a:latin typeface="Times New Roman"/>
                <a:cs typeface="Times New Roman"/>
              </a:rPr>
              <a:t>/</a:t>
            </a:r>
            <a:r>
              <a:rPr dirty="0" sz="2400">
                <a:latin typeface="Times New Roman"/>
                <a:cs typeface="Times New Roman"/>
              </a:rPr>
              <a:t>8</a:t>
            </a:r>
            <a:r>
              <a:rPr dirty="0" sz="2400" spc="-5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=</a:t>
            </a:r>
            <a:r>
              <a:rPr dirty="0" sz="2400" spc="-15" i="1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log</a:t>
            </a:r>
            <a:r>
              <a:rPr dirty="0" baseline="-20833" sz="2400">
                <a:latin typeface="Arial"/>
                <a:cs typeface="Arial"/>
              </a:rPr>
              <a:t>2 </a:t>
            </a:r>
            <a:r>
              <a:rPr dirty="0" sz="2400">
                <a:latin typeface="Times New Roman"/>
                <a:cs typeface="Times New Roman"/>
              </a:rPr>
              <a:t>8</a:t>
            </a:r>
            <a:r>
              <a:rPr dirty="0" sz="2400" spc="-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=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 spc="-50">
                <a:latin typeface="Times New Roman"/>
                <a:cs typeface="Times New Roman"/>
              </a:rPr>
              <a:t>3</a:t>
            </a:r>
            <a:endParaRPr sz="2400">
              <a:latin typeface="Times New Roman"/>
              <a:cs typeface="Times New Roman"/>
            </a:endParaRPr>
          </a:p>
          <a:p>
            <a:pPr marL="1217930">
              <a:lnSpc>
                <a:spcPts val="2090"/>
              </a:lnSpc>
            </a:pPr>
            <a:r>
              <a:rPr dirty="0" sz="1800" spc="-25" i="1">
                <a:latin typeface="Times New Roman"/>
                <a:cs typeface="Times New Roman"/>
              </a:rPr>
              <a:t>i</a:t>
            </a:r>
            <a:r>
              <a:rPr dirty="0" sz="1600" spc="-25">
                <a:latin typeface="Times New Roman"/>
                <a:cs typeface="Times New Roman"/>
              </a:rPr>
              <a:t>=1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0739" y="496569"/>
            <a:ext cx="657479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Pattern</a:t>
            </a:r>
            <a:r>
              <a:rPr dirty="0" spc="-90"/>
              <a:t> </a:t>
            </a:r>
            <a:r>
              <a:rPr dirty="0"/>
              <a:t>and</a:t>
            </a:r>
            <a:r>
              <a:rPr dirty="0" spc="-85"/>
              <a:t> </a:t>
            </a:r>
            <a:r>
              <a:rPr dirty="0"/>
              <a:t>Speech</a:t>
            </a:r>
            <a:r>
              <a:rPr dirty="0" spc="-70"/>
              <a:t> </a:t>
            </a:r>
            <a:r>
              <a:rPr dirty="0"/>
              <a:t>Recognition</a:t>
            </a:r>
            <a:r>
              <a:rPr dirty="0" spc="-70"/>
              <a:t> </a:t>
            </a:r>
            <a:r>
              <a:rPr dirty="0" spc="-10"/>
              <a:t>(PSR)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413628" y="2045284"/>
            <a:ext cx="3545840" cy="39554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0" b="1">
                <a:solidFill>
                  <a:srgbClr val="007153"/>
                </a:solidFill>
                <a:latin typeface="Arial"/>
                <a:cs typeface="Arial"/>
              </a:rPr>
              <a:t>Pattern</a:t>
            </a:r>
            <a:endParaRPr sz="4800">
              <a:latin typeface="Arial"/>
              <a:cs typeface="Arial"/>
            </a:endParaRPr>
          </a:p>
          <a:p>
            <a:pPr marL="12700" marR="5080">
              <a:lnSpc>
                <a:spcPct val="199600"/>
              </a:lnSpc>
              <a:spcBef>
                <a:spcPts val="2185"/>
              </a:spcBef>
            </a:pPr>
            <a:r>
              <a:rPr dirty="0" sz="4800" spc="-10" b="1">
                <a:solidFill>
                  <a:srgbClr val="C00000"/>
                </a:solidFill>
                <a:latin typeface="Arial"/>
                <a:cs typeface="Arial"/>
              </a:rPr>
              <a:t>Speech </a:t>
            </a:r>
            <a:r>
              <a:rPr dirty="0" sz="4800" spc="-10" b="1">
                <a:solidFill>
                  <a:srgbClr val="001F5F"/>
                </a:solidFill>
                <a:latin typeface="Arial"/>
                <a:cs typeface="Arial"/>
              </a:rPr>
              <a:t>Recognition</a:t>
            </a:r>
            <a:endParaRPr sz="4800">
              <a:latin typeface="Arial"/>
              <a:cs typeface="Arial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228600" y="1284732"/>
            <a:ext cx="5029200" cy="5290185"/>
            <a:chOff x="228600" y="1284732"/>
            <a:chExt cx="5029200" cy="529018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6888" y="1284732"/>
              <a:ext cx="5010912" cy="280263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600" y="4114800"/>
              <a:ext cx="4965192" cy="245973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38044" y="4087367"/>
              <a:ext cx="2619756" cy="17526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0513" y="352501"/>
            <a:ext cx="451993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Classes</a:t>
            </a:r>
            <a:r>
              <a:rPr dirty="0" spc="-65"/>
              <a:t> </a:t>
            </a:r>
            <a:r>
              <a:rPr dirty="0"/>
              <a:t>and</a:t>
            </a:r>
            <a:r>
              <a:rPr dirty="0" spc="-70"/>
              <a:t> </a:t>
            </a:r>
            <a:r>
              <a:rPr dirty="0" spc="-10"/>
              <a:t>Classification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15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31140" y="740647"/>
            <a:ext cx="8684260" cy="6036310"/>
          </a:xfrm>
          <a:prstGeom prst="rect">
            <a:avLst/>
          </a:prstGeom>
        </p:spPr>
        <p:txBody>
          <a:bodyPr wrap="square" lIns="0" tIns="131445" rIns="0" bIns="0" rtlCol="0" vert="horz">
            <a:spAutoFit/>
          </a:bodyPr>
          <a:lstStyle/>
          <a:p>
            <a:pPr algn="just" marL="2526030">
              <a:lnSpc>
                <a:spcPct val="100000"/>
              </a:lnSpc>
              <a:spcBef>
                <a:spcPts val="1035"/>
              </a:spcBef>
            </a:pP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Way</a:t>
            </a:r>
            <a:r>
              <a:rPr dirty="0" sz="2400" spc="-10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2400" spc="-9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Describing</a:t>
            </a:r>
            <a:r>
              <a:rPr dirty="0" sz="2400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Classes</a:t>
            </a:r>
            <a:endParaRPr sz="2400">
              <a:latin typeface="Arial"/>
              <a:cs typeface="Arial"/>
            </a:endParaRPr>
          </a:p>
          <a:p>
            <a:pPr algn="just" marL="12700" marR="6350">
              <a:lnSpc>
                <a:spcPct val="100000"/>
              </a:lnSpc>
              <a:spcBef>
                <a:spcPts val="780"/>
              </a:spcBef>
            </a:pP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Via</a:t>
            </a:r>
            <a:r>
              <a:rPr dirty="0" sz="2000" spc="-20">
                <a:solidFill>
                  <a:srgbClr val="FF0000"/>
                </a:solidFill>
                <a:latin typeface="Arial"/>
                <a:cs typeface="Arial"/>
              </a:rPr>
              <a:t> 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Prototype</a:t>
            </a:r>
            <a:r>
              <a:rPr dirty="0" sz="2000" spc="-20">
                <a:solidFill>
                  <a:srgbClr val="FF0000"/>
                </a:solidFill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Idealized</a:t>
            </a:r>
            <a:r>
              <a:rPr dirty="0" sz="2000" spc="-2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representation</a:t>
            </a:r>
            <a:r>
              <a:rPr dirty="0" sz="2000" spc="-2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-1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notion</a:t>
            </a:r>
            <a:r>
              <a:rPr dirty="0" sz="2000" spc="-2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2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“essence”</a:t>
            </a:r>
            <a:r>
              <a:rPr dirty="0" sz="2000" spc="-1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0">
                <a:latin typeface="Arial"/>
                <a:cs typeface="Arial"/>
              </a:rPr>
              <a:t>  </a:t>
            </a:r>
            <a:r>
              <a:rPr dirty="0" sz="2000" spc="-25">
                <a:latin typeface="Arial"/>
                <a:cs typeface="Arial"/>
              </a:rPr>
              <a:t>the </a:t>
            </a:r>
            <a:r>
              <a:rPr dirty="0" sz="2000">
                <a:latin typeface="Arial"/>
                <a:cs typeface="Arial"/>
              </a:rPr>
              <a:t>class.</a:t>
            </a:r>
            <a:r>
              <a:rPr dirty="0" sz="2000" spc="4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Pros:</a:t>
            </a:r>
            <a:r>
              <a:rPr dirty="0" sz="2000" spc="3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each</a:t>
            </a:r>
            <a:r>
              <a:rPr dirty="0" sz="2000" spc="5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class</a:t>
            </a:r>
            <a:r>
              <a:rPr dirty="0" sz="2000" spc="5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5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unambiguously</a:t>
            </a:r>
            <a:r>
              <a:rPr dirty="0" sz="2000" spc="4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defined,</a:t>
            </a:r>
            <a:r>
              <a:rPr dirty="0" sz="2000" spc="4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Cons:</a:t>
            </a:r>
            <a:r>
              <a:rPr dirty="0" sz="2000" spc="4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no</a:t>
            </a:r>
            <a:r>
              <a:rPr dirty="0" sz="2000" spc="4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scope</a:t>
            </a:r>
            <a:r>
              <a:rPr dirty="0" sz="2000" spc="50">
                <a:latin typeface="Arial"/>
                <a:cs typeface="Arial"/>
              </a:rPr>
              <a:t>  </a:t>
            </a:r>
            <a:r>
              <a:rPr dirty="0" sz="2000" spc="-25">
                <a:latin typeface="Arial"/>
                <a:cs typeface="Arial"/>
              </a:rPr>
              <a:t>for </a:t>
            </a:r>
            <a:r>
              <a:rPr dirty="0" sz="2000" spc="-10">
                <a:latin typeface="Arial"/>
                <a:cs typeface="Arial"/>
              </a:rPr>
              <a:t>variability.</a:t>
            </a:r>
            <a:endParaRPr sz="2000">
              <a:latin typeface="Arial"/>
              <a:cs typeface="Arial"/>
            </a:endParaRPr>
          </a:p>
          <a:p>
            <a:pPr algn="just" marL="12700" marR="5080">
              <a:lnSpc>
                <a:spcPct val="100000"/>
              </a:lnSpc>
              <a:spcBef>
                <a:spcPts val="1445"/>
              </a:spcBef>
            </a:pP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Via</a:t>
            </a:r>
            <a:r>
              <a:rPr dirty="0" sz="2000" spc="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Parameterized</a:t>
            </a:r>
            <a:r>
              <a:rPr dirty="0" sz="2000" spc="8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Shape:</a:t>
            </a:r>
            <a:r>
              <a:rPr dirty="0" sz="2000" spc="5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generalization</a:t>
            </a:r>
            <a:r>
              <a:rPr dirty="0" sz="2000" spc="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prototype;</a:t>
            </a:r>
            <a:r>
              <a:rPr dirty="0" sz="2000" spc="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class</a:t>
            </a:r>
            <a:r>
              <a:rPr dirty="0" sz="2000" spc="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has</a:t>
            </a:r>
            <a:r>
              <a:rPr dirty="0" sz="2000" spc="70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a </a:t>
            </a:r>
            <a:r>
              <a:rPr dirty="0" sz="2000">
                <a:latin typeface="Arial"/>
                <a:cs typeface="Arial"/>
              </a:rPr>
              <a:t>known</a:t>
            </a:r>
            <a:r>
              <a:rPr dirty="0" sz="2000" spc="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shape</a:t>
            </a:r>
            <a:r>
              <a:rPr dirty="0" sz="2000" spc="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(e.g.,</a:t>
            </a:r>
            <a:r>
              <a:rPr dirty="0" sz="2000" spc="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rectangular</a:t>
            </a:r>
            <a:r>
              <a:rPr dirty="0" sz="2000" spc="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elliptical),</a:t>
            </a:r>
            <a:r>
              <a:rPr dirty="0" sz="2000" spc="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shape</a:t>
            </a:r>
            <a:r>
              <a:rPr dirty="0" sz="2000" spc="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described</a:t>
            </a:r>
            <a:r>
              <a:rPr dirty="0" sz="2000" spc="1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8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some </a:t>
            </a:r>
            <a:r>
              <a:rPr dirty="0" sz="2000">
                <a:latin typeface="Arial"/>
                <a:cs typeface="Arial"/>
              </a:rPr>
              <a:t>number</a:t>
            </a:r>
            <a:r>
              <a:rPr dirty="0" sz="2000" spc="1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parameters</a:t>
            </a:r>
            <a:r>
              <a:rPr dirty="0" sz="2000" spc="10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(e.g.,</a:t>
            </a:r>
            <a:r>
              <a:rPr dirty="0" sz="2000" spc="1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ellipse</a:t>
            </a:r>
            <a:r>
              <a:rPr dirty="0" sz="2000" spc="10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centre,</a:t>
            </a:r>
            <a:r>
              <a:rPr dirty="0" sz="2000" spc="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rotation,</a:t>
            </a:r>
            <a:r>
              <a:rPr dirty="0" sz="2000" spc="1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axis</a:t>
            </a:r>
            <a:r>
              <a:rPr dirty="0" sz="2000" spc="10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lengths).</a:t>
            </a:r>
            <a:r>
              <a:rPr dirty="0" sz="2000" spc="9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Pros. </a:t>
            </a:r>
            <a:r>
              <a:rPr dirty="0" sz="2000">
                <a:latin typeface="Arial"/>
                <a:cs typeface="Arial"/>
              </a:rPr>
              <a:t>more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flexible</a:t>
            </a:r>
            <a:r>
              <a:rPr dirty="0" sz="2000" spc="1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than</a:t>
            </a:r>
            <a:r>
              <a:rPr dirty="0" sz="2000" spc="1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that</a:t>
            </a:r>
            <a:r>
              <a:rPr dirty="0" sz="2000" spc="1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1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1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single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prototype,</a:t>
            </a:r>
            <a:r>
              <a:rPr dirty="0" sz="2000" spc="1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Cons:</a:t>
            </a:r>
            <a:r>
              <a:rPr dirty="0" sz="2000" spc="1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still</a:t>
            </a:r>
            <a:r>
              <a:rPr dirty="0" sz="2000" spc="1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requires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1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type</a:t>
            </a:r>
            <a:r>
              <a:rPr dirty="0" sz="2000" spc="16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of </a:t>
            </a:r>
            <a:r>
              <a:rPr dirty="0" sz="2000">
                <a:latin typeface="Arial"/>
                <a:cs typeface="Arial"/>
              </a:rPr>
              <a:t>shape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assumed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known.</a:t>
            </a:r>
            <a:endParaRPr sz="2000">
              <a:latin typeface="Arial"/>
              <a:cs typeface="Arial"/>
            </a:endParaRPr>
          </a:p>
          <a:p>
            <a:pPr algn="just" marL="12700" marR="5715">
              <a:lnSpc>
                <a:spcPct val="100000"/>
              </a:lnSpc>
              <a:spcBef>
                <a:spcPts val="1440"/>
              </a:spcBef>
            </a:pP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Via</a:t>
            </a:r>
            <a:r>
              <a:rPr dirty="0" sz="20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Statistical Distribution:</a:t>
            </a:r>
            <a:r>
              <a:rPr dirty="0" sz="20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Some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description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likelihood</a:t>
            </a:r>
            <a:r>
              <a:rPr dirty="0" sz="2000" spc="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or</a:t>
            </a:r>
            <a:r>
              <a:rPr dirty="0" sz="20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probability</a:t>
            </a:r>
            <a:r>
              <a:rPr dirty="0" sz="20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of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11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class</a:t>
            </a:r>
            <a:r>
              <a:rPr dirty="0" sz="2000" spc="11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member</a:t>
            </a:r>
            <a:r>
              <a:rPr dirty="0" sz="2000" spc="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having</a:t>
            </a:r>
            <a:r>
              <a:rPr dirty="0" sz="2000" spc="105"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2000" spc="1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particular</a:t>
            </a:r>
            <a:r>
              <a:rPr dirty="0" sz="2000" spc="10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set</a:t>
            </a:r>
            <a:r>
              <a:rPr dirty="0" sz="2000" spc="10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2000" spc="114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measurements</a:t>
            </a:r>
            <a:r>
              <a:rPr dirty="0" sz="2000" spc="10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or</a:t>
            </a:r>
            <a:r>
              <a:rPr dirty="0" sz="2000" spc="1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features.</a:t>
            </a:r>
            <a:r>
              <a:rPr dirty="0" sz="2000" spc="1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Pros.: </a:t>
            </a:r>
            <a:r>
              <a:rPr dirty="0" sz="2000">
                <a:latin typeface="Arial"/>
                <a:cs typeface="Arial"/>
              </a:rPr>
              <a:t>very</a:t>
            </a:r>
            <a:r>
              <a:rPr dirty="0" sz="2000" spc="1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comprehensive,</a:t>
            </a:r>
            <a:r>
              <a:rPr dirty="0" sz="2000" spc="1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Cons: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There</a:t>
            </a:r>
            <a:r>
              <a:rPr dirty="0" sz="2000" spc="1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will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circumstances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when</a:t>
            </a:r>
            <a:r>
              <a:rPr dirty="0" sz="2000" spc="1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statistics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not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known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may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difficult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infer.</a:t>
            </a:r>
            <a:endParaRPr sz="2000">
              <a:latin typeface="Arial"/>
              <a:cs typeface="Arial"/>
            </a:endParaRPr>
          </a:p>
          <a:p>
            <a:pPr algn="just" marL="12700" marR="5715">
              <a:lnSpc>
                <a:spcPct val="100000"/>
              </a:lnSpc>
              <a:spcBef>
                <a:spcPts val="1445"/>
              </a:spcBef>
            </a:pP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Via</a:t>
            </a:r>
            <a:r>
              <a:rPr dirty="0" sz="2000" spc="28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Samples:</a:t>
            </a:r>
            <a:r>
              <a:rPr dirty="0" sz="2000" spc="28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1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set</a:t>
            </a:r>
            <a:r>
              <a:rPr dirty="0" sz="2000" spc="2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2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given</a:t>
            </a:r>
            <a:r>
              <a:rPr dirty="0" sz="2000" spc="2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samples</a:t>
            </a:r>
            <a:r>
              <a:rPr dirty="0" sz="2000" spc="2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(many</a:t>
            </a:r>
            <a:r>
              <a:rPr dirty="0" sz="2000" spc="2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apples,</a:t>
            </a:r>
            <a:r>
              <a:rPr dirty="0" sz="2000" spc="2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2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tigers,</a:t>
            </a:r>
            <a:r>
              <a:rPr dirty="0" sz="2000" spc="2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27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bicycles) </a:t>
            </a:r>
            <a:r>
              <a:rPr dirty="0" sz="2000">
                <a:latin typeface="Arial"/>
                <a:cs typeface="Arial"/>
              </a:rPr>
              <a:t>directly</a:t>
            </a:r>
            <a:r>
              <a:rPr dirty="0" sz="2000" spc="7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characterizes</a:t>
            </a:r>
            <a:r>
              <a:rPr dirty="0" sz="2000" spc="7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7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class.</a:t>
            </a:r>
            <a:r>
              <a:rPr dirty="0" sz="2000" spc="7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Pros:</a:t>
            </a:r>
            <a:r>
              <a:rPr dirty="0" sz="2000" spc="7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Highly</a:t>
            </a:r>
            <a:r>
              <a:rPr dirty="0" sz="2000" spc="7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convenient,</a:t>
            </a:r>
            <a:r>
              <a:rPr dirty="0" sz="2000" spc="6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since</a:t>
            </a:r>
            <a:r>
              <a:rPr dirty="0" sz="2000" spc="75">
                <a:latin typeface="Arial"/>
                <a:cs typeface="Arial"/>
              </a:rPr>
              <a:t>  </a:t>
            </a:r>
            <a:r>
              <a:rPr dirty="0" sz="2000" spc="-10">
                <a:latin typeface="Arial"/>
                <a:cs typeface="Arial"/>
              </a:rPr>
              <a:t>nothing </a:t>
            </a:r>
            <a:r>
              <a:rPr dirty="0" sz="2000">
                <a:latin typeface="Arial"/>
                <a:cs typeface="Arial"/>
              </a:rPr>
              <a:t>further</a:t>
            </a:r>
            <a:r>
              <a:rPr dirty="0" sz="2000" spc="18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needs</a:t>
            </a:r>
            <a:r>
              <a:rPr dirty="0" sz="2000" spc="18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17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17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done</a:t>
            </a:r>
            <a:r>
              <a:rPr dirty="0" sz="2000" spc="18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17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describe</a:t>
            </a:r>
            <a:r>
              <a:rPr dirty="0" sz="2000" spc="18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18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class</a:t>
            </a:r>
            <a:r>
              <a:rPr dirty="0" sz="2000" spc="18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Cons:</a:t>
            </a:r>
            <a:r>
              <a:rPr dirty="0" sz="2000" spc="17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Storage</a:t>
            </a:r>
            <a:r>
              <a:rPr dirty="0" sz="2000" spc="185">
                <a:latin typeface="Arial"/>
                <a:cs typeface="Arial"/>
              </a:rPr>
              <a:t>  </a:t>
            </a:r>
            <a:r>
              <a:rPr dirty="0" sz="2000" spc="-25">
                <a:latin typeface="Arial"/>
                <a:cs typeface="Arial"/>
              </a:rPr>
              <a:t>and </a:t>
            </a:r>
            <a:r>
              <a:rPr dirty="0" sz="2000">
                <a:latin typeface="Arial"/>
                <a:cs typeface="Arial"/>
              </a:rPr>
              <a:t>computational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challenges,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since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all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data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need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saved.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87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3200" i="1">
                <a:latin typeface="Times New Roman"/>
                <a:cs typeface="Times New Roman"/>
              </a:rPr>
              <a:t>Entropy</a:t>
            </a:r>
            <a:r>
              <a:rPr dirty="0" sz="3200" spc="-10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and</a:t>
            </a:r>
            <a:r>
              <a:rPr dirty="0" sz="3200" spc="-8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Information</a:t>
            </a:r>
            <a:r>
              <a:rPr dirty="0" sz="3200" spc="-10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Theory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03708" y="605993"/>
            <a:ext cx="25146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12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23595" y="1500073"/>
            <a:ext cx="8227695" cy="2501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44500" marR="68580" indent="-381000">
              <a:lnSpc>
                <a:spcPct val="100000"/>
              </a:lnSpc>
              <a:spcBef>
                <a:spcPts val="100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444500" algn="l"/>
              </a:tabLst>
            </a:pPr>
            <a:r>
              <a:rPr dirty="0" sz="2400" spc="-150">
                <a:latin typeface="Arial"/>
                <a:cs typeface="Arial"/>
              </a:rPr>
              <a:t>Entropy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-145">
                <a:latin typeface="Arial"/>
                <a:cs typeface="Arial"/>
              </a:rPr>
              <a:t>specifies</a:t>
            </a:r>
            <a:r>
              <a:rPr dirty="0" sz="2400" spc="10">
                <a:latin typeface="Arial"/>
                <a:cs typeface="Arial"/>
              </a:rPr>
              <a:t> </a:t>
            </a:r>
            <a:r>
              <a:rPr dirty="0" sz="2400" spc="-145">
                <a:latin typeface="Arial"/>
                <a:cs typeface="Arial"/>
              </a:rPr>
              <a:t>the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-195">
                <a:latin typeface="Arial"/>
                <a:cs typeface="Arial"/>
              </a:rPr>
              <a:t>number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145">
                <a:latin typeface="Arial"/>
                <a:cs typeface="Arial"/>
              </a:rPr>
              <a:t>the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-70">
                <a:latin typeface="Arial"/>
                <a:cs typeface="Arial"/>
              </a:rPr>
              <a:t>average</a:t>
            </a:r>
            <a:r>
              <a:rPr dirty="0" sz="2400">
                <a:latin typeface="Arial"/>
                <a:cs typeface="Arial"/>
              </a:rPr>
              <a:t> </a:t>
            </a:r>
            <a:r>
              <a:rPr dirty="0" sz="2400" spc="-130">
                <a:latin typeface="Arial"/>
                <a:cs typeface="Arial"/>
              </a:rPr>
              <a:t>length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155">
                <a:latin typeface="Arial"/>
                <a:cs typeface="Arial"/>
              </a:rPr>
              <a:t>(in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-120">
                <a:latin typeface="Arial"/>
                <a:cs typeface="Arial"/>
              </a:rPr>
              <a:t>bits)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the </a:t>
            </a:r>
            <a:r>
              <a:rPr dirty="0" sz="2400" spc="-229">
                <a:latin typeface="Arial"/>
                <a:cs typeface="Arial"/>
              </a:rPr>
              <a:t>message</a:t>
            </a:r>
            <a:r>
              <a:rPr dirty="0" sz="2400">
                <a:latin typeface="Arial"/>
                <a:cs typeface="Arial"/>
              </a:rPr>
              <a:t> </a:t>
            </a:r>
            <a:r>
              <a:rPr dirty="0" sz="2400" spc="-130">
                <a:latin typeface="Arial"/>
                <a:cs typeface="Arial"/>
              </a:rPr>
              <a:t>needed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-145">
                <a:latin typeface="Arial"/>
                <a:cs typeface="Arial"/>
              </a:rPr>
              <a:t>transmit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160">
                <a:latin typeface="Arial"/>
                <a:cs typeface="Arial"/>
              </a:rPr>
              <a:t>the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-215">
                <a:latin typeface="Arial"/>
                <a:cs typeface="Arial"/>
              </a:rPr>
              <a:t>outcome</a:t>
            </a:r>
            <a:r>
              <a:rPr dirty="0" sz="2400">
                <a:latin typeface="Arial"/>
                <a:cs typeface="Arial"/>
              </a:rPr>
              <a:t> of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150">
                <a:latin typeface="Arial"/>
                <a:cs typeface="Arial"/>
              </a:rPr>
              <a:t>random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variable. </a:t>
            </a:r>
            <a:r>
              <a:rPr dirty="0" sz="2400" spc="-280">
                <a:latin typeface="Arial"/>
                <a:cs typeface="Arial"/>
              </a:rPr>
              <a:t>This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145">
                <a:latin typeface="Arial"/>
                <a:cs typeface="Arial"/>
              </a:rPr>
              <a:t>depends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-220">
                <a:latin typeface="Arial"/>
                <a:cs typeface="Arial"/>
              </a:rPr>
              <a:t>on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-145">
                <a:latin typeface="Arial"/>
                <a:cs typeface="Arial"/>
              </a:rPr>
              <a:t>the</a:t>
            </a:r>
            <a:r>
              <a:rPr dirty="0" sz="2400" spc="-20">
                <a:latin typeface="Arial"/>
                <a:cs typeface="Arial"/>
              </a:rPr>
              <a:t> probability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 spc="-35">
                <a:latin typeface="Arial"/>
                <a:cs typeface="Arial"/>
              </a:rPr>
              <a:t>distribution.</a:t>
            </a:r>
            <a:endParaRPr sz="2400">
              <a:latin typeface="Arial"/>
              <a:cs typeface="Arial"/>
            </a:endParaRPr>
          </a:p>
          <a:p>
            <a:pPr marL="444500" marR="426084" indent="-381000">
              <a:lnSpc>
                <a:spcPts val="3340"/>
              </a:lnSpc>
              <a:spcBef>
                <a:spcPts val="885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444500" algn="l"/>
              </a:tabLst>
            </a:pPr>
            <a:r>
              <a:rPr dirty="0" sz="2400" spc="-70">
                <a:latin typeface="Arial"/>
                <a:cs typeface="Arial"/>
              </a:rPr>
              <a:t>Optimal </a:t>
            </a:r>
            <a:r>
              <a:rPr dirty="0" sz="2400" spc="-130">
                <a:latin typeface="Arial"/>
                <a:cs typeface="Arial"/>
              </a:rPr>
              <a:t>length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 spc="-160">
                <a:latin typeface="Arial"/>
                <a:cs typeface="Arial"/>
              </a:rPr>
              <a:t>code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235">
                <a:latin typeface="Arial"/>
                <a:cs typeface="Arial"/>
              </a:rPr>
              <a:t>assigns</a:t>
            </a:r>
            <a:r>
              <a:rPr dirty="0" sz="2400" spc="40">
                <a:latin typeface="Arial"/>
                <a:cs typeface="Arial"/>
              </a:rPr>
              <a:t> </a:t>
            </a:r>
            <a:r>
              <a:rPr dirty="0" sz="2400" spc="-10">
                <a:latin typeface="Symbol"/>
                <a:cs typeface="Symbol"/>
              </a:rPr>
              <a:t></a:t>
            </a:r>
            <a:r>
              <a:rPr dirty="0" sz="2800" spc="-10">
                <a:latin typeface="Symbol"/>
                <a:cs typeface="Symbol"/>
              </a:rPr>
              <a:t></a:t>
            </a:r>
            <a:r>
              <a:rPr dirty="0" sz="2800" spc="-180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log</a:t>
            </a:r>
            <a:r>
              <a:rPr dirty="0" baseline="-20833" sz="2400">
                <a:latin typeface="Arial"/>
                <a:cs typeface="Arial"/>
              </a:rPr>
              <a:t>2</a:t>
            </a:r>
            <a:r>
              <a:rPr dirty="0" baseline="-20833" sz="2400" spc="270">
                <a:latin typeface="Arial"/>
                <a:cs typeface="Arial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p</a:t>
            </a:r>
            <a:r>
              <a:rPr dirty="0" sz="2400">
                <a:latin typeface="Symbol"/>
                <a:cs typeface="Symbol"/>
              </a:rPr>
              <a:t>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 spc="-100">
                <a:latin typeface="Arial"/>
                <a:cs typeface="Arial"/>
              </a:rPr>
              <a:t>bits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-254">
                <a:latin typeface="Arial"/>
                <a:cs typeface="Arial"/>
              </a:rPr>
              <a:t>messages</a:t>
            </a:r>
            <a:r>
              <a:rPr dirty="0" sz="2400" spc="15">
                <a:latin typeface="Arial"/>
                <a:cs typeface="Arial"/>
              </a:rPr>
              <a:t> </a:t>
            </a:r>
            <a:r>
              <a:rPr dirty="0" sz="2400" spc="-35">
                <a:latin typeface="Arial"/>
                <a:cs typeface="Arial"/>
              </a:rPr>
              <a:t>with </a:t>
            </a:r>
            <a:r>
              <a:rPr dirty="0" sz="2400" spc="-25">
                <a:latin typeface="Arial"/>
                <a:cs typeface="Arial"/>
              </a:rPr>
              <a:t>probability</a:t>
            </a:r>
            <a:r>
              <a:rPr dirty="0" sz="2400" spc="-114">
                <a:latin typeface="Arial"/>
                <a:cs typeface="Arial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p</a:t>
            </a:r>
            <a:r>
              <a:rPr dirty="0" sz="2800" i="1">
                <a:latin typeface="Times New Roman"/>
                <a:cs typeface="Times New Roman"/>
              </a:rPr>
              <a:t>.</a:t>
            </a:r>
            <a:r>
              <a:rPr dirty="0" sz="2800" spc="-25" i="1">
                <a:latin typeface="Times New Roman"/>
                <a:cs typeface="Times New Roman"/>
              </a:rPr>
              <a:t> </a:t>
            </a:r>
            <a:r>
              <a:rPr dirty="0" sz="2400" spc="-190">
                <a:latin typeface="Arial"/>
                <a:cs typeface="Arial"/>
              </a:rPr>
              <a:t>Most</a:t>
            </a:r>
            <a:r>
              <a:rPr dirty="0" sz="2400">
                <a:latin typeface="Arial"/>
                <a:cs typeface="Arial"/>
              </a:rPr>
              <a:t> </a:t>
            </a:r>
            <a:r>
              <a:rPr dirty="0" sz="2400" spc="-40">
                <a:latin typeface="Arial"/>
                <a:cs typeface="Arial"/>
              </a:rPr>
              <a:t>probable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-254">
                <a:latin typeface="Arial"/>
                <a:cs typeface="Arial"/>
              </a:rPr>
              <a:t>messages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get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 spc="-150">
                <a:latin typeface="Arial"/>
                <a:cs typeface="Arial"/>
              </a:rPr>
              <a:t>shorter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codes.</a:t>
            </a:r>
            <a:endParaRPr sz="2400">
              <a:latin typeface="Arial"/>
              <a:cs typeface="Arial"/>
            </a:endParaRPr>
          </a:p>
          <a:p>
            <a:pPr marL="443865" indent="-380365">
              <a:lnSpc>
                <a:spcPct val="100000"/>
              </a:lnSpc>
              <a:spcBef>
                <a:spcPts val="409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443865" algn="l"/>
              </a:tabLst>
            </a:pPr>
            <a:r>
              <a:rPr dirty="0" sz="2400" spc="-175">
                <a:latin typeface="Arial"/>
                <a:cs typeface="Arial"/>
              </a:rPr>
              <a:t>Example: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8-</a:t>
            </a:r>
            <a:r>
              <a:rPr dirty="0" sz="2400" spc="-105">
                <a:latin typeface="Arial"/>
                <a:cs typeface="Arial"/>
              </a:rPr>
              <a:t>sided</a:t>
            </a:r>
            <a:r>
              <a:rPr dirty="0" sz="2400" spc="45">
                <a:latin typeface="Arial"/>
                <a:cs typeface="Arial"/>
              </a:rPr>
              <a:t> </a:t>
            </a:r>
            <a:r>
              <a:rPr dirty="0" sz="2400" spc="-130">
                <a:latin typeface="Arial"/>
                <a:cs typeface="Arial"/>
              </a:rPr>
              <a:t>[unbalanced]</a:t>
            </a:r>
            <a:r>
              <a:rPr dirty="0" sz="2400" spc="20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die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14" name="object 14" descr=""/>
          <p:cNvGraphicFramePr>
            <a:graphicFrameLocks noGrp="1"/>
          </p:cNvGraphicFramePr>
          <p:nvPr/>
        </p:nvGraphicFramePr>
        <p:xfrm>
          <a:off x="736345" y="4086847"/>
          <a:ext cx="6656705" cy="10109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3735"/>
                <a:gridCol w="721995"/>
                <a:gridCol w="808355"/>
                <a:gridCol w="926464"/>
                <a:gridCol w="882650"/>
                <a:gridCol w="914400"/>
                <a:gridCol w="914400"/>
                <a:gridCol w="735965"/>
              </a:tblGrid>
              <a:tr h="322580">
                <a:tc>
                  <a:txBody>
                    <a:bodyPr/>
                    <a:lstStyle/>
                    <a:p>
                      <a:pPr marL="31750">
                        <a:lnSpc>
                          <a:spcPts val="2175"/>
                        </a:lnSpc>
                      </a:pPr>
                      <a:r>
                        <a:rPr dirty="0" sz="2000" spc="-5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ts val="2175"/>
                        </a:lnSpc>
                      </a:pPr>
                      <a:r>
                        <a:rPr dirty="0" sz="2000" spc="-50">
                          <a:latin typeface="Times New Roman"/>
                          <a:cs typeface="Times New Roman"/>
                        </a:rPr>
                        <a:t>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2175"/>
                        </a:lnSpc>
                      </a:pPr>
                      <a:r>
                        <a:rPr dirty="0" sz="2000" spc="-50">
                          <a:latin typeface="Times New Roman"/>
                          <a:cs typeface="Times New Roman"/>
                        </a:rPr>
                        <a:t>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9865">
                        <a:lnSpc>
                          <a:spcPts val="2175"/>
                        </a:lnSpc>
                      </a:pPr>
                      <a:r>
                        <a:rPr dirty="0" sz="2000" spc="-50">
                          <a:latin typeface="Times New Roman"/>
                          <a:cs typeface="Times New Roman"/>
                        </a:rPr>
                        <a:t>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77800">
                        <a:lnSpc>
                          <a:spcPts val="2175"/>
                        </a:lnSpc>
                      </a:pPr>
                      <a:r>
                        <a:rPr dirty="0" sz="2000" spc="-50">
                          <a:latin typeface="Times New Roman"/>
                          <a:cs typeface="Times New Roman"/>
                        </a:rPr>
                        <a:t>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09550">
                        <a:lnSpc>
                          <a:spcPts val="2175"/>
                        </a:lnSpc>
                      </a:pPr>
                      <a:r>
                        <a:rPr dirty="0" sz="2000" spc="-50">
                          <a:latin typeface="Times New Roman"/>
                          <a:cs typeface="Times New Roman"/>
                        </a:rPr>
                        <a:t>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09550">
                        <a:lnSpc>
                          <a:spcPts val="2175"/>
                        </a:lnSpc>
                      </a:pPr>
                      <a:r>
                        <a:rPr dirty="0" sz="2000" spc="-50">
                          <a:latin typeface="Times New Roman"/>
                          <a:cs typeface="Times New Roman"/>
                        </a:rPr>
                        <a:t>7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09550">
                        <a:lnSpc>
                          <a:spcPts val="2175"/>
                        </a:lnSpc>
                      </a:pPr>
                      <a:r>
                        <a:rPr dirty="0" sz="2000" spc="-50">
                          <a:latin typeface="Times New Roman"/>
                          <a:cs typeface="Times New Roman"/>
                        </a:rPr>
                        <a:t>8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36576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2000" spc="-20">
                          <a:latin typeface="Times New Roman"/>
                          <a:cs typeface="Times New Roman"/>
                        </a:rPr>
                        <a:t>4/16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970"/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2000" spc="-20">
                          <a:latin typeface="Times New Roman"/>
                          <a:cs typeface="Times New Roman"/>
                        </a:rPr>
                        <a:t>4/16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970"/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2000" spc="-20">
                          <a:latin typeface="Times New Roman"/>
                          <a:cs typeface="Times New Roman"/>
                        </a:rPr>
                        <a:t>2/16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970"/>
                </a:tc>
                <a:tc>
                  <a:txBody>
                    <a:bodyPr/>
                    <a:lstStyle/>
                    <a:p>
                      <a:pPr marL="18986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2000" spc="-20">
                          <a:latin typeface="Times New Roman"/>
                          <a:cs typeface="Times New Roman"/>
                        </a:rPr>
                        <a:t>2/16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970"/>
                </a:tc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2000" spc="-20">
                          <a:latin typeface="Times New Roman"/>
                          <a:cs typeface="Times New Roman"/>
                        </a:rPr>
                        <a:t>1/16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970"/>
                </a:tc>
                <a:tc>
                  <a:txBody>
                    <a:bodyPr/>
                    <a:lstStyle/>
                    <a:p>
                      <a:pPr marL="20955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2000" spc="-20">
                          <a:latin typeface="Times New Roman"/>
                          <a:cs typeface="Times New Roman"/>
                        </a:rPr>
                        <a:t>1/16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970"/>
                </a:tc>
                <a:tc>
                  <a:txBody>
                    <a:bodyPr/>
                    <a:lstStyle/>
                    <a:p>
                      <a:pPr marL="20955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2000" spc="-20">
                          <a:latin typeface="Times New Roman"/>
                          <a:cs typeface="Times New Roman"/>
                        </a:rPr>
                        <a:t>1/16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970"/>
                </a:tc>
                <a:tc>
                  <a:txBody>
                    <a:bodyPr/>
                    <a:lstStyle/>
                    <a:p>
                      <a:pPr marL="20955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2000" spc="-20">
                          <a:latin typeface="Times New Roman"/>
                          <a:cs typeface="Times New Roman"/>
                        </a:rPr>
                        <a:t>1/16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970"/>
                </a:tc>
              </a:tr>
              <a:tr h="322580">
                <a:tc>
                  <a:txBody>
                    <a:bodyPr/>
                    <a:lstStyle/>
                    <a:p>
                      <a:pPr marL="31750">
                        <a:lnSpc>
                          <a:spcPts val="2330"/>
                        </a:lnSpc>
                        <a:spcBef>
                          <a:spcPts val="110"/>
                        </a:spcBef>
                      </a:pPr>
                      <a:r>
                        <a:rPr dirty="0" sz="2000" i="1">
                          <a:latin typeface="Times New Roman"/>
                          <a:cs typeface="Times New Roman"/>
                        </a:rPr>
                        <a:t>2 </a:t>
                      </a:r>
                      <a:r>
                        <a:rPr dirty="0" sz="2000" spc="-20" i="1">
                          <a:latin typeface="Times New Roman"/>
                          <a:cs typeface="Times New Roman"/>
                        </a:rPr>
                        <a:t>bits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970"/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ts val="2330"/>
                        </a:lnSpc>
                        <a:spcBef>
                          <a:spcPts val="110"/>
                        </a:spcBef>
                      </a:pPr>
                      <a:r>
                        <a:rPr dirty="0" sz="2000" i="1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dirty="0" sz="2000" spc="-20" i="1">
                          <a:latin typeface="Times New Roman"/>
                          <a:cs typeface="Times New Roman"/>
                        </a:rPr>
                        <a:t> bits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97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2330"/>
                        </a:lnSpc>
                        <a:spcBef>
                          <a:spcPts val="110"/>
                        </a:spcBef>
                      </a:pPr>
                      <a:r>
                        <a:rPr dirty="0" sz="2000" i="1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dirty="0" sz="2000" spc="-20" i="1">
                          <a:latin typeface="Times New Roman"/>
                          <a:cs typeface="Times New Roman"/>
                        </a:rPr>
                        <a:t> bits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970"/>
                </a:tc>
                <a:tc>
                  <a:txBody>
                    <a:bodyPr/>
                    <a:lstStyle/>
                    <a:p>
                      <a:pPr marL="189865">
                        <a:lnSpc>
                          <a:spcPts val="2330"/>
                        </a:lnSpc>
                        <a:spcBef>
                          <a:spcPts val="110"/>
                        </a:spcBef>
                      </a:pPr>
                      <a:r>
                        <a:rPr dirty="0" sz="2000" i="1">
                          <a:latin typeface="Times New Roman"/>
                          <a:cs typeface="Times New Roman"/>
                        </a:rPr>
                        <a:t>3 </a:t>
                      </a:r>
                      <a:r>
                        <a:rPr dirty="0" sz="2000" spc="-20" i="1">
                          <a:latin typeface="Times New Roman"/>
                          <a:cs typeface="Times New Roman"/>
                        </a:rPr>
                        <a:t>bits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970"/>
                </a:tc>
                <a:tc>
                  <a:txBody>
                    <a:bodyPr/>
                    <a:lstStyle/>
                    <a:p>
                      <a:pPr marL="177800">
                        <a:lnSpc>
                          <a:spcPts val="2330"/>
                        </a:lnSpc>
                        <a:spcBef>
                          <a:spcPts val="110"/>
                        </a:spcBef>
                      </a:pPr>
                      <a:r>
                        <a:rPr dirty="0" sz="2000" spc="-10" i="1">
                          <a:latin typeface="Times New Roman"/>
                          <a:cs typeface="Times New Roman"/>
                        </a:rPr>
                        <a:t>4bits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970"/>
                </a:tc>
                <a:tc>
                  <a:txBody>
                    <a:bodyPr/>
                    <a:lstStyle/>
                    <a:p>
                      <a:pPr marL="209550">
                        <a:lnSpc>
                          <a:spcPts val="2330"/>
                        </a:lnSpc>
                        <a:spcBef>
                          <a:spcPts val="110"/>
                        </a:spcBef>
                      </a:pPr>
                      <a:r>
                        <a:rPr dirty="0" sz="2000" spc="-10" i="1">
                          <a:latin typeface="Times New Roman"/>
                          <a:cs typeface="Times New Roman"/>
                        </a:rPr>
                        <a:t>4bits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970"/>
                </a:tc>
                <a:tc>
                  <a:txBody>
                    <a:bodyPr/>
                    <a:lstStyle/>
                    <a:p>
                      <a:pPr marL="209550">
                        <a:lnSpc>
                          <a:spcPts val="2330"/>
                        </a:lnSpc>
                        <a:spcBef>
                          <a:spcPts val="110"/>
                        </a:spcBef>
                      </a:pPr>
                      <a:r>
                        <a:rPr dirty="0" sz="2000" spc="-10" i="1">
                          <a:latin typeface="Times New Roman"/>
                          <a:cs typeface="Times New Roman"/>
                        </a:rPr>
                        <a:t>4bits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970"/>
                </a:tc>
                <a:tc>
                  <a:txBody>
                    <a:bodyPr/>
                    <a:lstStyle/>
                    <a:p>
                      <a:pPr marL="209550">
                        <a:lnSpc>
                          <a:spcPts val="2330"/>
                        </a:lnSpc>
                        <a:spcBef>
                          <a:spcPts val="110"/>
                        </a:spcBef>
                      </a:pPr>
                      <a:r>
                        <a:rPr dirty="0" sz="2000" spc="-10" i="1">
                          <a:latin typeface="Times New Roman"/>
                          <a:cs typeface="Times New Roman"/>
                        </a:rPr>
                        <a:t>4bits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970"/>
                </a:tc>
              </a:tr>
            </a:tbl>
          </a:graphicData>
        </a:graphic>
      </p:graphicFrame>
      <p:sp>
        <p:nvSpPr>
          <p:cNvPr id="15" name="object 15" descr=""/>
          <p:cNvSpPr txBox="1"/>
          <p:nvPr/>
        </p:nvSpPr>
        <p:spPr>
          <a:xfrm>
            <a:off x="729995" y="5147564"/>
            <a:ext cx="7816215" cy="3295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2000" i="1">
                <a:latin typeface="Times New Roman"/>
                <a:cs typeface="Times New Roman"/>
              </a:rPr>
              <a:t>E</a:t>
            </a:r>
            <a:r>
              <a:rPr dirty="0" sz="2000" spc="-15" i="1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=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(1/4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log</a:t>
            </a:r>
            <a:r>
              <a:rPr dirty="0" baseline="-20576" sz="2025">
                <a:latin typeface="Arial"/>
                <a:cs typeface="Arial"/>
              </a:rPr>
              <a:t>2</a:t>
            </a:r>
            <a:r>
              <a:rPr dirty="0" baseline="-20576" sz="2025" spc="135">
                <a:latin typeface="Arial"/>
                <a:cs typeface="Arial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4)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Symbol"/>
                <a:cs typeface="Symbol"/>
              </a:rPr>
              <a:t></a:t>
            </a:r>
            <a:r>
              <a:rPr dirty="0" sz="2000">
                <a:latin typeface="Times New Roman"/>
                <a:cs typeface="Times New Roman"/>
              </a:rPr>
              <a:t> 2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+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(1/8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log</a:t>
            </a:r>
            <a:r>
              <a:rPr dirty="0" baseline="-20576" sz="2025">
                <a:latin typeface="Arial"/>
                <a:cs typeface="Arial"/>
              </a:rPr>
              <a:t>2</a:t>
            </a:r>
            <a:r>
              <a:rPr dirty="0" baseline="-20576" sz="2025" spc="135">
                <a:latin typeface="Arial"/>
                <a:cs typeface="Arial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8)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Symbol"/>
                <a:cs typeface="Symbol"/>
              </a:rPr>
              <a:t>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2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+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(1/16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log</a:t>
            </a:r>
            <a:r>
              <a:rPr dirty="0" baseline="-20576" sz="2025">
                <a:latin typeface="Arial"/>
                <a:cs typeface="Arial"/>
              </a:rPr>
              <a:t>2</a:t>
            </a:r>
            <a:r>
              <a:rPr dirty="0" baseline="-20576" sz="2025" spc="135">
                <a:latin typeface="Arial"/>
                <a:cs typeface="Arial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16)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Symbol"/>
                <a:cs typeface="Symbol"/>
              </a:rPr>
              <a:t></a:t>
            </a:r>
            <a:r>
              <a:rPr dirty="0" sz="2000">
                <a:latin typeface="Times New Roman"/>
                <a:cs typeface="Times New Roman"/>
              </a:rPr>
              <a:t> 4 =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1+3/4+1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=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20">
                <a:latin typeface="Times New Roman"/>
                <a:cs typeface="Times New Roman"/>
              </a:rPr>
              <a:t>2,75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222044" y="607898"/>
            <a:ext cx="6758940" cy="5124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i="1">
                <a:latin typeface="Times New Roman"/>
                <a:cs typeface="Times New Roman"/>
              </a:rPr>
              <a:t>Information</a:t>
            </a:r>
            <a:r>
              <a:rPr dirty="0" sz="3200" spc="-9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Gain</a:t>
            </a:r>
            <a:r>
              <a:rPr dirty="0" sz="3200" spc="-5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as</a:t>
            </a:r>
            <a:r>
              <a:rPr dirty="0" sz="3200" spc="-7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Entropy</a:t>
            </a:r>
            <a:r>
              <a:rPr dirty="0" sz="3200" spc="-7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Reduction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03708" y="605993"/>
            <a:ext cx="25146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13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45440" y="1567637"/>
            <a:ext cx="8020684" cy="20021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56870" algn="l"/>
              </a:tabLst>
            </a:pPr>
            <a:r>
              <a:rPr dirty="0" sz="2400" spc="-130" i="1">
                <a:solidFill>
                  <a:srgbClr val="FF0000"/>
                </a:solidFill>
                <a:latin typeface="Arial"/>
                <a:cs typeface="Arial"/>
              </a:rPr>
              <a:t>Information</a:t>
            </a:r>
            <a:r>
              <a:rPr dirty="0" sz="2400" spc="-15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05" i="1">
                <a:solidFill>
                  <a:srgbClr val="FF0000"/>
                </a:solidFill>
                <a:latin typeface="Arial"/>
                <a:cs typeface="Arial"/>
              </a:rPr>
              <a:t>gain</a:t>
            </a:r>
            <a:r>
              <a:rPr dirty="0" sz="2400" spc="25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215">
                <a:latin typeface="Arial"/>
                <a:cs typeface="Arial"/>
              </a:rPr>
              <a:t>is</a:t>
            </a:r>
            <a:r>
              <a:rPr dirty="0" sz="2400">
                <a:latin typeface="Arial"/>
                <a:cs typeface="Arial"/>
              </a:rPr>
              <a:t> </a:t>
            </a:r>
            <a:r>
              <a:rPr dirty="0" sz="2400" spc="-150">
                <a:latin typeface="Arial"/>
                <a:cs typeface="Arial"/>
              </a:rPr>
              <a:t>the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190" i="1">
                <a:solidFill>
                  <a:srgbClr val="FF0000"/>
                </a:solidFill>
                <a:latin typeface="Arial"/>
                <a:cs typeface="Arial"/>
              </a:rPr>
              <a:t>expected</a:t>
            </a:r>
            <a:r>
              <a:rPr dirty="0" sz="2400" spc="5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40">
                <a:solidFill>
                  <a:srgbClr val="FF0000"/>
                </a:solidFill>
                <a:latin typeface="Arial"/>
                <a:cs typeface="Arial"/>
              </a:rPr>
              <a:t>reduction</a:t>
            </a:r>
            <a:r>
              <a:rPr dirty="0" sz="2400" spc="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55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85">
                <a:solidFill>
                  <a:srgbClr val="FF0000"/>
                </a:solidFill>
                <a:latin typeface="Arial"/>
                <a:cs typeface="Arial"/>
              </a:rPr>
              <a:t>entropy</a:t>
            </a:r>
            <a:r>
              <a:rPr dirty="0" sz="2400" spc="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95">
                <a:latin typeface="Arial"/>
                <a:cs typeface="Arial"/>
              </a:rPr>
              <a:t>caused</a:t>
            </a:r>
            <a:r>
              <a:rPr dirty="0" sz="2400" spc="20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by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dirty="0" sz="2400" spc="-65">
                <a:latin typeface="Arial"/>
                <a:cs typeface="Arial"/>
              </a:rPr>
              <a:t>partitioning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160">
                <a:latin typeface="Arial"/>
                <a:cs typeface="Arial"/>
              </a:rPr>
              <a:t>the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-145">
                <a:latin typeface="Arial"/>
                <a:cs typeface="Arial"/>
              </a:rPr>
              <a:t>examples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220">
                <a:latin typeface="Arial"/>
                <a:cs typeface="Arial"/>
              </a:rPr>
              <a:t>on</a:t>
            </a:r>
            <a:r>
              <a:rPr dirty="0" sz="2400" spc="5">
                <a:latin typeface="Arial"/>
                <a:cs typeface="Arial"/>
              </a:rPr>
              <a:t> </a:t>
            </a:r>
            <a:r>
              <a:rPr dirty="0" sz="2400" spc="-170">
                <a:latin typeface="Arial"/>
                <a:cs typeface="Arial"/>
              </a:rPr>
              <a:t>an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attribute.</a:t>
            </a:r>
            <a:endParaRPr sz="2400">
              <a:latin typeface="Arial"/>
              <a:cs typeface="Arial"/>
            </a:endParaRPr>
          </a:p>
          <a:p>
            <a:pPr marL="356870" marR="15875" indent="-344805">
              <a:lnSpc>
                <a:spcPct val="100000"/>
              </a:lnSpc>
              <a:spcBef>
                <a:spcPts val="575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56870" algn="l"/>
              </a:tabLst>
            </a:pPr>
            <a:r>
              <a:rPr dirty="0" sz="2400" spc="-285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24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30">
                <a:solidFill>
                  <a:srgbClr val="0000FF"/>
                </a:solidFill>
                <a:latin typeface="Arial"/>
                <a:cs typeface="Arial"/>
              </a:rPr>
              <a:t>higher</a:t>
            </a:r>
            <a:r>
              <a:rPr dirty="0" sz="24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6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24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14">
                <a:solidFill>
                  <a:srgbClr val="0000FF"/>
                </a:solidFill>
                <a:latin typeface="Arial"/>
                <a:cs typeface="Arial"/>
              </a:rPr>
              <a:t>information</a:t>
            </a:r>
            <a:r>
              <a:rPr dirty="0" sz="24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65">
                <a:solidFill>
                  <a:srgbClr val="0000FF"/>
                </a:solidFill>
                <a:latin typeface="Arial"/>
                <a:cs typeface="Arial"/>
              </a:rPr>
              <a:t>gain</a:t>
            </a:r>
            <a:r>
              <a:rPr dirty="0" sz="24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5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75">
                <a:solidFill>
                  <a:srgbClr val="0000FF"/>
                </a:solidFill>
                <a:latin typeface="Arial"/>
                <a:cs typeface="Arial"/>
              </a:rPr>
              <a:t>more</a:t>
            </a:r>
            <a:r>
              <a:rPr dirty="0" sz="24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60">
                <a:solidFill>
                  <a:srgbClr val="0000FF"/>
                </a:solidFill>
                <a:latin typeface="Arial"/>
                <a:cs typeface="Arial"/>
              </a:rPr>
              <a:t>effective</a:t>
            </a:r>
            <a:r>
              <a:rPr dirty="0" sz="2400" spc="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6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24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30">
                <a:solidFill>
                  <a:srgbClr val="0000FF"/>
                </a:solidFill>
                <a:latin typeface="Arial"/>
                <a:cs typeface="Arial"/>
              </a:rPr>
              <a:t>attribute </a:t>
            </a:r>
            <a:r>
              <a:rPr dirty="0" sz="2400" spc="-155">
                <a:solidFill>
                  <a:srgbClr val="0000FF"/>
                </a:solidFill>
                <a:latin typeface="Arial"/>
                <a:cs typeface="Arial"/>
              </a:rPr>
              <a:t>in</a:t>
            </a:r>
            <a:r>
              <a:rPr dirty="0" sz="24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25">
                <a:solidFill>
                  <a:srgbClr val="0000FF"/>
                </a:solidFill>
                <a:latin typeface="Arial"/>
                <a:cs typeface="Arial"/>
              </a:rPr>
              <a:t>classifying</a:t>
            </a:r>
            <a:r>
              <a:rPr dirty="0" sz="2400" spc="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80">
                <a:solidFill>
                  <a:srgbClr val="0000FF"/>
                </a:solidFill>
                <a:latin typeface="Arial"/>
                <a:cs typeface="Arial"/>
              </a:rPr>
              <a:t>training</a:t>
            </a:r>
            <a:r>
              <a:rPr dirty="0" sz="2400" spc="-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0000FF"/>
                </a:solidFill>
                <a:latin typeface="Arial"/>
                <a:cs typeface="Arial"/>
              </a:rPr>
              <a:t>data.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56870" algn="l"/>
              </a:tabLst>
            </a:pPr>
            <a:r>
              <a:rPr dirty="0" sz="2400" spc="-150">
                <a:latin typeface="Arial"/>
                <a:cs typeface="Arial"/>
              </a:rPr>
              <a:t>Expected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135">
                <a:latin typeface="Arial"/>
                <a:cs typeface="Arial"/>
              </a:rPr>
              <a:t>reduction</a:t>
            </a:r>
            <a:r>
              <a:rPr dirty="0" sz="2400" spc="30">
                <a:latin typeface="Arial"/>
                <a:cs typeface="Arial"/>
              </a:rPr>
              <a:t> </a:t>
            </a:r>
            <a:r>
              <a:rPr dirty="0" sz="2400" spc="-155">
                <a:latin typeface="Arial"/>
                <a:cs typeface="Arial"/>
              </a:rPr>
              <a:t>in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85">
                <a:latin typeface="Arial"/>
                <a:cs typeface="Arial"/>
              </a:rPr>
              <a:t>entropy</a:t>
            </a:r>
            <a:r>
              <a:rPr dirty="0" sz="2400">
                <a:latin typeface="Arial"/>
                <a:cs typeface="Arial"/>
              </a:rPr>
              <a:t> </a:t>
            </a:r>
            <a:r>
              <a:rPr dirty="0" sz="2400" spc="-155">
                <a:latin typeface="Arial"/>
                <a:cs typeface="Arial"/>
              </a:rPr>
              <a:t>knowing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50" i="1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90168" y="3699459"/>
            <a:ext cx="3684270" cy="6369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400" i="1">
                <a:latin typeface="Times New Roman"/>
                <a:cs typeface="Times New Roman"/>
              </a:rPr>
              <a:t>Gain</a:t>
            </a:r>
            <a:r>
              <a:rPr dirty="0" sz="2400">
                <a:latin typeface="Times New Roman"/>
                <a:cs typeface="Times New Roman"/>
              </a:rPr>
              <a:t>(</a:t>
            </a:r>
            <a:r>
              <a:rPr dirty="0" sz="2400" i="1">
                <a:latin typeface="Times New Roman"/>
                <a:cs typeface="Times New Roman"/>
              </a:rPr>
              <a:t>S</a:t>
            </a:r>
            <a:r>
              <a:rPr dirty="0" sz="2400">
                <a:latin typeface="Times New Roman"/>
                <a:cs typeface="Times New Roman"/>
              </a:rPr>
              <a:t>,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A</a:t>
            </a:r>
            <a:r>
              <a:rPr dirty="0" sz="2400">
                <a:latin typeface="Times New Roman"/>
                <a:cs typeface="Times New Roman"/>
              </a:rPr>
              <a:t>) =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Entropy</a:t>
            </a:r>
            <a:r>
              <a:rPr dirty="0" sz="2400">
                <a:latin typeface="Times New Roman"/>
                <a:cs typeface="Times New Roman"/>
              </a:rPr>
              <a:t>(</a:t>
            </a:r>
            <a:r>
              <a:rPr dirty="0" sz="2400" i="1">
                <a:latin typeface="Times New Roman"/>
                <a:cs typeface="Times New Roman"/>
              </a:rPr>
              <a:t>S</a:t>
            </a:r>
            <a:r>
              <a:rPr dirty="0" sz="2400">
                <a:latin typeface="Times New Roman"/>
                <a:cs typeface="Times New Roman"/>
              </a:rPr>
              <a:t>)</a:t>
            </a:r>
            <a:r>
              <a:rPr dirty="0" sz="2400" spc="45">
                <a:latin typeface="Times New Roman"/>
                <a:cs typeface="Times New Roman"/>
              </a:rPr>
              <a:t> </a:t>
            </a:r>
            <a:r>
              <a:rPr dirty="0" sz="2800">
                <a:latin typeface="Arial"/>
                <a:cs typeface="Arial"/>
              </a:rPr>
              <a:t>−</a:t>
            </a:r>
            <a:r>
              <a:rPr dirty="0" sz="2800" spc="-10">
                <a:latin typeface="Arial"/>
                <a:cs typeface="Arial"/>
              </a:rPr>
              <a:t> </a:t>
            </a:r>
            <a:r>
              <a:rPr dirty="0" sz="4000" spc="-50">
                <a:latin typeface="Symbol"/>
                <a:cs typeface="Symbol"/>
              </a:rPr>
              <a:t></a:t>
            </a:r>
            <a:endParaRPr sz="4000">
              <a:latin typeface="Symbol"/>
              <a:cs typeface="Symbo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333746" y="3903979"/>
            <a:ext cx="14966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i="1">
                <a:latin typeface="Times New Roman"/>
                <a:cs typeface="Times New Roman"/>
              </a:rPr>
              <a:t>Entropy</a:t>
            </a:r>
            <a:r>
              <a:rPr dirty="0" sz="2400" spc="-10">
                <a:latin typeface="Times New Roman"/>
                <a:cs typeface="Times New Roman"/>
              </a:rPr>
              <a:t>(</a:t>
            </a:r>
            <a:r>
              <a:rPr dirty="0" sz="2400" spc="-10" i="1">
                <a:latin typeface="Times New Roman"/>
                <a:cs typeface="Times New Roman"/>
              </a:rPr>
              <a:t>Sv</a:t>
            </a:r>
            <a:r>
              <a:rPr dirty="0" sz="2400" spc="-1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652264" y="3598240"/>
            <a:ext cx="42862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>
                <a:latin typeface="Times New Roman"/>
                <a:cs typeface="Times New Roman"/>
              </a:rPr>
              <a:t>|</a:t>
            </a:r>
            <a:r>
              <a:rPr dirty="0" sz="2400" spc="-20" i="1">
                <a:latin typeface="Times New Roman"/>
                <a:cs typeface="Times New Roman"/>
              </a:rPr>
              <a:t>Sv</a:t>
            </a:r>
            <a:r>
              <a:rPr dirty="0" sz="2400" spc="-20">
                <a:latin typeface="Times New Roman"/>
                <a:cs typeface="Times New Roman"/>
              </a:rPr>
              <a:t>|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77468" y="4221287"/>
            <a:ext cx="4650105" cy="1287780"/>
          </a:xfrm>
          <a:prstGeom prst="rect">
            <a:avLst/>
          </a:prstGeom>
        </p:spPr>
        <p:txBody>
          <a:bodyPr wrap="square" lIns="0" tIns="64135" rIns="0" bIns="0" rtlCol="0" vert="horz">
            <a:spAutoFit/>
          </a:bodyPr>
          <a:lstStyle/>
          <a:p>
            <a:pPr marL="2720340">
              <a:lnSpc>
                <a:spcPct val="100000"/>
              </a:lnSpc>
              <a:spcBef>
                <a:spcPts val="505"/>
              </a:spcBef>
            </a:pPr>
            <a:r>
              <a:rPr dirty="0" sz="1800" i="1">
                <a:latin typeface="Times New Roman"/>
                <a:cs typeface="Times New Roman"/>
              </a:rPr>
              <a:t>v</a:t>
            </a:r>
            <a:r>
              <a:rPr dirty="0" sz="1800" spc="-15" i="1">
                <a:latin typeface="Times New Roman"/>
                <a:cs typeface="Times New Roman"/>
              </a:rPr>
              <a:t> </a:t>
            </a:r>
            <a:r>
              <a:rPr dirty="0" sz="1900" i="1">
                <a:latin typeface="Symbol"/>
                <a:cs typeface="Symbol"/>
              </a:rPr>
              <a:t></a:t>
            </a:r>
            <a:r>
              <a:rPr dirty="0" sz="1900" spc="-45">
                <a:latin typeface="Times New Roman"/>
                <a:cs typeface="Times New Roman"/>
              </a:rPr>
              <a:t> </a:t>
            </a:r>
            <a:r>
              <a:rPr dirty="0" sz="1800" spc="-10" i="1">
                <a:latin typeface="Times New Roman"/>
                <a:cs typeface="Times New Roman"/>
              </a:rPr>
              <a:t>Values</a:t>
            </a:r>
            <a:r>
              <a:rPr dirty="0" sz="1800" spc="-10">
                <a:latin typeface="Times New Roman"/>
                <a:cs typeface="Times New Roman"/>
              </a:rPr>
              <a:t>(</a:t>
            </a:r>
            <a:r>
              <a:rPr dirty="0" sz="1800" spc="-10" i="1">
                <a:latin typeface="Times New Roman"/>
                <a:cs typeface="Times New Roman"/>
              </a:rPr>
              <a:t>A</a:t>
            </a:r>
            <a:r>
              <a:rPr dirty="0" sz="1800" spc="-10">
                <a:latin typeface="Times New Roman"/>
                <a:cs typeface="Times New Roman"/>
              </a:rPr>
              <a:t>)</a:t>
            </a:r>
            <a:r>
              <a:rPr dirty="0" sz="1800" spc="-90">
                <a:latin typeface="Times New Roman"/>
                <a:cs typeface="Times New Roman"/>
              </a:rPr>
              <a:t> </a:t>
            </a:r>
            <a:r>
              <a:rPr dirty="0" baseline="25462" sz="3600" spc="-37">
                <a:latin typeface="Times New Roman"/>
                <a:cs typeface="Times New Roman"/>
              </a:rPr>
              <a:t>|</a:t>
            </a:r>
            <a:r>
              <a:rPr dirty="0" baseline="25462" sz="3600" spc="-37" i="1">
                <a:latin typeface="Times New Roman"/>
                <a:cs typeface="Times New Roman"/>
              </a:rPr>
              <a:t>S</a:t>
            </a:r>
            <a:r>
              <a:rPr dirty="0" baseline="25462" sz="3600" spc="-37">
                <a:latin typeface="Times New Roman"/>
                <a:cs typeface="Times New Roman"/>
              </a:rPr>
              <a:t>|</a:t>
            </a:r>
            <a:endParaRPr baseline="25462" sz="36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409"/>
              </a:spcBef>
            </a:pPr>
            <a:r>
              <a:rPr dirty="0" sz="2400" i="1">
                <a:latin typeface="Times New Roman"/>
                <a:cs typeface="Times New Roman"/>
              </a:rPr>
              <a:t>Values</a:t>
            </a:r>
            <a:r>
              <a:rPr dirty="0" sz="2400">
                <a:latin typeface="Times New Roman"/>
                <a:cs typeface="Times New Roman"/>
              </a:rPr>
              <a:t>(</a:t>
            </a:r>
            <a:r>
              <a:rPr dirty="0" sz="2400" i="1">
                <a:latin typeface="Times New Roman"/>
                <a:cs typeface="Times New Roman"/>
              </a:rPr>
              <a:t>A</a:t>
            </a:r>
            <a:r>
              <a:rPr dirty="0" sz="2400">
                <a:latin typeface="Times New Roman"/>
                <a:cs typeface="Times New Roman"/>
              </a:rPr>
              <a:t>)</a:t>
            </a:r>
            <a:r>
              <a:rPr dirty="0" sz="2400" spc="-25">
                <a:latin typeface="Times New Roman"/>
                <a:cs typeface="Times New Roman"/>
              </a:rPr>
              <a:t> </a:t>
            </a:r>
            <a:r>
              <a:rPr dirty="0" sz="2400" spc="-150">
                <a:latin typeface="Arial"/>
                <a:cs typeface="Arial"/>
              </a:rPr>
              <a:t>possible</a:t>
            </a:r>
            <a:r>
              <a:rPr dirty="0" sz="2400" spc="15">
                <a:latin typeface="Arial"/>
                <a:cs typeface="Arial"/>
              </a:rPr>
              <a:t> </a:t>
            </a:r>
            <a:r>
              <a:rPr dirty="0" sz="2400" spc="-180">
                <a:latin typeface="Arial"/>
                <a:cs typeface="Arial"/>
              </a:rPr>
              <a:t>values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for</a:t>
            </a:r>
            <a:r>
              <a:rPr dirty="0" sz="2400" spc="114">
                <a:latin typeface="Arial"/>
                <a:cs typeface="Arial"/>
              </a:rPr>
              <a:t> </a:t>
            </a:r>
            <a:r>
              <a:rPr dirty="0" sz="2400" spc="-50" i="1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480"/>
              </a:spcBef>
            </a:pPr>
            <a:r>
              <a:rPr dirty="0" sz="2400" i="1">
                <a:latin typeface="Times New Roman"/>
                <a:cs typeface="Times New Roman"/>
              </a:rPr>
              <a:t>Sv</a:t>
            </a:r>
            <a:r>
              <a:rPr dirty="0" sz="2400" spc="-75" i="1">
                <a:latin typeface="Times New Roman"/>
                <a:cs typeface="Times New Roman"/>
              </a:rPr>
              <a:t> </a:t>
            </a:r>
            <a:r>
              <a:rPr dirty="0" sz="2400" spc="-229">
                <a:latin typeface="Arial"/>
                <a:cs typeface="Arial"/>
              </a:rPr>
              <a:t>subset</a:t>
            </a:r>
            <a:r>
              <a:rPr dirty="0" sz="2400" spc="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70">
                <a:latin typeface="Arial"/>
                <a:cs typeface="Arial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S</a:t>
            </a:r>
            <a:r>
              <a:rPr dirty="0" sz="2400" spc="-20" i="1">
                <a:latin typeface="Times New Roman"/>
                <a:cs typeface="Times New Roman"/>
              </a:rPr>
              <a:t> </a:t>
            </a:r>
            <a:r>
              <a:rPr dirty="0" sz="2400">
                <a:latin typeface="Arial"/>
                <a:cs typeface="Arial"/>
              </a:rPr>
              <a:t>for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 spc="-190">
                <a:latin typeface="Arial"/>
                <a:cs typeface="Arial"/>
              </a:rPr>
              <a:t>which</a:t>
            </a:r>
            <a:r>
              <a:rPr dirty="0" sz="2400" spc="80">
                <a:latin typeface="Arial"/>
                <a:cs typeface="Arial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A</a:t>
            </a:r>
            <a:r>
              <a:rPr dirty="0" sz="2400" spc="-25" i="1">
                <a:latin typeface="Times New Roman"/>
                <a:cs typeface="Times New Roman"/>
              </a:rPr>
              <a:t> </a:t>
            </a:r>
            <a:r>
              <a:rPr dirty="0" sz="2400" spc="-254">
                <a:latin typeface="Arial"/>
                <a:cs typeface="Arial"/>
              </a:rPr>
              <a:t>has</a:t>
            </a:r>
            <a:r>
              <a:rPr dirty="0" sz="2400" spc="5">
                <a:latin typeface="Arial"/>
                <a:cs typeface="Arial"/>
              </a:rPr>
              <a:t> </a:t>
            </a:r>
            <a:r>
              <a:rPr dirty="0" sz="2400" spc="-90">
                <a:latin typeface="Arial"/>
                <a:cs typeface="Arial"/>
              </a:rPr>
              <a:t>value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50" i="1">
                <a:latin typeface="Times New Roman"/>
                <a:cs typeface="Times New Roman"/>
              </a:rPr>
              <a:t>v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4573523" y="4107179"/>
            <a:ext cx="533400" cy="0"/>
          </a:xfrm>
          <a:custGeom>
            <a:avLst/>
            <a:gdLst/>
            <a:ahLst/>
            <a:cxnLst/>
            <a:rect l="l" t="t" r="r" b="b"/>
            <a:pathLst>
              <a:path w="533400" h="0">
                <a:moveTo>
                  <a:pt x="0" y="0"/>
                </a:moveTo>
                <a:lnTo>
                  <a:pt x="533400" y="0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4018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95"/>
              </a:spcBef>
            </a:pPr>
            <a:r>
              <a:rPr dirty="0" sz="3200" i="1">
                <a:latin typeface="Times New Roman"/>
                <a:cs typeface="Times New Roman"/>
              </a:rPr>
              <a:t>Example:</a:t>
            </a:r>
            <a:r>
              <a:rPr dirty="0" sz="3200" spc="-11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Expected</a:t>
            </a:r>
            <a:r>
              <a:rPr dirty="0" sz="3200" spc="-10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Information</a:t>
            </a:r>
            <a:r>
              <a:rPr dirty="0" sz="3200" spc="-114" i="1">
                <a:latin typeface="Times New Roman"/>
                <a:cs typeface="Times New Roman"/>
              </a:rPr>
              <a:t> </a:t>
            </a:r>
            <a:r>
              <a:rPr dirty="0" sz="3200" spc="-20" i="1">
                <a:latin typeface="Times New Roman"/>
                <a:cs typeface="Times New Roman"/>
              </a:rPr>
              <a:t>Gain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03708" y="605993"/>
            <a:ext cx="25146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14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26237" y="1562613"/>
            <a:ext cx="8086725" cy="4067175"/>
          </a:xfrm>
          <a:prstGeom prst="rect">
            <a:avLst/>
          </a:prstGeom>
        </p:spPr>
        <p:txBody>
          <a:bodyPr wrap="square" lIns="0" tIns="94615" rIns="0" bIns="0" rtlCol="0" vert="horz">
            <a:spAutoFit/>
          </a:bodyPr>
          <a:lstStyle/>
          <a:p>
            <a:pPr marL="394970" indent="-344170">
              <a:lnSpc>
                <a:spcPct val="100000"/>
              </a:lnSpc>
              <a:spcBef>
                <a:spcPts val="745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94970" algn="l"/>
              </a:tabLst>
            </a:pPr>
            <a:r>
              <a:rPr dirty="0" sz="2400" spc="-25">
                <a:latin typeface="Arial"/>
                <a:cs typeface="Arial"/>
              </a:rPr>
              <a:t>Let</a:t>
            </a:r>
            <a:endParaRPr sz="2400">
              <a:latin typeface="Arial"/>
              <a:cs typeface="Arial"/>
            </a:endParaRPr>
          </a:p>
          <a:p>
            <a:pPr lvl="1" marL="794385" indent="-286385">
              <a:lnSpc>
                <a:spcPct val="100000"/>
              </a:lnSpc>
              <a:spcBef>
                <a:spcPts val="645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794385" algn="l"/>
              </a:tabLst>
            </a:pPr>
            <a:r>
              <a:rPr dirty="0" sz="2400" i="1">
                <a:latin typeface="Times New Roman"/>
                <a:cs typeface="Times New Roman"/>
              </a:rPr>
              <a:t>Values</a:t>
            </a:r>
            <a:r>
              <a:rPr dirty="0" sz="2400">
                <a:latin typeface="Times New Roman"/>
                <a:cs typeface="Times New Roman"/>
              </a:rPr>
              <a:t>(</a:t>
            </a:r>
            <a:r>
              <a:rPr dirty="0" sz="2400" i="1">
                <a:latin typeface="Times New Roman"/>
                <a:cs typeface="Times New Roman"/>
              </a:rPr>
              <a:t>Wind</a:t>
            </a:r>
            <a:r>
              <a:rPr dirty="0" sz="2400">
                <a:latin typeface="Times New Roman"/>
                <a:cs typeface="Times New Roman"/>
              </a:rPr>
              <a:t>)</a:t>
            </a:r>
            <a:r>
              <a:rPr dirty="0" sz="2400" spc="-2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=</a:t>
            </a:r>
            <a:r>
              <a:rPr dirty="0" sz="2400" spc="-5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{</a:t>
            </a:r>
            <a:r>
              <a:rPr dirty="0" sz="2400" i="1">
                <a:latin typeface="Times New Roman"/>
                <a:cs typeface="Times New Roman"/>
              </a:rPr>
              <a:t>Weak</a:t>
            </a:r>
            <a:r>
              <a:rPr dirty="0" sz="2400">
                <a:latin typeface="Times New Roman"/>
                <a:cs typeface="Times New Roman"/>
              </a:rPr>
              <a:t>,</a:t>
            </a:r>
            <a:r>
              <a:rPr dirty="0" sz="2400" spc="10">
                <a:latin typeface="Times New Roman"/>
                <a:cs typeface="Times New Roman"/>
              </a:rPr>
              <a:t> </a:t>
            </a:r>
            <a:r>
              <a:rPr dirty="0" sz="2400" spc="-10" i="1">
                <a:latin typeface="Times New Roman"/>
                <a:cs typeface="Times New Roman"/>
              </a:rPr>
              <a:t>Strong</a:t>
            </a:r>
            <a:r>
              <a:rPr dirty="0" sz="2400" spc="-10">
                <a:latin typeface="Times New Roman"/>
                <a:cs typeface="Times New Roman"/>
              </a:rPr>
              <a:t>}</a:t>
            </a:r>
            <a:endParaRPr sz="2400">
              <a:latin typeface="Times New Roman"/>
              <a:cs typeface="Times New Roman"/>
            </a:endParaRPr>
          </a:p>
          <a:p>
            <a:pPr lvl="1" marL="794385" indent="-286385">
              <a:lnSpc>
                <a:spcPct val="100000"/>
              </a:lnSpc>
              <a:spcBef>
                <a:spcPts val="580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794385" algn="l"/>
              </a:tabLst>
            </a:pPr>
            <a:r>
              <a:rPr dirty="0" sz="2400" i="1">
                <a:latin typeface="Times New Roman"/>
                <a:cs typeface="Times New Roman"/>
              </a:rPr>
              <a:t>S</a:t>
            </a:r>
            <a:r>
              <a:rPr dirty="0" sz="2400" spc="-5" i="1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=</a:t>
            </a:r>
            <a:r>
              <a:rPr dirty="0" sz="2400" spc="-1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[9+, </a:t>
            </a:r>
            <a:r>
              <a:rPr dirty="0" sz="2400" spc="-25">
                <a:latin typeface="Times New Roman"/>
                <a:cs typeface="Times New Roman"/>
              </a:rPr>
              <a:t>5</a:t>
            </a:r>
            <a:r>
              <a:rPr dirty="0" sz="2400" spc="-25">
                <a:latin typeface="Arial"/>
                <a:cs typeface="Arial"/>
              </a:rPr>
              <a:t>−</a:t>
            </a:r>
            <a:r>
              <a:rPr dirty="0" sz="2400" spc="-25">
                <a:latin typeface="Times New Roman"/>
                <a:cs typeface="Times New Roman"/>
              </a:rPr>
              <a:t>]</a:t>
            </a:r>
            <a:endParaRPr sz="2400">
              <a:latin typeface="Times New Roman"/>
              <a:cs typeface="Times New Roman"/>
            </a:endParaRPr>
          </a:p>
          <a:p>
            <a:pPr lvl="1" marL="794385" indent="-286385">
              <a:lnSpc>
                <a:spcPct val="100000"/>
              </a:lnSpc>
              <a:spcBef>
                <a:spcPts val="580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794385" algn="l"/>
              </a:tabLst>
            </a:pPr>
            <a:r>
              <a:rPr dirty="0" sz="2400" i="1">
                <a:latin typeface="Times New Roman"/>
                <a:cs typeface="Times New Roman"/>
              </a:rPr>
              <a:t>S</a:t>
            </a:r>
            <a:r>
              <a:rPr dirty="0" baseline="-20833" sz="2400" i="1">
                <a:latin typeface="Times New Roman"/>
                <a:cs typeface="Times New Roman"/>
              </a:rPr>
              <a:t>Weak</a:t>
            </a:r>
            <a:r>
              <a:rPr dirty="0" baseline="-20833" sz="2400" spc="232" i="1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=</a:t>
            </a:r>
            <a:r>
              <a:rPr dirty="0" sz="2400" spc="1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[6+,</a:t>
            </a:r>
            <a:r>
              <a:rPr dirty="0" sz="2400" spc="-25">
                <a:latin typeface="Times New Roman"/>
                <a:cs typeface="Times New Roman"/>
              </a:rPr>
              <a:t> 2</a:t>
            </a:r>
            <a:r>
              <a:rPr dirty="0" sz="2400" spc="-25">
                <a:latin typeface="Arial"/>
                <a:cs typeface="Arial"/>
              </a:rPr>
              <a:t>−</a:t>
            </a:r>
            <a:r>
              <a:rPr dirty="0" sz="2400" spc="-25">
                <a:latin typeface="Times New Roman"/>
                <a:cs typeface="Times New Roman"/>
              </a:rPr>
              <a:t>]</a:t>
            </a:r>
            <a:endParaRPr sz="2400">
              <a:latin typeface="Times New Roman"/>
              <a:cs typeface="Times New Roman"/>
            </a:endParaRPr>
          </a:p>
          <a:p>
            <a:pPr lvl="1" marL="794385" indent="-286385">
              <a:lnSpc>
                <a:spcPct val="100000"/>
              </a:lnSpc>
              <a:spcBef>
                <a:spcPts val="575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794385" algn="l"/>
              </a:tabLst>
            </a:pPr>
            <a:r>
              <a:rPr dirty="0" sz="2400" i="1">
                <a:latin typeface="Times New Roman"/>
                <a:cs typeface="Times New Roman"/>
              </a:rPr>
              <a:t>S</a:t>
            </a:r>
            <a:r>
              <a:rPr dirty="0" baseline="-20833" sz="2400" i="1">
                <a:latin typeface="Times New Roman"/>
                <a:cs typeface="Times New Roman"/>
              </a:rPr>
              <a:t>Strong</a:t>
            </a:r>
            <a:r>
              <a:rPr dirty="0" baseline="-20833" sz="2400" spc="217" i="1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=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[3+,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25">
                <a:latin typeface="Times New Roman"/>
                <a:cs typeface="Times New Roman"/>
              </a:rPr>
              <a:t>3</a:t>
            </a:r>
            <a:r>
              <a:rPr dirty="0" sz="2400" spc="-25">
                <a:latin typeface="Arial"/>
                <a:cs typeface="Arial"/>
              </a:rPr>
              <a:t>−</a:t>
            </a:r>
            <a:r>
              <a:rPr dirty="0" sz="2400" spc="-25">
                <a:latin typeface="Times New Roman"/>
                <a:cs typeface="Times New Roman"/>
              </a:rPr>
              <a:t>]</a:t>
            </a:r>
            <a:endParaRPr sz="2400">
              <a:latin typeface="Times New Roman"/>
              <a:cs typeface="Times New Roman"/>
            </a:endParaRPr>
          </a:p>
          <a:p>
            <a:pPr marL="394970" indent="-344170">
              <a:lnSpc>
                <a:spcPct val="100000"/>
              </a:lnSpc>
              <a:spcBef>
                <a:spcPts val="1440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94970" algn="l"/>
              </a:tabLst>
            </a:pPr>
            <a:r>
              <a:rPr dirty="0" sz="2400">
                <a:latin typeface="Arial"/>
                <a:cs typeface="Arial"/>
              </a:rPr>
              <a:t>Information</a:t>
            </a:r>
            <a:r>
              <a:rPr dirty="0" sz="2400" spc="-1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gain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due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knowing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 spc="-10" i="1">
                <a:latin typeface="Times New Roman"/>
                <a:cs typeface="Times New Roman"/>
              </a:rPr>
              <a:t>Wind</a:t>
            </a:r>
            <a:r>
              <a:rPr dirty="0" sz="2400" spc="-10"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508000">
              <a:lnSpc>
                <a:spcPct val="100000"/>
              </a:lnSpc>
              <a:spcBef>
                <a:spcPts val="980"/>
              </a:spcBef>
            </a:pPr>
            <a:r>
              <a:rPr dirty="0" sz="2000" i="1">
                <a:latin typeface="Times New Roman"/>
                <a:cs typeface="Times New Roman"/>
              </a:rPr>
              <a:t>Gain</a:t>
            </a:r>
            <a:r>
              <a:rPr dirty="0" sz="2000">
                <a:latin typeface="Times New Roman"/>
                <a:cs typeface="Times New Roman"/>
              </a:rPr>
              <a:t>(</a:t>
            </a:r>
            <a:r>
              <a:rPr dirty="0" sz="2000" i="1">
                <a:latin typeface="Times New Roman"/>
                <a:cs typeface="Times New Roman"/>
              </a:rPr>
              <a:t>S</a:t>
            </a:r>
            <a:r>
              <a:rPr dirty="0" sz="2000">
                <a:latin typeface="Times New Roman"/>
                <a:cs typeface="Times New Roman"/>
              </a:rPr>
              <a:t>,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Wind</a:t>
            </a:r>
            <a:r>
              <a:rPr dirty="0" sz="2000">
                <a:latin typeface="Times New Roman"/>
                <a:cs typeface="Times New Roman"/>
              </a:rPr>
              <a:t>)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=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Entropy</a:t>
            </a:r>
            <a:r>
              <a:rPr dirty="0" sz="2000">
                <a:latin typeface="Times New Roman"/>
                <a:cs typeface="Times New Roman"/>
              </a:rPr>
              <a:t>(</a:t>
            </a:r>
            <a:r>
              <a:rPr dirty="0" sz="2000" i="1">
                <a:latin typeface="Times New Roman"/>
                <a:cs typeface="Times New Roman"/>
              </a:rPr>
              <a:t>S</a:t>
            </a:r>
            <a:r>
              <a:rPr dirty="0" sz="2000">
                <a:latin typeface="Times New Roman"/>
                <a:cs typeface="Times New Roman"/>
              </a:rPr>
              <a:t>)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Arial"/>
                <a:cs typeface="Arial"/>
              </a:rPr>
              <a:t>−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8/14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Entropy</a:t>
            </a:r>
            <a:r>
              <a:rPr dirty="0" sz="2000">
                <a:latin typeface="Times New Roman"/>
                <a:cs typeface="Times New Roman"/>
              </a:rPr>
              <a:t>(</a:t>
            </a:r>
            <a:r>
              <a:rPr dirty="0" sz="2000" i="1">
                <a:latin typeface="Times New Roman"/>
                <a:cs typeface="Times New Roman"/>
              </a:rPr>
              <a:t>S</a:t>
            </a:r>
            <a:r>
              <a:rPr dirty="0" baseline="-20576" sz="2025" i="1">
                <a:latin typeface="Times New Roman"/>
                <a:cs typeface="Times New Roman"/>
              </a:rPr>
              <a:t>Weak</a:t>
            </a:r>
            <a:r>
              <a:rPr dirty="0" sz="2000">
                <a:latin typeface="Times New Roman"/>
                <a:cs typeface="Times New Roman"/>
              </a:rPr>
              <a:t>)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Arial"/>
                <a:cs typeface="Arial"/>
              </a:rPr>
              <a:t>−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6/14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 spc="-10" i="1">
                <a:latin typeface="Times New Roman"/>
                <a:cs typeface="Times New Roman"/>
              </a:rPr>
              <a:t>Entropy</a:t>
            </a:r>
            <a:r>
              <a:rPr dirty="0" sz="2000" spc="-10">
                <a:latin typeface="Times New Roman"/>
                <a:cs typeface="Times New Roman"/>
              </a:rPr>
              <a:t>(</a:t>
            </a:r>
            <a:r>
              <a:rPr dirty="0" sz="2000" spc="-10" i="1">
                <a:latin typeface="Times New Roman"/>
                <a:cs typeface="Times New Roman"/>
              </a:rPr>
              <a:t>S</a:t>
            </a:r>
            <a:r>
              <a:rPr dirty="0" baseline="-20576" sz="2025" spc="-15" i="1">
                <a:latin typeface="Times New Roman"/>
                <a:cs typeface="Times New Roman"/>
              </a:rPr>
              <a:t>Strong</a:t>
            </a:r>
            <a:r>
              <a:rPr dirty="0" sz="2000" spc="-10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  <a:p>
            <a:pPr marL="2008505">
              <a:lnSpc>
                <a:spcPct val="100000"/>
              </a:lnSpc>
              <a:spcBef>
                <a:spcPts val="960"/>
              </a:spcBef>
            </a:pPr>
            <a:r>
              <a:rPr dirty="0" sz="2000">
                <a:latin typeface="Times New Roman"/>
                <a:cs typeface="Times New Roman"/>
              </a:rPr>
              <a:t>=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0,94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Arial"/>
                <a:cs typeface="Arial"/>
              </a:rPr>
              <a:t>−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8/14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Symbol"/>
                <a:cs typeface="Symbol"/>
              </a:rPr>
              <a:t></a:t>
            </a:r>
            <a:r>
              <a:rPr dirty="0" sz="2000">
                <a:latin typeface="Times New Roman"/>
                <a:cs typeface="Times New Roman"/>
              </a:rPr>
              <a:t> 0,811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Arial"/>
                <a:cs typeface="Arial"/>
              </a:rPr>
              <a:t>−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6/14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Symbol"/>
                <a:cs typeface="Symbol"/>
              </a:rPr>
              <a:t>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20">
                <a:latin typeface="Times New Roman"/>
                <a:cs typeface="Times New Roman"/>
              </a:rPr>
              <a:t>1,00</a:t>
            </a:r>
            <a:endParaRPr sz="2000">
              <a:latin typeface="Times New Roman"/>
              <a:cs typeface="Times New Roman"/>
            </a:endParaRPr>
          </a:p>
          <a:p>
            <a:pPr marL="2008505">
              <a:lnSpc>
                <a:spcPct val="100000"/>
              </a:lnSpc>
              <a:spcBef>
                <a:spcPts val="940"/>
              </a:spcBef>
            </a:pPr>
            <a:r>
              <a:rPr dirty="0" sz="2000">
                <a:latin typeface="Times New Roman"/>
                <a:cs typeface="Times New Roman"/>
              </a:rPr>
              <a:t>=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0,048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04559" y="1167383"/>
            <a:ext cx="2913888" cy="2609088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4018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95"/>
              </a:spcBef>
            </a:pPr>
            <a:r>
              <a:rPr dirty="0" sz="3200" i="1">
                <a:latin typeface="Times New Roman"/>
                <a:cs typeface="Times New Roman"/>
              </a:rPr>
              <a:t>Which</a:t>
            </a:r>
            <a:r>
              <a:rPr dirty="0" sz="3200" spc="-4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attribute</a:t>
            </a:r>
            <a:r>
              <a:rPr dirty="0" sz="3200" spc="-6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is</a:t>
            </a:r>
            <a:r>
              <a:rPr dirty="0" sz="3200" spc="-4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the</a:t>
            </a:r>
            <a:r>
              <a:rPr dirty="0" sz="3200" spc="-6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best</a:t>
            </a:r>
            <a:r>
              <a:rPr dirty="0" sz="3200" spc="-4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classifier?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03708" y="605993"/>
            <a:ext cx="25146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15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5384" y="1341119"/>
            <a:ext cx="8510016" cy="4956048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222044" y="668858"/>
            <a:ext cx="6964045" cy="4540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i="1">
                <a:latin typeface="Times New Roman"/>
                <a:cs typeface="Times New Roman"/>
              </a:rPr>
              <a:t>First</a:t>
            </a:r>
            <a:r>
              <a:rPr dirty="0" spc="-65" i="1">
                <a:latin typeface="Times New Roman"/>
                <a:cs typeface="Times New Roman"/>
              </a:rPr>
              <a:t> </a:t>
            </a:r>
            <a:r>
              <a:rPr dirty="0" i="1">
                <a:latin typeface="Times New Roman"/>
                <a:cs typeface="Times New Roman"/>
              </a:rPr>
              <a:t>Step:</a:t>
            </a:r>
            <a:r>
              <a:rPr dirty="0" spc="-20" i="1">
                <a:latin typeface="Times New Roman"/>
                <a:cs typeface="Times New Roman"/>
              </a:rPr>
              <a:t> </a:t>
            </a:r>
            <a:r>
              <a:rPr dirty="0" i="1">
                <a:latin typeface="Times New Roman"/>
                <a:cs typeface="Times New Roman"/>
              </a:rPr>
              <a:t>Which</a:t>
            </a:r>
            <a:r>
              <a:rPr dirty="0" spc="-50" i="1">
                <a:latin typeface="Times New Roman"/>
                <a:cs typeface="Times New Roman"/>
              </a:rPr>
              <a:t> </a:t>
            </a:r>
            <a:r>
              <a:rPr dirty="0" i="1">
                <a:latin typeface="Times New Roman"/>
                <a:cs typeface="Times New Roman"/>
              </a:rPr>
              <a:t>Attribute</a:t>
            </a:r>
            <a:r>
              <a:rPr dirty="0" spc="-10" i="1">
                <a:latin typeface="Times New Roman"/>
                <a:cs typeface="Times New Roman"/>
              </a:rPr>
              <a:t> </a:t>
            </a:r>
            <a:r>
              <a:rPr dirty="0" i="1">
                <a:latin typeface="Times New Roman"/>
                <a:cs typeface="Times New Roman"/>
              </a:rPr>
              <a:t>to</a:t>
            </a:r>
            <a:r>
              <a:rPr dirty="0" spc="-85" i="1">
                <a:latin typeface="Times New Roman"/>
                <a:cs typeface="Times New Roman"/>
              </a:rPr>
              <a:t> </a:t>
            </a:r>
            <a:r>
              <a:rPr dirty="0" i="1">
                <a:latin typeface="Times New Roman"/>
                <a:cs typeface="Times New Roman"/>
              </a:rPr>
              <a:t>Test</a:t>
            </a:r>
            <a:r>
              <a:rPr dirty="0" spc="-10" i="1">
                <a:latin typeface="Times New Roman"/>
                <a:cs typeface="Times New Roman"/>
              </a:rPr>
              <a:t> </a:t>
            </a:r>
            <a:r>
              <a:rPr dirty="0" i="1">
                <a:latin typeface="Times New Roman"/>
                <a:cs typeface="Times New Roman"/>
              </a:rPr>
              <a:t>at</a:t>
            </a:r>
            <a:r>
              <a:rPr dirty="0" spc="-15" i="1">
                <a:latin typeface="Times New Roman"/>
                <a:cs typeface="Times New Roman"/>
              </a:rPr>
              <a:t> </a:t>
            </a:r>
            <a:r>
              <a:rPr dirty="0" i="1">
                <a:latin typeface="Times New Roman"/>
                <a:cs typeface="Times New Roman"/>
              </a:rPr>
              <a:t>the</a:t>
            </a:r>
            <a:r>
              <a:rPr dirty="0" spc="-15" i="1">
                <a:latin typeface="Times New Roman"/>
                <a:cs typeface="Times New Roman"/>
              </a:rPr>
              <a:t> </a:t>
            </a:r>
            <a:r>
              <a:rPr dirty="0" spc="-10" i="1">
                <a:latin typeface="Times New Roman"/>
                <a:cs typeface="Times New Roman"/>
              </a:rPr>
              <a:t>Root?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203708" y="605993"/>
            <a:ext cx="25146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16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99948" y="1577110"/>
            <a:ext cx="7789545" cy="3250565"/>
          </a:xfrm>
          <a:prstGeom prst="rect">
            <a:avLst/>
          </a:prstGeom>
        </p:spPr>
        <p:txBody>
          <a:bodyPr wrap="square" lIns="0" tIns="52704" rIns="0" bIns="0" rtlCol="0" vert="horz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414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56870" algn="l"/>
              </a:tabLst>
            </a:pPr>
            <a:r>
              <a:rPr dirty="0" sz="2400">
                <a:latin typeface="Arial"/>
                <a:cs typeface="Arial"/>
              </a:rPr>
              <a:t>Which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attribute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should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be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tested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at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root?</a:t>
            </a:r>
            <a:endParaRPr sz="24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254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756285" algn="l"/>
              </a:tabLst>
            </a:pPr>
            <a:r>
              <a:rPr dirty="0" sz="2000" i="1">
                <a:latin typeface="Arial"/>
                <a:cs typeface="Arial"/>
              </a:rPr>
              <a:t>Gain</a:t>
            </a:r>
            <a:r>
              <a:rPr dirty="0" sz="2000">
                <a:latin typeface="Arial"/>
                <a:cs typeface="Arial"/>
              </a:rPr>
              <a:t>(</a:t>
            </a:r>
            <a:r>
              <a:rPr dirty="0" sz="2000" i="1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Outlook</a:t>
            </a:r>
            <a:r>
              <a:rPr dirty="0" sz="2000">
                <a:latin typeface="Arial"/>
                <a:cs typeface="Arial"/>
              </a:rPr>
              <a:t>)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=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0.246</a:t>
            </a:r>
            <a:endParaRPr sz="20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240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756285" algn="l"/>
              </a:tabLst>
            </a:pPr>
            <a:r>
              <a:rPr dirty="0" sz="2000" i="1">
                <a:latin typeface="Arial"/>
                <a:cs typeface="Arial"/>
              </a:rPr>
              <a:t>Gain</a:t>
            </a:r>
            <a:r>
              <a:rPr dirty="0" sz="2000">
                <a:latin typeface="Arial"/>
                <a:cs typeface="Arial"/>
              </a:rPr>
              <a:t>(</a:t>
            </a:r>
            <a:r>
              <a:rPr dirty="0" sz="2000" i="1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Humidity</a:t>
            </a:r>
            <a:r>
              <a:rPr dirty="0" sz="2000">
                <a:latin typeface="Arial"/>
                <a:cs typeface="Arial"/>
              </a:rPr>
              <a:t>)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=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0.151</a:t>
            </a:r>
            <a:endParaRPr sz="20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240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756285" algn="l"/>
              </a:tabLst>
            </a:pPr>
            <a:r>
              <a:rPr dirty="0" sz="2000" i="1">
                <a:latin typeface="Arial"/>
                <a:cs typeface="Arial"/>
              </a:rPr>
              <a:t>Gain</a:t>
            </a:r>
            <a:r>
              <a:rPr dirty="0" sz="2000">
                <a:latin typeface="Arial"/>
                <a:cs typeface="Arial"/>
              </a:rPr>
              <a:t>(</a:t>
            </a:r>
            <a:r>
              <a:rPr dirty="0" sz="2000" i="1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Wind</a:t>
            </a:r>
            <a:r>
              <a:rPr dirty="0" sz="2000">
                <a:latin typeface="Arial"/>
                <a:cs typeface="Arial"/>
              </a:rPr>
              <a:t>)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=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0.084</a:t>
            </a:r>
            <a:endParaRPr sz="20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245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756285" algn="l"/>
              </a:tabLst>
            </a:pPr>
            <a:r>
              <a:rPr dirty="0" sz="2000" i="1">
                <a:latin typeface="Arial"/>
                <a:cs typeface="Arial"/>
              </a:rPr>
              <a:t>Gain</a:t>
            </a:r>
            <a:r>
              <a:rPr dirty="0" sz="2000">
                <a:latin typeface="Arial"/>
                <a:cs typeface="Arial"/>
              </a:rPr>
              <a:t>(</a:t>
            </a:r>
            <a:r>
              <a:rPr dirty="0" sz="2000" i="1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Temperature</a:t>
            </a:r>
            <a:r>
              <a:rPr dirty="0" sz="2000">
                <a:latin typeface="Arial"/>
                <a:cs typeface="Arial"/>
              </a:rPr>
              <a:t>)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=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0.029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70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56870" algn="l"/>
              </a:tabLst>
            </a:pPr>
            <a:r>
              <a:rPr dirty="0" sz="2400" i="1">
                <a:solidFill>
                  <a:srgbClr val="0000FF"/>
                </a:solidFill>
                <a:latin typeface="Arial"/>
                <a:cs typeface="Arial"/>
              </a:rPr>
              <a:t>Outlook</a:t>
            </a:r>
            <a:r>
              <a:rPr dirty="0" sz="2400" spc="-85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provides</a:t>
            </a:r>
            <a:r>
              <a:rPr dirty="0" sz="24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2400" spc="-8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best</a:t>
            </a:r>
            <a:r>
              <a:rPr dirty="0" sz="2400" spc="-6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prediction</a:t>
            </a:r>
            <a:r>
              <a:rPr dirty="0" sz="2400" spc="-6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for</a:t>
            </a:r>
            <a:r>
              <a:rPr dirty="0" sz="2400" spc="-9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2400" spc="-6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target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90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56870" algn="l"/>
              </a:tabLst>
            </a:pPr>
            <a:r>
              <a:rPr dirty="0" sz="2400">
                <a:latin typeface="Arial"/>
                <a:cs typeface="Arial"/>
              </a:rPr>
              <a:t>Lets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grow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tree:</a:t>
            </a:r>
            <a:endParaRPr sz="24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spcBef>
                <a:spcPts val="260"/>
              </a:spcBef>
              <a:buClr>
                <a:srgbClr val="6F2F9F"/>
              </a:buClr>
              <a:buSzPct val="75000"/>
              <a:buFont typeface="Wingdings"/>
              <a:buChar char=""/>
              <a:tabLst>
                <a:tab pos="756285" algn="l"/>
              </a:tabLst>
            </a:pPr>
            <a:r>
              <a:rPr dirty="0" sz="2000">
                <a:latin typeface="Arial"/>
                <a:cs typeface="Arial"/>
              </a:rPr>
              <a:t>add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tree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successor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each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possible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value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 </a:t>
            </a:r>
            <a:r>
              <a:rPr dirty="0" sz="2000" spc="-10" i="1">
                <a:latin typeface="Arial"/>
                <a:cs typeface="Arial"/>
              </a:rPr>
              <a:t>Outlook</a:t>
            </a:r>
            <a:endParaRPr sz="20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spcBef>
                <a:spcPts val="240"/>
              </a:spcBef>
              <a:buClr>
                <a:srgbClr val="6F2F9F"/>
              </a:buClr>
              <a:buSzPct val="75000"/>
              <a:buFont typeface="Wingdings"/>
              <a:buChar char=""/>
              <a:tabLst>
                <a:tab pos="756285" algn="l"/>
              </a:tabLst>
            </a:pPr>
            <a:r>
              <a:rPr dirty="0" sz="2000">
                <a:latin typeface="Arial"/>
                <a:cs typeface="Arial"/>
              </a:rPr>
              <a:t>partition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training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samples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according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value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 i="1">
                <a:latin typeface="Arial"/>
                <a:cs typeface="Arial"/>
              </a:rPr>
              <a:t>Outlook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4018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95"/>
              </a:spcBef>
            </a:pPr>
            <a:r>
              <a:rPr dirty="0" sz="3200" i="1">
                <a:latin typeface="Times New Roman"/>
                <a:cs typeface="Times New Roman"/>
              </a:rPr>
              <a:t>After</a:t>
            </a:r>
            <a:r>
              <a:rPr dirty="0" sz="3200" spc="-4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First</a:t>
            </a:r>
            <a:r>
              <a:rPr dirty="0" sz="3200" spc="-50" i="1">
                <a:latin typeface="Times New Roman"/>
                <a:cs typeface="Times New Roman"/>
              </a:rPr>
              <a:t> </a:t>
            </a:r>
            <a:r>
              <a:rPr dirty="0" sz="3200" spc="-20" i="1">
                <a:latin typeface="Times New Roman"/>
                <a:cs typeface="Times New Roman"/>
              </a:rPr>
              <a:t>Step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03708" y="605993"/>
            <a:ext cx="25146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17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53311" y="1557527"/>
            <a:ext cx="6610984" cy="428244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4018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95"/>
              </a:spcBef>
            </a:pPr>
            <a:r>
              <a:rPr dirty="0" sz="3200" i="1">
                <a:latin typeface="Times New Roman"/>
                <a:cs typeface="Times New Roman"/>
              </a:rPr>
              <a:t>Second</a:t>
            </a:r>
            <a:r>
              <a:rPr dirty="0" sz="3200" spc="-90" i="1">
                <a:latin typeface="Times New Roman"/>
                <a:cs typeface="Times New Roman"/>
              </a:rPr>
              <a:t> </a:t>
            </a:r>
            <a:r>
              <a:rPr dirty="0" sz="3200" spc="-20" i="1">
                <a:latin typeface="Times New Roman"/>
                <a:cs typeface="Times New Roman"/>
              </a:rPr>
              <a:t>Step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03708" y="605993"/>
            <a:ext cx="25146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18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76671" y="0"/>
            <a:ext cx="3745991" cy="2404872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37592" y="1488135"/>
            <a:ext cx="7759700" cy="404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58165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Outlook={Sunny,</a:t>
            </a:r>
            <a:r>
              <a:rPr dirty="0" sz="2400" spc="-45" i="1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Overcast,</a:t>
            </a:r>
            <a:r>
              <a:rPr dirty="0" sz="2400" spc="-35" i="1">
                <a:latin typeface="Times New Roman"/>
                <a:cs typeface="Times New Roman"/>
              </a:rPr>
              <a:t> </a:t>
            </a:r>
            <a:r>
              <a:rPr dirty="0" sz="2400" spc="-10" i="1">
                <a:latin typeface="Times New Roman"/>
                <a:cs typeface="Times New Roman"/>
              </a:rPr>
              <a:t>Rain}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25"/>
              </a:spcBef>
            </a:pPr>
            <a:endParaRPr sz="2400">
              <a:latin typeface="Times New Roman"/>
              <a:cs typeface="Times New Roman"/>
            </a:endParaRPr>
          </a:p>
          <a:p>
            <a:pPr marL="394970" indent="-344170">
              <a:lnSpc>
                <a:spcPct val="100000"/>
              </a:lnSpc>
              <a:buClr>
                <a:srgbClr val="009999"/>
              </a:buClr>
              <a:buSzPct val="75000"/>
              <a:buFont typeface="Wingdings"/>
              <a:buChar char=""/>
              <a:tabLst>
                <a:tab pos="394970" algn="l"/>
              </a:tabLst>
            </a:pPr>
            <a:r>
              <a:rPr dirty="0" sz="2400" spc="-65">
                <a:solidFill>
                  <a:srgbClr val="0000FF"/>
                </a:solidFill>
                <a:latin typeface="Arial"/>
                <a:cs typeface="Arial"/>
              </a:rPr>
              <a:t>Working</a:t>
            </a:r>
            <a:r>
              <a:rPr dirty="0" sz="24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220">
                <a:solidFill>
                  <a:srgbClr val="0000FF"/>
                </a:solidFill>
                <a:latin typeface="Arial"/>
                <a:cs typeface="Arial"/>
              </a:rPr>
              <a:t>on</a:t>
            </a:r>
            <a:r>
              <a:rPr dirty="0" sz="24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0000FF"/>
                </a:solidFill>
                <a:latin typeface="Times New Roman"/>
                <a:cs typeface="Times New Roman"/>
              </a:rPr>
              <a:t>Outlook=Sunny</a:t>
            </a:r>
            <a:r>
              <a:rPr dirty="0" sz="2400" spc="40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node:</a:t>
            </a:r>
            <a:endParaRPr sz="2400">
              <a:latin typeface="Arial"/>
              <a:cs typeface="Arial"/>
            </a:endParaRPr>
          </a:p>
          <a:p>
            <a:pPr marL="508000" marR="43180">
              <a:lnSpc>
                <a:spcPct val="120100"/>
              </a:lnSpc>
              <a:spcBef>
                <a:spcPts val="65"/>
              </a:spcBef>
            </a:pPr>
            <a:r>
              <a:rPr dirty="0" sz="2000" i="1">
                <a:latin typeface="Times New Roman"/>
                <a:cs typeface="Times New Roman"/>
              </a:rPr>
              <a:t>Gain</a:t>
            </a:r>
            <a:r>
              <a:rPr dirty="0" sz="2000">
                <a:latin typeface="Times New Roman"/>
                <a:cs typeface="Times New Roman"/>
              </a:rPr>
              <a:t>(</a:t>
            </a:r>
            <a:r>
              <a:rPr dirty="0" sz="2000" i="1">
                <a:latin typeface="Times New Roman"/>
                <a:cs typeface="Times New Roman"/>
              </a:rPr>
              <a:t>S</a:t>
            </a:r>
            <a:r>
              <a:rPr dirty="0" baseline="-20576" sz="2025" i="1">
                <a:latin typeface="Times New Roman"/>
                <a:cs typeface="Times New Roman"/>
              </a:rPr>
              <a:t>Sunny</a:t>
            </a:r>
            <a:r>
              <a:rPr dirty="0" sz="2000">
                <a:latin typeface="Times New Roman"/>
                <a:cs typeface="Times New Roman"/>
              </a:rPr>
              <a:t>,</a:t>
            </a:r>
            <a:r>
              <a:rPr dirty="0" sz="2000" spc="-80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Humidity</a:t>
            </a:r>
            <a:r>
              <a:rPr dirty="0" sz="2000">
                <a:latin typeface="Times New Roman"/>
                <a:cs typeface="Times New Roman"/>
              </a:rPr>
              <a:t>)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=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0.970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Symbol"/>
                <a:cs typeface="Symbol"/>
              </a:rPr>
              <a:t></a:t>
            </a:r>
            <a:r>
              <a:rPr dirty="0" sz="2000" spc="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3/5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Symbol"/>
                <a:cs typeface="Symbol"/>
              </a:rPr>
              <a:t>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0.0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Symbol"/>
                <a:cs typeface="Symbol"/>
              </a:rPr>
              <a:t></a:t>
            </a:r>
            <a:r>
              <a:rPr dirty="0" sz="2000" spc="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2/5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Symbol"/>
                <a:cs typeface="Symbol"/>
              </a:rPr>
              <a:t>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0.0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=</a:t>
            </a:r>
            <a:r>
              <a:rPr dirty="0" sz="2000" spc="-10">
                <a:latin typeface="Times New Roman"/>
                <a:cs typeface="Times New Roman"/>
              </a:rPr>
              <a:t> 0.970 </a:t>
            </a:r>
            <a:r>
              <a:rPr dirty="0" sz="2000" i="1">
                <a:latin typeface="Times New Roman"/>
                <a:cs typeface="Times New Roman"/>
              </a:rPr>
              <a:t>Gain</a:t>
            </a:r>
            <a:r>
              <a:rPr dirty="0" sz="2000">
                <a:latin typeface="Times New Roman"/>
                <a:cs typeface="Times New Roman"/>
              </a:rPr>
              <a:t>(</a:t>
            </a:r>
            <a:r>
              <a:rPr dirty="0" sz="2000" i="1">
                <a:latin typeface="Times New Roman"/>
                <a:cs typeface="Times New Roman"/>
              </a:rPr>
              <a:t>S</a:t>
            </a:r>
            <a:r>
              <a:rPr dirty="0" baseline="-20576" sz="2025" i="1">
                <a:latin typeface="Times New Roman"/>
                <a:cs typeface="Times New Roman"/>
              </a:rPr>
              <a:t>Sunny</a:t>
            </a:r>
            <a:r>
              <a:rPr dirty="0" sz="2000">
                <a:latin typeface="Times New Roman"/>
                <a:cs typeface="Times New Roman"/>
              </a:rPr>
              <a:t>,</a:t>
            </a:r>
            <a:r>
              <a:rPr dirty="0" sz="2000" spc="-85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Wind</a:t>
            </a:r>
            <a:r>
              <a:rPr dirty="0" sz="2000">
                <a:latin typeface="Times New Roman"/>
                <a:cs typeface="Times New Roman"/>
              </a:rPr>
              <a:t>)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=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0.970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Symbol"/>
                <a:cs typeface="Symbol"/>
              </a:rPr>
              <a:t></a:t>
            </a:r>
            <a:r>
              <a:rPr dirty="0" sz="2000" spc="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2/5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Symbol"/>
                <a:cs typeface="Symbol"/>
              </a:rPr>
              <a:t>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1.0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Symbol"/>
                <a:cs typeface="Symbol"/>
              </a:rPr>
              <a:t></a:t>
            </a:r>
            <a:r>
              <a:rPr dirty="0" sz="2000" spc="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3.5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Symbol"/>
                <a:cs typeface="Symbol"/>
              </a:rPr>
              <a:t>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0.918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=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0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20">
                <a:latin typeface="Times New Roman"/>
                <a:cs typeface="Times New Roman"/>
              </a:rPr>
              <a:t>.019 </a:t>
            </a:r>
            <a:r>
              <a:rPr dirty="0" sz="2000" i="1">
                <a:latin typeface="Times New Roman"/>
                <a:cs typeface="Times New Roman"/>
              </a:rPr>
              <a:t>Gain</a:t>
            </a:r>
            <a:r>
              <a:rPr dirty="0" sz="2000">
                <a:latin typeface="Times New Roman"/>
                <a:cs typeface="Times New Roman"/>
              </a:rPr>
              <a:t>(</a:t>
            </a:r>
            <a:r>
              <a:rPr dirty="0" sz="2000" i="1">
                <a:latin typeface="Times New Roman"/>
                <a:cs typeface="Times New Roman"/>
              </a:rPr>
              <a:t>S</a:t>
            </a:r>
            <a:r>
              <a:rPr dirty="0" baseline="-20576" sz="2025" i="1">
                <a:latin typeface="Times New Roman"/>
                <a:cs typeface="Times New Roman"/>
              </a:rPr>
              <a:t>Sunny</a:t>
            </a:r>
            <a:r>
              <a:rPr dirty="0" sz="2000">
                <a:latin typeface="Times New Roman"/>
                <a:cs typeface="Times New Roman"/>
              </a:rPr>
              <a:t>,</a:t>
            </a:r>
            <a:r>
              <a:rPr dirty="0" sz="2000" spc="-80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Temp.</a:t>
            </a:r>
            <a:r>
              <a:rPr dirty="0" sz="2000">
                <a:latin typeface="Times New Roman"/>
                <a:cs typeface="Times New Roman"/>
              </a:rPr>
              <a:t>)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=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0.970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Symbol"/>
                <a:cs typeface="Symbol"/>
              </a:rPr>
              <a:t></a:t>
            </a:r>
            <a:r>
              <a:rPr dirty="0" sz="2000" spc="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2/5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Symbol"/>
                <a:cs typeface="Symbol"/>
              </a:rPr>
              <a:t></a:t>
            </a:r>
            <a:r>
              <a:rPr dirty="0" sz="2000">
                <a:latin typeface="Times New Roman"/>
                <a:cs typeface="Times New Roman"/>
              </a:rPr>
              <a:t> 0.0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Symbol"/>
                <a:cs typeface="Symbol"/>
              </a:rPr>
              <a:t></a:t>
            </a:r>
            <a:r>
              <a:rPr dirty="0" sz="2000" spc="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2/5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Symbol"/>
                <a:cs typeface="Symbol"/>
              </a:rPr>
              <a:t>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1.0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Symbol"/>
                <a:cs typeface="Symbol"/>
              </a:rPr>
              <a:t></a:t>
            </a:r>
            <a:r>
              <a:rPr dirty="0" sz="2000" spc="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1/5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Symbol"/>
                <a:cs typeface="Symbol"/>
              </a:rPr>
              <a:t>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0.0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=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0.570</a:t>
            </a:r>
            <a:endParaRPr sz="2000">
              <a:latin typeface="Times New Roman"/>
              <a:cs typeface="Times New Roman"/>
            </a:endParaRPr>
          </a:p>
          <a:p>
            <a:pPr marL="394970" indent="-344170">
              <a:lnSpc>
                <a:spcPct val="100000"/>
              </a:lnSpc>
              <a:spcBef>
                <a:spcPts val="515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94970" algn="l"/>
              </a:tabLst>
            </a:pPr>
            <a:r>
              <a:rPr dirty="0" sz="2400" i="1">
                <a:solidFill>
                  <a:srgbClr val="0000FF"/>
                </a:solidFill>
                <a:latin typeface="Times New Roman"/>
                <a:cs typeface="Times New Roman"/>
              </a:rPr>
              <a:t>Humidity</a:t>
            </a:r>
            <a:r>
              <a:rPr dirty="0" sz="2400" spc="-15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400" spc="-114">
                <a:solidFill>
                  <a:srgbClr val="0000FF"/>
                </a:solidFill>
                <a:latin typeface="Arial"/>
                <a:cs typeface="Arial"/>
              </a:rPr>
              <a:t>provides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6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24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55">
                <a:solidFill>
                  <a:srgbClr val="0000FF"/>
                </a:solidFill>
                <a:latin typeface="Arial"/>
                <a:cs typeface="Arial"/>
              </a:rPr>
              <a:t>best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85">
                <a:solidFill>
                  <a:srgbClr val="0000FF"/>
                </a:solidFill>
                <a:latin typeface="Arial"/>
                <a:cs typeface="Arial"/>
              </a:rPr>
              <a:t>prediction</a:t>
            </a:r>
            <a:r>
              <a:rPr dirty="0" sz="2400" spc="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for</a:t>
            </a:r>
            <a:r>
              <a:rPr dirty="0" sz="24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5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 target</a:t>
            </a:r>
            <a:endParaRPr sz="2400">
              <a:latin typeface="Arial"/>
              <a:cs typeface="Arial"/>
            </a:endParaRPr>
          </a:p>
          <a:p>
            <a:pPr marL="394970" indent="-344170">
              <a:lnSpc>
                <a:spcPct val="100000"/>
              </a:lnSpc>
              <a:spcBef>
                <a:spcPts val="555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94970" algn="l"/>
              </a:tabLst>
            </a:pPr>
            <a:r>
              <a:rPr dirty="0" sz="2400" spc="-254">
                <a:latin typeface="Arial"/>
                <a:cs typeface="Arial"/>
              </a:rPr>
              <a:t>Lets</a:t>
            </a:r>
            <a:r>
              <a:rPr dirty="0" sz="2400" spc="20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grow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 spc="-155">
                <a:latin typeface="Arial"/>
                <a:cs typeface="Arial"/>
              </a:rPr>
              <a:t>the</a:t>
            </a:r>
            <a:r>
              <a:rPr dirty="0" sz="2400" spc="-10">
                <a:latin typeface="Arial"/>
                <a:cs typeface="Arial"/>
              </a:rPr>
              <a:t> tree:</a:t>
            </a:r>
            <a:endParaRPr sz="2400">
              <a:latin typeface="Arial"/>
              <a:cs typeface="Arial"/>
            </a:endParaRPr>
          </a:p>
          <a:p>
            <a:pPr lvl="1" marL="794385" indent="-286385">
              <a:lnSpc>
                <a:spcPct val="100000"/>
              </a:lnSpc>
              <a:spcBef>
                <a:spcPts val="520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794385" algn="l"/>
              </a:tabLst>
            </a:pPr>
            <a:r>
              <a:rPr dirty="0" sz="2000">
                <a:latin typeface="Arial"/>
                <a:cs typeface="Arial"/>
              </a:rPr>
              <a:t>add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to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25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55">
                <a:latin typeface="Arial"/>
                <a:cs typeface="Arial"/>
              </a:rPr>
              <a:t>tree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25">
                <a:latin typeface="Arial"/>
                <a:cs typeface="Arial"/>
              </a:rPr>
              <a:t>successor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160">
                <a:latin typeface="Arial"/>
                <a:cs typeface="Arial"/>
              </a:rPr>
              <a:t>each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130">
                <a:latin typeface="Arial"/>
                <a:cs typeface="Arial"/>
              </a:rPr>
              <a:t>possible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100">
                <a:latin typeface="Arial"/>
                <a:cs typeface="Arial"/>
              </a:rPr>
              <a:t>value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45">
                <a:latin typeface="Arial"/>
                <a:cs typeface="Arial"/>
              </a:rPr>
              <a:t> </a:t>
            </a:r>
            <a:r>
              <a:rPr dirty="0" sz="2000" spc="-10" i="1">
                <a:latin typeface="Times New Roman"/>
                <a:cs typeface="Times New Roman"/>
              </a:rPr>
              <a:t>Humidity</a:t>
            </a:r>
            <a:endParaRPr sz="2000">
              <a:latin typeface="Times New Roman"/>
              <a:cs typeface="Times New Roman"/>
            </a:endParaRPr>
          </a:p>
          <a:p>
            <a:pPr lvl="1" marL="794385" indent="-286385">
              <a:lnSpc>
                <a:spcPct val="100000"/>
              </a:lnSpc>
              <a:spcBef>
                <a:spcPts val="480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794385" algn="l"/>
              </a:tabLst>
            </a:pPr>
            <a:r>
              <a:rPr dirty="0" sz="2000" spc="-45">
                <a:latin typeface="Arial"/>
                <a:cs typeface="Arial"/>
              </a:rPr>
              <a:t>partition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-135">
                <a:latin typeface="Arial"/>
                <a:cs typeface="Arial"/>
              </a:rPr>
              <a:t>the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65">
                <a:latin typeface="Arial"/>
                <a:cs typeface="Arial"/>
              </a:rPr>
              <a:t>training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75">
                <a:latin typeface="Arial"/>
                <a:cs typeface="Arial"/>
              </a:rPr>
              <a:t>samples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5">
                <a:latin typeface="Arial"/>
                <a:cs typeface="Arial"/>
              </a:rPr>
              <a:t>according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to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25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5">
                <a:latin typeface="Arial"/>
                <a:cs typeface="Arial"/>
              </a:rPr>
              <a:t>value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55">
                <a:latin typeface="Arial"/>
                <a:cs typeface="Arial"/>
              </a:rPr>
              <a:t> </a:t>
            </a:r>
            <a:r>
              <a:rPr dirty="0" sz="2000" spc="-10" i="1">
                <a:latin typeface="Times New Roman"/>
                <a:cs typeface="Times New Roman"/>
              </a:rPr>
              <a:t>Humidity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4018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95"/>
              </a:spcBef>
            </a:pPr>
            <a:r>
              <a:rPr dirty="0" sz="3200" i="1">
                <a:latin typeface="Times New Roman"/>
                <a:cs typeface="Times New Roman"/>
              </a:rPr>
              <a:t>Second</a:t>
            </a:r>
            <a:r>
              <a:rPr dirty="0" sz="3200" spc="-6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and</a:t>
            </a:r>
            <a:r>
              <a:rPr dirty="0" sz="3200" spc="-7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Third</a:t>
            </a:r>
            <a:r>
              <a:rPr dirty="0" sz="3200" spc="-7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steps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03708" y="605993"/>
            <a:ext cx="25146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19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838200" y="1447800"/>
            <a:ext cx="6733540" cy="4639310"/>
            <a:chOff x="838200" y="1447800"/>
            <a:chExt cx="6733540" cy="4639310"/>
          </a:xfrm>
        </p:grpSpPr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9200" y="1447800"/>
              <a:ext cx="6352032" cy="411480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3584" y="3886200"/>
              <a:ext cx="2184400" cy="2057400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838200" y="5562600"/>
              <a:ext cx="1179830" cy="524510"/>
            </a:xfrm>
            <a:custGeom>
              <a:avLst/>
              <a:gdLst/>
              <a:ahLst/>
              <a:cxnLst/>
              <a:rect l="l" t="t" r="r" b="b"/>
              <a:pathLst>
                <a:path w="1179830" h="524510">
                  <a:moveTo>
                    <a:pt x="1179576" y="0"/>
                  </a:moveTo>
                  <a:lnTo>
                    <a:pt x="0" y="0"/>
                  </a:lnTo>
                  <a:lnTo>
                    <a:pt x="0" y="524256"/>
                  </a:lnTo>
                  <a:lnTo>
                    <a:pt x="1179576" y="524256"/>
                  </a:lnTo>
                  <a:lnTo>
                    <a:pt x="11795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917244" y="5592267"/>
            <a:ext cx="993775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dirty="0" sz="1400" b="1">
                <a:latin typeface="Times New Roman"/>
                <a:cs typeface="Times New Roman"/>
              </a:rPr>
              <a:t>{D1,</a:t>
            </a:r>
            <a:r>
              <a:rPr dirty="0" sz="1400" spc="-30" b="1">
                <a:latin typeface="Times New Roman"/>
                <a:cs typeface="Times New Roman"/>
              </a:rPr>
              <a:t> </a:t>
            </a:r>
            <a:r>
              <a:rPr dirty="0" sz="1400" b="1">
                <a:latin typeface="Times New Roman"/>
                <a:cs typeface="Times New Roman"/>
              </a:rPr>
              <a:t>D2, </a:t>
            </a:r>
            <a:r>
              <a:rPr dirty="0" sz="1400" spc="-25" b="1">
                <a:latin typeface="Times New Roman"/>
                <a:cs typeface="Times New Roman"/>
              </a:rPr>
              <a:t>D8}</a:t>
            </a:r>
            <a:endParaRPr sz="1400">
              <a:latin typeface="Times New Roman"/>
              <a:cs typeface="Times New Roman"/>
            </a:endParaRPr>
          </a:p>
          <a:p>
            <a:pPr algn="ctr" marR="29209">
              <a:lnSpc>
                <a:spcPct val="100000"/>
              </a:lnSpc>
            </a:pPr>
            <a:r>
              <a:rPr dirty="0" sz="1400" spc="-25" b="1" i="1">
                <a:latin typeface="Times New Roman"/>
                <a:cs typeface="Times New Roman"/>
              </a:rPr>
              <a:t>No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2514600" y="5562600"/>
            <a:ext cx="948055" cy="524510"/>
          </a:xfrm>
          <a:custGeom>
            <a:avLst/>
            <a:gdLst/>
            <a:ahLst/>
            <a:cxnLst/>
            <a:rect l="l" t="t" r="r" b="b"/>
            <a:pathLst>
              <a:path w="948054" h="524510">
                <a:moveTo>
                  <a:pt x="947927" y="0"/>
                </a:moveTo>
                <a:lnTo>
                  <a:pt x="0" y="0"/>
                </a:lnTo>
                <a:lnTo>
                  <a:pt x="0" y="524256"/>
                </a:lnTo>
                <a:lnTo>
                  <a:pt x="947927" y="524256"/>
                </a:lnTo>
                <a:lnTo>
                  <a:pt x="9479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2594229" y="5592267"/>
            <a:ext cx="774700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b="1">
                <a:latin typeface="Times New Roman"/>
                <a:cs typeface="Times New Roman"/>
              </a:rPr>
              <a:t>{D9,</a:t>
            </a:r>
            <a:r>
              <a:rPr dirty="0" sz="1400" spc="-30" b="1">
                <a:latin typeface="Times New Roman"/>
                <a:cs typeface="Times New Roman"/>
              </a:rPr>
              <a:t> </a:t>
            </a:r>
            <a:r>
              <a:rPr dirty="0" sz="1400" spc="-20" b="1">
                <a:latin typeface="Times New Roman"/>
                <a:cs typeface="Times New Roman"/>
              </a:rPr>
              <a:t>D11}</a:t>
            </a:r>
            <a:endParaRPr sz="1400">
              <a:latin typeface="Times New Roman"/>
              <a:cs typeface="Times New Roman"/>
            </a:endParaRPr>
          </a:p>
          <a:p>
            <a:pPr marL="368935">
              <a:lnSpc>
                <a:spcPct val="100000"/>
              </a:lnSpc>
            </a:pPr>
            <a:r>
              <a:rPr dirty="0" sz="1400" spc="-25" b="1" i="1">
                <a:latin typeface="Times New Roman"/>
                <a:cs typeface="Times New Roman"/>
              </a:rPr>
              <a:t>Yes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5029200" y="4062984"/>
            <a:ext cx="2478405" cy="2100580"/>
            <a:chOff x="5029200" y="4062984"/>
            <a:chExt cx="2478405" cy="2100580"/>
          </a:xfrm>
        </p:grpSpPr>
        <p:pic>
          <p:nvPicPr>
            <p:cNvPr id="21" name="object 2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86400" y="4062984"/>
              <a:ext cx="2020824" cy="1880616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5029200" y="5638800"/>
              <a:ext cx="1268095" cy="524510"/>
            </a:xfrm>
            <a:custGeom>
              <a:avLst/>
              <a:gdLst/>
              <a:ahLst/>
              <a:cxnLst/>
              <a:rect l="l" t="t" r="r" b="b"/>
              <a:pathLst>
                <a:path w="1268095" h="524510">
                  <a:moveTo>
                    <a:pt x="1267968" y="0"/>
                  </a:moveTo>
                  <a:lnTo>
                    <a:pt x="0" y="0"/>
                  </a:lnTo>
                  <a:lnTo>
                    <a:pt x="0" y="524256"/>
                  </a:lnTo>
                  <a:lnTo>
                    <a:pt x="1267968" y="524256"/>
                  </a:lnTo>
                  <a:lnTo>
                    <a:pt x="12679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5109717" y="5668467"/>
            <a:ext cx="1082040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b="1">
                <a:latin typeface="Times New Roman"/>
                <a:cs typeface="Times New Roman"/>
              </a:rPr>
              <a:t>{D4,</a:t>
            </a:r>
            <a:r>
              <a:rPr dirty="0" sz="1400" spc="-30" b="1">
                <a:latin typeface="Times New Roman"/>
                <a:cs typeface="Times New Roman"/>
              </a:rPr>
              <a:t> </a:t>
            </a:r>
            <a:r>
              <a:rPr dirty="0" sz="1400" b="1">
                <a:latin typeface="Times New Roman"/>
                <a:cs typeface="Times New Roman"/>
              </a:rPr>
              <a:t>D5, </a:t>
            </a:r>
            <a:r>
              <a:rPr dirty="0" sz="1400" spc="-20" b="1">
                <a:latin typeface="Times New Roman"/>
                <a:cs typeface="Times New Roman"/>
              </a:rPr>
              <a:t>D10}</a:t>
            </a:r>
            <a:endParaRPr sz="1400">
              <a:latin typeface="Times New Roman"/>
              <a:cs typeface="Times New Roman"/>
            </a:endParaRPr>
          </a:p>
          <a:p>
            <a:pPr algn="ctr" marR="78105">
              <a:lnSpc>
                <a:spcPct val="100000"/>
              </a:lnSpc>
            </a:pPr>
            <a:r>
              <a:rPr dirty="0" sz="1400" spc="-25" b="1" i="1">
                <a:latin typeface="Times New Roman"/>
                <a:cs typeface="Times New Roman"/>
              </a:rPr>
              <a:t>Yes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6705600" y="5638800"/>
            <a:ext cx="960119" cy="524510"/>
          </a:xfrm>
          <a:custGeom>
            <a:avLst/>
            <a:gdLst/>
            <a:ahLst/>
            <a:cxnLst/>
            <a:rect l="l" t="t" r="r" b="b"/>
            <a:pathLst>
              <a:path w="960120" h="524510">
                <a:moveTo>
                  <a:pt x="960120" y="0"/>
                </a:moveTo>
                <a:lnTo>
                  <a:pt x="0" y="0"/>
                </a:lnTo>
                <a:lnTo>
                  <a:pt x="0" y="524256"/>
                </a:lnTo>
                <a:lnTo>
                  <a:pt x="960120" y="524256"/>
                </a:lnTo>
                <a:lnTo>
                  <a:pt x="9601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6786753" y="5668467"/>
            <a:ext cx="774700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b="1">
                <a:latin typeface="Times New Roman"/>
                <a:cs typeface="Times New Roman"/>
              </a:rPr>
              <a:t>{D6,</a:t>
            </a:r>
            <a:r>
              <a:rPr dirty="0" sz="1400" spc="-30" b="1">
                <a:latin typeface="Times New Roman"/>
                <a:cs typeface="Times New Roman"/>
              </a:rPr>
              <a:t> </a:t>
            </a:r>
            <a:r>
              <a:rPr dirty="0" sz="1400" spc="-20" b="1">
                <a:latin typeface="Times New Roman"/>
                <a:cs typeface="Times New Roman"/>
              </a:rPr>
              <a:t>D14}</a:t>
            </a:r>
            <a:endParaRPr sz="1400">
              <a:latin typeface="Times New Roman"/>
              <a:cs typeface="Times New Roman"/>
            </a:endParaRPr>
          </a:p>
          <a:p>
            <a:pPr marL="368935">
              <a:lnSpc>
                <a:spcPct val="100000"/>
              </a:lnSpc>
            </a:pPr>
            <a:r>
              <a:rPr dirty="0" sz="1400" spc="-25" b="1" i="1">
                <a:latin typeface="Times New Roman"/>
                <a:cs typeface="Times New Roman"/>
              </a:rPr>
              <a:t>No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4018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95"/>
              </a:spcBef>
            </a:pPr>
            <a:r>
              <a:rPr dirty="0" sz="3200" i="1">
                <a:latin typeface="Times New Roman"/>
                <a:cs typeface="Times New Roman"/>
              </a:rPr>
              <a:t>ID3:</a:t>
            </a:r>
            <a:r>
              <a:rPr dirty="0" sz="3200" spc="-4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Algorithm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03708" y="605993"/>
            <a:ext cx="25146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20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77087" y="1556715"/>
            <a:ext cx="155321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ID3(</a:t>
            </a:r>
            <a:r>
              <a:rPr dirty="0" sz="1800" i="1">
                <a:latin typeface="Arial"/>
                <a:cs typeface="Arial"/>
              </a:rPr>
              <a:t>X,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T,</a:t>
            </a:r>
            <a:r>
              <a:rPr dirty="0" sz="1800" spc="10" i="1">
                <a:latin typeface="Arial"/>
                <a:cs typeface="Arial"/>
              </a:rPr>
              <a:t> </a:t>
            </a:r>
            <a:r>
              <a:rPr dirty="0" sz="1800" spc="-10" i="1">
                <a:latin typeface="Arial"/>
                <a:cs typeface="Arial"/>
              </a:rPr>
              <a:t>Attrs</a:t>
            </a:r>
            <a:r>
              <a:rPr dirty="0" sz="1800" spc="-1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406776" y="1529053"/>
            <a:ext cx="4253230" cy="931544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dirty="0" sz="1800" i="1">
                <a:latin typeface="Arial"/>
                <a:cs typeface="Arial"/>
              </a:rPr>
              <a:t>X</a:t>
            </a:r>
            <a:r>
              <a:rPr dirty="0" sz="1800">
                <a:latin typeface="Arial"/>
                <a:cs typeface="Arial"/>
              </a:rPr>
              <a:t>: training</a:t>
            </a:r>
            <a:r>
              <a:rPr dirty="0" sz="1800" spc="-6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examples: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dirty="0" sz="1800" i="1">
                <a:latin typeface="Arial"/>
                <a:cs typeface="Arial"/>
              </a:rPr>
              <a:t>T</a:t>
            </a:r>
            <a:r>
              <a:rPr dirty="0" sz="1800">
                <a:latin typeface="Arial"/>
                <a:cs typeface="Arial"/>
              </a:rPr>
              <a:t>: target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attribute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(e.g.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 spc="-10" i="1">
                <a:latin typeface="Arial"/>
                <a:cs typeface="Arial"/>
              </a:rPr>
              <a:t>PlayTennis</a:t>
            </a:r>
            <a:r>
              <a:rPr dirty="0" sz="1800" spc="-10">
                <a:latin typeface="Arial"/>
                <a:cs typeface="Arial"/>
              </a:rPr>
              <a:t>),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dirty="0" sz="1800" i="1">
                <a:latin typeface="Arial"/>
                <a:cs typeface="Arial"/>
              </a:rPr>
              <a:t>Attrs</a:t>
            </a:r>
            <a:r>
              <a:rPr dirty="0" sz="1800">
                <a:latin typeface="Arial"/>
                <a:cs typeface="Arial"/>
              </a:rPr>
              <a:t>: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other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attributes,</a:t>
            </a:r>
            <a:r>
              <a:rPr dirty="0" sz="1800" spc="-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initially</a:t>
            </a:r>
            <a:r>
              <a:rPr dirty="0" sz="1800" spc="-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all</a:t>
            </a:r>
            <a:r>
              <a:rPr dirty="0" sz="1800" spc="-10">
                <a:latin typeface="Arial"/>
                <a:cs typeface="Arial"/>
              </a:rPr>
              <a:t> attributes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80008" y="2435819"/>
            <a:ext cx="8305800" cy="3648075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10"/>
              </a:spcBef>
            </a:pPr>
            <a:r>
              <a:rPr dirty="0" sz="1800">
                <a:latin typeface="Arial"/>
                <a:cs typeface="Arial"/>
              </a:rPr>
              <a:t>Create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Root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node</a:t>
            </a:r>
            <a:endParaRPr sz="18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219"/>
              </a:spcBef>
            </a:pPr>
            <a:r>
              <a:rPr dirty="0" sz="1800" i="1">
                <a:solidFill>
                  <a:srgbClr val="CC3300"/>
                </a:solidFill>
                <a:latin typeface="Arial"/>
                <a:cs typeface="Arial"/>
              </a:rPr>
              <a:t>If</a:t>
            </a:r>
            <a:r>
              <a:rPr dirty="0" sz="1800" spc="-25" i="1">
                <a:solidFill>
                  <a:srgbClr val="CC3300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all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X's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+, </a:t>
            </a:r>
            <a:r>
              <a:rPr dirty="0" sz="1800" i="1">
                <a:solidFill>
                  <a:srgbClr val="CC3300"/>
                </a:solidFill>
                <a:latin typeface="Arial"/>
                <a:cs typeface="Arial"/>
              </a:rPr>
              <a:t>return</a:t>
            </a:r>
            <a:r>
              <a:rPr dirty="0" sz="1800" spc="-15" i="1">
                <a:solidFill>
                  <a:srgbClr val="CC3300"/>
                </a:solidFill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Root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 class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 spc="-50">
                <a:latin typeface="Arial"/>
                <a:cs typeface="Arial"/>
              </a:rPr>
              <a:t>+</a:t>
            </a:r>
            <a:endParaRPr sz="18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215"/>
              </a:spcBef>
            </a:pPr>
            <a:r>
              <a:rPr dirty="0" sz="1800" i="1">
                <a:solidFill>
                  <a:srgbClr val="CC3300"/>
                </a:solidFill>
                <a:latin typeface="Arial"/>
                <a:cs typeface="Arial"/>
              </a:rPr>
              <a:t>If</a:t>
            </a:r>
            <a:r>
              <a:rPr dirty="0" sz="1800" spc="-25" i="1">
                <a:solidFill>
                  <a:srgbClr val="CC3300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all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X's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–,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CC3300"/>
                </a:solidFill>
                <a:latin typeface="Arial"/>
                <a:cs typeface="Arial"/>
              </a:rPr>
              <a:t>return</a:t>
            </a:r>
            <a:r>
              <a:rPr dirty="0" sz="1800" spc="-15" i="1">
                <a:solidFill>
                  <a:srgbClr val="CC3300"/>
                </a:solidFill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Root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 class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5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  <a:p>
            <a:pPr marL="38100" marR="1399540">
              <a:lnSpc>
                <a:spcPts val="2380"/>
              </a:lnSpc>
              <a:spcBef>
                <a:spcPts val="115"/>
              </a:spcBef>
            </a:pPr>
            <a:r>
              <a:rPr dirty="0" sz="1800" i="1">
                <a:solidFill>
                  <a:srgbClr val="CC3300"/>
                </a:solidFill>
                <a:latin typeface="Arial"/>
                <a:cs typeface="Arial"/>
              </a:rPr>
              <a:t>If</a:t>
            </a:r>
            <a:r>
              <a:rPr dirty="0" sz="1800" spc="-20" i="1">
                <a:solidFill>
                  <a:srgbClr val="CC3300"/>
                </a:solidFill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Attrs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empty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CC3300"/>
                </a:solidFill>
                <a:latin typeface="Arial"/>
                <a:cs typeface="Arial"/>
              </a:rPr>
              <a:t>return</a:t>
            </a:r>
            <a:r>
              <a:rPr dirty="0" sz="1800" spc="-15" i="1">
                <a:solidFill>
                  <a:srgbClr val="CC3300"/>
                </a:solidFill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Root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class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most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common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value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T</a:t>
            </a:r>
            <a:r>
              <a:rPr dirty="0" sz="1800" spc="10" i="1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50" i="1">
                <a:latin typeface="Arial"/>
                <a:cs typeface="Arial"/>
              </a:rPr>
              <a:t>X</a:t>
            </a:r>
            <a:r>
              <a:rPr dirty="0" sz="1800" spc="-50" i="1">
                <a:latin typeface="Arial"/>
                <a:cs typeface="Arial"/>
              </a:rPr>
              <a:t> </a:t>
            </a:r>
            <a:r>
              <a:rPr dirty="0" sz="1800" spc="-20" i="1">
                <a:solidFill>
                  <a:srgbClr val="CC3300"/>
                </a:solidFill>
                <a:latin typeface="Arial"/>
                <a:cs typeface="Arial"/>
              </a:rPr>
              <a:t>else</a:t>
            </a:r>
            <a:endParaRPr sz="1800">
              <a:latin typeface="Arial"/>
              <a:cs typeface="Arial"/>
            </a:endParaRPr>
          </a:p>
          <a:p>
            <a:pPr marL="254000">
              <a:lnSpc>
                <a:spcPct val="100000"/>
              </a:lnSpc>
            </a:pPr>
            <a:r>
              <a:rPr dirty="0" sz="1800" i="1">
                <a:latin typeface="Arial"/>
                <a:cs typeface="Arial"/>
              </a:rPr>
              <a:t>A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900" i="1">
                <a:latin typeface="Symbol"/>
                <a:cs typeface="Symbol"/>
              </a:rPr>
              <a:t>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800">
                <a:latin typeface="Arial"/>
                <a:cs typeface="Arial"/>
              </a:rPr>
              <a:t>best</a:t>
            </a:r>
            <a:r>
              <a:rPr dirty="0" sz="1800" spc="-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attribute;</a:t>
            </a:r>
            <a:r>
              <a:rPr dirty="0" sz="1800" spc="-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decision</a:t>
            </a:r>
            <a:r>
              <a:rPr dirty="0" sz="1800" spc="-1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attribute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Root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900" i="1">
                <a:latin typeface="Symbol"/>
                <a:cs typeface="Symbol"/>
              </a:rPr>
              <a:t></a:t>
            </a:r>
            <a:r>
              <a:rPr dirty="0" sz="1900" spc="-15">
                <a:latin typeface="Times New Roman"/>
                <a:cs typeface="Times New Roman"/>
              </a:rPr>
              <a:t> </a:t>
            </a:r>
            <a:r>
              <a:rPr dirty="0" sz="1800" spc="-50" i="1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  <a:p>
            <a:pPr marL="254000">
              <a:lnSpc>
                <a:spcPct val="100000"/>
              </a:lnSpc>
              <a:spcBef>
                <a:spcPts val="195"/>
              </a:spcBef>
            </a:pPr>
            <a:r>
              <a:rPr dirty="0" sz="1800">
                <a:solidFill>
                  <a:srgbClr val="CC3300"/>
                </a:solidFill>
                <a:latin typeface="Arial"/>
                <a:cs typeface="Arial"/>
              </a:rPr>
              <a:t>For</a:t>
            </a:r>
            <a:r>
              <a:rPr dirty="0" sz="1800" spc="-25">
                <a:solidFill>
                  <a:srgbClr val="CC33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CC3300"/>
                </a:solidFill>
                <a:latin typeface="Arial"/>
                <a:cs typeface="Arial"/>
              </a:rPr>
              <a:t>each </a:t>
            </a:r>
            <a:r>
              <a:rPr dirty="0" sz="1800">
                <a:latin typeface="Arial"/>
                <a:cs typeface="Arial"/>
              </a:rPr>
              <a:t>possible</a:t>
            </a:r>
            <a:r>
              <a:rPr dirty="0" sz="1800" spc="-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value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v</a:t>
            </a:r>
            <a:r>
              <a:rPr dirty="0" baseline="-20833" sz="1800" i="1">
                <a:latin typeface="Arial"/>
                <a:cs typeface="Arial"/>
              </a:rPr>
              <a:t>i</a:t>
            </a:r>
            <a:r>
              <a:rPr dirty="0" baseline="-20833" sz="1800" spc="217" i="1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5" i="1">
                <a:latin typeface="Arial"/>
                <a:cs typeface="Arial"/>
              </a:rPr>
              <a:t>A:</a:t>
            </a:r>
            <a:endParaRPr sz="1800">
              <a:latin typeface="Arial"/>
              <a:cs typeface="Arial"/>
            </a:endParaRPr>
          </a:p>
          <a:p>
            <a:pPr marL="457200" indent="-139065">
              <a:lnSpc>
                <a:spcPct val="100000"/>
              </a:lnSpc>
              <a:spcBef>
                <a:spcPts val="215"/>
              </a:spcBef>
              <a:buFont typeface="Arial"/>
              <a:buChar char="-"/>
              <a:tabLst>
                <a:tab pos="457200" algn="l"/>
              </a:tabLst>
            </a:pPr>
            <a:r>
              <a:rPr dirty="0" sz="1800">
                <a:latin typeface="Arial"/>
                <a:cs typeface="Arial"/>
              </a:rPr>
              <a:t>add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new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branch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below </a:t>
            </a:r>
            <a:r>
              <a:rPr dirty="0" sz="1800" i="1">
                <a:latin typeface="Arial"/>
                <a:cs typeface="Arial"/>
              </a:rPr>
              <a:t>Root,</a:t>
            </a:r>
            <a:r>
              <a:rPr dirty="0" sz="1800" spc="-5" i="1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test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A</a:t>
            </a:r>
            <a:r>
              <a:rPr dirty="0" sz="1800" spc="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=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 spc="-25" i="1">
                <a:latin typeface="Arial"/>
                <a:cs typeface="Arial"/>
              </a:rPr>
              <a:t>v</a:t>
            </a:r>
            <a:r>
              <a:rPr dirty="0" baseline="-20833" sz="1800" spc="-37" i="1">
                <a:latin typeface="Arial"/>
                <a:cs typeface="Arial"/>
              </a:rPr>
              <a:t>i</a:t>
            </a:r>
            <a:endParaRPr baseline="-20833" sz="1800">
              <a:latin typeface="Arial"/>
              <a:cs typeface="Arial"/>
            </a:endParaRPr>
          </a:p>
          <a:p>
            <a:pPr marL="457834" indent="-139700">
              <a:lnSpc>
                <a:spcPct val="100000"/>
              </a:lnSpc>
              <a:spcBef>
                <a:spcPts val="114"/>
              </a:spcBef>
              <a:buChar char="-"/>
              <a:tabLst>
                <a:tab pos="457834" algn="l"/>
              </a:tabLst>
            </a:pPr>
            <a:r>
              <a:rPr dirty="0" sz="1800" i="1">
                <a:latin typeface="Arial"/>
                <a:cs typeface="Arial"/>
              </a:rPr>
              <a:t>X</a:t>
            </a:r>
            <a:r>
              <a:rPr dirty="0" baseline="-20833" sz="1800" i="1">
                <a:latin typeface="Arial"/>
                <a:cs typeface="Arial"/>
              </a:rPr>
              <a:t>i</a:t>
            </a:r>
            <a:r>
              <a:rPr dirty="0" baseline="-20833" sz="1800" spc="-30" i="1">
                <a:latin typeface="Arial"/>
                <a:cs typeface="Arial"/>
              </a:rPr>
              <a:t> </a:t>
            </a:r>
            <a:r>
              <a:rPr dirty="0" sz="1900" i="1">
                <a:latin typeface="Symbol"/>
                <a:cs typeface="Symbol"/>
              </a:rPr>
              <a:t>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Arial"/>
                <a:cs typeface="Arial"/>
              </a:rPr>
              <a:t>subset</a:t>
            </a:r>
            <a:r>
              <a:rPr dirty="0" sz="1800" spc="-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X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 </a:t>
            </a:r>
            <a:r>
              <a:rPr dirty="0" sz="1800" i="1">
                <a:latin typeface="Arial"/>
                <a:cs typeface="Arial"/>
              </a:rPr>
              <a:t>A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=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spc="-25" i="1">
                <a:latin typeface="Arial"/>
                <a:cs typeface="Arial"/>
              </a:rPr>
              <a:t>v</a:t>
            </a:r>
            <a:r>
              <a:rPr dirty="0" baseline="-20833" sz="1800" spc="-37" i="1">
                <a:latin typeface="Arial"/>
                <a:cs typeface="Arial"/>
              </a:rPr>
              <a:t>i</a:t>
            </a:r>
            <a:endParaRPr baseline="-20833" sz="1800">
              <a:latin typeface="Arial"/>
              <a:cs typeface="Arial"/>
            </a:endParaRPr>
          </a:p>
          <a:p>
            <a:pPr marL="457200" indent="-139065">
              <a:lnSpc>
                <a:spcPct val="100000"/>
              </a:lnSpc>
              <a:spcBef>
                <a:spcPts val="200"/>
              </a:spcBef>
              <a:buClr>
                <a:srgbClr val="000000"/>
              </a:buClr>
              <a:buChar char="-"/>
              <a:tabLst>
                <a:tab pos="457200" algn="l"/>
              </a:tabLst>
            </a:pPr>
            <a:r>
              <a:rPr dirty="0" sz="1800" i="1">
                <a:solidFill>
                  <a:srgbClr val="CC3300"/>
                </a:solidFill>
                <a:latin typeface="Arial"/>
                <a:cs typeface="Arial"/>
              </a:rPr>
              <a:t>If</a:t>
            </a:r>
            <a:r>
              <a:rPr dirty="0" sz="1800" spc="-20" i="1">
                <a:solidFill>
                  <a:srgbClr val="CC3300"/>
                </a:solidFill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X</a:t>
            </a:r>
            <a:r>
              <a:rPr dirty="0" baseline="-20833" sz="1800" i="1">
                <a:latin typeface="Arial"/>
                <a:cs typeface="Arial"/>
              </a:rPr>
              <a:t>i</a:t>
            </a:r>
            <a:r>
              <a:rPr dirty="0" baseline="-20833" sz="1800" spc="254" i="1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empty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CC3300"/>
                </a:solidFill>
                <a:latin typeface="Arial"/>
                <a:cs typeface="Arial"/>
              </a:rPr>
              <a:t>then</a:t>
            </a:r>
            <a:r>
              <a:rPr dirty="0" sz="1800" spc="-5" i="1">
                <a:solidFill>
                  <a:srgbClr val="CC3300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add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new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leaf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class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most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common</a:t>
            </a:r>
            <a:r>
              <a:rPr dirty="0" sz="1800" spc="-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value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80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T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 spc="-50" i="1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  <a:p>
            <a:pPr marL="635000">
              <a:lnSpc>
                <a:spcPct val="100000"/>
              </a:lnSpc>
              <a:spcBef>
                <a:spcPts val="215"/>
              </a:spcBef>
            </a:pPr>
            <a:r>
              <a:rPr dirty="0" sz="1800" i="1">
                <a:solidFill>
                  <a:srgbClr val="CC3300"/>
                </a:solidFill>
                <a:latin typeface="Arial"/>
                <a:cs typeface="Arial"/>
              </a:rPr>
              <a:t>else</a:t>
            </a:r>
            <a:r>
              <a:rPr dirty="0" sz="1800" spc="-35" i="1">
                <a:solidFill>
                  <a:srgbClr val="CC3300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add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subtree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generated</a:t>
            </a:r>
            <a:r>
              <a:rPr dirty="0" sz="1800" spc="-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by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ID3(</a:t>
            </a:r>
            <a:r>
              <a:rPr dirty="0" sz="1800" i="1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dirty="0" baseline="-20833" sz="1800" i="1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dirty="0" sz="1800" i="1">
                <a:solidFill>
                  <a:srgbClr val="0000FF"/>
                </a:solidFill>
                <a:latin typeface="Arial"/>
                <a:cs typeface="Arial"/>
              </a:rPr>
              <a:t>,</a:t>
            </a:r>
            <a:r>
              <a:rPr dirty="0" sz="1800" spc="2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0000FF"/>
                </a:solidFill>
                <a:latin typeface="Arial"/>
                <a:cs typeface="Arial"/>
              </a:rPr>
              <a:t>T,</a:t>
            </a:r>
            <a:r>
              <a:rPr dirty="0" sz="1800" spc="-15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0000FF"/>
                </a:solidFill>
                <a:latin typeface="Arial"/>
                <a:cs typeface="Arial"/>
              </a:rPr>
              <a:t>Attrs</a:t>
            </a:r>
            <a:r>
              <a:rPr dirty="0" sz="1800" spc="-15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Symbol"/>
                <a:cs typeface="Symbol"/>
              </a:rPr>
              <a:t></a:t>
            </a:r>
            <a:r>
              <a:rPr dirty="0" sz="1800" spc="4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{</a:t>
            </a:r>
            <a:r>
              <a:rPr dirty="0" sz="1800" spc="-20" i="1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})</a:t>
            </a:r>
            <a:endParaRPr sz="18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220"/>
              </a:spcBef>
            </a:pPr>
            <a:r>
              <a:rPr dirty="0" sz="1800" i="1">
                <a:solidFill>
                  <a:srgbClr val="CC3300"/>
                </a:solidFill>
                <a:latin typeface="Arial"/>
                <a:cs typeface="Arial"/>
              </a:rPr>
              <a:t>return</a:t>
            </a:r>
            <a:r>
              <a:rPr dirty="0" sz="1800" spc="-35" i="1">
                <a:solidFill>
                  <a:srgbClr val="CC3300"/>
                </a:solidFill>
                <a:latin typeface="Arial"/>
                <a:cs typeface="Arial"/>
              </a:rPr>
              <a:t> </a:t>
            </a:r>
            <a:r>
              <a:rPr dirty="0" sz="1800" spc="-20" i="1">
                <a:latin typeface="Arial"/>
                <a:cs typeface="Arial"/>
              </a:rPr>
              <a:t>Root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4018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95"/>
              </a:spcBef>
            </a:pPr>
            <a:r>
              <a:rPr dirty="0" sz="3200" i="1">
                <a:latin typeface="Times New Roman"/>
                <a:cs typeface="Times New Roman"/>
              </a:rPr>
              <a:t>Search</a:t>
            </a:r>
            <a:r>
              <a:rPr dirty="0" sz="3200" spc="-3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Space</a:t>
            </a:r>
            <a:r>
              <a:rPr dirty="0" sz="3200" spc="-5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in</a:t>
            </a:r>
            <a:r>
              <a:rPr dirty="0" sz="3200" spc="-5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DT</a:t>
            </a:r>
            <a:r>
              <a:rPr dirty="0" sz="3200" spc="-5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Learning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03708" y="605993"/>
            <a:ext cx="25146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21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108828" y="1448180"/>
            <a:ext cx="3625215" cy="4450080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marL="356870" marR="278765" indent="-344805">
              <a:lnSpc>
                <a:spcPts val="1939"/>
              </a:lnSpc>
              <a:spcBef>
                <a:spcPts val="345"/>
              </a:spcBef>
              <a:buSzPct val="75000"/>
              <a:buFont typeface="Wingdings"/>
              <a:buChar char=""/>
              <a:tabLst>
                <a:tab pos="356870" algn="l"/>
              </a:tabLst>
            </a:pPr>
            <a:r>
              <a:rPr dirty="0" sz="1800">
                <a:latin typeface="Arial"/>
                <a:cs typeface="Arial"/>
              </a:rPr>
              <a:t>The search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space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made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by </a:t>
            </a:r>
            <a:r>
              <a:rPr dirty="0" sz="1800">
                <a:latin typeface="Arial"/>
                <a:cs typeface="Arial"/>
              </a:rPr>
              <a:t>partial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decision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trees</a:t>
            </a:r>
            <a:endParaRPr sz="18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65"/>
              </a:spcBef>
              <a:buSzPct val="75000"/>
              <a:buFont typeface="Wingdings"/>
              <a:buChar char=""/>
              <a:tabLst>
                <a:tab pos="356870" algn="l"/>
              </a:tabLst>
            </a:pPr>
            <a:r>
              <a:rPr dirty="0" sz="1800">
                <a:latin typeface="Arial"/>
                <a:cs typeface="Arial"/>
              </a:rPr>
              <a:t>The algorithm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hill-</a:t>
            </a:r>
            <a:r>
              <a:rPr dirty="0" sz="1800" spc="-10" i="1">
                <a:latin typeface="Arial"/>
                <a:cs typeface="Arial"/>
              </a:rPr>
              <a:t>climbing</a:t>
            </a:r>
            <a:endParaRPr sz="1800">
              <a:latin typeface="Arial"/>
              <a:cs typeface="Arial"/>
            </a:endParaRPr>
          </a:p>
          <a:p>
            <a:pPr marL="356870" indent="-344170">
              <a:lnSpc>
                <a:spcPts val="2050"/>
              </a:lnSpc>
              <a:spcBef>
                <a:spcPts val="290"/>
              </a:spcBef>
              <a:buSzPct val="75000"/>
              <a:buFont typeface="Wingdings"/>
              <a:buChar char=""/>
              <a:tabLst>
                <a:tab pos="356870" algn="l"/>
              </a:tabLst>
            </a:pP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evaluation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function</a:t>
            </a:r>
            <a:r>
              <a:rPr dirty="0" sz="1800" spc="-6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is</a:t>
            </a:r>
            <a:endParaRPr sz="1800">
              <a:latin typeface="Arial"/>
              <a:cs typeface="Arial"/>
            </a:endParaRPr>
          </a:p>
          <a:p>
            <a:pPr marL="356870">
              <a:lnSpc>
                <a:spcPts val="2050"/>
              </a:lnSpc>
            </a:pPr>
            <a:r>
              <a:rPr dirty="0" sz="1800" i="1">
                <a:latin typeface="Arial"/>
                <a:cs typeface="Arial"/>
              </a:rPr>
              <a:t>information</a:t>
            </a:r>
            <a:r>
              <a:rPr dirty="0" sz="1800" spc="-55" i="1">
                <a:latin typeface="Arial"/>
                <a:cs typeface="Arial"/>
              </a:rPr>
              <a:t> </a:t>
            </a:r>
            <a:r>
              <a:rPr dirty="0" sz="1800" spc="-20" i="1">
                <a:latin typeface="Arial"/>
                <a:cs typeface="Arial"/>
              </a:rPr>
              <a:t>gain</a:t>
            </a:r>
            <a:endParaRPr sz="1800">
              <a:latin typeface="Arial"/>
              <a:cs typeface="Arial"/>
            </a:endParaRPr>
          </a:p>
          <a:p>
            <a:pPr marL="356870" marR="650240" indent="-344805">
              <a:lnSpc>
                <a:spcPts val="1939"/>
              </a:lnSpc>
              <a:spcBef>
                <a:spcPts val="515"/>
              </a:spcBef>
              <a:buSzPct val="75000"/>
              <a:buFont typeface="Wingdings"/>
              <a:buChar char=""/>
              <a:tabLst>
                <a:tab pos="356870" algn="l"/>
              </a:tabLst>
            </a:pP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hypotheses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space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is </a:t>
            </a:r>
            <a:r>
              <a:rPr dirty="0" sz="1800">
                <a:latin typeface="Arial"/>
                <a:cs typeface="Arial"/>
              </a:rPr>
              <a:t>complete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(represents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all </a:t>
            </a:r>
            <a:r>
              <a:rPr dirty="0" sz="1800">
                <a:latin typeface="Arial"/>
                <a:cs typeface="Arial"/>
              </a:rPr>
              <a:t>discrete-valued</a:t>
            </a:r>
            <a:r>
              <a:rPr dirty="0" sz="1800" spc="-8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functions)</a:t>
            </a:r>
            <a:endParaRPr sz="1800">
              <a:latin typeface="Arial"/>
              <a:cs typeface="Arial"/>
            </a:endParaRPr>
          </a:p>
          <a:p>
            <a:pPr marL="356870" indent="-344170">
              <a:lnSpc>
                <a:spcPts val="2050"/>
              </a:lnSpc>
              <a:spcBef>
                <a:spcPts val="270"/>
              </a:spcBef>
              <a:buSzPct val="75000"/>
              <a:buFont typeface="Wingdings"/>
              <a:buChar char=""/>
              <a:tabLst>
                <a:tab pos="356870" algn="l"/>
              </a:tabLst>
            </a:pP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search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maintains</a:t>
            </a:r>
            <a:r>
              <a:rPr dirty="0" sz="1800" spc="-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single</a:t>
            </a:r>
            <a:endParaRPr sz="1800">
              <a:latin typeface="Arial"/>
              <a:cs typeface="Arial"/>
            </a:endParaRPr>
          </a:p>
          <a:p>
            <a:pPr marL="356870">
              <a:lnSpc>
                <a:spcPts val="2050"/>
              </a:lnSpc>
            </a:pPr>
            <a:r>
              <a:rPr dirty="0" sz="1800">
                <a:latin typeface="Arial"/>
                <a:cs typeface="Arial"/>
              </a:rPr>
              <a:t>current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hypothesis</a:t>
            </a:r>
            <a:endParaRPr sz="1800">
              <a:latin typeface="Arial"/>
              <a:cs typeface="Arial"/>
            </a:endParaRPr>
          </a:p>
          <a:p>
            <a:pPr marL="356870" indent="-344170">
              <a:lnSpc>
                <a:spcPts val="2050"/>
              </a:lnSpc>
              <a:spcBef>
                <a:spcPts val="290"/>
              </a:spcBef>
              <a:buSzPct val="75000"/>
              <a:buFont typeface="Wingdings"/>
              <a:buChar char=""/>
              <a:tabLst>
                <a:tab pos="356870" algn="l"/>
              </a:tabLst>
            </a:pPr>
            <a:r>
              <a:rPr dirty="0" sz="1800">
                <a:latin typeface="Arial"/>
                <a:cs typeface="Arial"/>
              </a:rPr>
              <a:t>No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backtracking;</a:t>
            </a:r>
            <a:r>
              <a:rPr dirty="0" sz="1800" spc="-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no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guarantee</a:t>
            </a:r>
            <a:endParaRPr sz="1800">
              <a:latin typeface="Arial"/>
              <a:cs typeface="Arial"/>
            </a:endParaRPr>
          </a:p>
          <a:p>
            <a:pPr marL="356870">
              <a:lnSpc>
                <a:spcPts val="2050"/>
              </a:lnSpc>
            </a:pP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optimality</a:t>
            </a:r>
            <a:endParaRPr sz="1800">
              <a:latin typeface="Arial"/>
              <a:cs typeface="Arial"/>
            </a:endParaRPr>
          </a:p>
          <a:p>
            <a:pPr marL="356870" marR="499109" indent="-344805">
              <a:lnSpc>
                <a:spcPts val="1939"/>
              </a:lnSpc>
              <a:spcBef>
                <a:spcPts val="540"/>
              </a:spcBef>
              <a:buSzPct val="75000"/>
              <a:buFont typeface="Wingdings"/>
              <a:buChar char=""/>
              <a:tabLst>
                <a:tab pos="356870" algn="l"/>
              </a:tabLst>
            </a:pP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all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0">
                <a:latin typeface="Arial"/>
                <a:cs typeface="Arial"/>
              </a:rPr>
              <a:t> available </a:t>
            </a:r>
            <a:r>
              <a:rPr dirty="0" sz="1800">
                <a:latin typeface="Arial"/>
                <a:cs typeface="Arial"/>
              </a:rPr>
              <a:t>examples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(not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incremental)</a:t>
            </a:r>
            <a:endParaRPr sz="1800">
              <a:latin typeface="Arial"/>
              <a:cs typeface="Arial"/>
            </a:endParaRPr>
          </a:p>
          <a:p>
            <a:pPr marL="356870" indent="-344170">
              <a:lnSpc>
                <a:spcPts val="2055"/>
              </a:lnSpc>
              <a:spcBef>
                <a:spcPts val="265"/>
              </a:spcBef>
              <a:buSzPct val="75000"/>
              <a:buFont typeface="Wingdings"/>
              <a:buChar char=""/>
              <a:tabLst>
                <a:tab pos="356870" algn="l"/>
              </a:tabLst>
            </a:pPr>
            <a:r>
              <a:rPr dirty="0" sz="1800">
                <a:latin typeface="Arial"/>
                <a:cs typeface="Arial"/>
              </a:rPr>
              <a:t>May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terminate</a:t>
            </a:r>
            <a:r>
              <a:rPr dirty="0" sz="1800" spc="-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earlier,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accepting</a:t>
            </a:r>
            <a:endParaRPr sz="1800">
              <a:latin typeface="Arial"/>
              <a:cs typeface="Arial"/>
            </a:endParaRPr>
          </a:p>
          <a:p>
            <a:pPr marL="356870">
              <a:lnSpc>
                <a:spcPts val="2055"/>
              </a:lnSpc>
            </a:pPr>
            <a:r>
              <a:rPr dirty="0" sz="1800">
                <a:latin typeface="Arial"/>
                <a:cs typeface="Arial"/>
              </a:rPr>
              <a:t>noisy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classes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8600" y="1447800"/>
            <a:ext cx="4882896" cy="475792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16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0513" y="352501"/>
            <a:ext cx="451993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Classes</a:t>
            </a:r>
            <a:r>
              <a:rPr dirty="0" spc="-65"/>
              <a:t> </a:t>
            </a:r>
            <a:r>
              <a:rPr dirty="0"/>
              <a:t>and</a:t>
            </a:r>
            <a:r>
              <a:rPr dirty="0" spc="-70"/>
              <a:t> </a:t>
            </a:r>
            <a:r>
              <a:rPr dirty="0" spc="-10"/>
              <a:t>Classification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345440" y="763270"/>
            <a:ext cx="8702675" cy="5217795"/>
          </a:xfrm>
          <a:prstGeom prst="rect">
            <a:avLst/>
          </a:prstGeom>
        </p:spPr>
        <p:txBody>
          <a:bodyPr wrap="square" lIns="0" tIns="108585" rIns="0" bIns="0" rtlCol="0" vert="horz">
            <a:spAutoFit/>
          </a:bodyPr>
          <a:lstStyle/>
          <a:p>
            <a:pPr algn="just" marL="2865755">
              <a:lnSpc>
                <a:spcPct val="100000"/>
              </a:lnSpc>
              <a:spcBef>
                <a:spcPts val="855"/>
              </a:spcBef>
            </a:pP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Variability</a:t>
            </a:r>
            <a:r>
              <a:rPr dirty="0" sz="2400" spc="-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dirty="0" sz="2400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2400" spc="-8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FF0000"/>
                </a:solidFill>
                <a:latin typeface="Arial"/>
                <a:cs typeface="Arial"/>
              </a:rPr>
              <a:t>Class</a:t>
            </a:r>
            <a:endParaRPr sz="2400">
              <a:latin typeface="Arial"/>
              <a:cs typeface="Arial"/>
            </a:endParaRPr>
          </a:p>
          <a:p>
            <a:pPr algn="just" marL="12700" marR="5080">
              <a:lnSpc>
                <a:spcPts val="2860"/>
              </a:lnSpc>
              <a:spcBef>
                <a:spcPts val="865"/>
              </a:spcBef>
            </a:pP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Patterns</a:t>
            </a:r>
            <a:r>
              <a:rPr dirty="0" sz="2400" spc="-6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do</a:t>
            </a:r>
            <a:r>
              <a:rPr dirty="0" sz="2400" spc="-5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not</a:t>
            </a:r>
            <a:r>
              <a:rPr dirty="0" sz="2400" spc="-5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need</a:t>
            </a:r>
            <a:r>
              <a:rPr dirty="0" sz="2400" spc="-3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to</a:t>
            </a:r>
            <a:r>
              <a:rPr dirty="0" sz="2400" spc="-7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be</a:t>
            </a:r>
            <a:r>
              <a:rPr dirty="0" sz="2400" spc="-4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identical</a:t>
            </a:r>
            <a:r>
              <a:rPr dirty="0" sz="2400" spc="-4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to</a:t>
            </a:r>
            <a:r>
              <a:rPr dirty="0" sz="2400" spc="-5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belong</a:t>
            </a:r>
            <a:r>
              <a:rPr dirty="0" sz="2400" spc="-4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to</a:t>
            </a:r>
            <a:r>
              <a:rPr dirty="0" sz="2400" spc="-5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the</a:t>
            </a:r>
            <a:r>
              <a:rPr dirty="0" sz="2400" spc="-5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same</a:t>
            </a:r>
            <a:r>
              <a:rPr dirty="0" sz="2400" spc="-5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6F2F9F"/>
                </a:solidFill>
                <a:latin typeface="Arial"/>
                <a:cs typeface="Arial"/>
              </a:rPr>
              <a:t>class</a:t>
            </a:r>
            <a:r>
              <a:rPr dirty="0" sz="2400" spc="-10">
                <a:latin typeface="Arial"/>
                <a:cs typeface="Arial"/>
              </a:rPr>
              <a:t>: </a:t>
            </a:r>
            <a:r>
              <a:rPr dirty="0" sz="2400">
                <a:latin typeface="Arial"/>
                <a:cs typeface="Arial"/>
              </a:rPr>
              <a:t>not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all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pictures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person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same,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or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tigers,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or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apples.</a:t>
            </a:r>
            <a:endParaRPr sz="2400">
              <a:latin typeface="Arial"/>
              <a:cs typeface="Arial"/>
            </a:endParaRPr>
          </a:p>
          <a:p>
            <a:pPr algn="just" marL="12700" marR="63500">
              <a:lnSpc>
                <a:spcPct val="100000"/>
              </a:lnSpc>
              <a:spcBef>
                <a:spcPts val="1375"/>
              </a:spcBef>
            </a:pP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There</a:t>
            </a:r>
            <a:r>
              <a:rPr dirty="0" sz="2000" spc="28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are</a:t>
            </a:r>
            <a:r>
              <a:rPr dirty="0" sz="2000" spc="29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at</a:t>
            </a:r>
            <a:r>
              <a:rPr dirty="0" sz="2000" spc="27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least</a:t>
            </a:r>
            <a:r>
              <a:rPr dirty="0" sz="2000" spc="28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two</a:t>
            </a:r>
            <a:r>
              <a:rPr dirty="0" sz="2000" spc="28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sources</a:t>
            </a:r>
            <a:r>
              <a:rPr dirty="0" sz="2000" spc="28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2000" spc="28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variability</a:t>
            </a:r>
            <a:r>
              <a:rPr dirty="0" sz="2000" spc="28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present</a:t>
            </a:r>
            <a:r>
              <a:rPr dirty="0" sz="2000" spc="28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dirty="0" sz="2000" spc="28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dirty="0" sz="2000" spc="29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measurements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associated</a:t>
            </a:r>
            <a:r>
              <a:rPr dirty="0" sz="2000" spc="-7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with</a:t>
            </a:r>
            <a:r>
              <a:rPr dirty="0" sz="2000" spc="-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2000" spc="-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single</a:t>
            </a:r>
            <a:r>
              <a:rPr dirty="0" sz="2000" spc="-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class:</a:t>
            </a:r>
            <a:endParaRPr sz="2000">
              <a:latin typeface="Arial"/>
              <a:cs typeface="Arial"/>
            </a:endParaRPr>
          </a:p>
          <a:p>
            <a:pPr algn="just" marL="12700" marR="60960" indent="354330">
              <a:lnSpc>
                <a:spcPct val="100000"/>
              </a:lnSpc>
              <a:buAutoNum type="arabicPeriod"/>
              <a:tabLst>
                <a:tab pos="367030" algn="l"/>
              </a:tabLst>
            </a:pPr>
            <a:r>
              <a:rPr dirty="0" sz="2000" b="1">
                <a:latin typeface="Arial"/>
                <a:cs typeface="Arial"/>
              </a:rPr>
              <a:t>The  inherent  variability</a:t>
            </a:r>
            <a:r>
              <a:rPr dirty="0" sz="2000" spc="-25" b="1">
                <a:latin typeface="Arial"/>
                <a:cs typeface="Arial"/>
              </a:rPr>
              <a:t>  </a:t>
            </a:r>
            <a:r>
              <a:rPr dirty="0" sz="2000" b="1">
                <a:latin typeface="Arial"/>
                <a:cs typeface="Arial"/>
              </a:rPr>
              <a:t>within</a:t>
            </a:r>
            <a:r>
              <a:rPr dirty="0" sz="2000" spc="-5" b="1">
                <a:latin typeface="Arial"/>
                <a:cs typeface="Arial"/>
              </a:rPr>
              <a:t>  </a:t>
            </a:r>
            <a:r>
              <a:rPr dirty="0" sz="2000" b="1">
                <a:latin typeface="Arial"/>
                <a:cs typeface="Arial"/>
              </a:rPr>
              <a:t>a  class:</a:t>
            </a:r>
            <a:r>
              <a:rPr dirty="0" sz="2000" spc="5" b="1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Every</a:t>
            </a:r>
            <a:r>
              <a:rPr dirty="0" sz="2000" spc="-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class</a:t>
            </a:r>
            <a:r>
              <a:rPr dirty="0" sz="2000" spc="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will</a:t>
            </a:r>
            <a:r>
              <a:rPr dirty="0" sz="2000" spc="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consist</a:t>
            </a:r>
            <a:r>
              <a:rPr dirty="0" sz="2000" spc="-5">
                <a:latin typeface="Arial"/>
                <a:cs typeface="Arial"/>
              </a:rPr>
              <a:t>  </a:t>
            </a:r>
            <a:r>
              <a:rPr dirty="0" sz="2000" spc="-25">
                <a:latin typeface="Arial"/>
                <a:cs typeface="Arial"/>
              </a:rPr>
              <a:t>of </a:t>
            </a:r>
            <a:r>
              <a:rPr dirty="0" sz="2000">
                <a:latin typeface="Arial"/>
                <a:cs typeface="Arial"/>
              </a:rPr>
              <a:t>members</a:t>
            </a:r>
            <a:r>
              <a:rPr dirty="0" sz="2000" spc="1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which</a:t>
            </a:r>
            <a:r>
              <a:rPr dirty="0" sz="2000" spc="1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differ</a:t>
            </a:r>
            <a:r>
              <a:rPr dirty="0" sz="2000" spc="1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1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some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way.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1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degree</a:t>
            </a:r>
            <a:r>
              <a:rPr dirty="0" sz="2000" spc="1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1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nature</a:t>
            </a:r>
            <a:r>
              <a:rPr dirty="0" sz="2000" spc="1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17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inherent </a:t>
            </a:r>
            <a:r>
              <a:rPr dirty="0" sz="2000">
                <a:latin typeface="Arial"/>
                <a:cs typeface="Arial"/>
              </a:rPr>
              <a:t>variability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will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depend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greatly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class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definition.</a:t>
            </a:r>
            <a:endParaRPr sz="2000">
              <a:latin typeface="Arial"/>
              <a:cs typeface="Arial"/>
            </a:endParaRPr>
          </a:p>
          <a:p>
            <a:pPr algn="just" marL="12700" marR="62230">
              <a:lnSpc>
                <a:spcPct val="100000"/>
              </a:lnSpc>
              <a:spcBef>
                <a:spcPts val="20"/>
              </a:spcBef>
            </a:pPr>
            <a:r>
              <a:rPr dirty="0" sz="1600">
                <a:latin typeface="Arial"/>
                <a:cs typeface="Arial"/>
              </a:rPr>
              <a:t>“Fruit”</a:t>
            </a:r>
            <a:r>
              <a:rPr dirty="0" sz="1600" spc="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class</a:t>
            </a:r>
            <a:r>
              <a:rPr dirty="0" sz="1600" spc="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contains</a:t>
            </a:r>
            <a:r>
              <a:rPr dirty="0" sz="1600" spc="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all</a:t>
            </a:r>
            <a:r>
              <a:rPr dirty="0" sz="1600" spc="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manners</a:t>
            </a:r>
            <a:r>
              <a:rPr dirty="0" sz="1600" spc="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variability</a:t>
            </a:r>
            <a:r>
              <a:rPr dirty="0" sz="1600" spc="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colour,</a:t>
            </a:r>
            <a:r>
              <a:rPr dirty="0" sz="1600" spc="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size,</a:t>
            </a:r>
            <a:r>
              <a:rPr dirty="0" sz="1600" spc="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shape;</a:t>
            </a:r>
            <a:r>
              <a:rPr dirty="0" sz="1600" spc="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“Apple”</a:t>
            </a:r>
            <a:r>
              <a:rPr dirty="0" sz="1600" spc="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class</a:t>
            </a:r>
            <a:r>
              <a:rPr dirty="0" sz="1600" spc="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30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much </a:t>
            </a:r>
            <a:r>
              <a:rPr dirty="0" sz="1600">
                <a:latin typeface="Arial"/>
                <a:cs typeface="Arial"/>
              </a:rPr>
              <a:t>more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specific, but apples do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come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different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colours</a:t>
            </a:r>
            <a:r>
              <a:rPr dirty="0" sz="1600" spc="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patterning;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“Granny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Smith </a:t>
            </a:r>
            <a:r>
              <a:rPr dirty="0" sz="1600" spc="-10">
                <a:latin typeface="Arial"/>
                <a:cs typeface="Arial"/>
              </a:rPr>
              <a:t>Apple” </a:t>
            </a:r>
            <a:r>
              <a:rPr dirty="0" sz="1600">
                <a:latin typeface="Arial"/>
                <a:cs typeface="Arial"/>
              </a:rPr>
              <a:t>class</a:t>
            </a:r>
            <a:r>
              <a:rPr dirty="0" sz="1600" spc="19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20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even</a:t>
            </a:r>
            <a:r>
              <a:rPr dirty="0" sz="1600" spc="18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more</a:t>
            </a:r>
            <a:r>
              <a:rPr dirty="0" sz="1600" spc="18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specific,</a:t>
            </a:r>
            <a:r>
              <a:rPr dirty="0" sz="1600" spc="19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but</a:t>
            </a:r>
            <a:r>
              <a:rPr dirty="0" sz="1600" spc="18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still</a:t>
            </a:r>
            <a:r>
              <a:rPr dirty="0" sz="1600" spc="19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will</a:t>
            </a:r>
            <a:r>
              <a:rPr dirty="0" sz="1600" spc="19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have</a:t>
            </a:r>
            <a:r>
              <a:rPr dirty="0" sz="1600" spc="18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apples</a:t>
            </a:r>
            <a:r>
              <a:rPr dirty="0" sz="1600" spc="20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18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different</a:t>
            </a:r>
            <a:r>
              <a:rPr dirty="0" sz="1600" spc="20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sizes</a:t>
            </a:r>
            <a:r>
              <a:rPr dirty="0" sz="1600" spc="20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or</a:t>
            </a:r>
            <a:r>
              <a:rPr dirty="0" sz="1600" spc="18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with</a:t>
            </a:r>
            <a:r>
              <a:rPr dirty="0" sz="1600" spc="18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more</a:t>
            </a:r>
            <a:r>
              <a:rPr dirty="0" sz="1600" spc="18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or</a:t>
            </a:r>
            <a:r>
              <a:rPr dirty="0" sz="1600" spc="19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fewer blemishes.</a:t>
            </a:r>
            <a:endParaRPr sz="1600">
              <a:latin typeface="Arial"/>
              <a:cs typeface="Arial"/>
            </a:endParaRPr>
          </a:p>
          <a:p>
            <a:pPr algn="just" marL="368935" indent="-356235">
              <a:lnSpc>
                <a:spcPts val="2385"/>
              </a:lnSpc>
              <a:buAutoNum type="arabicPeriod" startAt="2"/>
              <a:tabLst>
                <a:tab pos="368935" algn="l"/>
              </a:tabLst>
            </a:pPr>
            <a:r>
              <a:rPr dirty="0" sz="2000" b="1">
                <a:latin typeface="Arial"/>
                <a:cs typeface="Arial"/>
              </a:rPr>
              <a:t>Noise</a:t>
            </a:r>
            <a:r>
              <a:rPr dirty="0" sz="2000" spc="-10" b="1">
                <a:latin typeface="Arial"/>
                <a:cs typeface="Arial"/>
              </a:rPr>
              <a:t>  </a:t>
            </a:r>
            <a:r>
              <a:rPr dirty="0" sz="2000" b="1">
                <a:latin typeface="Arial"/>
                <a:cs typeface="Arial"/>
              </a:rPr>
              <a:t>or  random</a:t>
            </a:r>
            <a:r>
              <a:rPr dirty="0" sz="2000" spc="5" b="1">
                <a:latin typeface="Arial"/>
                <a:cs typeface="Arial"/>
              </a:rPr>
              <a:t>  </a:t>
            </a:r>
            <a:r>
              <a:rPr dirty="0" sz="2000" b="1">
                <a:latin typeface="Arial"/>
                <a:cs typeface="Arial"/>
              </a:rPr>
              <a:t>variations</a:t>
            </a:r>
            <a:r>
              <a:rPr dirty="0" sz="2000" spc="5" b="1">
                <a:latin typeface="Arial"/>
                <a:cs typeface="Arial"/>
              </a:rPr>
              <a:t>  </a:t>
            </a:r>
            <a:r>
              <a:rPr dirty="0" sz="2000" b="1">
                <a:latin typeface="Arial"/>
                <a:cs typeface="Arial"/>
              </a:rPr>
              <a:t>in  measurement:</a:t>
            </a:r>
            <a:r>
              <a:rPr dirty="0" sz="2000" spc="10" b="1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Every</a:t>
            </a:r>
            <a:r>
              <a:rPr dirty="0" sz="2000" spc="5">
                <a:latin typeface="Arial"/>
                <a:cs typeface="Arial"/>
              </a:rPr>
              <a:t>  </a:t>
            </a:r>
            <a:r>
              <a:rPr dirty="0" sz="2000" spc="-10">
                <a:latin typeface="Arial"/>
                <a:cs typeface="Arial"/>
              </a:rPr>
              <a:t>measurement</a:t>
            </a:r>
            <a:endParaRPr sz="2000">
              <a:latin typeface="Arial"/>
              <a:cs typeface="Arial"/>
            </a:endParaRPr>
          </a:p>
          <a:p>
            <a:pPr algn="just" marL="12700" marR="64135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involves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some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sort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physical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process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which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will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subject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error,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such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as </a:t>
            </a:r>
            <a:r>
              <a:rPr dirty="0" sz="2000">
                <a:latin typeface="Arial"/>
                <a:cs typeface="Arial"/>
              </a:rPr>
              <a:t>thermal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noise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electronics,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quantization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noise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converting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analogue </a:t>
            </a:r>
            <a:r>
              <a:rPr dirty="0" sz="2000">
                <a:latin typeface="Arial"/>
                <a:cs typeface="Arial"/>
              </a:rPr>
              <a:t>signal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digital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representation.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4018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95"/>
              </a:spcBef>
            </a:pPr>
            <a:r>
              <a:rPr dirty="0" sz="3200" i="1">
                <a:latin typeface="Times New Roman"/>
                <a:cs typeface="Times New Roman"/>
              </a:rPr>
              <a:t>Inductive</a:t>
            </a:r>
            <a:r>
              <a:rPr dirty="0" sz="3200" spc="-4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Bias</a:t>
            </a:r>
            <a:r>
              <a:rPr dirty="0" sz="3200" spc="-5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in</a:t>
            </a:r>
            <a:r>
              <a:rPr dirty="0" sz="3200" spc="-6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DT</a:t>
            </a:r>
            <a:r>
              <a:rPr dirty="0" sz="3200" spc="-5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Learning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03708" y="605993"/>
            <a:ext cx="25146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22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776427" y="1651698"/>
            <a:ext cx="8056245" cy="3685540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680"/>
              </a:spcBef>
            </a:pP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What</a:t>
            </a:r>
            <a:r>
              <a:rPr dirty="0" sz="2400" spc="-10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24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24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inductive</a:t>
            </a:r>
            <a:r>
              <a:rPr dirty="0" sz="24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bias</a:t>
            </a:r>
            <a:r>
              <a:rPr dirty="0" sz="24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24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DT</a:t>
            </a:r>
            <a:r>
              <a:rPr dirty="0" sz="24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learning?</a:t>
            </a:r>
            <a:endParaRPr sz="2400">
              <a:latin typeface="Arial"/>
              <a:cs typeface="Arial"/>
            </a:endParaRPr>
          </a:p>
          <a:p>
            <a:pPr algn="just" marL="469265" indent="-456565">
              <a:lnSpc>
                <a:spcPct val="100000"/>
              </a:lnSpc>
              <a:spcBef>
                <a:spcPts val="580"/>
              </a:spcBef>
              <a:buClr>
                <a:srgbClr val="009999"/>
              </a:buClr>
              <a:buSzPct val="75000"/>
              <a:buAutoNum type="arabicPeriod"/>
              <a:tabLst>
                <a:tab pos="469265" algn="l"/>
              </a:tabLst>
            </a:pPr>
            <a:r>
              <a:rPr dirty="0" sz="2400" i="1">
                <a:latin typeface="Arial"/>
                <a:cs typeface="Arial"/>
              </a:rPr>
              <a:t>Shorter</a:t>
            </a:r>
            <a:r>
              <a:rPr dirty="0" sz="2400" spc="-7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trees</a:t>
            </a:r>
            <a:r>
              <a:rPr dirty="0" sz="2400" spc="-6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are</a:t>
            </a:r>
            <a:r>
              <a:rPr dirty="0" sz="2400" spc="-6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preferred</a:t>
            </a:r>
            <a:r>
              <a:rPr dirty="0" sz="2400" spc="-5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over</a:t>
            </a:r>
            <a:r>
              <a:rPr dirty="0" sz="2400" spc="-7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longer</a:t>
            </a:r>
            <a:r>
              <a:rPr dirty="0" sz="2400" spc="-40" i="1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trees</a:t>
            </a:r>
            <a:endParaRPr sz="2400">
              <a:latin typeface="Arial"/>
              <a:cs typeface="Arial"/>
            </a:endParaRPr>
          </a:p>
          <a:p>
            <a:pPr algn="just" marL="469900" marR="5080">
              <a:lnSpc>
                <a:spcPct val="100000"/>
              </a:lnSpc>
              <a:spcBef>
                <a:spcPts val="575"/>
              </a:spcBef>
            </a:pPr>
            <a:r>
              <a:rPr dirty="0" sz="2400">
                <a:latin typeface="Arial"/>
                <a:cs typeface="Arial"/>
              </a:rPr>
              <a:t>Not</a:t>
            </a:r>
            <a:r>
              <a:rPr dirty="0" sz="2400" spc="20">
                <a:latin typeface="Arial"/>
                <a:cs typeface="Arial"/>
              </a:rPr>
              <a:t>  </a:t>
            </a:r>
            <a:r>
              <a:rPr dirty="0" sz="2400">
                <a:latin typeface="Arial"/>
                <a:cs typeface="Arial"/>
              </a:rPr>
              <a:t>enough.</a:t>
            </a:r>
            <a:r>
              <a:rPr dirty="0" sz="2400" spc="15">
                <a:latin typeface="Arial"/>
                <a:cs typeface="Arial"/>
              </a:rPr>
              <a:t>  </a:t>
            </a:r>
            <a:r>
              <a:rPr dirty="0" sz="2400">
                <a:latin typeface="Arial"/>
                <a:cs typeface="Arial"/>
              </a:rPr>
              <a:t>This</a:t>
            </a:r>
            <a:r>
              <a:rPr dirty="0" sz="2400" spc="20">
                <a:latin typeface="Arial"/>
                <a:cs typeface="Arial"/>
              </a:rPr>
              <a:t>  </a:t>
            </a:r>
            <a:r>
              <a:rPr dirty="0" sz="2400">
                <a:latin typeface="Arial"/>
                <a:cs typeface="Arial"/>
              </a:rPr>
              <a:t>is</a:t>
            </a:r>
            <a:r>
              <a:rPr dirty="0" sz="2400" spc="5">
                <a:latin typeface="Arial"/>
                <a:cs typeface="Arial"/>
              </a:rPr>
              <a:t> 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30">
                <a:latin typeface="Arial"/>
                <a:cs typeface="Arial"/>
              </a:rPr>
              <a:t>  </a:t>
            </a:r>
            <a:r>
              <a:rPr dirty="0" sz="2400">
                <a:latin typeface="Arial"/>
                <a:cs typeface="Arial"/>
              </a:rPr>
              <a:t>bias</a:t>
            </a:r>
            <a:r>
              <a:rPr dirty="0" sz="2400" spc="10">
                <a:latin typeface="Arial"/>
                <a:cs typeface="Arial"/>
              </a:rPr>
              <a:t>  </a:t>
            </a:r>
            <a:r>
              <a:rPr dirty="0" sz="2400">
                <a:latin typeface="Arial"/>
                <a:cs typeface="Arial"/>
              </a:rPr>
              <a:t>exhibited</a:t>
            </a:r>
            <a:r>
              <a:rPr dirty="0" sz="2400" spc="30">
                <a:latin typeface="Arial"/>
                <a:cs typeface="Arial"/>
              </a:rPr>
              <a:t>  </a:t>
            </a:r>
            <a:r>
              <a:rPr dirty="0" sz="2400">
                <a:latin typeface="Arial"/>
                <a:cs typeface="Arial"/>
              </a:rPr>
              <a:t>by</a:t>
            </a:r>
            <a:r>
              <a:rPr dirty="0" sz="2400" spc="10">
                <a:latin typeface="Arial"/>
                <a:cs typeface="Arial"/>
              </a:rPr>
              <a:t> 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25">
                <a:latin typeface="Arial"/>
                <a:cs typeface="Arial"/>
              </a:rPr>
              <a:t>  </a:t>
            </a:r>
            <a:r>
              <a:rPr dirty="0" sz="2400" spc="-10">
                <a:latin typeface="Arial"/>
                <a:cs typeface="Arial"/>
              </a:rPr>
              <a:t>simple </a:t>
            </a:r>
            <a:r>
              <a:rPr dirty="0" sz="2400">
                <a:latin typeface="Arial"/>
                <a:cs typeface="Arial"/>
              </a:rPr>
              <a:t>breadth</a:t>
            </a:r>
            <a:r>
              <a:rPr dirty="0" sz="2400" spc="4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first</a:t>
            </a:r>
            <a:r>
              <a:rPr dirty="0" sz="2400" spc="4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algorithm</a:t>
            </a:r>
            <a:r>
              <a:rPr dirty="0" sz="2400" spc="4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generating</a:t>
            </a:r>
            <a:r>
              <a:rPr dirty="0" sz="2400" spc="4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all</a:t>
            </a:r>
            <a:r>
              <a:rPr dirty="0" sz="2400" spc="434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DT's</a:t>
            </a:r>
            <a:r>
              <a:rPr dirty="0" sz="2400" spc="4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45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selecting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shorter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one</a:t>
            </a:r>
            <a:endParaRPr sz="2400">
              <a:latin typeface="Arial"/>
              <a:cs typeface="Arial"/>
            </a:endParaRPr>
          </a:p>
          <a:p>
            <a:pPr algn="just" marL="469265" indent="-456565">
              <a:lnSpc>
                <a:spcPct val="100000"/>
              </a:lnSpc>
              <a:spcBef>
                <a:spcPts val="580"/>
              </a:spcBef>
              <a:buClr>
                <a:srgbClr val="009999"/>
              </a:buClr>
              <a:buSzPct val="75000"/>
              <a:buAutoNum type="arabicPeriod" startAt="2"/>
              <a:tabLst>
                <a:tab pos="469265" algn="l"/>
              </a:tabLst>
            </a:pPr>
            <a:r>
              <a:rPr dirty="0" sz="2400" i="1">
                <a:latin typeface="Arial"/>
                <a:cs typeface="Arial"/>
              </a:rPr>
              <a:t>Prefer</a:t>
            </a:r>
            <a:r>
              <a:rPr dirty="0" sz="2400" spc="28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trees</a:t>
            </a:r>
            <a:r>
              <a:rPr dirty="0" sz="2400" spc="28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that</a:t>
            </a:r>
            <a:r>
              <a:rPr dirty="0" sz="2400" spc="29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place</a:t>
            </a:r>
            <a:r>
              <a:rPr dirty="0" sz="2400" spc="315" i="1"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0000FF"/>
                </a:solidFill>
                <a:latin typeface="Arial"/>
                <a:cs typeface="Arial"/>
              </a:rPr>
              <a:t>high</a:t>
            </a:r>
            <a:r>
              <a:rPr dirty="0" sz="2400" spc="29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0000FF"/>
                </a:solidFill>
                <a:latin typeface="Arial"/>
                <a:cs typeface="Arial"/>
              </a:rPr>
              <a:t>information</a:t>
            </a:r>
            <a:r>
              <a:rPr dirty="0" sz="2400" spc="325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0000FF"/>
                </a:solidFill>
                <a:latin typeface="Arial"/>
                <a:cs typeface="Arial"/>
              </a:rPr>
              <a:t>gain</a:t>
            </a:r>
            <a:r>
              <a:rPr dirty="0" sz="2400" spc="32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0" i="1">
                <a:solidFill>
                  <a:srgbClr val="0000FF"/>
                </a:solidFill>
                <a:latin typeface="Arial"/>
                <a:cs typeface="Arial"/>
              </a:rPr>
              <a:t>attributes</a:t>
            </a:r>
            <a:endParaRPr sz="2400">
              <a:latin typeface="Arial"/>
              <a:cs typeface="Arial"/>
            </a:endParaRPr>
          </a:p>
          <a:p>
            <a:pPr algn="just" marL="469900">
              <a:lnSpc>
                <a:spcPct val="100000"/>
              </a:lnSpc>
              <a:spcBef>
                <a:spcPts val="5"/>
              </a:spcBef>
            </a:pPr>
            <a:r>
              <a:rPr dirty="0" sz="2400" i="1">
                <a:solidFill>
                  <a:srgbClr val="0000FF"/>
                </a:solidFill>
                <a:latin typeface="Arial"/>
                <a:cs typeface="Arial"/>
              </a:rPr>
              <a:t>close</a:t>
            </a:r>
            <a:r>
              <a:rPr dirty="0" sz="2400" spc="-25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0000FF"/>
                </a:solidFill>
                <a:latin typeface="Arial"/>
                <a:cs typeface="Arial"/>
              </a:rPr>
              <a:t>to</a:t>
            </a:r>
            <a:r>
              <a:rPr dirty="0" sz="2400" spc="-3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2400" spc="-25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20" i="1">
                <a:solidFill>
                  <a:srgbClr val="0000FF"/>
                </a:solidFill>
                <a:latin typeface="Arial"/>
                <a:cs typeface="Arial"/>
              </a:rPr>
              <a:t>root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  <a:tabLst>
                <a:tab pos="939165" algn="l"/>
                <a:tab pos="1753235" algn="l"/>
                <a:tab pos="2390775" algn="l"/>
                <a:tab pos="3012440" algn="l"/>
                <a:tab pos="4091940" algn="l"/>
                <a:tab pos="4525010" algn="l"/>
                <a:tab pos="6415405" algn="l"/>
                <a:tab pos="6918325" algn="l"/>
              </a:tabLst>
            </a:pPr>
            <a:r>
              <a:rPr dirty="0" sz="2400" spc="-10" i="1">
                <a:latin typeface="Arial"/>
                <a:cs typeface="Arial"/>
              </a:rPr>
              <a:t>Note</a:t>
            </a:r>
            <a:r>
              <a:rPr dirty="0" sz="2400" spc="-10">
                <a:latin typeface="Arial"/>
                <a:cs typeface="Arial"/>
              </a:rPr>
              <a:t>: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0">
                <a:latin typeface="Arial"/>
                <a:cs typeface="Arial"/>
              </a:rPr>
              <a:t>DT's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are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not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limited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in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representing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all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possible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 spc="-10">
                <a:latin typeface="Arial"/>
                <a:cs typeface="Arial"/>
              </a:rPr>
              <a:t>functions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4018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95"/>
              </a:spcBef>
            </a:pPr>
            <a:r>
              <a:rPr dirty="0" sz="3200" i="1">
                <a:latin typeface="Times New Roman"/>
                <a:cs typeface="Times New Roman"/>
              </a:rPr>
              <a:t>Two</a:t>
            </a:r>
            <a:r>
              <a:rPr dirty="0" sz="3200" spc="-4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Kinds</a:t>
            </a:r>
            <a:r>
              <a:rPr dirty="0" sz="3200" spc="-4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of</a:t>
            </a:r>
            <a:r>
              <a:rPr dirty="0" sz="3200" spc="-3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Biases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03708" y="605993"/>
            <a:ext cx="25146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23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12444" y="1505010"/>
            <a:ext cx="8128634" cy="3700145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algn="r" marL="456565" marR="24765" indent="-456565">
              <a:lnSpc>
                <a:spcPct val="100000"/>
              </a:lnSpc>
              <a:spcBef>
                <a:spcPts val="700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456565" algn="l"/>
              </a:tabLst>
            </a:pPr>
            <a:r>
              <a:rPr dirty="0" sz="2400">
                <a:latin typeface="Arial"/>
                <a:cs typeface="Arial"/>
              </a:rPr>
              <a:t>Preference</a:t>
            </a:r>
            <a:r>
              <a:rPr dirty="0" sz="2400" spc="-9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or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search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biases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(due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search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strategy)</a:t>
            </a:r>
            <a:endParaRPr sz="2400">
              <a:latin typeface="Arial"/>
              <a:cs typeface="Arial"/>
            </a:endParaRPr>
          </a:p>
          <a:p>
            <a:pPr algn="r" lvl="1" marL="381000" marR="5080" indent="-381000">
              <a:lnSpc>
                <a:spcPct val="100000"/>
              </a:lnSpc>
              <a:spcBef>
                <a:spcPts val="600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381000" algn="l"/>
                <a:tab pos="1066800" algn="l"/>
                <a:tab pos="2515235" algn="l"/>
                <a:tab pos="2896235" algn="l"/>
                <a:tab pos="4344670" algn="l"/>
                <a:tab pos="6116320" algn="l"/>
                <a:tab pos="7219950" algn="l"/>
              </a:tabLst>
            </a:pPr>
            <a:r>
              <a:rPr dirty="0" sz="2400" spc="-25">
                <a:latin typeface="Arial"/>
                <a:cs typeface="Arial"/>
              </a:rPr>
              <a:t>ID3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searches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5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 i="1">
                <a:latin typeface="Arial"/>
                <a:cs typeface="Arial"/>
              </a:rPr>
              <a:t>complete</a:t>
            </a:r>
            <a:r>
              <a:rPr dirty="0" sz="2400" i="1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hypotheses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space;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the</a:t>
            </a:r>
            <a:endParaRPr sz="2400">
              <a:latin typeface="Arial"/>
              <a:cs typeface="Arial"/>
            </a:endParaRPr>
          </a:p>
          <a:p>
            <a:pPr marL="850900">
              <a:lnSpc>
                <a:spcPct val="100000"/>
              </a:lnSpc>
              <a:spcBef>
                <a:spcPts val="5"/>
              </a:spcBef>
            </a:pPr>
            <a:r>
              <a:rPr dirty="0" sz="2400">
                <a:latin typeface="Arial"/>
                <a:cs typeface="Arial"/>
              </a:rPr>
              <a:t>search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strategy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is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incomplete</a:t>
            </a:r>
            <a:endParaRPr sz="24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600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469265" algn="l"/>
                <a:tab pos="2143760" algn="l"/>
                <a:tab pos="2646680" algn="l"/>
                <a:tab pos="4131310" algn="l"/>
                <a:tab pos="5247640" algn="l"/>
                <a:tab pos="6085840" algn="l"/>
                <a:tab pos="6570980" algn="l"/>
                <a:tab pos="7226300" algn="l"/>
                <a:tab pos="7860665" algn="l"/>
              </a:tabLst>
            </a:pPr>
            <a:r>
              <a:rPr dirty="0" sz="2400" spc="-10">
                <a:latin typeface="Arial"/>
                <a:cs typeface="Arial"/>
              </a:rPr>
              <a:t>Restriction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or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language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biases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0">
                <a:latin typeface="Arial"/>
                <a:cs typeface="Arial"/>
              </a:rPr>
              <a:t>(due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to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the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set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of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hypotheses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expressible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or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considered)</a:t>
            </a:r>
            <a:endParaRPr sz="2400">
              <a:latin typeface="Arial"/>
              <a:cs typeface="Arial"/>
            </a:endParaRPr>
          </a:p>
          <a:p>
            <a:pPr lvl="1" marL="850900" indent="-381000">
              <a:lnSpc>
                <a:spcPct val="100000"/>
              </a:lnSpc>
              <a:spcBef>
                <a:spcPts val="605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850900" algn="l"/>
                <a:tab pos="4247515" algn="l"/>
                <a:tab pos="5890895" algn="l"/>
                <a:tab pos="6637655" algn="l"/>
              </a:tabLst>
            </a:pPr>
            <a:r>
              <a:rPr dirty="0" sz="2400" spc="-10" i="1">
                <a:latin typeface="Arial"/>
                <a:cs typeface="Arial"/>
              </a:rPr>
              <a:t>Candidate-Elimination</a:t>
            </a:r>
            <a:r>
              <a:rPr dirty="0" sz="2400" i="1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searches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an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 i="1">
                <a:latin typeface="Arial"/>
                <a:cs typeface="Arial"/>
              </a:rPr>
              <a:t>incomplete</a:t>
            </a:r>
            <a:endParaRPr sz="2400">
              <a:latin typeface="Arial"/>
              <a:cs typeface="Arial"/>
            </a:endParaRPr>
          </a:p>
          <a:p>
            <a:pPr marL="850900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hypotheses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space;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search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strategy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is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complete</a:t>
            </a:r>
            <a:endParaRPr sz="2400">
              <a:latin typeface="Arial"/>
              <a:cs typeface="Arial"/>
            </a:endParaRPr>
          </a:p>
          <a:p>
            <a:pPr marL="469900" marR="6985" indent="-457200">
              <a:lnSpc>
                <a:spcPct val="100000"/>
              </a:lnSpc>
              <a:spcBef>
                <a:spcPts val="600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469900" algn="l"/>
              </a:tabLst>
            </a:pP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combination</a:t>
            </a:r>
            <a:r>
              <a:rPr dirty="0" sz="2400" spc="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biases</a:t>
            </a:r>
            <a:r>
              <a:rPr dirty="0" sz="2400" spc="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in</a:t>
            </a:r>
            <a:r>
              <a:rPr dirty="0" sz="2400" spc="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learning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linear</a:t>
            </a:r>
            <a:r>
              <a:rPr dirty="0" sz="2400" spc="2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combination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weighted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features</a:t>
            </a:r>
            <a:r>
              <a:rPr dirty="0" sz="2400" spc="-10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in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board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games.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222044" y="607898"/>
            <a:ext cx="7093584" cy="5124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650105" algn="l"/>
              </a:tabLst>
            </a:pPr>
            <a:r>
              <a:rPr dirty="0" sz="3200" i="1">
                <a:latin typeface="Times New Roman"/>
                <a:cs typeface="Times New Roman"/>
              </a:rPr>
              <a:t>Prefer</a:t>
            </a:r>
            <a:r>
              <a:rPr dirty="0" sz="3200" spc="-4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shorter</a:t>
            </a:r>
            <a:r>
              <a:rPr dirty="0" sz="3200" spc="-8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hypotheses:</a:t>
            </a:r>
            <a:r>
              <a:rPr dirty="0" sz="3200" i="1">
                <a:latin typeface="Times New Roman"/>
                <a:cs typeface="Times New Roman"/>
              </a:rPr>
              <a:t>	Occam's</a:t>
            </a:r>
            <a:r>
              <a:rPr dirty="0" sz="3200" spc="-10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rasor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03708" y="605993"/>
            <a:ext cx="25146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24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12444" y="1282292"/>
            <a:ext cx="8395335" cy="4812665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390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56870" algn="l"/>
              </a:tabLst>
            </a:pPr>
            <a:r>
              <a:rPr dirty="0" sz="2400" spc="-25">
                <a:latin typeface="Arial"/>
                <a:cs typeface="Arial"/>
              </a:rPr>
              <a:t>Why</a:t>
            </a:r>
            <a:r>
              <a:rPr dirty="0" sz="2400" spc="-14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prefer</a:t>
            </a:r>
            <a:r>
              <a:rPr dirty="0" sz="2400" spc="-100">
                <a:latin typeface="Arial"/>
                <a:cs typeface="Arial"/>
              </a:rPr>
              <a:t> </a:t>
            </a:r>
            <a:r>
              <a:rPr dirty="0" sz="2400" spc="-145">
                <a:latin typeface="Arial"/>
                <a:cs typeface="Arial"/>
              </a:rPr>
              <a:t>shorter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-114">
                <a:latin typeface="Arial"/>
                <a:cs typeface="Arial"/>
              </a:rPr>
              <a:t>hypotheses?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95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56870" algn="l"/>
              </a:tabLst>
            </a:pPr>
            <a:r>
              <a:rPr dirty="0" sz="2400" spc="-204">
                <a:latin typeface="Arial"/>
                <a:cs typeface="Arial"/>
              </a:rPr>
              <a:t>Arguments</a:t>
            </a:r>
            <a:r>
              <a:rPr dirty="0" sz="2400" spc="35">
                <a:latin typeface="Arial"/>
                <a:cs typeface="Arial"/>
              </a:rPr>
              <a:t> </a:t>
            </a:r>
            <a:r>
              <a:rPr dirty="0" sz="2400" spc="-150">
                <a:latin typeface="Arial"/>
                <a:cs typeface="Arial"/>
              </a:rPr>
              <a:t>in</a:t>
            </a:r>
            <a:r>
              <a:rPr dirty="0" sz="2400" spc="3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favor:</a:t>
            </a:r>
            <a:endParaRPr sz="24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280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756285" algn="l"/>
              </a:tabLst>
            </a:pPr>
            <a:r>
              <a:rPr dirty="0" sz="2000" spc="-180">
                <a:latin typeface="Arial"/>
                <a:cs typeface="Arial"/>
              </a:rPr>
              <a:t>There</a:t>
            </a:r>
            <a:r>
              <a:rPr dirty="0" sz="200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are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fewer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50">
                <a:latin typeface="Arial"/>
                <a:cs typeface="Arial"/>
              </a:rPr>
              <a:t>short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55">
                <a:latin typeface="Arial"/>
                <a:cs typeface="Arial"/>
              </a:rPr>
              <a:t>hypotheses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135">
                <a:latin typeface="Arial"/>
                <a:cs typeface="Arial"/>
              </a:rPr>
              <a:t>than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95">
                <a:latin typeface="Arial"/>
                <a:cs typeface="Arial"/>
              </a:rPr>
              <a:t>long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ones</a:t>
            </a:r>
            <a:endParaRPr sz="20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240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756285" algn="l"/>
              </a:tabLst>
            </a:pPr>
            <a:r>
              <a:rPr dirty="0" sz="2000">
                <a:latin typeface="Arial"/>
                <a:cs typeface="Arial"/>
              </a:rPr>
              <a:t>If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50">
                <a:latin typeface="Arial"/>
                <a:cs typeface="Arial"/>
              </a:rPr>
              <a:t>short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150">
                <a:latin typeface="Arial"/>
                <a:cs typeface="Arial"/>
              </a:rPr>
              <a:t>hypothesis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60">
                <a:latin typeface="Arial"/>
                <a:cs typeface="Arial"/>
              </a:rPr>
              <a:t>fits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data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100">
                <a:latin typeface="Arial"/>
                <a:cs typeface="Arial"/>
              </a:rPr>
              <a:t>unlikely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to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be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coincidence</a:t>
            </a:r>
            <a:endParaRPr sz="20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240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756285" algn="l"/>
              </a:tabLst>
            </a:pPr>
            <a:r>
              <a:rPr dirty="0" sz="2000" spc="-165">
                <a:latin typeface="Arial"/>
                <a:cs typeface="Arial"/>
              </a:rPr>
              <a:t>Elegance</a:t>
            </a:r>
            <a:r>
              <a:rPr dirty="0" sz="2000">
                <a:latin typeface="Arial"/>
                <a:cs typeface="Arial"/>
              </a:rPr>
              <a:t> </a:t>
            </a:r>
            <a:r>
              <a:rPr dirty="0" sz="2000" spc="-75">
                <a:latin typeface="Arial"/>
                <a:cs typeface="Arial"/>
              </a:rPr>
              <a:t>and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aesthetics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50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56870" algn="l"/>
              </a:tabLst>
            </a:pPr>
            <a:r>
              <a:rPr dirty="0" sz="2400" spc="-200">
                <a:latin typeface="Arial"/>
                <a:cs typeface="Arial"/>
              </a:rPr>
              <a:t>Arguments</a:t>
            </a:r>
            <a:r>
              <a:rPr dirty="0" sz="2400" spc="4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against:</a:t>
            </a:r>
            <a:endParaRPr sz="24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284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756285" algn="l"/>
              </a:tabLst>
            </a:pPr>
            <a:r>
              <a:rPr dirty="0" sz="2000" spc="-65">
                <a:latin typeface="Arial"/>
                <a:cs typeface="Arial"/>
              </a:rPr>
              <a:t>Not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70">
                <a:latin typeface="Arial"/>
                <a:cs typeface="Arial"/>
              </a:rPr>
              <a:t>every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50">
                <a:latin typeface="Arial"/>
                <a:cs typeface="Arial"/>
              </a:rPr>
              <a:t>short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50">
                <a:latin typeface="Arial"/>
                <a:cs typeface="Arial"/>
              </a:rPr>
              <a:t>hypothesis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90">
                <a:latin typeface="Arial"/>
                <a:cs typeface="Arial"/>
              </a:rPr>
              <a:t>is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5">
                <a:latin typeface="Arial"/>
                <a:cs typeface="Arial"/>
              </a:rPr>
              <a:t>reasonable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one.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45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56870" algn="l"/>
              </a:tabLst>
            </a:pPr>
            <a:r>
              <a:rPr dirty="0" sz="2400" spc="-215">
                <a:latin typeface="Arial"/>
                <a:cs typeface="Arial"/>
              </a:rPr>
              <a:t>Occam's</a:t>
            </a:r>
            <a:r>
              <a:rPr dirty="0" sz="2400" spc="55">
                <a:latin typeface="Arial"/>
                <a:cs typeface="Arial"/>
              </a:rPr>
              <a:t> </a:t>
            </a:r>
            <a:r>
              <a:rPr dirty="0" sz="2400" spc="-155">
                <a:latin typeface="Arial"/>
                <a:cs typeface="Arial"/>
              </a:rPr>
              <a:t>razor:</a:t>
            </a:r>
            <a:r>
              <a:rPr dirty="0" sz="2400" spc="-155" i="1">
                <a:latin typeface="Arial"/>
                <a:cs typeface="Arial"/>
              </a:rPr>
              <a:t>"The</a:t>
            </a:r>
            <a:r>
              <a:rPr dirty="0" sz="2400" spc="20" i="1">
                <a:latin typeface="Arial"/>
                <a:cs typeface="Arial"/>
              </a:rPr>
              <a:t> </a:t>
            </a:r>
            <a:r>
              <a:rPr dirty="0" sz="2400" spc="-220" i="1">
                <a:latin typeface="Arial"/>
                <a:cs typeface="Arial"/>
              </a:rPr>
              <a:t>simplest</a:t>
            </a:r>
            <a:r>
              <a:rPr dirty="0" sz="2400" spc="40" i="1">
                <a:latin typeface="Arial"/>
                <a:cs typeface="Arial"/>
              </a:rPr>
              <a:t> </a:t>
            </a:r>
            <a:r>
              <a:rPr dirty="0" sz="2400" spc="-150" i="1">
                <a:latin typeface="Arial"/>
                <a:cs typeface="Arial"/>
              </a:rPr>
              <a:t>explanation</a:t>
            </a:r>
            <a:r>
              <a:rPr dirty="0" sz="2400" i="1">
                <a:latin typeface="Arial"/>
                <a:cs typeface="Arial"/>
              </a:rPr>
              <a:t> </a:t>
            </a:r>
            <a:r>
              <a:rPr dirty="0" sz="2400" spc="-215" i="1">
                <a:latin typeface="Arial"/>
                <a:cs typeface="Arial"/>
              </a:rPr>
              <a:t>is</a:t>
            </a:r>
            <a:r>
              <a:rPr dirty="0" sz="2400" spc="35" i="1">
                <a:latin typeface="Arial"/>
                <a:cs typeface="Arial"/>
              </a:rPr>
              <a:t> </a:t>
            </a:r>
            <a:r>
              <a:rPr dirty="0" sz="2400" spc="-200" i="1">
                <a:latin typeface="Arial"/>
                <a:cs typeface="Arial"/>
              </a:rPr>
              <a:t>usually</a:t>
            </a:r>
            <a:r>
              <a:rPr dirty="0" sz="2400" spc="25" i="1">
                <a:latin typeface="Arial"/>
                <a:cs typeface="Arial"/>
              </a:rPr>
              <a:t> </a:t>
            </a:r>
            <a:r>
              <a:rPr dirty="0" sz="2400" spc="-210" i="1">
                <a:latin typeface="Arial"/>
                <a:cs typeface="Arial"/>
              </a:rPr>
              <a:t>the</a:t>
            </a:r>
            <a:r>
              <a:rPr dirty="0" sz="2400" spc="30" i="1">
                <a:latin typeface="Arial"/>
                <a:cs typeface="Arial"/>
              </a:rPr>
              <a:t> </a:t>
            </a:r>
            <a:r>
              <a:rPr dirty="0" sz="2400" spc="-225" i="1">
                <a:latin typeface="Arial"/>
                <a:cs typeface="Arial"/>
              </a:rPr>
              <a:t>best</a:t>
            </a:r>
            <a:r>
              <a:rPr dirty="0" sz="2400" spc="30" i="1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one.</a:t>
            </a:r>
            <a:r>
              <a:rPr dirty="0" sz="2400" spc="-10">
                <a:latin typeface="Arial"/>
                <a:cs typeface="Arial"/>
              </a:rPr>
              <a:t>"</a:t>
            </a:r>
            <a:endParaRPr sz="2400">
              <a:latin typeface="Arial"/>
              <a:cs typeface="Arial"/>
            </a:endParaRPr>
          </a:p>
          <a:p>
            <a:pPr lvl="1" marL="756285" marR="740410" indent="-287020">
              <a:lnSpc>
                <a:spcPts val="2160"/>
              </a:lnSpc>
              <a:spcBef>
                <a:spcPts val="555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756285" algn="l"/>
              </a:tabLst>
            </a:pP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 spc="-80">
                <a:latin typeface="Arial"/>
                <a:cs typeface="Arial"/>
              </a:rPr>
              <a:t>principle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 spc="-130">
                <a:latin typeface="Arial"/>
                <a:cs typeface="Arial"/>
              </a:rPr>
              <a:t>usually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 spc="-150">
                <a:latin typeface="Arial"/>
                <a:cs typeface="Arial"/>
              </a:rPr>
              <a:t>(though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 spc="-95">
                <a:latin typeface="Arial"/>
                <a:cs typeface="Arial"/>
              </a:rPr>
              <a:t>incorrectly)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attributed14th-</a:t>
            </a:r>
            <a:r>
              <a:rPr dirty="0" sz="2000" spc="-130">
                <a:latin typeface="Arial"/>
                <a:cs typeface="Arial"/>
              </a:rPr>
              <a:t>century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155">
                <a:latin typeface="Arial"/>
                <a:cs typeface="Arial"/>
              </a:rPr>
              <a:t>English </a:t>
            </a:r>
            <a:r>
              <a:rPr dirty="0" sz="2000" spc="-90">
                <a:latin typeface="Arial"/>
                <a:cs typeface="Arial"/>
              </a:rPr>
              <a:t>logician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70">
                <a:latin typeface="Arial"/>
                <a:cs typeface="Arial"/>
              </a:rPr>
              <a:t>and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80">
                <a:latin typeface="Arial"/>
                <a:cs typeface="Arial"/>
              </a:rPr>
              <a:t>Franciscan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friar,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William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Ockham.</a:t>
            </a:r>
            <a:endParaRPr sz="2000">
              <a:latin typeface="Arial"/>
              <a:cs typeface="Arial"/>
            </a:endParaRPr>
          </a:p>
          <a:p>
            <a:pPr lvl="1" marL="756285" marR="897255" indent="-287020">
              <a:lnSpc>
                <a:spcPts val="2160"/>
              </a:lnSpc>
              <a:spcBef>
                <a:spcPts val="484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756285" algn="l"/>
              </a:tabLst>
            </a:pPr>
            <a:r>
              <a:rPr dirty="0" sz="2000" spc="-20">
                <a:latin typeface="Arial"/>
                <a:cs typeface="Arial"/>
              </a:rPr>
              <a:t>lex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120">
                <a:latin typeface="Arial"/>
                <a:cs typeface="Arial"/>
              </a:rPr>
              <a:t>parsimoniae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("law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 spc="-120">
                <a:latin typeface="Arial"/>
                <a:cs typeface="Arial"/>
              </a:rPr>
              <a:t>parsimony",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"law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155">
                <a:latin typeface="Arial"/>
                <a:cs typeface="Arial"/>
              </a:rPr>
              <a:t>economy",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"law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of </a:t>
            </a:r>
            <a:r>
              <a:rPr dirty="0" sz="2000" spc="-135">
                <a:latin typeface="Arial"/>
                <a:cs typeface="Arial"/>
              </a:rPr>
              <a:t>succinctness")</a:t>
            </a:r>
            <a:endParaRPr sz="2000">
              <a:latin typeface="Arial"/>
              <a:cs typeface="Arial"/>
            </a:endParaRPr>
          </a:p>
          <a:p>
            <a:pPr lvl="1" marL="756285" marR="5080" indent="-287020">
              <a:lnSpc>
                <a:spcPts val="2160"/>
              </a:lnSpc>
              <a:spcBef>
                <a:spcPts val="480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756285" algn="l"/>
              </a:tabLst>
            </a:pPr>
            <a:r>
              <a:rPr dirty="0" sz="2000" spc="-254">
                <a:latin typeface="Arial"/>
                <a:cs typeface="Arial"/>
              </a:rPr>
              <a:t>The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 spc="-120">
                <a:latin typeface="Arial"/>
                <a:cs typeface="Arial"/>
              </a:rPr>
              <a:t>term</a:t>
            </a:r>
            <a:r>
              <a:rPr dirty="0" sz="2000" spc="-35">
                <a:latin typeface="Arial"/>
                <a:cs typeface="Arial"/>
              </a:rPr>
              <a:t> razor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75">
                <a:latin typeface="Arial"/>
                <a:cs typeface="Arial"/>
              </a:rPr>
              <a:t>refers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to </a:t>
            </a:r>
            <a:r>
              <a:rPr dirty="0" sz="2000" spc="-135">
                <a:latin typeface="Arial"/>
                <a:cs typeface="Arial"/>
              </a:rPr>
              <a:t>the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80">
                <a:latin typeface="Arial"/>
                <a:cs typeface="Arial"/>
              </a:rPr>
              <a:t>act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65">
                <a:latin typeface="Arial"/>
                <a:cs typeface="Arial"/>
              </a:rPr>
              <a:t> </a:t>
            </a:r>
            <a:r>
              <a:rPr dirty="0" sz="2000" spc="-170" i="1">
                <a:latin typeface="Arial"/>
                <a:cs typeface="Arial"/>
              </a:rPr>
              <a:t>shaving</a:t>
            </a:r>
            <a:r>
              <a:rPr dirty="0" sz="2000" i="1">
                <a:latin typeface="Arial"/>
                <a:cs typeface="Arial"/>
              </a:rPr>
              <a:t> </a:t>
            </a:r>
            <a:r>
              <a:rPr dirty="0" sz="2000" spc="-160" i="1">
                <a:latin typeface="Arial"/>
                <a:cs typeface="Arial"/>
              </a:rPr>
              <a:t>away</a:t>
            </a:r>
            <a:r>
              <a:rPr dirty="0" sz="2000" spc="10" i="1">
                <a:latin typeface="Arial"/>
                <a:cs typeface="Arial"/>
              </a:rPr>
              <a:t> </a:t>
            </a:r>
            <a:r>
              <a:rPr dirty="0" sz="2000" spc="-180">
                <a:latin typeface="Arial"/>
                <a:cs typeface="Arial"/>
              </a:rPr>
              <a:t>unnecessary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195">
                <a:latin typeface="Arial"/>
                <a:cs typeface="Arial"/>
              </a:rPr>
              <a:t>assumptions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to </a:t>
            </a:r>
            <a:r>
              <a:rPr dirty="0" sz="2000" spc="-10">
                <a:latin typeface="Arial"/>
                <a:cs typeface="Arial"/>
              </a:rPr>
              <a:t>get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to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135">
                <a:latin typeface="Arial"/>
                <a:cs typeface="Arial"/>
              </a:rPr>
              <a:t>the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60">
                <a:latin typeface="Arial"/>
                <a:cs typeface="Arial"/>
              </a:rPr>
              <a:t>simplest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explanation.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4018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95"/>
              </a:spcBef>
            </a:pPr>
            <a:r>
              <a:rPr dirty="0" sz="3200" i="1">
                <a:latin typeface="Times New Roman"/>
                <a:cs typeface="Times New Roman"/>
              </a:rPr>
              <a:t>Issues</a:t>
            </a:r>
            <a:r>
              <a:rPr dirty="0" sz="3200" spc="-2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in</a:t>
            </a:r>
            <a:r>
              <a:rPr dirty="0" sz="3200" spc="-5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DTs</a:t>
            </a:r>
            <a:r>
              <a:rPr dirty="0" sz="3200" spc="-3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Learning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03708" y="605993"/>
            <a:ext cx="25146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25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12444" y="1558668"/>
            <a:ext cx="7067550" cy="4361180"/>
          </a:xfrm>
          <a:prstGeom prst="rect">
            <a:avLst/>
          </a:prstGeom>
        </p:spPr>
        <p:txBody>
          <a:bodyPr wrap="square" lIns="0" tIns="107314" rIns="0" bIns="0" rtlCol="0" vert="horz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844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56870" algn="l"/>
              </a:tabLst>
            </a:pP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Overfitting</a:t>
            </a:r>
            <a:endParaRPr sz="24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620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756285" algn="l"/>
              </a:tabLst>
            </a:pPr>
            <a:r>
              <a:rPr dirty="0" sz="2000">
                <a:latin typeface="Arial"/>
                <a:cs typeface="Arial"/>
              </a:rPr>
              <a:t>Reduced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error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pruning</a:t>
            </a:r>
            <a:endParaRPr sz="20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600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756285" algn="l"/>
              </a:tabLst>
            </a:pPr>
            <a:r>
              <a:rPr dirty="0" sz="2000">
                <a:latin typeface="Arial"/>
                <a:cs typeface="Arial"/>
              </a:rPr>
              <a:t>Rule</a:t>
            </a:r>
            <a:r>
              <a:rPr dirty="0" sz="2000" spc="-10">
                <a:latin typeface="Arial"/>
                <a:cs typeface="Arial"/>
              </a:rPr>
              <a:t> post-pruning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1285"/>
              </a:spcBef>
              <a:buClr>
                <a:srgbClr val="FFCC00"/>
              </a:buClr>
              <a:buFont typeface="Wingdings"/>
              <a:buChar char=""/>
            </a:pP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buClr>
                <a:srgbClr val="009999"/>
              </a:buClr>
              <a:buSzPct val="75000"/>
              <a:buFont typeface="Wingdings"/>
              <a:buChar char=""/>
              <a:tabLst>
                <a:tab pos="356870" algn="l"/>
              </a:tabLst>
            </a:pP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Extensions</a:t>
            </a:r>
            <a:endParaRPr sz="24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620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756285" algn="l"/>
              </a:tabLst>
            </a:pPr>
            <a:r>
              <a:rPr dirty="0" sz="2000">
                <a:latin typeface="Arial"/>
                <a:cs typeface="Arial"/>
              </a:rPr>
              <a:t>Continuous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valued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attributes</a:t>
            </a:r>
            <a:endParaRPr sz="20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600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756285" algn="l"/>
              </a:tabLst>
            </a:pPr>
            <a:r>
              <a:rPr dirty="0" sz="2000">
                <a:latin typeface="Arial"/>
                <a:cs typeface="Arial"/>
              </a:rPr>
              <a:t>Alternative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measures</a:t>
            </a:r>
            <a:r>
              <a:rPr dirty="0" sz="2000" spc="-1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selecting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attributes</a:t>
            </a:r>
            <a:endParaRPr sz="20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600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756285" algn="l"/>
              </a:tabLst>
            </a:pPr>
            <a:r>
              <a:rPr dirty="0" sz="2000">
                <a:latin typeface="Arial"/>
                <a:cs typeface="Arial"/>
              </a:rPr>
              <a:t>Handling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training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examples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with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missing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attribute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values</a:t>
            </a:r>
            <a:endParaRPr sz="20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605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756285" algn="l"/>
              </a:tabLst>
            </a:pPr>
            <a:r>
              <a:rPr dirty="0" sz="2000">
                <a:latin typeface="Arial"/>
                <a:cs typeface="Arial"/>
              </a:rPr>
              <a:t>Handling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attributes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with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different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costs</a:t>
            </a:r>
            <a:endParaRPr sz="20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600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756285" algn="l"/>
              </a:tabLst>
            </a:pPr>
            <a:r>
              <a:rPr dirty="0" sz="2000">
                <a:latin typeface="Arial"/>
                <a:cs typeface="Arial"/>
              </a:rPr>
              <a:t>Improving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computational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efficiency</a:t>
            </a:r>
            <a:endParaRPr sz="20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600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756285" algn="l"/>
              </a:tabLst>
            </a:pP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Most</a:t>
            </a:r>
            <a:r>
              <a:rPr dirty="0" sz="2000" spc="-6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2000" spc="-6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these</a:t>
            </a:r>
            <a:r>
              <a:rPr dirty="0" sz="20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improvements</a:t>
            </a:r>
            <a:r>
              <a:rPr dirty="0" sz="2000" spc="-7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in</a:t>
            </a:r>
            <a:r>
              <a:rPr dirty="0" sz="20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C4.5</a:t>
            </a:r>
            <a:r>
              <a:rPr dirty="0" sz="20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(Quinlan,</a:t>
            </a:r>
            <a:r>
              <a:rPr dirty="0" sz="20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1993)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4018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95"/>
              </a:spcBef>
            </a:pPr>
            <a:r>
              <a:rPr dirty="0" sz="3200" i="1">
                <a:latin typeface="Times New Roman"/>
                <a:cs typeface="Times New Roman"/>
              </a:rPr>
              <a:t>Overfitting</a:t>
            </a:r>
            <a:r>
              <a:rPr dirty="0" sz="3200" spc="-5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in</a:t>
            </a:r>
            <a:r>
              <a:rPr dirty="0" sz="3200" spc="-60" i="1">
                <a:latin typeface="Times New Roman"/>
                <a:cs typeface="Times New Roman"/>
              </a:rPr>
              <a:t> </a:t>
            </a:r>
            <a:r>
              <a:rPr dirty="0" sz="3200" spc="-25" i="1">
                <a:latin typeface="Times New Roman"/>
                <a:cs typeface="Times New Roman"/>
              </a:rPr>
              <a:t>DTs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03708" y="605993"/>
            <a:ext cx="25146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26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407619" y="1653666"/>
            <a:ext cx="7007225" cy="1196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100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56870" algn="l"/>
              </a:tabLst>
            </a:pPr>
            <a:r>
              <a:rPr dirty="0" sz="2400">
                <a:latin typeface="Arial"/>
                <a:cs typeface="Arial"/>
              </a:rPr>
              <a:t>Building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DTs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that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“adapt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too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much”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training </a:t>
            </a:r>
            <a:r>
              <a:rPr dirty="0" sz="2400">
                <a:latin typeface="Arial"/>
                <a:cs typeface="Arial"/>
              </a:rPr>
              <a:t>examples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may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lead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“overfitting”.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56870" algn="l"/>
              </a:tabLst>
            </a:pPr>
            <a:r>
              <a:rPr dirty="0" sz="2400">
                <a:latin typeface="Arial"/>
                <a:cs typeface="Arial"/>
              </a:rPr>
              <a:t>Consider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error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hypothesis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h</a:t>
            </a:r>
            <a:r>
              <a:rPr dirty="0" sz="2400" spc="-65" i="1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over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839419" y="2826562"/>
            <a:ext cx="4481195" cy="75692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324485" indent="-286385">
              <a:lnSpc>
                <a:spcPct val="100000"/>
              </a:lnSpc>
              <a:spcBef>
                <a:spcPts val="580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324485" algn="l"/>
              </a:tabLst>
            </a:pPr>
            <a:r>
              <a:rPr dirty="0" sz="2000">
                <a:latin typeface="Arial"/>
                <a:cs typeface="Arial"/>
              </a:rPr>
              <a:t>training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data: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-10" i="1">
                <a:latin typeface="Arial"/>
                <a:cs typeface="Arial"/>
              </a:rPr>
              <a:t>error</a:t>
            </a:r>
            <a:r>
              <a:rPr dirty="0" baseline="-20576" sz="2025" spc="-15" i="1">
                <a:latin typeface="Arial"/>
                <a:cs typeface="Arial"/>
              </a:rPr>
              <a:t>D</a:t>
            </a:r>
            <a:r>
              <a:rPr dirty="0" sz="2000" spc="-10">
                <a:latin typeface="Arial"/>
                <a:cs typeface="Arial"/>
              </a:rPr>
              <a:t>(</a:t>
            </a:r>
            <a:r>
              <a:rPr dirty="0" sz="2000" spc="-10" i="1">
                <a:latin typeface="Arial"/>
                <a:cs typeface="Arial"/>
              </a:rPr>
              <a:t>h</a:t>
            </a:r>
            <a:r>
              <a:rPr dirty="0" sz="2000" spc="-10"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  <a:p>
            <a:pPr marL="324485" indent="-286385">
              <a:lnSpc>
                <a:spcPct val="100000"/>
              </a:lnSpc>
              <a:spcBef>
                <a:spcPts val="480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324485" algn="l"/>
              </a:tabLst>
            </a:pPr>
            <a:r>
              <a:rPr dirty="0" sz="2000">
                <a:latin typeface="Arial"/>
                <a:cs typeface="Arial"/>
              </a:rPr>
              <a:t>entire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distribution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X</a:t>
            </a:r>
            <a:r>
              <a:rPr dirty="0" sz="2000" spc="-45" i="1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data: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10" i="1">
                <a:latin typeface="Arial"/>
                <a:cs typeface="Arial"/>
              </a:rPr>
              <a:t>error</a:t>
            </a:r>
            <a:r>
              <a:rPr dirty="0" baseline="-20576" sz="2025" spc="-15" i="1">
                <a:latin typeface="Arial"/>
                <a:cs typeface="Arial"/>
              </a:rPr>
              <a:t>X</a:t>
            </a:r>
            <a:r>
              <a:rPr dirty="0" sz="2000" spc="-10">
                <a:latin typeface="Arial"/>
                <a:cs typeface="Arial"/>
              </a:rPr>
              <a:t>(</a:t>
            </a:r>
            <a:r>
              <a:rPr dirty="0" sz="2000" spc="-10" i="1">
                <a:latin typeface="Arial"/>
                <a:cs typeface="Arial"/>
              </a:rPr>
              <a:t>h</a:t>
            </a:r>
            <a:r>
              <a:rPr dirty="0" sz="2000" spc="-10"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895847" y="2826562"/>
            <a:ext cx="166052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empirical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error </a:t>
            </a:r>
            <a:r>
              <a:rPr dirty="0" sz="2000">
                <a:latin typeface="Arial"/>
                <a:cs typeface="Arial"/>
              </a:rPr>
              <a:t>expected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error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82219" y="3629659"/>
            <a:ext cx="7436484" cy="1635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2270" marR="706120" indent="-344805">
              <a:lnSpc>
                <a:spcPct val="100000"/>
              </a:lnSpc>
              <a:spcBef>
                <a:spcPts val="100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82270" algn="l"/>
              </a:tabLst>
            </a:pPr>
            <a:r>
              <a:rPr dirty="0" sz="2400">
                <a:latin typeface="Arial"/>
                <a:cs typeface="Arial"/>
              </a:rPr>
              <a:t>Hypothesis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h</a:t>
            </a:r>
            <a:r>
              <a:rPr dirty="0" sz="2400" spc="-45" i="1"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CC3300"/>
                </a:solidFill>
                <a:latin typeface="Arial"/>
                <a:cs typeface="Arial"/>
              </a:rPr>
              <a:t>overfits</a:t>
            </a:r>
            <a:r>
              <a:rPr dirty="0" sz="2400" spc="-50" i="1">
                <a:solidFill>
                  <a:srgbClr val="CC33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training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data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if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there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is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an </a:t>
            </a:r>
            <a:r>
              <a:rPr dirty="0" sz="2400">
                <a:latin typeface="Arial"/>
                <a:cs typeface="Arial"/>
              </a:rPr>
              <a:t>alternative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hypothesis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h'</a:t>
            </a:r>
            <a:r>
              <a:rPr dirty="0" sz="2400" spc="-70" i="1">
                <a:latin typeface="Arial"/>
                <a:cs typeface="Arial"/>
              </a:rPr>
              <a:t> </a:t>
            </a:r>
            <a:r>
              <a:rPr dirty="0" sz="2400">
                <a:latin typeface="Symbol"/>
                <a:cs typeface="Symbol"/>
              </a:rPr>
              <a:t></a:t>
            </a:r>
            <a:r>
              <a:rPr dirty="0" sz="2400" spc="15">
                <a:latin typeface="Times New Roman"/>
                <a:cs typeface="Times New Roman"/>
              </a:rPr>
              <a:t> </a:t>
            </a:r>
            <a:r>
              <a:rPr dirty="0" sz="2400" i="1">
                <a:latin typeface="Arial"/>
                <a:cs typeface="Arial"/>
              </a:rPr>
              <a:t>H</a:t>
            </a:r>
            <a:r>
              <a:rPr dirty="0" sz="2400" spc="-50" i="1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such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that</a:t>
            </a:r>
            <a:endParaRPr sz="2400">
              <a:latin typeface="Arial"/>
              <a:cs typeface="Arial"/>
            </a:endParaRPr>
          </a:p>
          <a:p>
            <a:pPr marL="952500">
              <a:lnSpc>
                <a:spcPct val="100000"/>
              </a:lnSpc>
              <a:spcBef>
                <a:spcPts val="575"/>
              </a:spcBef>
              <a:tabLst>
                <a:tab pos="3945890" algn="l"/>
                <a:tab pos="4626610" algn="l"/>
              </a:tabLst>
            </a:pPr>
            <a:r>
              <a:rPr dirty="0" sz="2400" i="1">
                <a:latin typeface="Arial"/>
                <a:cs typeface="Arial"/>
              </a:rPr>
              <a:t>error</a:t>
            </a:r>
            <a:r>
              <a:rPr dirty="0" baseline="-20833" sz="2400" i="1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(</a:t>
            </a:r>
            <a:r>
              <a:rPr dirty="0" sz="2400" i="1">
                <a:latin typeface="Arial"/>
                <a:cs typeface="Arial"/>
              </a:rPr>
              <a:t>h</a:t>
            </a:r>
            <a:r>
              <a:rPr dirty="0" sz="2400">
                <a:latin typeface="Arial"/>
                <a:cs typeface="Arial"/>
              </a:rPr>
              <a:t>)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&lt;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error</a:t>
            </a:r>
            <a:r>
              <a:rPr dirty="0" baseline="-20833" sz="2400" spc="-15" i="1">
                <a:latin typeface="Arial"/>
                <a:cs typeface="Arial"/>
              </a:rPr>
              <a:t>D</a:t>
            </a:r>
            <a:r>
              <a:rPr dirty="0" sz="2400" spc="-10">
                <a:latin typeface="Arial"/>
                <a:cs typeface="Arial"/>
              </a:rPr>
              <a:t>(</a:t>
            </a:r>
            <a:r>
              <a:rPr dirty="0" sz="2400" spc="-10" i="1">
                <a:latin typeface="Arial"/>
                <a:cs typeface="Arial"/>
              </a:rPr>
              <a:t>h’</a:t>
            </a:r>
            <a:r>
              <a:rPr dirty="0" sz="2400" spc="-10">
                <a:latin typeface="Arial"/>
                <a:cs typeface="Arial"/>
              </a:rPr>
              <a:t>)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and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i="1">
                <a:latin typeface="Arial"/>
                <a:cs typeface="Arial"/>
              </a:rPr>
              <a:t>error</a:t>
            </a:r>
            <a:r>
              <a:rPr dirty="0" baseline="-20833" sz="2400" i="1">
                <a:latin typeface="Arial"/>
                <a:cs typeface="Arial"/>
              </a:rPr>
              <a:t>X</a:t>
            </a:r>
            <a:r>
              <a:rPr dirty="0" sz="2400">
                <a:latin typeface="Arial"/>
                <a:cs typeface="Arial"/>
              </a:rPr>
              <a:t>(</a:t>
            </a:r>
            <a:r>
              <a:rPr dirty="0" sz="2400" i="1">
                <a:latin typeface="Arial"/>
                <a:cs typeface="Arial"/>
              </a:rPr>
              <a:t>h’</a:t>
            </a:r>
            <a:r>
              <a:rPr dirty="0" sz="2400">
                <a:latin typeface="Arial"/>
                <a:cs typeface="Arial"/>
              </a:rPr>
              <a:t>)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&lt;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error</a:t>
            </a:r>
            <a:r>
              <a:rPr dirty="0" baseline="-20833" sz="2400" spc="-15" i="1">
                <a:latin typeface="Arial"/>
                <a:cs typeface="Arial"/>
              </a:rPr>
              <a:t>X</a:t>
            </a:r>
            <a:r>
              <a:rPr dirty="0" sz="2400" spc="-10">
                <a:latin typeface="Arial"/>
                <a:cs typeface="Arial"/>
              </a:rPr>
              <a:t>(</a:t>
            </a:r>
            <a:r>
              <a:rPr dirty="0" sz="2400" spc="-10" i="1">
                <a:latin typeface="Arial"/>
                <a:cs typeface="Arial"/>
              </a:rPr>
              <a:t>h</a:t>
            </a:r>
            <a:r>
              <a:rPr dirty="0" sz="2400" spc="-1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 marL="382270">
              <a:lnSpc>
                <a:spcPct val="100000"/>
              </a:lnSpc>
              <a:spcBef>
                <a:spcPts val="580"/>
              </a:spcBef>
            </a:pP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i.e.</a:t>
            </a:r>
            <a:r>
              <a:rPr dirty="0" sz="240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0000FF"/>
                </a:solidFill>
                <a:latin typeface="Arial"/>
                <a:cs typeface="Arial"/>
              </a:rPr>
              <a:t>h’</a:t>
            </a:r>
            <a:r>
              <a:rPr dirty="0" sz="2400" spc="-45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behaves</a:t>
            </a:r>
            <a:r>
              <a:rPr dirty="0" sz="2400" spc="-6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better</a:t>
            </a:r>
            <a:r>
              <a:rPr dirty="0" sz="2400" spc="-9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over</a:t>
            </a:r>
            <a:r>
              <a:rPr dirty="0" sz="24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unseen</a:t>
            </a:r>
            <a:r>
              <a:rPr dirty="0" sz="2400" spc="-8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1152525" cy="951230"/>
            <a:chOff x="128015" y="490727"/>
            <a:chExt cx="1152525" cy="95123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1999" y="490727"/>
              <a:ext cx="30480" cy="737870"/>
            </a:xfrm>
            <a:custGeom>
              <a:avLst/>
              <a:gdLst/>
              <a:ahLst/>
              <a:cxnLst/>
              <a:rect l="l" t="t" r="r" b="b"/>
              <a:pathLst>
                <a:path w="30479" h="737869">
                  <a:moveTo>
                    <a:pt x="0" y="737616"/>
                  </a:moveTo>
                  <a:lnTo>
                    <a:pt x="30479" y="737616"/>
                  </a:lnTo>
                  <a:lnTo>
                    <a:pt x="30479" y="0"/>
                  </a:lnTo>
                  <a:lnTo>
                    <a:pt x="0" y="0"/>
                  </a:lnTo>
                  <a:lnTo>
                    <a:pt x="0" y="737616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4018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95"/>
              </a:spcBef>
            </a:pPr>
            <a:r>
              <a:rPr dirty="0" sz="3200" spc="-10" i="1">
                <a:latin typeface="Times New Roman"/>
                <a:cs typeface="Times New Roman"/>
              </a:rPr>
              <a:t>Example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03708" y="605993"/>
            <a:ext cx="25146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27</a:t>
            </a:r>
            <a:endParaRPr sz="1600">
              <a:latin typeface="Arial"/>
              <a:cs typeface="Arial"/>
            </a:endParaRPr>
          </a:p>
        </p:txBody>
      </p:sp>
      <p:graphicFrame>
        <p:nvGraphicFramePr>
          <p:cNvPr id="12" name="object 12" descr=""/>
          <p:cNvGraphicFramePr>
            <a:graphicFrameLocks noGrp="1"/>
          </p:cNvGraphicFramePr>
          <p:nvPr/>
        </p:nvGraphicFramePr>
        <p:xfrm>
          <a:off x="441959" y="1249838"/>
          <a:ext cx="8303259" cy="54692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5280"/>
                <a:gridCol w="540384"/>
                <a:gridCol w="832485"/>
                <a:gridCol w="1263014"/>
                <a:gridCol w="1100455"/>
                <a:gridCol w="1344295"/>
                <a:gridCol w="1008379"/>
                <a:gridCol w="1162684"/>
                <a:gridCol w="215900"/>
                <a:gridCol w="423545"/>
              </a:tblGrid>
              <a:tr h="2755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38100">
                      <a:solidFill>
                        <a:srgbClr val="1C1C1C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1C1C1C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900" spc="-25" b="1">
                          <a:latin typeface="Arial"/>
                          <a:cs typeface="Arial"/>
                        </a:rPr>
                        <a:t>Day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6096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900" spc="-10" b="1">
                          <a:latin typeface="Arial"/>
                          <a:cs typeface="Arial"/>
                        </a:rPr>
                        <a:t>Outlook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609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23812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900" spc="-20" b="1">
                          <a:latin typeface="Arial"/>
                          <a:cs typeface="Arial"/>
                        </a:rPr>
                        <a:t>Temp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609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900" spc="-10" b="1">
                          <a:latin typeface="Arial"/>
                          <a:cs typeface="Arial"/>
                        </a:rPr>
                        <a:t>Humidity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609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211454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900" spc="-20" b="1">
                          <a:latin typeface="Arial"/>
                          <a:cs typeface="Arial"/>
                        </a:rPr>
                        <a:t>Wind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609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900" spc="-10" b="1">
                          <a:latin typeface="Arial"/>
                          <a:cs typeface="Arial"/>
                        </a:rPr>
                        <a:t>Tennis?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6096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1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1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38430">
                <a:tc gridSpan="2" rowSpan="1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rowSpan="16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096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09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09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09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09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096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30200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115"/>
                        </a:lnSpc>
                      </a:pPr>
                      <a:r>
                        <a:rPr dirty="0" sz="1900" spc="-25" i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D1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15"/>
                        </a:lnSpc>
                      </a:pPr>
                      <a:r>
                        <a:rPr dirty="0" sz="1900" spc="-1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Sunny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115"/>
                        </a:lnSpc>
                      </a:pPr>
                      <a:r>
                        <a:rPr dirty="0" sz="1900" spc="-25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Hot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15"/>
                        </a:lnSpc>
                      </a:pPr>
                      <a:r>
                        <a:rPr dirty="0" sz="1900" spc="-2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High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15"/>
                        </a:lnSpc>
                      </a:pPr>
                      <a:r>
                        <a:rPr dirty="0" sz="1900" spc="-2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Weak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2115"/>
                        </a:lnSpc>
                      </a:pPr>
                      <a:r>
                        <a:rPr dirty="0" sz="1900" spc="-25" i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30200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120"/>
                        </a:lnSpc>
                      </a:pPr>
                      <a:r>
                        <a:rPr dirty="0" sz="1900" spc="-25" i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D2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0"/>
                        </a:lnSpc>
                      </a:pPr>
                      <a:r>
                        <a:rPr dirty="0" sz="1900" spc="-1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Sunny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120"/>
                        </a:lnSpc>
                      </a:pPr>
                      <a:r>
                        <a:rPr dirty="0" sz="1900" spc="-25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Hot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0"/>
                        </a:lnSpc>
                      </a:pPr>
                      <a:r>
                        <a:rPr dirty="0" sz="1900" spc="-2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High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2120"/>
                        </a:lnSpc>
                      </a:pPr>
                      <a:r>
                        <a:rPr dirty="0" sz="1900" spc="-1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Strong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2120"/>
                        </a:lnSpc>
                      </a:pPr>
                      <a:r>
                        <a:rPr dirty="0" sz="1900" spc="-25" i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30200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120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D3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0"/>
                        </a:lnSpc>
                      </a:pPr>
                      <a:r>
                        <a:rPr dirty="0" sz="19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Overcast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120"/>
                        </a:lnSpc>
                      </a:pPr>
                      <a:r>
                        <a:rPr dirty="0" sz="1900" spc="-2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Hot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0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High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0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Weak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2120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30200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120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D4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2120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Rain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0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Mild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0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High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0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Weak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2120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30200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120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D5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2120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Rain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0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Cool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2120"/>
                        </a:lnSpc>
                      </a:pPr>
                      <a:r>
                        <a:rPr dirty="0" sz="19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Normal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0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Weak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2120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30200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120"/>
                        </a:lnSpc>
                      </a:pPr>
                      <a:r>
                        <a:rPr dirty="0" sz="1900" spc="-25" i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D6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2120"/>
                        </a:lnSpc>
                      </a:pPr>
                      <a:r>
                        <a:rPr dirty="0" sz="1900" spc="-2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Rain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0"/>
                        </a:lnSpc>
                      </a:pPr>
                      <a:r>
                        <a:rPr dirty="0" sz="1900" spc="-2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Cool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2120"/>
                        </a:lnSpc>
                      </a:pPr>
                      <a:r>
                        <a:rPr dirty="0" sz="1900" spc="-1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Normal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2120"/>
                        </a:lnSpc>
                      </a:pPr>
                      <a:r>
                        <a:rPr dirty="0" sz="1900" spc="-1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Strong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2120"/>
                        </a:lnSpc>
                      </a:pPr>
                      <a:r>
                        <a:rPr dirty="0" sz="1900" spc="-25" i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30200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125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D7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5"/>
                        </a:lnSpc>
                      </a:pPr>
                      <a:r>
                        <a:rPr dirty="0" sz="19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Overcast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5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Cool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2125"/>
                        </a:lnSpc>
                      </a:pPr>
                      <a:r>
                        <a:rPr dirty="0" sz="19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Normal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2125"/>
                        </a:lnSpc>
                      </a:pPr>
                      <a:r>
                        <a:rPr dirty="0" sz="19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Strong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2125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30200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125"/>
                        </a:lnSpc>
                      </a:pPr>
                      <a:r>
                        <a:rPr dirty="0" sz="1900" spc="-25" i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D8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5"/>
                        </a:lnSpc>
                      </a:pPr>
                      <a:r>
                        <a:rPr dirty="0" sz="1900" spc="-1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Sunny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5"/>
                        </a:lnSpc>
                      </a:pPr>
                      <a:r>
                        <a:rPr dirty="0" sz="1900" spc="-2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Mild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5"/>
                        </a:lnSpc>
                      </a:pPr>
                      <a:r>
                        <a:rPr dirty="0" sz="1900" spc="-2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High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5"/>
                        </a:lnSpc>
                      </a:pPr>
                      <a:r>
                        <a:rPr dirty="0" sz="1900" spc="-2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Weak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2125"/>
                        </a:lnSpc>
                      </a:pPr>
                      <a:r>
                        <a:rPr dirty="0" sz="1900" spc="-25" i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30200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125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D9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125"/>
                        </a:lnSpc>
                      </a:pPr>
                      <a:r>
                        <a:rPr dirty="0" sz="19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Sunny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5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Cool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2125"/>
                        </a:lnSpc>
                      </a:pPr>
                      <a:r>
                        <a:rPr dirty="0" sz="19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Normal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5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Weak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2125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30200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2125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D10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2125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Rain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125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Mild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2125"/>
                        </a:lnSpc>
                      </a:pPr>
                      <a:r>
                        <a:rPr dirty="0" sz="19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Normal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5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Weak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2125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30200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2130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D11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130"/>
                        </a:lnSpc>
                      </a:pPr>
                      <a:r>
                        <a:rPr dirty="0" sz="19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Sunny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130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Mild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2130"/>
                        </a:lnSpc>
                      </a:pPr>
                      <a:r>
                        <a:rPr dirty="0" sz="19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Normal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2130"/>
                        </a:lnSpc>
                      </a:pPr>
                      <a:r>
                        <a:rPr dirty="0" sz="19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Strong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2130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30200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2130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D12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30"/>
                        </a:lnSpc>
                      </a:pPr>
                      <a:r>
                        <a:rPr dirty="0" sz="19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Overcast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130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Mild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30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High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2130"/>
                        </a:lnSpc>
                      </a:pPr>
                      <a:r>
                        <a:rPr dirty="0" sz="19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Strong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2130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30200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2130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D13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30"/>
                        </a:lnSpc>
                      </a:pPr>
                      <a:r>
                        <a:rPr dirty="0" sz="19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Overcast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2130"/>
                        </a:lnSpc>
                      </a:pPr>
                      <a:r>
                        <a:rPr dirty="0" sz="1900" spc="-2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Hot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2130"/>
                        </a:lnSpc>
                      </a:pPr>
                      <a:r>
                        <a:rPr dirty="0" sz="1900" spc="-1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Normal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30"/>
                        </a:lnSpc>
                      </a:pPr>
                      <a:r>
                        <a:rPr dirty="0" sz="1900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Weak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2130"/>
                        </a:lnSpc>
                      </a:pPr>
                      <a:r>
                        <a:rPr dirty="0" sz="1900" spc="-25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30200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2130"/>
                        </a:lnSpc>
                      </a:pPr>
                      <a:r>
                        <a:rPr dirty="0" sz="1900" spc="-25" i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D14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2130"/>
                        </a:lnSpc>
                      </a:pPr>
                      <a:r>
                        <a:rPr dirty="0" sz="1900" spc="-2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Rain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130"/>
                        </a:lnSpc>
                      </a:pPr>
                      <a:r>
                        <a:rPr dirty="0" sz="1900" spc="-2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Mild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30"/>
                        </a:lnSpc>
                      </a:pPr>
                      <a:r>
                        <a:rPr dirty="0" sz="1900" spc="-2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High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2130"/>
                        </a:lnSpc>
                      </a:pPr>
                      <a:r>
                        <a:rPr dirty="0" sz="1900" spc="-1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Strong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2130"/>
                        </a:lnSpc>
                      </a:pPr>
                      <a:r>
                        <a:rPr dirty="0" sz="1900" spc="-25" i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432434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7">
                  <a:txBody>
                    <a:bodyPr/>
                    <a:lstStyle/>
                    <a:p>
                      <a:pPr marL="158750">
                        <a:lnSpc>
                          <a:spcPct val="100000"/>
                        </a:lnSpc>
                        <a:spcBef>
                          <a:spcPts val="705"/>
                        </a:spcBef>
                        <a:tabLst>
                          <a:tab pos="1070610" algn="l"/>
                          <a:tab pos="2487930" algn="l"/>
                          <a:tab pos="3467100" algn="l"/>
                          <a:tab pos="4714240" algn="l"/>
                          <a:tab pos="5960745" algn="l"/>
                        </a:tabLst>
                      </a:pPr>
                      <a:r>
                        <a:rPr dirty="0" sz="1900" spc="-25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D15</a:t>
                      </a:r>
                      <a:r>
                        <a:rPr dirty="0" sz="190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900" spc="-2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Sunny</a:t>
                      </a:r>
                      <a:r>
                        <a:rPr dirty="0" sz="190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900" spc="-25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Hot</a:t>
                      </a:r>
                      <a:r>
                        <a:rPr dirty="0" sz="190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900" spc="-1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Normal</a:t>
                      </a:r>
                      <a:r>
                        <a:rPr dirty="0" sz="190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900" spc="-1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Strong</a:t>
                      </a:r>
                      <a:r>
                        <a:rPr dirty="0" sz="190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900" spc="-25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89535">
                    <a:solidFill>
                      <a:srgbClr val="B7B7B7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4018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95"/>
              </a:spcBef>
            </a:pPr>
            <a:r>
              <a:rPr dirty="0" sz="3200" i="1">
                <a:latin typeface="Times New Roman"/>
                <a:cs typeface="Times New Roman"/>
              </a:rPr>
              <a:t>Overfitting</a:t>
            </a:r>
            <a:r>
              <a:rPr dirty="0" sz="3200" spc="-5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in</a:t>
            </a:r>
            <a:r>
              <a:rPr dirty="0" sz="3200" spc="-55" i="1">
                <a:latin typeface="Times New Roman"/>
                <a:cs typeface="Times New Roman"/>
              </a:rPr>
              <a:t> </a:t>
            </a:r>
            <a:r>
              <a:rPr dirty="0" sz="3200" spc="-25" i="1">
                <a:latin typeface="Times New Roman"/>
                <a:cs typeface="Times New Roman"/>
              </a:rPr>
              <a:t>DTs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03708" y="605993"/>
            <a:ext cx="25146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28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90600" y="1371600"/>
            <a:ext cx="6705600" cy="3983736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460044" y="5439867"/>
            <a:ext cx="8295640" cy="9391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00" spc="-10">
                <a:latin typeface="Symbol"/>
                <a:cs typeface="Symbol"/>
              </a:rPr>
              <a:t></a:t>
            </a:r>
            <a:r>
              <a:rPr dirty="0" sz="2000" spc="-10" i="1">
                <a:latin typeface="Times New Roman"/>
                <a:cs typeface="Times New Roman"/>
              </a:rPr>
              <a:t>Outlook=Sunny,</a:t>
            </a:r>
            <a:r>
              <a:rPr dirty="0" sz="2000" spc="-114" i="1">
                <a:latin typeface="Times New Roman"/>
                <a:cs typeface="Times New Roman"/>
              </a:rPr>
              <a:t> </a:t>
            </a:r>
            <a:r>
              <a:rPr dirty="0" sz="2000" spc="-20" i="1">
                <a:latin typeface="Times New Roman"/>
                <a:cs typeface="Times New Roman"/>
              </a:rPr>
              <a:t>Temp=Hot,</a:t>
            </a:r>
            <a:r>
              <a:rPr dirty="0" sz="2000" spc="-90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Humidity=Normal,</a:t>
            </a:r>
            <a:r>
              <a:rPr dirty="0" sz="2000" spc="-55" i="1">
                <a:latin typeface="Times New Roman"/>
                <a:cs typeface="Times New Roman"/>
              </a:rPr>
              <a:t> </a:t>
            </a:r>
            <a:r>
              <a:rPr dirty="0" sz="2000" spc="-20" i="1">
                <a:latin typeface="Times New Roman"/>
                <a:cs typeface="Times New Roman"/>
              </a:rPr>
              <a:t>Wind=Strong,</a:t>
            </a:r>
            <a:r>
              <a:rPr dirty="0" sz="2000" spc="-75" i="1">
                <a:latin typeface="Times New Roman"/>
                <a:cs typeface="Times New Roman"/>
              </a:rPr>
              <a:t> </a:t>
            </a:r>
            <a:r>
              <a:rPr dirty="0" sz="2000" spc="-10" i="1">
                <a:latin typeface="Times New Roman"/>
                <a:cs typeface="Times New Roman"/>
              </a:rPr>
              <a:t>PlayTennis=No</a:t>
            </a:r>
            <a:r>
              <a:rPr dirty="0" sz="2000" i="1">
                <a:latin typeface="Times New Roman"/>
                <a:cs typeface="Times New Roman"/>
              </a:rPr>
              <a:t> </a:t>
            </a:r>
            <a:r>
              <a:rPr dirty="0" sz="2000" spc="-50">
                <a:latin typeface="Symbol"/>
                <a:cs typeface="Symbol"/>
              </a:rPr>
              <a:t></a:t>
            </a:r>
            <a:endParaRPr sz="20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2405"/>
              </a:spcBef>
            </a:pPr>
            <a:r>
              <a:rPr dirty="0" sz="2000">
                <a:latin typeface="Arial"/>
                <a:cs typeface="Arial"/>
              </a:rPr>
              <a:t>New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noisy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example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causes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splitting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second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leaf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node.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4018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95"/>
              </a:spcBef>
            </a:pPr>
            <a:r>
              <a:rPr dirty="0" sz="3200" i="1">
                <a:latin typeface="Times New Roman"/>
                <a:cs typeface="Times New Roman"/>
              </a:rPr>
              <a:t>Overfitting</a:t>
            </a:r>
            <a:r>
              <a:rPr dirty="0" sz="3200" spc="-5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in</a:t>
            </a:r>
            <a:r>
              <a:rPr dirty="0" sz="3200" spc="-55" i="1">
                <a:latin typeface="Times New Roman"/>
                <a:cs typeface="Times New Roman"/>
              </a:rPr>
              <a:t> </a:t>
            </a:r>
            <a:r>
              <a:rPr dirty="0" sz="3200" spc="-25" i="1">
                <a:latin typeface="Times New Roman"/>
                <a:cs typeface="Times New Roman"/>
              </a:rPr>
              <a:t>DTs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03708" y="605993"/>
            <a:ext cx="25146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29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3400" y="1447800"/>
            <a:ext cx="7696200" cy="4828032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4018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95"/>
              </a:spcBef>
            </a:pPr>
            <a:r>
              <a:rPr dirty="0" sz="3200" i="1">
                <a:latin typeface="Times New Roman"/>
                <a:cs typeface="Times New Roman"/>
              </a:rPr>
              <a:t>Avoid</a:t>
            </a:r>
            <a:r>
              <a:rPr dirty="0" sz="3200" spc="-7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Overfitting</a:t>
            </a:r>
            <a:r>
              <a:rPr dirty="0" sz="3200" spc="-4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in</a:t>
            </a:r>
            <a:r>
              <a:rPr dirty="0" sz="3200" spc="-60" i="1">
                <a:latin typeface="Times New Roman"/>
                <a:cs typeface="Times New Roman"/>
              </a:rPr>
              <a:t> </a:t>
            </a:r>
            <a:r>
              <a:rPr dirty="0" sz="3200" spc="-25" i="1">
                <a:latin typeface="Times New Roman"/>
                <a:cs typeface="Times New Roman"/>
              </a:rPr>
              <a:t>DTs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03708" y="605993"/>
            <a:ext cx="25146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30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474370" y="1503855"/>
            <a:ext cx="8054975" cy="4282440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420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56870" algn="l"/>
              </a:tabLst>
            </a:pPr>
            <a:r>
              <a:rPr dirty="0" sz="2400">
                <a:latin typeface="Arial"/>
                <a:cs typeface="Arial"/>
              </a:rPr>
              <a:t>Two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strategies:</a:t>
            </a:r>
            <a:endParaRPr sz="2400">
              <a:latin typeface="Arial"/>
              <a:cs typeface="Arial"/>
            </a:endParaRPr>
          </a:p>
          <a:p>
            <a:pPr lvl="1" marL="927100" indent="-457200">
              <a:lnSpc>
                <a:spcPct val="100000"/>
              </a:lnSpc>
              <a:spcBef>
                <a:spcPts val="260"/>
              </a:spcBef>
              <a:buClr>
                <a:srgbClr val="FFCC00"/>
              </a:buClr>
              <a:buSzPct val="75000"/>
              <a:buAutoNum type="arabicPeriod"/>
              <a:tabLst>
                <a:tab pos="927100" algn="l"/>
              </a:tabLst>
            </a:pPr>
            <a:r>
              <a:rPr dirty="0" sz="2000">
                <a:latin typeface="Arial"/>
                <a:cs typeface="Arial"/>
              </a:rPr>
              <a:t>Stop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growing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tree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earlier,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before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perfect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classification</a:t>
            </a:r>
            <a:endParaRPr sz="2000">
              <a:latin typeface="Arial"/>
              <a:cs typeface="Arial"/>
            </a:endParaRPr>
          </a:p>
          <a:p>
            <a:pPr lvl="1" marL="927100" indent="-457200">
              <a:lnSpc>
                <a:spcPct val="100000"/>
              </a:lnSpc>
              <a:spcBef>
                <a:spcPts val="240"/>
              </a:spcBef>
              <a:buClr>
                <a:srgbClr val="FFCC00"/>
              </a:buClr>
              <a:buSzPct val="75000"/>
              <a:buAutoNum type="arabicPeriod"/>
              <a:tabLst>
                <a:tab pos="927100" algn="l"/>
              </a:tabLst>
            </a:pPr>
            <a:r>
              <a:rPr dirty="0" sz="2000">
                <a:latin typeface="Arial"/>
                <a:cs typeface="Arial"/>
              </a:rPr>
              <a:t>Allow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tree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overfit</a:t>
            </a:r>
            <a:r>
              <a:rPr dirty="0" sz="2000" spc="-55" i="1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data,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 i="1">
                <a:latin typeface="Arial"/>
                <a:cs typeface="Arial"/>
              </a:rPr>
              <a:t>post-</a:t>
            </a:r>
            <a:r>
              <a:rPr dirty="0" sz="2000" i="1">
                <a:latin typeface="Arial"/>
                <a:cs typeface="Arial"/>
              </a:rPr>
              <a:t>prune</a:t>
            </a:r>
            <a:r>
              <a:rPr dirty="0" sz="2000" spc="-55" i="1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tree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75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56870" algn="l"/>
              </a:tabLst>
            </a:pPr>
            <a:r>
              <a:rPr dirty="0" sz="2400">
                <a:latin typeface="Arial"/>
                <a:cs typeface="Arial"/>
              </a:rPr>
              <a:t>Training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and</a:t>
            </a:r>
            <a:r>
              <a:rPr dirty="0" sz="2400" spc="-1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validation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set</a:t>
            </a:r>
            <a:endParaRPr sz="2400">
              <a:latin typeface="Arial"/>
              <a:cs typeface="Arial"/>
            </a:endParaRPr>
          </a:p>
          <a:p>
            <a:pPr marL="756285" marR="468630" indent="-287020">
              <a:lnSpc>
                <a:spcPts val="2160"/>
              </a:lnSpc>
              <a:spcBef>
                <a:spcPts val="530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756285" algn="l"/>
              </a:tabLst>
            </a:pPr>
            <a:r>
              <a:rPr dirty="0" sz="2000">
                <a:latin typeface="Arial"/>
                <a:cs typeface="Arial"/>
              </a:rPr>
              <a:t>split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training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two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parts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(training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validation)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use </a:t>
            </a:r>
            <a:r>
              <a:rPr dirty="0" sz="2000">
                <a:latin typeface="Arial"/>
                <a:cs typeface="Arial"/>
              </a:rPr>
              <a:t>validation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assess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utility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10" i="1">
                <a:latin typeface="Arial"/>
                <a:cs typeface="Arial"/>
              </a:rPr>
              <a:t>post-pruning</a:t>
            </a:r>
            <a:endParaRPr sz="2000">
              <a:latin typeface="Arial"/>
              <a:cs typeface="Arial"/>
            </a:endParaRPr>
          </a:p>
          <a:p>
            <a:pPr lvl="1" marL="1155700" indent="-228600">
              <a:lnSpc>
                <a:spcPct val="100000"/>
              </a:lnSpc>
              <a:spcBef>
                <a:spcPts val="190"/>
              </a:spcBef>
              <a:buClr>
                <a:srgbClr val="5F5F5F"/>
              </a:buClr>
              <a:buSzPct val="75000"/>
              <a:buFont typeface="Wingdings"/>
              <a:buChar char=""/>
              <a:tabLst>
                <a:tab pos="1155700" algn="l"/>
              </a:tabLst>
            </a:pPr>
            <a:r>
              <a:rPr dirty="0" sz="1800" i="1">
                <a:latin typeface="Arial"/>
                <a:cs typeface="Arial"/>
              </a:rPr>
              <a:t>Reduced</a:t>
            </a:r>
            <a:r>
              <a:rPr dirty="0" sz="1800" spc="-4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error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 spc="-10" i="1">
                <a:latin typeface="Arial"/>
                <a:cs typeface="Arial"/>
              </a:rPr>
              <a:t>pruning</a:t>
            </a:r>
            <a:endParaRPr sz="1800">
              <a:latin typeface="Arial"/>
              <a:cs typeface="Arial"/>
            </a:endParaRPr>
          </a:p>
          <a:p>
            <a:pPr lvl="1" marL="1155700" indent="-228600">
              <a:lnSpc>
                <a:spcPct val="100000"/>
              </a:lnSpc>
              <a:spcBef>
                <a:spcPts val="220"/>
              </a:spcBef>
              <a:buClr>
                <a:srgbClr val="5F5F5F"/>
              </a:buClr>
              <a:buSzPct val="75000"/>
              <a:buFont typeface="Wingdings"/>
              <a:buChar char=""/>
              <a:tabLst>
                <a:tab pos="1155700" algn="l"/>
              </a:tabLst>
            </a:pPr>
            <a:r>
              <a:rPr dirty="0" sz="1800" i="1">
                <a:latin typeface="Arial"/>
                <a:cs typeface="Arial"/>
              </a:rPr>
              <a:t>Rule</a:t>
            </a:r>
            <a:r>
              <a:rPr dirty="0" sz="1800" spc="-5" i="1">
                <a:latin typeface="Arial"/>
                <a:cs typeface="Arial"/>
              </a:rPr>
              <a:t> </a:t>
            </a:r>
            <a:r>
              <a:rPr dirty="0" sz="1800" spc="-10" i="1">
                <a:latin typeface="Arial"/>
                <a:cs typeface="Arial"/>
              </a:rPr>
              <a:t>pruning</a:t>
            </a:r>
            <a:endParaRPr sz="18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65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56870" algn="l"/>
              </a:tabLst>
            </a:pPr>
            <a:r>
              <a:rPr dirty="0" sz="2400">
                <a:latin typeface="Arial"/>
                <a:cs typeface="Arial"/>
              </a:rPr>
              <a:t>Other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approaches</a:t>
            </a:r>
            <a:endParaRPr sz="2400">
              <a:latin typeface="Arial"/>
              <a:cs typeface="Arial"/>
            </a:endParaRPr>
          </a:p>
          <a:p>
            <a:pPr algn="just" lvl="1" marL="755015" marR="5080" indent="-285750">
              <a:lnSpc>
                <a:spcPct val="90000"/>
              </a:lnSpc>
              <a:spcBef>
                <a:spcPts val="495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756285" algn="l"/>
              </a:tabLst>
            </a:pPr>
            <a:r>
              <a:rPr dirty="0" sz="2000">
                <a:latin typeface="Arial"/>
                <a:cs typeface="Arial"/>
              </a:rPr>
              <a:t>Use</a:t>
            </a:r>
            <a:r>
              <a:rPr dirty="0" sz="2000" spc="1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1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statistical</a:t>
            </a:r>
            <a:r>
              <a:rPr dirty="0" sz="2000" spc="1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test</a:t>
            </a:r>
            <a:r>
              <a:rPr dirty="0" sz="2000" spc="1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1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estimate</a:t>
            </a:r>
            <a:r>
              <a:rPr dirty="0" sz="2000" spc="1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effect</a:t>
            </a:r>
            <a:r>
              <a:rPr dirty="0" sz="2000" spc="1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1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expanding</a:t>
            </a:r>
            <a:r>
              <a:rPr dirty="0" sz="2000" spc="2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19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pruning </a:t>
            </a:r>
            <a:r>
              <a:rPr dirty="0" sz="2000" spc="-10">
                <a:latin typeface="Arial"/>
                <a:cs typeface="Arial"/>
              </a:rPr>
              <a:t>	</a:t>
            </a:r>
            <a:r>
              <a:rPr dirty="0" sz="2000" i="1">
                <a:latin typeface="Arial"/>
                <a:cs typeface="Arial"/>
              </a:rPr>
              <a:t>Minimum</a:t>
            </a:r>
            <a:r>
              <a:rPr dirty="0" sz="2000" spc="225" i="1">
                <a:latin typeface="Arial"/>
                <a:cs typeface="Arial"/>
              </a:rPr>
              <a:t>  </a:t>
            </a:r>
            <a:r>
              <a:rPr dirty="0" sz="2000" i="1">
                <a:latin typeface="Arial"/>
                <a:cs typeface="Arial"/>
              </a:rPr>
              <a:t>description</a:t>
            </a:r>
            <a:r>
              <a:rPr dirty="0" sz="2000" spc="229" i="1">
                <a:latin typeface="Arial"/>
                <a:cs typeface="Arial"/>
              </a:rPr>
              <a:t>  </a:t>
            </a:r>
            <a:r>
              <a:rPr dirty="0" sz="2000" i="1">
                <a:latin typeface="Arial"/>
                <a:cs typeface="Arial"/>
              </a:rPr>
              <a:t>length</a:t>
            </a:r>
            <a:r>
              <a:rPr dirty="0" sz="2000" spc="215" i="1">
                <a:latin typeface="Arial"/>
                <a:cs typeface="Arial"/>
              </a:rPr>
              <a:t>  </a:t>
            </a:r>
            <a:r>
              <a:rPr dirty="0" sz="2000" i="1">
                <a:latin typeface="Arial"/>
                <a:cs typeface="Arial"/>
              </a:rPr>
              <a:t>principle</a:t>
            </a:r>
            <a:r>
              <a:rPr dirty="0" sz="2000">
                <a:latin typeface="Arial"/>
                <a:cs typeface="Arial"/>
              </a:rPr>
              <a:t>:</a:t>
            </a:r>
            <a:r>
              <a:rPr dirty="0" sz="2000" spc="22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uses</a:t>
            </a:r>
            <a:r>
              <a:rPr dirty="0" sz="2000" spc="22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21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measure</a:t>
            </a:r>
            <a:r>
              <a:rPr dirty="0" sz="2000" spc="215">
                <a:latin typeface="Arial"/>
                <a:cs typeface="Arial"/>
              </a:rPr>
              <a:t>  </a:t>
            </a:r>
            <a:r>
              <a:rPr dirty="0" sz="2000" spc="-25">
                <a:latin typeface="Arial"/>
                <a:cs typeface="Arial"/>
              </a:rPr>
              <a:t>of </a:t>
            </a:r>
            <a:r>
              <a:rPr dirty="0" sz="2000" spc="-25">
                <a:latin typeface="Arial"/>
                <a:cs typeface="Arial"/>
              </a:rPr>
              <a:t>	</a:t>
            </a:r>
            <a:r>
              <a:rPr dirty="0" sz="2000">
                <a:latin typeface="Arial"/>
                <a:cs typeface="Arial"/>
              </a:rPr>
              <a:t>complexity</a:t>
            </a:r>
            <a:r>
              <a:rPr dirty="0" sz="2000" spc="1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3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encoding</a:t>
            </a:r>
            <a:r>
              <a:rPr dirty="0" sz="2000" spc="2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2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DT</a:t>
            </a:r>
            <a:r>
              <a:rPr dirty="0" sz="2000" spc="4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3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3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examples,</a:t>
            </a:r>
            <a:r>
              <a:rPr dirty="0" sz="2000" spc="2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35">
                <a:latin typeface="Arial"/>
                <a:cs typeface="Arial"/>
              </a:rPr>
              <a:t>  </a:t>
            </a:r>
            <a:r>
              <a:rPr dirty="0" sz="2000" spc="-20">
                <a:latin typeface="Arial"/>
                <a:cs typeface="Arial"/>
              </a:rPr>
              <a:t>halt </a:t>
            </a:r>
            <a:r>
              <a:rPr dirty="0" sz="2000" spc="-20">
                <a:latin typeface="Arial"/>
                <a:cs typeface="Arial"/>
              </a:rPr>
              <a:t>	</a:t>
            </a:r>
            <a:r>
              <a:rPr dirty="0" sz="2000">
                <a:latin typeface="Arial"/>
                <a:cs typeface="Arial"/>
              </a:rPr>
              <a:t>growing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tree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when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this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encoding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size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minimal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4018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95"/>
              </a:spcBef>
            </a:pPr>
            <a:r>
              <a:rPr dirty="0" sz="3200" spc="-20" i="1">
                <a:latin typeface="Times New Roman"/>
                <a:cs typeface="Times New Roman"/>
              </a:rPr>
              <a:t>Reduced-</a:t>
            </a:r>
            <a:r>
              <a:rPr dirty="0" sz="3200" i="1">
                <a:latin typeface="Times New Roman"/>
                <a:cs typeface="Times New Roman"/>
              </a:rPr>
              <a:t>error</a:t>
            </a:r>
            <a:r>
              <a:rPr dirty="0" sz="3200" spc="-2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Pruning</a:t>
            </a:r>
            <a:r>
              <a:rPr dirty="0" sz="3200" spc="-2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(Quinlan</a:t>
            </a:r>
            <a:r>
              <a:rPr dirty="0" sz="3200" spc="-5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1987)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03708" y="605993"/>
            <a:ext cx="25146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31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200063" rIns="0" bIns="0" rtlCol="0" vert="horz">
            <a:spAutoFit/>
          </a:bodyPr>
          <a:lstStyle/>
          <a:p>
            <a:pPr marL="394970" indent="-344170">
              <a:lnSpc>
                <a:spcPct val="100000"/>
              </a:lnSpc>
              <a:spcBef>
                <a:spcPts val="680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94970" algn="l"/>
              </a:tabLst>
            </a:pPr>
            <a:r>
              <a:rPr dirty="0"/>
              <a:t>Each</a:t>
            </a:r>
            <a:r>
              <a:rPr dirty="0" spc="-60"/>
              <a:t> </a:t>
            </a:r>
            <a:r>
              <a:rPr dirty="0"/>
              <a:t>node</a:t>
            </a:r>
            <a:r>
              <a:rPr dirty="0" spc="-70"/>
              <a:t> </a:t>
            </a:r>
            <a:r>
              <a:rPr dirty="0"/>
              <a:t>is</a:t>
            </a:r>
            <a:r>
              <a:rPr dirty="0" spc="-30"/>
              <a:t> </a:t>
            </a:r>
            <a:r>
              <a:rPr dirty="0"/>
              <a:t>a</a:t>
            </a:r>
            <a:r>
              <a:rPr dirty="0" spc="-30"/>
              <a:t> </a:t>
            </a:r>
            <a:r>
              <a:rPr dirty="0"/>
              <a:t>candidate</a:t>
            </a:r>
            <a:r>
              <a:rPr dirty="0" spc="-65"/>
              <a:t> </a:t>
            </a:r>
            <a:r>
              <a:rPr dirty="0"/>
              <a:t>for</a:t>
            </a:r>
            <a:r>
              <a:rPr dirty="0" spc="-80"/>
              <a:t> </a:t>
            </a:r>
            <a:r>
              <a:rPr dirty="0" spc="-10"/>
              <a:t>pruning</a:t>
            </a:r>
          </a:p>
          <a:p>
            <a:pPr marL="394970" marR="147955" indent="-344805">
              <a:lnSpc>
                <a:spcPct val="100000"/>
              </a:lnSpc>
              <a:spcBef>
                <a:spcPts val="575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94970" algn="l"/>
              </a:tabLst>
            </a:pPr>
            <a:r>
              <a:rPr dirty="0" i="1">
                <a:latin typeface="Arial"/>
                <a:cs typeface="Arial"/>
              </a:rPr>
              <a:t>Pruning</a:t>
            </a:r>
            <a:r>
              <a:rPr dirty="0" spc="-45" i="1">
                <a:latin typeface="Arial"/>
                <a:cs typeface="Arial"/>
              </a:rPr>
              <a:t> </a:t>
            </a:r>
            <a:r>
              <a:rPr dirty="0"/>
              <a:t>consists</a:t>
            </a:r>
            <a:r>
              <a:rPr dirty="0" spc="-60"/>
              <a:t> </a:t>
            </a:r>
            <a:r>
              <a:rPr dirty="0"/>
              <a:t>in</a:t>
            </a:r>
            <a:r>
              <a:rPr dirty="0" spc="-35"/>
              <a:t> </a:t>
            </a:r>
            <a:r>
              <a:rPr dirty="0"/>
              <a:t>removing</a:t>
            </a:r>
            <a:r>
              <a:rPr dirty="0" spc="-50"/>
              <a:t> </a:t>
            </a:r>
            <a:r>
              <a:rPr dirty="0"/>
              <a:t>a</a:t>
            </a:r>
            <a:r>
              <a:rPr dirty="0" spc="-5"/>
              <a:t> </a:t>
            </a:r>
            <a:r>
              <a:rPr dirty="0"/>
              <a:t>subtree</a:t>
            </a:r>
            <a:r>
              <a:rPr dirty="0" spc="-65"/>
              <a:t> </a:t>
            </a:r>
            <a:r>
              <a:rPr dirty="0"/>
              <a:t>rooted</a:t>
            </a:r>
            <a:r>
              <a:rPr dirty="0" spc="-55"/>
              <a:t> </a:t>
            </a:r>
            <a:r>
              <a:rPr dirty="0"/>
              <a:t>in</a:t>
            </a:r>
            <a:r>
              <a:rPr dirty="0" spc="-55"/>
              <a:t> </a:t>
            </a:r>
            <a:r>
              <a:rPr dirty="0"/>
              <a:t>a</a:t>
            </a:r>
            <a:r>
              <a:rPr dirty="0" spc="-35"/>
              <a:t> </a:t>
            </a:r>
            <a:r>
              <a:rPr dirty="0"/>
              <a:t>node:</a:t>
            </a:r>
            <a:r>
              <a:rPr dirty="0" spc="-80"/>
              <a:t> </a:t>
            </a:r>
            <a:r>
              <a:rPr dirty="0" spc="-25"/>
              <a:t>the </a:t>
            </a:r>
            <a:r>
              <a:rPr dirty="0"/>
              <a:t>node</a:t>
            </a:r>
            <a:r>
              <a:rPr dirty="0" spc="-65"/>
              <a:t> </a:t>
            </a:r>
            <a:r>
              <a:rPr dirty="0"/>
              <a:t>becomes</a:t>
            </a:r>
            <a:r>
              <a:rPr dirty="0" spc="-105"/>
              <a:t> </a:t>
            </a:r>
            <a:r>
              <a:rPr dirty="0"/>
              <a:t>a</a:t>
            </a:r>
            <a:r>
              <a:rPr dirty="0" spc="-30"/>
              <a:t> </a:t>
            </a:r>
            <a:r>
              <a:rPr dirty="0"/>
              <a:t>leaf</a:t>
            </a:r>
            <a:r>
              <a:rPr dirty="0" spc="-60"/>
              <a:t> </a:t>
            </a:r>
            <a:r>
              <a:rPr dirty="0"/>
              <a:t>and</a:t>
            </a:r>
            <a:r>
              <a:rPr dirty="0" spc="-50"/>
              <a:t> </a:t>
            </a:r>
            <a:r>
              <a:rPr dirty="0"/>
              <a:t>is</a:t>
            </a:r>
            <a:r>
              <a:rPr dirty="0" spc="-40"/>
              <a:t> </a:t>
            </a:r>
            <a:r>
              <a:rPr dirty="0"/>
              <a:t>assigned</a:t>
            </a:r>
            <a:r>
              <a:rPr dirty="0" spc="-50"/>
              <a:t> </a:t>
            </a:r>
            <a:r>
              <a:rPr dirty="0"/>
              <a:t>the</a:t>
            </a:r>
            <a:r>
              <a:rPr dirty="0" spc="-50"/>
              <a:t> </a:t>
            </a:r>
            <a:r>
              <a:rPr dirty="0"/>
              <a:t>most</a:t>
            </a:r>
            <a:r>
              <a:rPr dirty="0" spc="-75"/>
              <a:t> </a:t>
            </a:r>
            <a:r>
              <a:rPr dirty="0" spc="-10"/>
              <a:t>common classification</a:t>
            </a:r>
          </a:p>
          <a:p>
            <a:pPr marL="394970" marR="666115" indent="-344805">
              <a:lnSpc>
                <a:spcPct val="100000"/>
              </a:lnSpc>
              <a:spcBef>
                <a:spcPts val="585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94970" algn="l"/>
              </a:tabLst>
            </a:pPr>
            <a:r>
              <a:rPr dirty="0"/>
              <a:t>Nodes</a:t>
            </a:r>
            <a:r>
              <a:rPr dirty="0" spc="-80"/>
              <a:t> </a:t>
            </a:r>
            <a:r>
              <a:rPr dirty="0"/>
              <a:t>are</a:t>
            </a:r>
            <a:r>
              <a:rPr dirty="0" spc="-45"/>
              <a:t> </a:t>
            </a:r>
            <a:r>
              <a:rPr dirty="0"/>
              <a:t>removed</a:t>
            </a:r>
            <a:r>
              <a:rPr dirty="0" spc="-60"/>
              <a:t> </a:t>
            </a:r>
            <a:r>
              <a:rPr dirty="0"/>
              <a:t>only</a:t>
            </a:r>
            <a:r>
              <a:rPr dirty="0" spc="-75"/>
              <a:t> </a:t>
            </a:r>
            <a:r>
              <a:rPr dirty="0"/>
              <a:t>if</a:t>
            </a:r>
            <a:r>
              <a:rPr dirty="0" spc="-40"/>
              <a:t> </a:t>
            </a:r>
            <a:r>
              <a:rPr dirty="0"/>
              <a:t>the</a:t>
            </a:r>
            <a:r>
              <a:rPr dirty="0" spc="-65"/>
              <a:t> </a:t>
            </a:r>
            <a:r>
              <a:rPr dirty="0"/>
              <a:t>resulting</a:t>
            </a:r>
            <a:r>
              <a:rPr dirty="0" spc="-55"/>
              <a:t> </a:t>
            </a:r>
            <a:r>
              <a:rPr dirty="0"/>
              <a:t>tree</a:t>
            </a:r>
            <a:r>
              <a:rPr dirty="0" spc="-55"/>
              <a:t> </a:t>
            </a:r>
            <a:r>
              <a:rPr dirty="0"/>
              <a:t>performs</a:t>
            </a:r>
            <a:r>
              <a:rPr dirty="0" spc="-110"/>
              <a:t> </a:t>
            </a:r>
            <a:r>
              <a:rPr dirty="0" spc="-25"/>
              <a:t>no </a:t>
            </a:r>
            <a:r>
              <a:rPr dirty="0"/>
              <a:t>worse</a:t>
            </a:r>
            <a:r>
              <a:rPr dirty="0" spc="-30"/>
              <a:t> </a:t>
            </a:r>
            <a:r>
              <a:rPr dirty="0">
                <a:solidFill>
                  <a:srgbClr val="007373"/>
                </a:solidFill>
              </a:rPr>
              <a:t>on</a:t>
            </a:r>
            <a:r>
              <a:rPr dirty="0" spc="-80">
                <a:solidFill>
                  <a:srgbClr val="007373"/>
                </a:solidFill>
              </a:rPr>
              <a:t> </a:t>
            </a:r>
            <a:r>
              <a:rPr dirty="0">
                <a:solidFill>
                  <a:srgbClr val="007373"/>
                </a:solidFill>
              </a:rPr>
              <a:t>the</a:t>
            </a:r>
            <a:r>
              <a:rPr dirty="0" spc="-80">
                <a:solidFill>
                  <a:srgbClr val="007373"/>
                </a:solidFill>
              </a:rPr>
              <a:t> </a:t>
            </a:r>
            <a:r>
              <a:rPr dirty="0">
                <a:solidFill>
                  <a:srgbClr val="007373"/>
                </a:solidFill>
              </a:rPr>
              <a:t>validation</a:t>
            </a:r>
            <a:r>
              <a:rPr dirty="0" spc="-60">
                <a:solidFill>
                  <a:srgbClr val="007373"/>
                </a:solidFill>
              </a:rPr>
              <a:t> </a:t>
            </a:r>
            <a:r>
              <a:rPr dirty="0" spc="-20">
                <a:solidFill>
                  <a:srgbClr val="007373"/>
                </a:solidFill>
              </a:rPr>
              <a:t>set</a:t>
            </a:r>
            <a:r>
              <a:rPr dirty="0" spc="-20"/>
              <a:t>.</a:t>
            </a:r>
          </a:p>
          <a:p>
            <a:pPr marL="394970" marR="5080" indent="-344805">
              <a:lnSpc>
                <a:spcPct val="100000"/>
              </a:lnSpc>
              <a:spcBef>
                <a:spcPts val="575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94970" algn="l"/>
              </a:tabLst>
            </a:pPr>
            <a:r>
              <a:rPr dirty="0"/>
              <a:t>Nodes</a:t>
            </a:r>
            <a:r>
              <a:rPr dirty="0" spc="-80"/>
              <a:t> </a:t>
            </a:r>
            <a:r>
              <a:rPr dirty="0"/>
              <a:t>are</a:t>
            </a:r>
            <a:r>
              <a:rPr dirty="0" spc="-60"/>
              <a:t> </a:t>
            </a:r>
            <a:r>
              <a:rPr dirty="0"/>
              <a:t>pruned</a:t>
            </a:r>
            <a:r>
              <a:rPr dirty="0" spc="-100"/>
              <a:t> </a:t>
            </a:r>
            <a:r>
              <a:rPr dirty="0"/>
              <a:t>iteratively:</a:t>
            </a:r>
            <a:r>
              <a:rPr dirty="0" spc="-35"/>
              <a:t> </a:t>
            </a:r>
            <a:r>
              <a:rPr dirty="0"/>
              <a:t>at</a:t>
            </a:r>
            <a:r>
              <a:rPr dirty="0" spc="-70"/>
              <a:t> </a:t>
            </a:r>
            <a:r>
              <a:rPr dirty="0"/>
              <a:t>each</a:t>
            </a:r>
            <a:r>
              <a:rPr dirty="0" spc="-75"/>
              <a:t> </a:t>
            </a:r>
            <a:r>
              <a:rPr dirty="0"/>
              <a:t>iteration</a:t>
            </a:r>
            <a:r>
              <a:rPr dirty="0" spc="-75"/>
              <a:t> </a:t>
            </a:r>
            <a:r>
              <a:rPr dirty="0"/>
              <a:t>the</a:t>
            </a:r>
            <a:r>
              <a:rPr dirty="0" spc="-75"/>
              <a:t> </a:t>
            </a:r>
            <a:r>
              <a:rPr dirty="0" spc="-20"/>
              <a:t>node</a:t>
            </a:r>
            <a:r>
              <a:rPr dirty="0"/>
              <a:t> whose</a:t>
            </a:r>
            <a:r>
              <a:rPr dirty="0" spc="-65"/>
              <a:t> </a:t>
            </a:r>
            <a:r>
              <a:rPr dirty="0"/>
              <a:t>removal</a:t>
            </a:r>
            <a:r>
              <a:rPr dirty="0" spc="-70"/>
              <a:t> </a:t>
            </a:r>
            <a:r>
              <a:rPr dirty="0"/>
              <a:t>most</a:t>
            </a:r>
            <a:r>
              <a:rPr dirty="0" spc="-105"/>
              <a:t> </a:t>
            </a:r>
            <a:r>
              <a:rPr dirty="0"/>
              <a:t>increases</a:t>
            </a:r>
            <a:r>
              <a:rPr dirty="0" spc="-70"/>
              <a:t> </a:t>
            </a:r>
            <a:r>
              <a:rPr dirty="0"/>
              <a:t>accuracy</a:t>
            </a:r>
            <a:r>
              <a:rPr dirty="0" spc="-90"/>
              <a:t> </a:t>
            </a:r>
            <a:r>
              <a:rPr dirty="0"/>
              <a:t>on</a:t>
            </a:r>
            <a:r>
              <a:rPr dirty="0" spc="-80"/>
              <a:t> </a:t>
            </a:r>
            <a:r>
              <a:rPr dirty="0"/>
              <a:t>the</a:t>
            </a:r>
            <a:r>
              <a:rPr dirty="0" spc="-105"/>
              <a:t> </a:t>
            </a:r>
            <a:r>
              <a:rPr dirty="0"/>
              <a:t>validation</a:t>
            </a:r>
            <a:r>
              <a:rPr dirty="0" spc="-65"/>
              <a:t> </a:t>
            </a:r>
            <a:r>
              <a:rPr dirty="0" spc="-25"/>
              <a:t>set </a:t>
            </a:r>
            <a:r>
              <a:rPr dirty="0"/>
              <a:t>is</a:t>
            </a:r>
            <a:r>
              <a:rPr dirty="0" spc="-20"/>
              <a:t> </a:t>
            </a:r>
            <a:r>
              <a:rPr dirty="0" spc="-10"/>
              <a:t>pruned.</a:t>
            </a:r>
          </a:p>
          <a:p>
            <a:pPr marL="394970" indent="-344170">
              <a:lnSpc>
                <a:spcPct val="100000"/>
              </a:lnSpc>
              <a:spcBef>
                <a:spcPts val="580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94970" algn="l"/>
              </a:tabLst>
            </a:pPr>
            <a:r>
              <a:rPr dirty="0"/>
              <a:t>Pruning</a:t>
            </a:r>
            <a:r>
              <a:rPr dirty="0" spc="-75"/>
              <a:t> </a:t>
            </a:r>
            <a:r>
              <a:rPr dirty="0"/>
              <a:t>stops</a:t>
            </a:r>
            <a:r>
              <a:rPr dirty="0" spc="-85"/>
              <a:t> </a:t>
            </a:r>
            <a:r>
              <a:rPr dirty="0"/>
              <a:t>when</a:t>
            </a:r>
            <a:r>
              <a:rPr dirty="0" spc="-60"/>
              <a:t> </a:t>
            </a:r>
            <a:r>
              <a:rPr dirty="0"/>
              <a:t>no</a:t>
            </a:r>
            <a:r>
              <a:rPr dirty="0" spc="-75"/>
              <a:t> </a:t>
            </a:r>
            <a:r>
              <a:rPr dirty="0"/>
              <a:t>pruning</a:t>
            </a:r>
            <a:r>
              <a:rPr dirty="0" spc="-75"/>
              <a:t> </a:t>
            </a:r>
            <a:r>
              <a:rPr dirty="0"/>
              <a:t>increases</a:t>
            </a:r>
            <a:r>
              <a:rPr dirty="0" spc="-80"/>
              <a:t> </a:t>
            </a:r>
            <a:r>
              <a:rPr dirty="0" spc="-10"/>
              <a:t>accuracy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17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08200" y="2489961"/>
            <a:ext cx="5926455" cy="1485900"/>
          </a:xfrm>
          <a:prstGeom prst="rect"/>
        </p:spPr>
        <p:txBody>
          <a:bodyPr wrap="square" lIns="0" tIns="27305" rIns="0" bIns="0" rtlCol="0" vert="horz">
            <a:spAutoFit/>
          </a:bodyPr>
          <a:lstStyle/>
          <a:p>
            <a:pPr marL="135890" marR="5080" indent="-123825">
              <a:lnSpc>
                <a:spcPts val="5740"/>
              </a:lnSpc>
              <a:spcBef>
                <a:spcPts val="215"/>
              </a:spcBef>
            </a:pPr>
            <a:r>
              <a:rPr dirty="0" sz="4800" i="1">
                <a:latin typeface="Arial"/>
                <a:cs typeface="Arial"/>
              </a:rPr>
              <a:t>Open</a:t>
            </a:r>
            <a:r>
              <a:rPr dirty="0" sz="4800" spc="-195" i="1">
                <a:latin typeface="Arial"/>
                <a:cs typeface="Arial"/>
              </a:rPr>
              <a:t> </a:t>
            </a:r>
            <a:r>
              <a:rPr dirty="0" sz="4800" i="1">
                <a:latin typeface="Arial"/>
                <a:cs typeface="Arial"/>
              </a:rPr>
              <a:t>Discussion</a:t>
            </a:r>
            <a:r>
              <a:rPr dirty="0" sz="4800" spc="-160" i="1">
                <a:latin typeface="Arial"/>
                <a:cs typeface="Arial"/>
              </a:rPr>
              <a:t> </a:t>
            </a:r>
            <a:r>
              <a:rPr dirty="0" sz="4800" spc="-25" i="1">
                <a:latin typeface="Arial"/>
                <a:cs typeface="Arial"/>
              </a:rPr>
              <a:t>on</a:t>
            </a:r>
            <a:r>
              <a:rPr dirty="0" sz="4800" spc="-25" i="1">
                <a:latin typeface="Arial"/>
                <a:cs typeface="Arial"/>
              </a:rPr>
              <a:t> </a:t>
            </a:r>
            <a:r>
              <a:rPr dirty="0" sz="4800" i="1">
                <a:latin typeface="Arial"/>
                <a:cs typeface="Arial"/>
              </a:rPr>
              <a:t>Course</a:t>
            </a:r>
            <a:r>
              <a:rPr dirty="0" sz="4800" spc="-180" i="1">
                <a:latin typeface="Arial"/>
                <a:cs typeface="Arial"/>
              </a:rPr>
              <a:t> </a:t>
            </a:r>
            <a:r>
              <a:rPr dirty="0" sz="4800" spc="-10" i="1">
                <a:latin typeface="Arial"/>
                <a:cs typeface="Arial"/>
              </a:rPr>
              <a:t>Conduction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4018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95"/>
              </a:spcBef>
            </a:pPr>
            <a:r>
              <a:rPr dirty="0" sz="3200" i="1">
                <a:latin typeface="Times New Roman"/>
                <a:cs typeface="Times New Roman"/>
              </a:rPr>
              <a:t>Effect</a:t>
            </a:r>
            <a:r>
              <a:rPr dirty="0" sz="3200" spc="-3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of</a:t>
            </a:r>
            <a:r>
              <a:rPr dirty="0" sz="3200" spc="-8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Reduced</a:t>
            </a:r>
            <a:r>
              <a:rPr dirty="0" sz="3200" spc="-5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Error</a:t>
            </a:r>
            <a:r>
              <a:rPr dirty="0" sz="3200" spc="-6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Pruning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03708" y="605993"/>
            <a:ext cx="25146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32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5319" y="1557527"/>
            <a:ext cx="8305800" cy="4864608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60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i="1">
                <a:latin typeface="Times New Roman"/>
                <a:cs typeface="Times New Roman"/>
              </a:rPr>
              <a:t>Rule </a:t>
            </a:r>
            <a:r>
              <a:rPr dirty="0" sz="3200" spc="-20" i="1">
                <a:latin typeface="Times New Roman"/>
                <a:cs typeface="Times New Roman"/>
              </a:rPr>
              <a:t>Post-</a:t>
            </a:r>
            <a:r>
              <a:rPr dirty="0" sz="3200" spc="-10" i="1">
                <a:latin typeface="Times New Roman"/>
                <a:cs typeface="Times New Roman"/>
              </a:rPr>
              <a:t>Pruning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03708" y="605993"/>
            <a:ext cx="25146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33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407619" y="1651100"/>
            <a:ext cx="8376284" cy="3972560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390"/>
              </a:spcBef>
              <a:buClr>
                <a:srgbClr val="009999"/>
              </a:buClr>
              <a:buSzPct val="75000"/>
              <a:buAutoNum type="arabicPeriod"/>
              <a:tabLst>
                <a:tab pos="469265" algn="l"/>
              </a:tabLst>
            </a:pPr>
            <a:r>
              <a:rPr dirty="0" sz="2400">
                <a:latin typeface="Arial"/>
                <a:cs typeface="Arial"/>
              </a:rPr>
              <a:t>Create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decision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tree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from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training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set</a:t>
            </a:r>
            <a:endParaRPr sz="24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295"/>
              </a:spcBef>
              <a:buClr>
                <a:srgbClr val="009999"/>
              </a:buClr>
              <a:buSzPct val="75000"/>
              <a:buAutoNum type="arabicPeriod"/>
              <a:tabLst>
                <a:tab pos="469265" algn="l"/>
              </a:tabLst>
            </a:pPr>
            <a:r>
              <a:rPr dirty="0" sz="2400">
                <a:latin typeface="Arial"/>
                <a:cs typeface="Arial"/>
              </a:rPr>
              <a:t>Convert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tree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into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equivalent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set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rules</a:t>
            </a:r>
            <a:endParaRPr sz="2400">
              <a:latin typeface="Arial"/>
              <a:cs typeface="Arial"/>
            </a:endParaRPr>
          </a:p>
          <a:p>
            <a:pPr lvl="1" marL="850900" indent="-381000">
              <a:lnSpc>
                <a:spcPct val="100000"/>
              </a:lnSpc>
              <a:spcBef>
                <a:spcPts val="254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850900" algn="l"/>
              </a:tabLst>
            </a:pPr>
            <a:r>
              <a:rPr dirty="0" sz="2000">
                <a:latin typeface="Arial"/>
                <a:cs typeface="Arial"/>
              </a:rPr>
              <a:t>Each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path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corresponds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rule</a:t>
            </a:r>
            <a:endParaRPr sz="2000">
              <a:latin typeface="Arial"/>
              <a:cs typeface="Arial"/>
            </a:endParaRPr>
          </a:p>
          <a:p>
            <a:pPr lvl="1" marL="850900" indent="-381000">
              <a:lnSpc>
                <a:spcPct val="100000"/>
              </a:lnSpc>
              <a:spcBef>
                <a:spcPts val="240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850900" algn="l"/>
              </a:tabLst>
            </a:pPr>
            <a:r>
              <a:rPr dirty="0" sz="2000">
                <a:latin typeface="Arial"/>
                <a:cs typeface="Arial"/>
              </a:rPr>
              <a:t>Each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node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along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path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corresponds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pre-</a:t>
            </a:r>
            <a:r>
              <a:rPr dirty="0" sz="2000" spc="-10">
                <a:latin typeface="Arial"/>
                <a:cs typeface="Arial"/>
              </a:rPr>
              <a:t>condition</a:t>
            </a:r>
            <a:endParaRPr sz="2000">
              <a:latin typeface="Arial"/>
              <a:cs typeface="Arial"/>
            </a:endParaRPr>
          </a:p>
          <a:p>
            <a:pPr lvl="1" marL="850900" indent="-381000">
              <a:lnSpc>
                <a:spcPct val="100000"/>
              </a:lnSpc>
              <a:spcBef>
                <a:spcPts val="240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850900" algn="l"/>
              </a:tabLst>
            </a:pPr>
            <a:r>
              <a:rPr dirty="0" sz="2000">
                <a:latin typeface="Arial"/>
                <a:cs typeface="Arial"/>
              </a:rPr>
              <a:t>Each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leaf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classification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post-condition</a:t>
            </a:r>
            <a:endParaRPr sz="2000">
              <a:latin typeface="Arial"/>
              <a:cs typeface="Arial"/>
            </a:endParaRPr>
          </a:p>
          <a:p>
            <a:pPr marL="469900" marR="936625" indent="-457200">
              <a:lnSpc>
                <a:spcPts val="2590"/>
              </a:lnSpc>
              <a:spcBef>
                <a:spcPts val="605"/>
              </a:spcBef>
              <a:buClr>
                <a:srgbClr val="009999"/>
              </a:buClr>
              <a:buSzPct val="75000"/>
              <a:buAutoNum type="arabicPeriod"/>
              <a:tabLst>
                <a:tab pos="469900" algn="l"/>
              </a:tabLst>
            </a:pPr>
            <a:r>
              <a:rPr dirty="0" sz="2400">
                <a:latin typeface="Arial"/>
                <a:cs typeface="Arial"/>
              </a:rPr>
              <a:t>Prune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(generalize)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each</a:t>
            </a:r>
            <a:r>
              <a:rPr dirty="0" sz="2400" spc="-1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rule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by</a:t>
            </a:r>
            <a:r>
              <a:rPr dirty="0" sz="2400" spc="-9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removing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those preconditions</a:t>
            </a:r>
            <a:r>
              <a:rPr dirty="0" sz="2400" spc="-10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whose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removal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improves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accuracy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 spc="-50">
                <a:latin typeface="Arial"/>
                <a:cs typeface="Arial"/>
              </a:rPr>
              <a:t>…</a:t>
            </a:r>
            <a:endParaRPr sz="2400">
              <a:latin typeface="Arial"/>
              <a:cs typeface="Arial"/>
            </a:endParaRPr>
          </a:p>
          <a:p>
            <a:pPr lvl="1" marL="850900" indent="-381000">
              <a:lnSpc>
                <a:spcPct val="100000"/>
              </a:lnSpc>
              <a:spcBef>
                <a:spcPts val="220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850900" algn="l"/>
              </a:tabLst>
            </a:pPr>
            <a:r>
              <a:rPr dirty="0" sz="2000">
                <a:latin typeface="Arial"/>
                <a:cs typeface="Arial"/>
              </a:rPr>
              <a:t>…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over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validation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set</a:t>
            </a:r>
            <a:endParaRPr sz="2000">
              <a:latin typeface="Arial"/>
              <a:cs typeface="Arial"/>
            </a:endParaRPr>
          </a:p>
          <a:p>
            <a:pPr lvl="1" marL="850900" indent="-381000">
              <a:lnSpc>
                <a:spcPct val="100000"/>
              </a:lnSpc>
              <a:spcBef>
                <a:spcPts val="240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850900" algn="l"/>
              </a:tabLst>
            </a:pPr>
            <a:r>
              <a:rPr dirty="0" sz="2000">
                <a:latin typeface="Arial"/>
                <a:cs typeface="Arial"/>
              </a:rPr>
              <a:t>…</a:t>
            </a:r>
            <a:r>
              <a:rPr dirty="0" sz="2000" spc="-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over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training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with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pessimistic,</a:t>
            </a:r>
            <a:r>
              <a:rPr dirty="0" sz="2000" spc="-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statistically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inspired,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measure</a:t>
            </a:r>
            <a:endParaRPr sz="2000">
              <a:latin typeface="Arial"/>
              <a:cs typeface="Arial"/>
            </a:endParaRPr>
          </a:p>
          <a:p>
            <a:pPr marL="469900" marR="5080" indent="-457200">
              <a:lnSpc>
                <a:spcPts val="2590"/>
              </a:lnSpc>
              <a:spcBef>
                <a:spcPts val="605"/>
              </a:spcBef>
              <a:buClr>
                <a:srgbClr val="009999"/>
              </a:buClr>
              <a:buSzPct val="75000"/>
              <a:buAutoNum type="arabicPeriod"/>
              <a:tabLst>
                <a:tab pos="469900" algn="l"/>
              </a:tabLst>
            </a:pPr>
            <a:r>
              <a:rPr dirty="0" sz="2400">
                <a:latin typeface="Arial"/>
                <a:cs typeface="Arial"/>
              </a:rPr>
              <a:t>Sort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rules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in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estimated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order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accuracy,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and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consider </a:t>
            </a:r>
            <a:r>
              <a:rPr dirty="0" sz="2400">
                <a:latin typeface="Arial"/>
                <a:cs typeface="Arial"/>
              </a:rPr>
              <a:t>them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in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sequence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when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classifying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new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instances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60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i="1">
                <a:latin typeface="Times New Roman"/>
                <a:cs typeface="Times New Roman"/>
              </a:rPr>
              <a:t>Converting</a:t>
            </a:r>
            <a:r>
              <a:rPr dirty="0" sz="3200" spc="-7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to</a:t>
            </a:r>
            <a:r>
              <a:rPr dirty="0" sz="3200" spc="-85" i="1">
                <a:latin typeface="Times New Roman"/>
                <a:cs typeface="Times New Roman"/>
              </a:rPr>
              <a:t> </a:t>
            </a:r>
            <a:r>
              <a:rPr dirty="0" sz="3200" spc="-20" i="1">
                <a:latin typeface="Times New Roman"/>
                <a:cs typeface="Times New Roman"/>
              </a:rPr>
              <a:t>Rules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03708" y="605993"/>
            <a:ext cx="25146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34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99160" y="1612391"/>
            <a:ext cx="7162800" cy="3544824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762711" y="5355742"/>
            <a:ext cx="69875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(</a:t>
            </a:r>
            <a:r>
              <a:rPr dirty="0" sz="2400" i="1">
                <a:latin typeface="Times New Roman"/>
                <a:cs typeface="Times New Roman"/>
              </a:rPr>
              <a:t>Outlook=Sunny</a:t>
            </a:r>
            <a:r>
              <a:rPr dirty="0" sz="2400">
                <a:latin typeface="Times New Roman"/>
                <a:cs typeface="Times New Roman"/>
              </a:rPr>
              <a:t>)</a:t>
            </a:r>
            <a:r>
              <a:rPr dirty="0" sz="2400">
                <a:latin typeface="Symbol"/>
                <a:cs typeface="Symbol"/>
              </a:rPr>
              <a:t></a:t>
            </a:r>
            <a:r>
              <a:rPr dirty="0" sz="2400">
                <a:latin typeface="Times New Roman"/>
                <a:cs typeface="Times New Roman"/>
              </a:rPr>
              <a:t>(</a:t>
            </a:r>
            <a:r>
              <a:rPr dirty="0" sz="2400" i="1">
                <a:latin typeface="Times New Roman"/>
                <a:cs typeface="Times New Roman"/>
              </a:rPr>
              <a:t>Humidity</a:t>
            </a:r>
            <a:r>
              <a:rPr dirty="0" sz="2400">
                <a:latin typeface="Times New Roman"/>
                <a:cs typeface="Times New Roman"/>
              </a:rPr>
              <a:t>=</a:t>
            </a:r>
            <a:r>
              <a:rPr dirty="0" sz="2400" i="1">
                <a:latin typeface="Times New Roman"/>
                <a:cs typeface="Times New Roman"/>
              </a:rPr>
              <a:t>High</a:t>
            </a:r>
            <a:r>
              <a:rPr dirty="0" sz="2400">
                <a:latin typeface="Times New Roman"/>
                <a:cs typeface="Times New Roman"/>
              </a:rPr>
              <a:t>)</a:t>
            </a:r>
            <a:r>
              <a:rPr dirty="0" sz="2400" spc="-5">
                <a:latin typeface="Times New Roman"/>
                <a:cs typeface="Times New Roman"/>
              </a:rPr>
              <a:t> </a:t>
            </a:r>
            <a:r>
              <a:rPr dirty="0" sz="2400">
                <a:latin typeface="Cambria Math"/>
                <a:cs typeface="Cambria Math"/>
              </a:rPr>
              <a:t>⇒</a:t>
            </a:r>
            <a:r>
              <a:rPr dirty="0" sz="2400" spc="-5">
                <a:latin typeface="Cambria Math"/>
                <a:cs typeface="Cambria Math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(</a:t>
            </a:r>
            <a:r>
              <a:rPr dirty="0" sz="2400" spc="-10" i="1">
                <a:latin typeface="Times New Roman"/>
                <a:cs typeface="Times New Roman"/>
              </a:rPr>
              <a:t>PlayTennis=No</a:t>
            </a:r>
            <a:r>
              <a:rPr dirty="0" sz="2400" spc="-1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60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i="1">
                <a:latin typeface="Times New Roman"/>
                <a:cs typeface="Times New Roman"/>
              </a:rPr>
              <a:t>Why</a:t>
            </a:r>
            <a:r>
              <a:rPr dirty="0" sz="3200" spc="-7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Converting</a:t>
            </a:r>
            <a:r>
              <a:rPr dirty="0" sz="3200" spc="-4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to</a:t>
            </a:r>
            <a:r>
              <a:rPr dirty="0" sz="3200" spc="-7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Rules?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03708" y="605993"/>
            <a:ext cx="25146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35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45440" y="1725244"/>
            <a:ext cx="7847330" cy="2526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56870" marR="64135" indent="-344805">
              <a:lnSpc>
                <a:spcPct val="100000"/>
              </a:lnSpc>
              <a:spcBef>
                <a:spcPts val="100"/>
              </a:spcBef>
              <a:buClr>
                <a:srgbClr val="009999"/>
              </a:buClr>
              <a:buSzPct val="75000"/>
              <a:buFont typeface="Wingdings"/>
              <a:buChar char=""/>
              <a:tabLst>
                <a:tab pos="356870" algn="l"/>
              </a:tabLst>
            </a:pPr>
            <a:r>
              <a:rPr dirty="0" sz="2400">
                <a:latin typeface="Arial"/>
                <a:cs typeface="Arial"/>
              </a:rPr>
              <a:t>Each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distinct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path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produces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different</a:t>
            </a:r>
            <a:r>
              <a:rPr dirty="0" sz="2400" spc="-1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rule: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condition </a:t>
            </a:r>
            <a:r>
              <a:rPr dirty="0" sz="2400">
                <a:latin typeface="Arial"/>
                <a:cs typeface="Arial"/>
              </a:rPr>
              <a:t>removal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may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be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based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on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local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(contextual)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criterion. </a:t>
            </a:r>
            <a:r>
              <a:rPr dirty="0" sz="2400">
                <a:latin typeface="Arial"/>
                <a:cs typeface="Arial"/>
              </a:rPr>
              <a:t>Node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pruning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is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global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and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affects</a:t>
            </a:r>
            <a:r>
              <a:rPr dirty="0" sz="2400" spc="-1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all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rules</a:t>
            </a:r>
            <a:endParaRPr sz="2400">
              <a:latin typeface="Arial"/>
              <a:cs typeface="Arial"/>
            </a:endParaRPr>
          </a:p>
          <a:p>
            <a:pPr algn="just" marL="356870" indent="-344170">
              <a:lnSpc>
                <a:spcPct val="100000"/>
              </a:lnSpc>
              <a:spcBef>
                <a:spcPts val="1205"/>
              </a:spcBef>
              <a:buClr>
                <a:srgbClr val="009999"/>
              </a:buClr>
              <a:buSzPct val="75000"/>
              <a:buFont typeface="Wingdings"/>
              <a:buChar char=""/>
              <a:tabLst>
                <a:tab pos="356870" algn="l"/>
              </a:tabLst>
            </a:pPr>
            <a:r>
              <a:rPr dirty="0" sz="2400">
                <a:latin typeface="Arial"/>
                <a:cs typeface="Arial"/>
              </a:rPr>
              <a:t>In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rule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form,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tests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are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not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ordered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and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there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is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no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book-</a:t>
            </a:r>
            <a:endParaRPr sz="2400">
              <a:latin typeface="Arial"/>
              <a:cs typeface="Arial"/>
            </a:endParaRPr>
          </a:p>
          <a:p>
            <a:pPr algn="just" marL="356870">
              <a:lnSpc>
                <a:spcPct val="100000"/>
              </a:lnSpc>
              <a:spcBef>
                <a:spcPts val="5"/>
              </a:spcBef>
            </a:pPr>
            <a:r>
              <a:rPr dirty="0" sz="2400">
                <a:latin typeface="Arial"/>
                <a:cs typeface="Arial"/>
              </a:rPr>
              <a:t>keeping</a:t>
            </a:r>
            <a:r>
              <a:rPr dirty="0" sz="2400" spc="-9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involved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when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conditions</a:t>
            </a:r>
            <a:r>
              <a:rPr dirty="0" sz="2400" spc="-10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(nodes)</a:t>
            </a:r>
            <a:r>
              <a:rPr dirty="0" sz="2400" spc="-1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are</a:t>
            </a:r>
            <a:r>
              <a:rPr dirty="0" sz="2400" spc="-10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removed</a:t>
            </a:r>
            <a:endParaRPr sz="2400">
              <a:latin typeface="Arial"/>
              <a:cs typeface="Arial"/>
            </a:endParaRPr>
          </a:p>
          <a:p>
            <a:pPr algn="just" marL="356870" indent="-344170">
              <a:lnSpc>
                <a:spcPct val="100000"/>
              </a:lnSpc>
              <a:spcBef>
                <a:spcPts val="1200"/>
              </a:spcBef>
              <a:buClr>
                <a:srgbClr val="009999"/>
              </a:buClr>
              <a:buSzPct val="75000"/>
              <a:buFont typeface="Wingdings"/>
              <a:buChar char=""/>
              <a:tabLst>
                <a:tab pos="356870" algn="l"/>
              </a:tabLst>
            </a:pPr>
            <a:r>
              <a:rPr dirty="0" sz="2400">
                <a:latin typeface="Arial"/>
                <a:cs typeface="Arial"/>
              </a:rPr>
              <a:t>Converting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rules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improves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readability</a:t>
            </a:r>
            <a:r>
              <a:rPr dirty="0" sz="2400" spc="-9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for</a:t>
            </a:r>
            <a:r>
              <a:rPr dirty="0" sz="2400" spc="-11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humans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229969" y="649935"/>
            <a:ext cx="7243445" cy="5124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i="1">
                <a:latin typeface="Times New Roman"/>
                <a:cs typeface="Times New Roman"/>
              </a:rPr>
              <a:t>Dealing</a:t>
            </a:r>
            <a:r>
              <a:rPr dirty="0" sz="3200" spc="-5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with</a:t>
            </a:r>
            <a:r>
              <a:rPr dirty="0" sz="3200" spc="-5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Continuous-</a:t>
            </a:r>
            <a:r>
              <a:rPr dirty="0" sz="3200" i="1">
                <a:latin typeface="Times New Roman"/>
                <a:cs typeface="Times New Roman"/>
              </a:rPr>
              <a:t>valued</a:t>
            </a:r>
            <a:r>
              <a:rPr dirty="0" sz="3200" spc="-5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Attributes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03708" y="605993"/>
            <a:ext cx="25146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36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42518" y="1352512"/>
            <a:ext cx="7729855" cy="2710180"/>
          </a:xfrm>
          <a:prstGeom prst="rect">
            <a:avLst/>
          </a:prstGeom>
        </p:spPr>
        <p:txBody>
          <a:bodyPr wrap="square" lIns="0" tIns="52069" rIns="0" bIns="0" rtlCol="0" vert="horz">
            <a:spAutoFit/>
          </a:bodyPr>
          <a:lstStyle/>
          <a:p>
            <a:pPr marL="382270" indent="-344170">
              <a:lnSpc>
                <a:spcPct val="100000"/>
              </a:lnSpc>
              <a:spcBef>
                <a:spcPts val="409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82270" algn="l"/>
              </a:tabLst>
            </a:pPr>
            <a:r>
              <a:rPr dirty="0" sz="2400" spc="-280">
                <a:latin typeface="Arial"/>
                <a:cs typeface="Arial"/>
              </a:rPr>
              <a:t>So</a:t>
            </a:r>
            <a:r>
              <a:rPr dirty="0" sz="2400">
                <a:latin typeface="Arial"/>
                <a:cs typeface="Arial"/>
              </a:rPr>
              <a:t> far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 spc="-130">
                <a:latin typeface="Arial"/>
                <a:cs typeface="Arial"/>
              </a:rPr>
              <a:t>discrete</a:t>
            </a:r>
            <a:r>
              <a:rPr dirty="0" sz="2400" spc="15">
                <a:latin typeface="Arial"/>
                <a:cs typeface="Arial"/>
              </a:rPr>
              <a:t> </a:t>
            </a:r>
            <a:r>
              <a:rPr dirty="0" sz="2400" spc="-180">
                <a:latin typeface="Arial"/>
                <a:cs typeface="Arial"/>
              </a:rPr>
              <a:t>values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for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-90">
                <a:latin typeface="Arial"/>
                <a:cs typeface="Arial"/>
              </a:rPr>
              <a:t>attributes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85">
                <a:latin typeface="Arial"/>
                <a:cs typeface="Arial"/>
              </a:rPr>
              <a:t>and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for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outcome.</a:t>
            </a:r>
            <a:endParaRPr sz="2400">
              <a:latin typeface="Arial"/>
              <a:cs typeface="Arial"/>
            </a:endParaRPr>
          </a:p>
          <a:p>
            <a:pPr marL="382270" indent="-344170">
              <a:lnSpc>
                <a:spcPts val="2735"/>
              </a:lnSpc>
              <a:spcBef>
                <a:spcPts val="310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82270" algn="l"/>
              </a:tabLst>
            </a:pPr>
            <a:r>
              <a:rPr dirty="0" sz="2400" spc="-125">
                <a:latin typeface="Arial"/>
                <a:cs typeface="Arial"/>
              </a:rPr>
              <a:t>Given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-100">
                <a:latin typeface="Arial"/>
                <a:cs typeface="Arial"/>
              </a:rPr>
              <a:t> </a:t>
            </a:r>
            <a:r>
              <a:rPr dirty="0" sz="2400" spc="-204">
                <a:latin typeface="Arial"/>
                <a:cs typeface="Arial"/>
              </a:rPr>
              <a:t>continuous-</a:t>
            </a:r>
            <a:r>
              <a:rPr dirty="0" sz="2400" spc="-105">
                <a:latin typeface="Arial"/>
                <a:cs typeface="Arial"/>
              </a:rPr>
              <a:t>valued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 spc="-45">
                <a:latin typeface="Arial"/>
                <a:cs typeface="Arial"/>
              </a:rPr>
              <a:t>attribute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A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 spc="-95">
                <a:latin typeface="Arial"/>
                <a:cs typeface="Arial"/>
              </a:rPr>
              <a:t>dynamically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 spc="-95">
                <a:latin typeface="Arial"/>
                <a:cs typeface="Arial"/>
              </a:rPr>
              <a:t>create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 spc="-5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  <a:p>
            <a:pPr marL="382270">
              <a:lnSpc>
                <a:spcPts val="2735"/>
              </a:lnSpc>
            </a:pPr>
            <a:r>
              <a:rPr dirty="0" sz="2400" spc="-200">
                <a:latin typeface="Arial"/>
                <a:cs typeface="Arial"/>
              </a:rPr>
              <a:t>new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50">
                <a:latin typeface="Arial"/>
                <a:cs typeface="Arial"/>
              </a:rPr>
              <a:t>attribute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-25" i="1">
                <a:latin typeface="Times New Roman"/>
                <a:cs typeface="Times New Roman"/>
              </a:rPr>
              <a:t>A</a:t>
            </a:r>
            <a:r>
              <a:rPr dirty="0" baseline="-20833" sz="2400" spc="-37" i="1">
                <a:latin typeface="Times New Roman"/>
                <a:cs typeface="Times New Roman"/>
              </a:rPr>
              <a:t>c</a:t>
            </a:r>
            <a:endParaRPr baseline="-20833" sz="2400">
              <a:latin typeface="Times New Roman"/>
              <a:cs typeface="Times New Roman"/>
            </a:endParaRPr>
          </a:p>
          <a:p>
            <a:pPr marL="952500">
              <a:lnSpc>
                <a:spcPct val="100000"/>
              </a:lnSpc>
              <a:spcBef>
                <a:spcPts val="335"/>
              </a:spcBef>
            </a:pPr>
            <a:r>
              <a:rPr dirty="0" sz="2400" i="1">
                <a:latin typeface="Times New Roman"/>
                <a:cs typeface="Times New Roman"/>
              </a:rPr>
              <a:t>A</a:t>
            </a:r>
            <a:r>
              <a:rPr dirty="0" baseline="-20833" sz="2400" i="1">
                <a:latin typeface="Times New Roman"/>
                <a:cs typeface="Times New Roman"/>
              </a:rPr>
              <a:t>c</a:t>
            </a:r>
            <a:r>
              <a:rPr dirty="0" baseline="-20833" sz="2400" spc="-30" i="1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=</a:t>
            </a:r>
            <a:r>
              <a:rPr dirty="0" sz="2400" spc="-5" i="1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True </a:t>
            </a:r>
            <a:r>
              <a:rPr dirty="0" sz="2400" i="1">
                <a:latin typeface="Times New Roman"/>
                <a:cs typeface="Times New Roman"/>
              </a:rPr>
              <a:t>if</a:t>
            </a:r>
            <a:r>
              <a:rPr dirty="0" sz="2400" spc="-35" i="1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A</a:t>
            </a:r>
            <a:r>
              <a:rPr dirty="0" sz="2400" spc="-10" i="1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&lt;</a:t>
            </a:r>
            <a:r>
              <a:rPr dirty="0" sz="2400" spc="-30" i="1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c,</a:t>
            </a:r>
            <a:r>
              <a:rPr dirty="0" sz="2400" spc="5" i="1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False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10" i="1">
                <a:latin typeface="Times New Roman"/>
                <a:cs typeface="Times New Roman"/>
              </a:rPr>
              <a:t>otherwise</a:t>
            </a:r>
            <a:endParaRPr sz="2400">
              <a:latin typeface="Times New Roman"/>
              <a:cs typeface="Times New Roman"/>
            </a:endParaRPr>
          </a:p>
          <a:p>
            <a:pPr marL="382270" indent="-344170">
              <a:lnSpc>
                <a:spcPct val="100000"/>
              </a:lnSpc>
              <a:spcBef>
                <a:spcPts val="220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82270" algn="l"/>
              </a:tabLst>
            </a:pPr>
            <a:r>
              <a:rPr dirty="0" sz="2400" spc="-200">
                <a:latin typeface="Arial"/>
                <a:cs typeface="Arial"/>
              </a:rPr>
              <a:t>How</a:t>
            </a:r>
            <a:r>
              <a:rPr dirty="0" sz="2400" spc="5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to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-130">
                <a:latin typeface="Arial"/>
                <a:cs typeface="Arial"/>
              </a:rPr>
              <a:t>determine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-155">
                <a:latin typeface="Arial"/>
                <a:cs typeface="Arial"/>
              </a:rPr>
              <a:t>threshold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110">
                <a:latin typeface="Arial"/>
                <a:cs typeface="Arial"/>
              </a:rPr>
              <a:t>value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290" i="1">
                <a:latin typeface="Arial"/>
                <a:cs typeface="Arial"/>
              </a:rPr>
              <a:t>c</a:t>
            </a:r>
            <a:r>
              <a:rPr dirty="0" sz="2400" spc="-10" i="1">
                <a:latin typeface="Arial"/>
                <a:cs typeface="Arial"/>
              </a:rPr>
              <a:t> </a:t>
            </a:r>
            <a:r>
              <a:rPr dirty="0" sz="2400" spc="-465">
                <a:latin typeface="Arial"/>
                <a:cs typeface="Arial"/>
              </a:rPr>
              <a:t>?</a:t>
            </a:r>
            <a:endParaRPr sz="2400">
              <a:latin typeface="Arial"/>
              <a:cs typeface="Arial"/>
            </a:endParaRPr>
          </a:p>
          <a:p>
            <a:pPr marL="382270" indent="-344170">
              <a:lnSpc>
                <a:spcPct val="100000"/>
              </a:lnSpc>
              <a:spcBef>
                <a:spcPts val="315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382270" algn="l"/>
              </a:tabLst>
            </a:pPr>
            <a:r>
              <a:rPr dirty="0" sz="2400" spc="-170">
                <a:latin typeface="Arial"/>
                <a:cs typeface="Arial"/>
              </a:rPr>
              <a:t>Example.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Temperature</a:t>
            </a:r>
            <a:r>
              <a:rPr dirty="0" sz="2400" spc="-40" i="1">
                <a:latin typeface="Times New Roman"/>
                <a:cs typeface="Times New Roman"/>
              </a:rPr>
              <a:t> </a:t>
            </a:r>
            <a:r>
              <a:rPr dirty="0" sz="2400" spc="-155">
                <a:latin typeface="Arial"/>
                <a:cs typeface="Arial"/>
              </a:rPr>
              <a:t>in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150">
                <a:latin typeface="Arial"/>
                <a:cs typeface="Arial"/>
              </a:rPr>
              <a:t>the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PlayTennis</a:t>
            </a:r>
            <a:r>
              <a:rPr dirty="0" sz="2400" spc="35" i="1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Arial"/>
                <a:cs typeface="Arial"/>
              </a:rPr>
              <a:t>example</a:t>
            </a:r>
            <a:endParaRPr sz="2400">
              <a:latin typeface="Arial"/>
              <a:cs typeface="Arial"/>
            </a:endParaRPr>
          </a:p>
          <a:p>
            <a:pPr lvl="1" marL="781685" indent="-286385">
              <a:lnSpc>
                <a:spcPct val="100000"/>
              </a:lnSpc>
              <a:spcBef>
                <a:spcPts val="254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781685" algn="l"/>
              </a:tabLst>
            </a:pPr>
            <a:r>
              <a:rPr dirty="0" sz="2000" spc="-125">
                <a:latin typeface="Arial"/>
                <a:cs typeface="Arial"/>
              </a:rPr>
              <a:t>Sort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125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125">
                <a:latin typeface="Arial"/>
                <a:cs typeface="Arial"/>
              </a:rPr>
              <a:t>examples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5">
                <a:latin typeface="Arial"/>
                <a:cs typeface="Arial"/>
              </a:rPr>
              <a:t>according</a:t>
            </a:r>
            <a:r>
              <a:rPr dirty="0" sz="2000">
                <a:latin typeface="Arial"/>
                <a:cs typeface="Arial"/>
              </a:rPr>
              <a:t> to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85" i="1">
                <a:latin typeface="Arial"/>
                <a:cs typeface="Arial"/>
              </a:rPr>
              <a:t>Temperature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14" name="object 14" descr=""/>
          <p:cNvGraphicFramePr>
            <a:graphicFrameLocks noGrp="1"/>
          </p:cNvGraphicFramePr>
          <p:nvPr/>
        </p:nvGraphicFramePr>
        <p:xfrm>
          <a:off x="1392936" y="4127287"/>
          <a:ext cx="7023734" cy="673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6560"/>
                <a:gridCol w="956944"/>
                <a:gridCol w="708024"/>
                <a:gridCol w="429895"/>
                <a:gridCol w="731520"/>
                <a:gridCol w="913764"/>
                <a:gridCol w="716914"/>
                <a:gridCol w="797559"/>
              </a:tblGrid>
              <a:tr h="36512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2000" spc="-10" i="1">
                          <a:latin typeface="Times New Roman"/>
                          <a:cs typeface="Times New Roman"/>
                        </a:rPr>
                        <a:t>Temperature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145"/>
                </a:tc>
                <a:tc>
                  <a:txBody>
                    <a:bodyPr/>
                    <a:lstStyle/>
                    <a:p>
                      <a:pPr algn="ctr" marR="254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2000" spc="-25">
                          <a:latin typeface="Times New Roman"/>
                          <a:cs typeface="Times New Roman"/>
                        </a:rPr>
                        <a:t>40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145"/>
                </a:tc>
                <a:tc>
                  <a:txBody>
                    <a:bodyPr/>
                    <a:lstStyle/>
                    <a:p>
                      <a:pPr marL="30226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2000" spc="-25">
                          <a:latin typeface="Times New Roman"/>
                          <a:cs typeface="Times New Roman"/>
                        </a:rPr>
                        <a:t>48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145"/>
                </a:tc>
                <a:tc>
                  <a:txBody>
                    <a:bodyPr/>
                    <a:lstStyle/>
                    <a:p>
                      <a:pPr algn="ctr" marR="22225">
                        <a:lnSpc>
                          <a:spcPts val="2620"/>
                        </a:lnSpc>
                      </a:pPr>
                      <a:r>
                        <a:rPr dirty="0" sz="2400" spc="-50" b="1">
                          <a:solidFill>
                            <a:srgbClr val="CC3300"/>
                          </a:solidFill>
                          <a:latin typeface="Times New Roman"/>
                          <a:cs typeface="Times New Roman"/>
                        </a:rPr>
                        <a:t>|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2000" spc="-25">
                          <a:latin typeface="Times New Roman"/>
                          <a:cs typeface="Times New Roman"/>
                        </a:rPr>
                        <a:t>60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145"/>
                </a:tc>
                <a:tc>
                  <a:txBody>
                    <a:bodyPr/>
                    <a:lstStyle/>
                    <a:p>
                      <a:pPr marL="26035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2000" spc="-25">
                          <a:latin typeface="Times New Roman"/>
                          <a:cs typeface="Times New Roman"/>
                        </a:rPr>
                        <a:t>72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145"/>
                </a:tc>
                <a:tc>
                  <a:txBody>
                    <a:bodyPr/>
                    <a:lstStyle/>
                    <a:p>
                      <a:pPr marL="26035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2000" spc="-25">
                          <a:latin typeface="Times New Roman"/>
                          <a:cs typeface="Times New Roman"/>
                        </a:rPr>
                        <a:t>80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145"/>
                </a:tc>
                <a:tc>
                  <a:txBody>
                    <a:bodyPr/>
                    <a:lstStyle/>
                    <a:p>
                      <a:pPr algn="ctr" marL="90805">
                        <a:lnSpc>
                          <a:spcPts val="2620"/>
                        </a:lnSpc>
                        <a:tabLst>
                          <a:tab pos="371475" algn="l"/>
                        </a:tabLst>
                      </a:pPr>
                      <a:r>
                        <a:rPr dirty="0" sz="2400" spc="-50" b="1">
                          <a:solidFill>
                            <a:srgbClr val="CC3300"/>
                          </a:solidFill>
                          <a:latin typeface="Times New Roman"/>
                          <a:cs typeface="Times New Roman"/>
                        </a:rPr>
                        <a:t>|</a:t>
                      </a:r>
                      <a:r>
                        <a:rPr dirty="0" sz="2400" b="1">
                          <a:solidFill>
                            <a:srgbClr val="CC3300"/>
                          </a:solidFill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2000" spc="-25">
                          <a:latin typeface="Times New Roman"/>
                          <a:cs typeface="Times New Roman"/>
                        </a:rPr>
                        <a:t>90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307975">
                <a:tc>
                  <a:txBody>
                    <a:bodyPr/>
                    <a:lstStyle/>
                    <a:p>
                      <a:pPr marL="31750">
                        <a:lnSpc>
                          <a:spcPts val="2330"/>
                        </a:lnSpc>
                      </a:pPr>
                      <a:r>
                        <a:rPr dirty="0" sz="2000" spc="-10" i="1">
                          <a:latin typeface="Times New Roman"/>
                          <a:cs typeface="Times New Roman"/>
                        </a:rPr>
                        <a:t>PlayTennis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42545">
                        <a:lnSpc>
                          <a:spcPts val="2330"/>
                        </a:lnSpc>
                      </a:pPr>
                      <a:r>
                        <a:rPr dirty="0" sz="2000" spc="-25">
                          <a:latin typeface="Times New Roman"/>
                          <a:cs typeface="Times New Roman"/>
                        </a:rPr>
                        <a:t>No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02260">
                        <a:lnSpc>
                          <a:spcPts val="2330"/>
                        </a:lnSpc>
                      </a:pPr>
                      <a:r>
                        <a:rPr dirty="0" sz="2000" spc="-25">
                          <a:latin typeface="Times New Roman"/>
                          <a:cs typeface="Times New Roman"/>
                        </a:rPr>
                        <a:t>No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8415">
                        <a:lnSpc>
                          <a:spcPts val="2330"/>
                        </a:lnSpc>
                      </a:pPr>
                      <a:r>
                        <a:rPr dirty="0" sz="2000" spc="-25" i="1">
                          <a:solidFill>
                            <a:srgbClr val="CC3300"/>
                          </a:solidFill>
                          <a:latin typeface="Times New Roman"/>
                          <a:cs typeface="Times New Roman"/>
                        </a:rPr>
                        <a:t>54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ts val="2330"/>
                        </a:lnSpc>
                      </a:pPr>
                      <a:r>
                        <a:rPr dirty="0" sz="2000" spc="-25">
                          <a:latin typeface="Times New Roman"/>
                          <a:cs typeface="Times New Roman"/>
                        </a:rPr>
                        <a:t>Yes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60350">
                        <a:lnSpc>
                          <a:spcPts val="2330"/>
                        </a:lnSpc>
                      </a:pPr>
                      <a:r>
                        <a:rPr dirty="0" sz="2000" spc="-25">
                          <a:latin typeface="Times New Roman"/>
                          <a:cs typeface="Times New Roman"/>
                        </a:rPr>
                        <a:t>Yes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60350">
                        <a:lnSpc>
                          <a:spcPts val="2330"/>
                        </a:lnSpc>
                      </a:pPr>
                      <a:r>
                        <a:rPr dirty="0" sz="2000" spc="-25">
                          <a:latin typeface="Times New Roman"/>
                          <a:cs typeface="Times New Roman"/>
                        </a:rPr>
                        <a:t>Yes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2330"/>
                        </a:lnSpc>
                        <a:tabLst>
                          <a:tab pos="456565" algn="l"/>
                        </a:tabLst>
                      </a:pPr>
                      <a:r>
                        <a:rPr dirty="0" sz="2000" spc="-25" i="1">
                          <a:solidFill>
                            <a:srgbClr val="CC3300"/>
                          </a:solidFill>
                          <a:latin typeface="Times New Roman"/>
                          <a:cs typeface="Times New Roman"/>
                        </a:rPr>
                        <a:t>85</a:t>
                      </a:r>
                      <a:r>
                        <a:rPr dirty="0" sz="2000" i="1">
                          <a:solidFill>
                            <a:srgbClr val="CC3300"/>
                          </a:solidFill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2000" spc="-25">
                          <a:latin typeface="Times New Roman"/>
                          <a:cs typeface="Times New Roman"/>
                        </a:rPr>
                        <a:t>No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5" name="object 15" descr=""/>
          <p:cNvSpPr txBox="1"/>
          <p:nvPr/>
        </p:nvSpPr>
        <p:spPr>
          <a:xfrm>
            <a:off x="1100023" y="4810125"/>
            <a:ext cx="7627620" cy="14884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24485" indent="-286385">
              <a:lnSpc>
                <a:spcPts val="2280"/>
              </a:lnSpc>
              <a:spcBef>
                <a:spcPts val="90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324485" algn="l"/>
              </a:tabLst>
            </a:pPr>
            <a:r>
              <a:rPr dirty="0" sz="2000" spc="-145">
                <a:latin typeface="Arial"/>
                <a:cs typeface="Arial"/>
              </a:rPr>
              <a:t>Determine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 spc="-80">
                <a:latin typeface="Arial"/>
                <a:cs typeface="Arial"/>
              </a:rPr>
              <a:t>candidate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145">
                <a:latin typeface="Arial"/>
                <a:cs typeface="Arial"/>
              </a:rPr>
              <a:t>thresholds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by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70">
                <a:latin typeface="Arial"/>
                <a:cs typeface="Arial"/>
              </a:rPr>
              <a:t>averaging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 spc="-175">
                <a:latin typeface="Arial"/>
                <a:cs typeface="Arial"/>
              </a:rPr>
              <a:t>consecutive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 spc="-155">
                <a:latin typeface="Arial"/>
                <a:cs typeface="Arial"/>
              </a:rPr>
              <a:t>values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where</a:t>
            </a:r>
            <a:endParaRPr sz="2000">
              <a:latin typeface="Arial"/>
              <a:cs typeface="Arial"/>
            </a:endParaRPr>
          </a:p>
          <a:p>
            <a:pPr marL="324485">
              <a:lnSpc>
                <a:spcPts val="2280"/>
              </a:lnSpc>
            </a:pPr>
            <a:r>
              <a:rPr dirty="0" sz="2000" spc="-95">
                <a:latin typeface="Arial"/>
                <a:cs typeface="Arial"/>
              </a:rPr>
              <a:t>there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 spc="-190">
                <a:latin typeface="Arial"/>
                <a:cs typeface="Arial"/>
              </a:rPr>
              <a:t>is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45">
                <a:latin typeface="Arial"/>
                <a:cs typeface="Arial"/>
              </a:rPr>
              <a:t> </a:t>
            </a:r>
            <a:r>
              <a:rPr dirty="0" sz="2000" spc="-150">
                <a:latin typeface="Arial"/>
                <a:cs typeface="Arial"/>
              </a:rPr>
              <a:t>change</a:t>
            </a:r>
            <a:r>
              <a:rPr dirty="0" sz="2000" spc="70">
                <a:latin typeface="Arial"/>
                <a:cs typeface="Arial"/>
              </a:rPr>
              <a:t> </a:t>
            </a:r>
            <a:r>
              <a:rPr dirty="0" sz="2000" spc="-135">
                <a:latin typeface="Arial"/>
                <a:cs typeface="Arial"/>
              </a:rPr>
              <a:t>in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 spc="-110">
                <a:latin typeface="Arial"/>
                <a:cs typeface="Arial"/>
              </a:rPr>
              <a:t>classification: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(48+60)/2=54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 spc="-75">
                <a:latin typeface="Arial"/>
                <a:cs typeface="Arial"/>
              </a:rPr>
              <a:t>and</a:t>
            </a:r>
            <a:r>
              <a:rPr dirty="0" sz="2000" spc="4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(80+90)/2=85</a:t>
            </a:r>
            <a:endParaRPr sz="2000">
              <a:latin typeface="Arial"/>
              <a:cs typeface="Arial"/>
            </a:endParaRPr>
          </a:p>
          <a:p>
            <a:pPr marL="324485" marR="30480" indent="-287020">
              <a:lnSpc>
                <a:spcPct val="90000"/>
              </a:lnSpc>
              <a:spcBef>
                <a:spcPts val="484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324485" algn="l"/>
              </a:tabLst>
            </a:pPr>
            <a:r>
              <a:rPr dirty="0" sz="2000" spc="-140">
                <a:latin typeface="Arial"/>
                <a:cs typeface="Arial"/>
              </a:rPr>
              <a:t>Evaluate</a:t>
            </a:r>
            <a:r>
              <a:rPr dirty="0" sz="2000">
                <a:latin typeface="Arial"/>
                <a:cs typeface="Arial"/>
              </a:rPr>
              <a:t> </a:t>
            </a:r>
            <a:r>
              <a:rPr dirty="0" sz="2000" spc="-70">
                <a:latin typeface="Arial"/>
                <a:cs typeface="Arial"/>
              </a:rPr>
              <a:t>candidate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145">
                <a:latin typeface="Arial"/>
                <a:cs typeface="Arial"/>
              </a:rPr>
              <a:t>thresholds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(attributes)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 spc="-105">
                <a:latin typeface="Arial"/>
                <a:cs typeface="Arial"/>
              </a:rPr>
              <a:t>according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to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0">
                <a:latin typeface="Arial"/>
                <a:cs typeface="Arial"/>
              </a:rPr>
              <a:t>information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gain. </a:t>
            </a:r>
            <a:r>
              <a:rPr dirty="0" sz="2000" spc="-254">
                <a:latin typeface="Arial"/>
                <a:cs typeface="Arial"/>
              </a:rPr>
              <a:t>The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 spc="-130">
                <a:latin typeface="Arial"/>
                <a:cs typeface="Arial"/>
              </a:rPr>
              <a:t>best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90">
                <a:latin typeface="Arial"/>
                <a:cs typeface="Arial"/>
              </a:rPr>
              <a:t>is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 spc="-45" i="1">
                <a:latin typeface="Times New Roman"/>
                <a:cs typeface="Times New Roman"/>
              </a:rPr>
              <a:t>Temperature</a:t>
            </a:r>
            <a:r>
              <a:rPr dirty="0" baseline="-20576" sz="2025" spc="-67" i="1">
                <a:latin typeface="Times New Roman"/>
                <a:cs typeface="Times New Roman"/>
              </a:rPr>
              <a:t>&gt;54</a:t>
            </a:r>
            <a:r>
              <a:rPr dirty="0" sz="2000" spc="-45" i="1">
                <a:latin typeface="Times New Roman"/>
                <a:cs typeface="Times New Roman"/>
              </a:rPr>
              <a:t>.</a:t>
            </a:r>
            <a:r>
              <a:rPr dirty="0" sz="2000" spc="-45">
                <a:latin typeface="Arial"/>
                <a:cs typeface="Arial"/>
              </a:rPr>
              <a:t>The</a:t>
            </a:r>
            <a:r>
              <a:rPr dirty="0" sz="2000">
                <a:latin typeface="Arial"/>
                <a:cs typeface="Arial"/>
              </a:rPr>
              <a:t> </a:t>
            </a:r>
            <a:r>
              <a:rPr dirty="0" sz="2000" spc="-175">
                <a:latin typeface="Arial"/>
                <a:cs typeface="Arial"/>
              </a:rPr>
              <a:t>new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attribute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170">
                <a:latin typeface="Arial"/>
                <a:cs typeface="Arial"/>
              </a:rPr>
              <a:t>competes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95">
                <a:latin typeface="Arial"/>
                <a:cs typeface="Arial"/>
              </a:rPr>
              <a:t>with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 spc="-130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other </a:t>
            </a:r>
            <a:r>
              <a:rPr dirty="0" sz="2000" spc="-20">
                <a:latin typeface="Arial"/>
                <a:cs typeface="Arial"/>
              </a:rPr>
              <a:t>ones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60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i="1">
                <a:latin typeface="Times New Roman"/>
                <a:cs typeface="Times New Roman"/>
              </a:rPr>
              <a:t>Handling</a:t>
            </a:r>
            <a:r>
              <a:rPr dirty="0" sz="3200" spc="-10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Incomplete</a:t>
            </a:r>
            <a:r>
              <a:rPr dirty="0" sz="3200" spc="-8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Training</a:t>
            </a:r>
            <a:r>
              <a:rPr dirty="0" sz="3200" spc="-85" i="1">
                <a:latin typeface="Times New Roman"/>
                <a:cs typeface="Times New Roman"/>
              </a:rPr>
              <a:t> </a:t>
            </a:r>
            <a:r>
              <a:rPr dirty="0" sz="3200" spc="-20" i="1">
                <a:latin typeface="Times New Roman"/>
                <a:cs typeface="Times New Roman"/>
              </a:rPr>
              <a:t>Data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03708" y="605993"/>
            <a:ext cx="25146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37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45440" y="1509216"/>
            <a:ext cx="8650605" cy="407542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lr>
                <a:srgbClr val="009999"/>
              </a:buClr>
              <a:buSzPct val="75000"/>
              <a:buFont typeface="Wingdings"/>
              <a:buChar char=""/>
              <a:tabLst>
                <a:tab pos="356870" algn="l"/>
              </a:tabLst>
            </a:pPr>
            <a:r>
              <a:rPr dirty="0" sz="2400">
                <a:latin typeface="Arial"/>
                <a:cs typeface="Arial"/>
              </a:rPr>
              <a:t>How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cope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with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problem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that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value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some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attribute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dirty="0" sz="2400">
                <a:latin typeface="Arial"/>
                <a:cs typeface="Arial"/>
              </a:rPr>
              <a:t>may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be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missing?</a:t>
            </a:r>
            <a:endParaRPr sz="24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95"/>
              </a:spcBef>
              <a:buClr>
                <a:srgbClr val="6F2F9F"/>
              </a:buClr>
              <a:buSzPct val="75000"/>
              <a:buFont typeface="Wingdings"/>
              <a:buChar char=""/>
              <a:tabLst>
                <a:tab pos="756285" algn="l"/>
              </a:tabLst>
            </a:pPr>
            <a:r>
              <a:rPr dirty="0" sz="2000" i="1">
                <a:latin typeface="Arial"/>
                <a:cs typeface="Arial"/>
              </a:rPr>
              <a:t>Example</a:t>
            </a:r>
            <a:r>
              <a:rPr dirty="0" sz="2000">
                <a:latin typeface="Arial"/>
                <a:cs typeface="Arial"/>
              </a:rPr>
              <a:t>: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Blood-</a:t>
            </a:r>
            <a:r>
              <a:rPr dirty="0" sz="2000" spc="-10">
                <a:latin typeface="Arial"/>
                <a:cs typeface="Arial"/>
              </a:rPr>
              <a:t>Test-</a:t>
            </a:r>
            <a:r>
              <a:rPr dirty="0" sz="2000">
                <a:latin typeface="Arial"/>
                <a:cs typeface="Arial"/>
              </a:rPr>
              <a:t>Result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medical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diagnosis </a:t>
            </a:r>
            <a:r>
              <a:rPr dirty="0" sz="2000" spc="-10">
                <a:latin typeface="Arial"/>
                <a:cs typeface="Arial"/>
              </a:rPr>
              <a:t>problem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60"/>
              </a:spcBef>
              <a:buClr>
                <a:srgbClr val="009999"/>
              </a:buClr>
              <a:buSzPct val="75000"/>
              <a:buFont typeface="Wingdings"/>
              <a:buChar char=""/>
              <a:tabLst>
                <a:tab pos="356870" algn="l"/>
              </a:tabLst>
            </a:pP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strategy: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use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other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examples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guess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attribute</a:t>
            </a:r>
            <a:endParaRPr sz="2400">
              <a:latin typeface="Arial"/>
              <a:cs typeface="Arial"/>
            </a:endParaRPr>
          </a:p>
          <a:p>
            <a:pPr algn="ctr" lvl="1" marL="742315" indent="-287020">
              <a:lnSpc>
                <a:spcPct val="100000"/>
              </a:lnSpc>
              <a:spcBef>
                <a:spcPts val="495"/>
              </a:spcBef>
              <a:buClr>
                <a:srgbClr val="6F2F9F"/>
              </a:buClr>
              <a:buSzPct val="75000"/>
              <a:buFont typeface="Wingdings"/>
              <a:buChar char=""/>
              <a:tabLst>
                <a:tab pos="742315" algn="l"/>
              </a:tabLst>
            </a:pPr>
            <a:r>
              <a:rPr dirty="0" sz="2000">
                <a:latin typeface="Arial"/>
                <a:cs typeface="Arial"/>
              </a:rPr>
              <a:t>Assign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value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that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most</a:t>
            </a:r>
            <a:r>
              <a:rPr dirty="0" sz="2000" spc="-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common</a:t>
            </a:r>
            <a:r>
              <a:rPr dirty="0" sz="2000" spc="-1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among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training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examples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at</a:t>
            </a:r>
            <a:endParaRPr sz="2000">
              <a:latin typeface="Arial"/>
              <a:cs typeface="Arial"/>
            </a:endParaRPr>
          </a:p>
          <a:p>
            <a:pPr algn="ctr" marR="614426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node</a:t>
            </a:r>
            <a:endParaRPr sz="2000">
              <a:latin typeface="Arial"/>
              <a:cs typeface="Arial"/>
            </a:endParaRPr>
          </a:p>
          <a:p>
            <a:pPr algn="ctr" lvl="1" marL="574040" indent="-286385">
              <a:lnSpc>
                <a:spcPct val="100000"/>
              </a:lnSpc>
              <a:spcBef>
                <a:spcPts val="480"/>
              </a:spcBef>
              <a:buClr>
                <a:srgbClr val="6F2F9F"/>
              </a:buClr>
              <a:buSzPct val="75000"/>
              <a:buFont typeface="Wingdings"/>
              <a:buChar char=""/>
              <a:tabLst>
                <a:tab pos="574040" algn="l"/>
              </a:tabLst>
            </a:pPr>
            <a:r>
              <a:rPr dirty="0" sz="2000">
                <a:latin typeface="Arial"/>
                <a:cs typeface="Arial"/>
              </a:rPr>
              <a:t>Assign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probability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each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value,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based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frequencies,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assign</a:t>
            </a:r>
            <a:endParaRPr sz="2000">
              <a:latin typeface="Arial"/>
              <a:cs typeface="Arial"/>
            </a:endParaRPr>
          </a:p>
          <a:p>
            <a:pPr algn="ctr" marL="29845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values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missing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attribute,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according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this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probability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distribution</a:t>
            </a:r>
            <a:endParaRPr sz="2000">
              <a:latin typeface="Arial"/>
              <a:cs typeface="Arial"/>
            </a:endParaRPr>
          </a:p>
          <a:p>
            <a:pPr algn="just" marL="356870" marR="285115" indent="-344805">
              <a:lnSpc>
                <a:spcPct val="100000"/>
              </a:lnSpc>
              <a:spcBef>
                <a:spcPts val="565"/>
              </a:spcBef>
              <a:buClr>
                <a:srgbClr val="009999"/>
              </a:buClr>
              <a:buSzPct val="75000"/>
              <a:buFont typeface="Wingdings"/>
              <a:buChar char=""/>
              <a:tabLst>
                <a:tab pos="356870" algn="l"/>
              </a:tabLst>
            </a:pPr>
            <a:r>
              <a:rPr dirty="0" sz="2400">
                <a:latin typeface="Arial"/>
                <a:cs typeface="Arial"/>
              </a:rPr>
              <a:t>Missing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values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in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new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instances</a:t>
            </a:r>
            <a:r>
              <a:rPr dirty="0" sz="2400" spc="-9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be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classified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are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treated accordingly,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and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most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probable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classification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is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chosen (C4.5)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4018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95"/>
              </a:spcBef>
            </a:pPr>
            <a:r>
              <a:rPr dirty="0" sz="3200" i="1">
                <a:latin typeface="Times New Roman"/>
                <a:cs typeface="Times New Roman"/>
              </a:rPr>
              <a:t>Reference</a:t>
            </a:r>
            <a:r>
              <a:rPr dirty="0" sz="3200" spc="-3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and</a:t>
            </a:r>
            <a:r>
              <a:rPr dirty="0" sz="3200" spc="-10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Software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03708" y="605993"/>
            <a:ext cx="25146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38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886764" y="1917014"/>
            <a:ext cx="7833995" cy="40779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Important</a:t>
            </a:r>
            <a:r>
              <a:rPr dirty="0" sz="2400" spc="-1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Reference:</a:t>
            </a:r>
            <a:r>
              <a:rPr dirty="0" sz="2400" spc="-1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Machine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Learning,</a:t>
            </a:r>
            <a:r>
              <a:rPr dirty="0" sz="2400" spc="-105">
                <a:latin typeface="Arial"/>
                <a:cs typeface="Arial"/>
              </a:rPr>
              <a:t> </a:t>
            </a:r>
            <a:r>
              <a:rPr dirty="0" sz="2400" spc="-80">
                <a:latin typeface="Arial"/>
                <a:cs typeface="Arial"/>
              </a:rPr>
              <a:t>Tom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Mitchell,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Mc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400" spc="-20">
                <a:latin typeface="Arial"/>
                <a:cs typeface="Arial"/>
              </a:rPr>
              <a:t>Graw-</a:t>
            </a:r>
            <a:r>
              <a:rPr dirty="0" sz="2400">
                <a:latin typeface="Arial"/>
                <a:cs typeface="Arial"/>
              </a:rPr>
              <a:t>Hill International</a:t>
            </a:r>
            <a:r>
              <a:rPr dirty="0" sz="2400" spc="-1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Editions,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1997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(Cap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3).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95"/>
              </a:spcBef>
            </a:pPr>
            <a:endParaRPr sz="2400">
              <a:latin typeface="Arial"/>
              <a:cs typeface="Arial"/>
            </a:endParaRPr>
          </a:p>
          <a:p>
            <a:pPr marL="534670" indent="-344170">
              <a:lnSpc>
                <a:spcPct val="100000"/>
              </a:lnSpc>
              <a:buChar char="•"/>
              <a:tabLst>
                <a:tab pos="534670" algn="l"/>
              </a:tabLst>
            </a:pPr>
            <a:r>
              <a:rPr dirty="0" sz="2800">
                <a:latin typeface="Times New Roman"/>
                <a:cs typeface="Times New Roman"/>
              </a:rPr>
              <a:t>In</a:t>
            </a:r>
            <a:r>
              <a:rPr dirty="0" sz="2800" spc="15">
                <a:latin typeface="Times New Roman"/>
                <a:cs typeface="Times New Roman"/>
              </a:rPr>
              <a:t> </a:t>
            </a:r>
            <a:r>
              <a:rPr dirty="0" sz="2800" spc="-25">
                <a:latin typeface="Times New Roman"/>
                <a:cs typeface="Times New Roman"/>
              </a:rPr>
              <a:t>R:</a:t>
            </a:r>
            <a:endParaRPr sz="2800">
              <a:latin typeface="Times New Roman"/>
              <a:cs typeface="Times New Roman"/>
            </a:endParaRPr>
          </a:p>
          <a:p>
            <a:pPr lvl="1" marL="934085" indent="-286385">
              <a:lnSpc>
                <a:spcPct val="100000"/>
              </a:lnSpc>
              <a:spcBef>
                <a:spcPts val="305"/>
              </a:spcBef>
              <a:buChar char="–"/>
              <a:tabLst>
                <a:tab pos="934085" algn="l"/>
              </a:tabLst>
            </a:pPr>
            <a:r>
              <a:rPr dirty="0" sz="2400">
                <a:latin typeface="Times New Roman"/>
                <a:cs typeface="Times New Roman"/>
              </a:rPr>
              <a:t>Packages</a:t>
            </a:r>
            <a:r>
              <a:rPr dirty="0" sz="2400" spc="1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tree</a:t>
            </a:r>
            <a:r>
              <a:rPr dirty="0" sz="2400" spc="-4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and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 spc="-20">
                <a:latin typeface="Times New Roman"/>
                <a:cs typeface="Times New Roman"/>
              </a:rPr>
              <a:t>rpart</a:t>
            </a:r>
            <a:endParaRPr sz="2400">
              <a:latin typeface="Times New Roman"/>
              <a:cs typeface="Times New Roman"/>
            </a:endParaRPr>
          </a:p>
          <a:p>
            <a:pPr marL="534670" indent="-344170">
              <a:lnSpc>
                <a:spcPct val="100000"/>
              </a:lnSpc>
              <a:spcBef>
                <a:spcPts val="825"/>
              </a:spcBef>
              <a:buChar char="•"/>
              <a:tabLst>
                <a:tab pos="534670" algn="l"/>
              </a:tabLst>
            </a:pPr>
            <a:r>
              <a:rPr dirty="0" sz="2800" spc="-10">
                <a:latin typeface="Times New Roman"/>
                <a:cs typeface="Times New Roman"/>
              </a:rPr>
              <a:t>C4.5:</a:t>
            </a:r>
            <a:endParaRPr sz="2800">
              <a:latin typeface="Times New Roman"/>
              <a:cs typeface="Times New Roman"/>
            </a:endParaRPr>
          </a:p>
          <a:p>
            <a:pPr lvl="1" marL="934085" indent="-286385">
              <a:lnSpc>
                <a:spcPct val="100000"/>
              </a:lnSpc>
              <a:spcBef>
                <a:spcPts val="305"/>
              </a:spcBef>
              <a:buClr>
                <a:srgbClr val="000000"/>
              </a:buClr>
              <a:buChar char="–"/>
              <a:tabLst>
                <a:tab pos="934085" algn="l"/>
              </a:tabLst>
            </a:pPr>
            <a:r>
              <a:rPr dirty="0" u="sng" sz="2400" spc="-1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  <a:hlinkClick r:id="rId6"/>
              </a:rPr>
              <a:t>http://www.cse.unwe.edu.au/~quinlan</a:t>
            </a:r>
            <a:endParaRPr sz="2400">
              <a:latin typeface="Times New Roman"/>
              <a:cs typeface="Times New Roman"/>
            </a:endParaRPr>
          </a:p>
          <a:p>
            <a:pPr marL="534670" indent="-344170">
              <a:lnSpc>
                <a:spcPct val="100000"/>
              </a:lnSpc>
              <a:spcBef>
                <a:spcPts val="825"/>
              </a:spcBef>
              <a:buChar char="•"/>
              <a:tabLst>
                <a:tab pos="534670" algn="l"/>
              </a:tabLst>
            </a:pPr>
            <a:r>
              <a:rPr dirty="0" sz="2800" spc="-20">
                <a:latin typeface="Times New Roman"/>
                <a:cs typeface="Times New Roman"/>
              </a:rPr>
              <a:t>Weka</a:t>
            </a:r>
            <a:endParaRPr sz="2800">
              <a:latin typeface="Times New Roman"/>
              <a:cs typeface="Times New Roman"/>
            </a:endParaRPr>
          </a:p>
          <a:p>
            <a:pPr lvl="1" marL="934085" indent="-286385">
              <a:lnSpc>
                <a:spcPct val="100000"/>
              </a:lnSpc>
              <a:spcBef>
                <a:spcPts val="305"/>
              </a:spcBef>
              <a:buClr>
                <a:srgbClr val="000000"/>
              </a:buClr>
              <a:buChar char="–"/>
              <a:tabLst>
                <a:tab pos="934085" algn="l"/>
              </a:tabLst>
            </a:pPr>
            <a:r>
              <a:rPr dirty="0" u="sng" sz="2400" spc="-1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  <a:hlinkClick r:id="rId7"/>
              </a:rPr>
              <a:t>http://www.cs.waikato.ac.nz/ml/weka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60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i="1">
                <a:latin typeface="Times New Roman"/>
                <a:cs typeface="Times New Roman"/>
              </a:rPr>
              <a:t>DT</a:t>
            </a:r>
            <a:r>
              <a:rPr dirty="0" sz="3200" spc="-4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for</a:t>
            </a:r>
            <a:r>
              <a:rPr dirty="0" sz="3200" spc="-3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Iris</a:t>
            </a:r>
            <a:r>
              <a:rPr dirty="0" sz="3200" spc="-3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Dataset</a:t>
            </a:r>
            <a:r>
              <a:rPr dirty="0" sz="3200" spc="-4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in</a:t>
            </a:r>
            <a:r>
              <a:rPr dirty="0" sz="3200" spc="-5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Weka</a:t>
            </a:r>
            <a:r>
              <a:rPr dirty="0" sz="3200" spc="-4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J48</a:t>
            </a:r>
            <a:r>
              <a:rPr dirty="0" sz="3200" spc="-4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(C4.5)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55904" y="1213102"/>
            <a:ext cx="7921752" cy="5614416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203708" y="605993"/>
            <a:ext cx="25146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39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60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i="1">
                <a:latin typeface="Times New Roman"/>
                <a:cs typeface="Times New Roman"/>
              </a:rPr>
              <a:t>DT</a:t>
            </a:r>
            <a:r>
              <a:rPr dirty="0" sz="3200" spc="-4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for</a:t>
            </a:r>
            <a:r>
              <a:rPr dirty="0" sz="3200" spc="-3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Iris</a:t>
            </a:r>
            <a:r>
              <a:rPr dirty="0" sz="3200" spc="-3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Dataset</a:t>
            </a:r>
            <a:r>
              <a:rPr dirty="0" sz="3200" spc="-4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in</a:t>
            </a:r>
            <a:r>
              <a:rPr dirty="0" sz="3200" spc="-5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Weka</a:t>
            </a:r>
            <a:r>
              <a:rPr dirty="0" sz="3200" spc="-4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J48</a:t>
            </a:r>
            <a:r>
              <a:rPr dirty="0" sz="3200" spc="-4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(C4.5)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03708" y="605993"/>
            <a:ext cx="25146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40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6576" y="1228342"/>
            <a:ext cx="7918704" cy="5629654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015" y="490727"/>
            <a:ext cx="8540750" cy="1051560"/>
            <a:chOff x="128015" y="490727"/>
            <a:chExt cx="8540750" cy="1051560"/>
          </a:xfrm>
        </p:grpSpPr>
        <p:sp>
          <p:nvSpPr>
            <p:cNvPr id="4" name="object 4" descr=""/>
            <p:cNvSpPr/>
            <p:nvPr/>
          </p:nvSpPr>
          <p:spPr>
            <a:xfrm>
              <a:off x="417575" y="545591"/>
              <a:ext cx="439420" cy="475615"/>
            </a:xfrm>
            <a:custGeom>
              <a:avLst/>
              <a:gdLst/>
              <a:ahLst/>
              <a:cxnLst/>
              <a:rect l="l" t="t" r="r" b="b"/>
              <a:pathLst>
                <a:path w="439419" h="475615">
                  <a:moveTo>
                    <a:pt x="438911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8911" y="475488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4" y="545591"/>
              <a:ext cx="326136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543" y="969263"/>
              <a:ext cx="368935" cy="472440"/>
            </a:xfrm>
            <a:custGeom>
              <a:avLst/>
              <a:gdLst/>
              <a:ahLst/>
              <a:cxnLst/>
              <a:rect l="l" t="t" r="r" b="b"/>
              <a:pathLst>
                <a:path w="368934" h="472440">
                  <a:moveTo>
                    <a:pt x="0" y="472439"/>
                  </a:moveTo>
                  <a:lnTo>
                    <a:pt x="368808" y="472439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9263"/>
              <a:ext cx="368808" cy="4724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896111"/>
              <a:ext cx="560832" cy="4206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0480" cy="1051560"/>
            </a:xfrm>
            <a:custGeom>
              <a:avLst/>
              <a:gdLst/>
              <a:ahLst/>
              <a:cxnLst/>
              <a:rect l="l" t="t" r="r" b="b"/>
              <a:pathLst>
                <a:path w="30479" h="1051560">
                  <a:moveTo>
                    <a:pt x="30480" y="771144"/>
                  </a:moveTo>
                  <a:lnTo>
                    <a:pt x="0" y="771144"/>
                  </a:lnTo>
                  <a:lnTo>
                    <a:pt x="0" y="1051560"/>
                  </a:lnTo>
                  <a:lnTo>
                    <a:pt x="30480" y="1051560"/>
                  </a:lnTo>
                  <a:lnTo>
                    <a:pt x="30480" y="771144"/>
                  </a:lnTo>
                  <a:close/>
                </a:path>
                <a:path w="30479" h="1051560">
                  <a:moveTo>
                    <a:pt x="30480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0480" y="73761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" y="1228344"/>
              <a:ext cx="8226552" cy="33527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203708" y="605993"/>
            <a:ext cx="25146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41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070354" y="3217621"/>
            <a:ext cx="500951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i="1">
                <a:latin typeface="Arial"/>
                <a:cs typeface="Arial"/>
              </a:rPr>
              <a:t>Open</a:t>
            </a:r>
            <a:r>
              <a:rPr dirty="0" sz="4800" spc="-95" i="1">
                <a:latin typeface="Arial"/>
                <a:cs typeface="Arial"/>
              </a:rPr>
              <a:t> </a:t>
            </a:r>
            <a:r>
              <a:rPr dirty="0" sz="4800" spc="-10" i="1">
                <a:latin typeface="Arial"/>
                <a:cs typeface="Arial"/>
              </a:rPr>
              <a:t>Discussion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2438400"/>
            <a:ext cx="9008745" cy="1053465"/>
            <a:chOff x="0" y="2438400"/>
            <a:chExt cx="9008745" cy="1053465"/>
          </a:xfrm>
        </p:grpSpPr>
        <p:sp>
          <p:nvSpPr>
            <p:cNvPr id="4" name="object 4" descr=""/>
            <p:cNvSpPr/>
            <p:nvPr/>
          </p:nvSpPr>
          <p:spPr>
            <a:xfrm>
              <a:off x="294131" y="2546604"/>
              <a:ext cx="384175" cy="474345"/>
            </a:xfrm>
            <a:custGeom>
              <a:avLst/>
              <a:gdLst/>
              <a:ahLst/>
              <a:cxnLst/>
              <a:rect l="l" t="t" r="r" b="b"/>
              <a:pathLst>
                <a:path w="384175" h="474344">
                  <a:moveTo>
                    <a:pt x="0" y="473963"/>
                  </a:moveTo>
                  <a:lnTo>
                    <a:pt x="384048" y="473963"/>
                  </a:lnTo>
                  <a:lnTo>
                    <a:pt x="384048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8180" y="2546604"/>
              <a:ext cx="327660" cy="473963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17576" y="29687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5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7908" y="2968751"/>
              <a:ext cx="368808" cy="47396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895600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635508" y="2438399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4">
                  <a:moveTo>
                    <a:pt x="32004" y="877824"/>
                  </a:moveTo>
                  <a:lnTo>
                    <a:pt x="0" y="87782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877824"/>
                  </a:lnTo>
                  <a:close/>
                </a:path>
                <a:path w="32384" h="1053464">
                  <a:moveTo>
                    <a:pt x="32004" y="0"/>
                  </a:moveTo>
                  <a:lnTo>
                    <a:pt x="0" y="0"/>
                  </a:lnTo>
                  <a:lnTo>
                    <a:pt x="0" y="822960"/>
                  </a:lnTo>
                  <a:lnTo>
                    <a:pt x="32004" y="82296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468" y="3261360"/>
              <a:ext cx="8692896" cy="54863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917575" marR="5080" indent="-905510">
              <a:lnSpc>
                <a:spcPct val="110000"/>
              </a:lnSpc>
              <a:spcBef>
                <a:spcPts val="95"/>
              </a:spcBef>
            </a:pPr>
            <a:r>
              <a:rPr dirty="0" sz="2800">
                <a:solidFill>
                  <a:srgbClr val="0000FF"/>
                </a:solidFill>
              </a:rPr>
              <a:t>Dr.</a:t>
            </a:r>
            <a:r>
              <a:rPr dirty="0" sz="2800" spc="-70">
                <a:solidFill>
                  <a:srgbClr val="0000FF"/>
                </a:solidFill>
              </a:rPr>
              <a:t> </a:t>
            </a:r>
            <a:r>
              <a:rPr dirty="0" sz="2800">
                <a:solidFill>
                  <a:srgbClr val="0000FF"/>
                </a:solidFill>
              </a:rPr>
              <a:t>Md.</a:t>
            </a:r>
            <a:r>
              <a:rPr dirty="0" sz="2800" spc="-70">
                <a:solidFill>
                  <a:srgbClr val="0000FF"/>
                </a:solidFill>
              </a:rPr>
              <a:t> </a:t>
            </a:r>
            <a:r>
              <a:rPr dirty="0" sz="2800">
                <a:solidFill>
                  <a:srgbClr val="0000FF"/>
                </a:solidFill>
              </a:rPr>
              <a:t>Aminul</a:t>
            </a:r>
            <a:r>
              <a:rPr dirty="0" sz="2800" spc="-55">
                <a:solidFill>
                  <a:srgbClr val="0000FF"/>
                </a:solidFill>
              </a:rPr>
              <a:t> </a:t>
            </a:r>
            <a:r>
              <a:rPr dirty="0" sz="2800">
                <a:solidFill>
                  <a:srgbClr val="0000FF"/>
                </a:solidFill>
              </a:rPr>
              <a:t>Haque</a:t>
            </a:r>
            <a:r>
              <a:rPr dirty="0" sz="2800" spc="-40">
                <a:solidFill>
                  <a:srgbClr val="0000FF"/>
                </a:solidFill>
              </a:rPr>
              <a:t> </a:t>
            </a:r>
            <a:r>
              <a:rPr dirty="0" sz="2800" spc="-10">
                <a:solidFill>
                  <a:srgbClr val="0000FF"/>
                </a:solidFill>
              </a:rPr>
              <a:t>Akhand </a:t>
            </a:r>
            <a:r>
              <a:rPr dirty="0" sz="2800">
                <a:solidFill>
                  <a:srgbClr val="0000FF"/>
                </a:solidFill>
              </a:rPr>
              <a:t>Dept.</a:t>
            </a:r>
            <a:r>
              <a:rPr dirty="0" sz="2800" spc="-35">
                <a:solidFill>
                  <a:srgbClr val="0000FF"/>
                </a:solidFill>
              </a:rPr>
              <a:t> </a:t>
            </a:r>
            <a:r>
              <a:rPr dirty="0" sz="2800">
                <a:solidFill>
                  <a:srgbClr val="0000FF"/>
                </a:solidFill>
              </a:rPr>
              <a:t>of</a:t>
            </a:r>
            <a:r>
              <a:rPr dirty="0" sz="2800" spc="-30">
                <a:solidFill>
                  <a:srgbClr val="0000FF"/>
                </a:solidFill>
              </a:rPr>
              <a:t> </a:t>
            </a:r>
            <a:r>
              <a:rPr dirty="0" sz="2800">
                <a:solidFill>
                  <a:srgbClr val="0000FF"/>
                </a:solidFill>
              </a:rPr>
              <a:t>CSE,</a:t>
            </a:r>
            <a:r>
              <a:rPr dirty="0" sz="2800" spc="-35">
                <a:solidFill>
                  <a:srgbClr val="0000FF"/>
                </a:solidFill>
              </a:rPr>
              <a:t> </a:t>
            </a:r>
            <a:r>
              <a:rPr dirty="0" sz="2800" spc="-25">
                <a:solidFill>
                  <a:srgbClr val="0000FF"/>
                </a:solidFill>
              </a:rPr>
              <a:t>SUB</a:t>
            </a:r>
            <a:endParaRPr sz="2800"/>
          </a:p>
        </p:txBody>
      </p:sp>
      <p:sp>
        <p:nvSpPr>
          <p:cNvPr id="12" name="object 1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309676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500">
                <a:solidFill>
                  <a:srgbClr val="6F2F9F"/>
                </a:solidFill>
              </a:rPr>
              <a:t>Introduction</a:t>
            </a:r>
            <a:r>
              <a:rPr dirty="0" sz="3500" spc="-35">
                <a:solidFill>
                  <a:srgbClr val="6F2F9F"/>
                </a:solidFill>
              </a:rPr>
              <a:t> </a:t>
            </a:r>
            <a:r>
              <a:rPr dirty="0" sz="3500">
                <a:solidFill>
                  <a:srgbClr val="6F2F9F"/>
                </a:solidFill>
              </a:rPr>
              <a:t>to</a:t>
            </a:r>
            <a:r>
              <a:rPr dirty="0" sz="3500" spc="-15">
                <a:solidFill>
                  <a:srgbClr val="6F2F9F"/>
                </a:solidFill>
              </a:rPr>
              <a:t> </a:t>
            </a:r>
            <a:r>
              <a:rPr dirty="0" sz="3500">
                <a:solidFill>
                  <a:srgbClr val="6F2F9F"/>
                </a:solidFill>
              </a:rPr>
              <a:t>Pattern</a:t>
            </a:r>
            <a:r>
              <a:rPr dirty="0" sz="3500" spc="-20">
                <a:solidFill>
                  <a:srgbClr val="6F2F9F"/>
                </a:solidFill>
              </a:rPr>
              <a:t> </a:t>
            </a:r>
            <a:r>
              <a:rPr dirty="0" sz="3500" spc="-10">
                <a:solidFill>
                  <a:srgbClr val="6F2F9F"/>
                </a:solidFill>
              </a:rPr>
              <a:t>Recognition</a:t>
            </a:r>
            <a:endParaRPr sz="3500"/>
          </a:p>
        </p:txBody>
      </p:sp>
      <p:sp>
        <p:nvSpPr>
          <p:cNvPr id="13" name="object 13" descr=""/>
          <p:cNvSpPr txBox="1"/>
          <p:nvPr/>
        </p:nvSpPr>
        <p:spPr>
          <a:xfrm>
            <a:off x="884021" y="1288161"/>
            <a:ext cx="733742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solidFill>
                  <a:srgbClr val="1C1C1C"/>
                </a:solidFill>
                <a:latin typeface="Arial"/>
                <a:cs typeface="Arial"/>
              </a:rPr>
              <a:t>MCSE</a:t>
            </a:r>
            <a:r>
              <a:rPr dirty="0" sz="2800" spc="-80" b="1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1C1C1C"/>
                </a:solidFill>
                <a:latin typeface="Arial"/>
                <a:cs typeface="Arial"/>
              </a:rPr>
              <a:t>666:Pattern</a:t>
            </a:r>
            <a:r>
              <a:rPr dirty="0" sz="2800" spc="-85" b="1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1C1C1C"/>
                </a:solidFill>
                <a:latin typeface="Arial"/>
                <a:cs typeface="Arial"/>
              </a:rPr>
              <a:t>and</a:t>
            </a:r>
            <a:r>
              <a:rPr dirty="0" sz="2800" spc="-90" b="1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1C1C1C"/>
                </a:solidFill>
                <a:latin typeface="Arial"/>
                <a:cs typeface="Arial"/>
              </a:rPr>
              <a:t>Speech</a:t>
            </a:r>
            <a:r>
              <a:rPr dirty="0" sz="2800" spc="-65" b="1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1C1C1C"/>
                </a:solidFill>
                <a:latin typeface="Arial"/>
                <a:cs typeface="Arial"/>
              </a:rPr>
              <a:t>Recognition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6341" y="679526"/>
            <a:ext cx="750887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565" b="0">
                <a:solidFill>
                  <a:srgbClr val="CC3300"/>
                </a:solidFill>
                <a:latin typeface="Arial"/>
                <a:cs typeface="Arial"/>
              </a:rPr>
              <a:t>An</a:t>
            </a:r>
            <a:r>
              <a:rPr dirty="0" sz="4800" spc="-240" b="0">
                <a:solidFill>
                  <a:srgbClr val="CC3300"/>
                </a:solidFill>
                <a:latin typeface="Arial"/>
                <a:cs typeface="Arial"/>
              </a:rPr>
              <a:t> </a:t>
            </a:r>
            <a:r>
              <a:rPr dirty="0" sz="4800" spc="-390" b="0">
                <a:solidFill>
                  <a:srgbClr val="CC3300"/>
                </a:solidFill>
                <a:latin typeface="Arial"/>
                <a:cs typeface="Arial"/>
              </a:rPr>
              <a:t>alternative</a:t>
            </a:r>
            <a:r>
              <a:rPr dirty="0" sz="4800" spc="-204" b="0">
                <a:solidFill>
                  <a:srgbClr val="CC3300"/>
                </a:solidFill>
                <a:latin typeface="Arial"/>
                <a:cs typeface="Arial"/>
              </a:rPr>
              <a:t> </a:t>
            </a:r>
            <a:r>
              <a:rPr dirty="0" sz="4800" spc="-484" b="0">
                <a:solidFill>
                  <a:srgbClr val="CC3300"/>
                </a:solidFill>
                <a:latin typeface="Arial"/>
                <a:cs typeface="Arial"/>
              </a:rPr>
              <a:t>measure:</a:t>
            </a:r>
            <a:r>
              <a:rPr dirty="0" sz="4800" spc="-195" b="0">
                <a:solidFill>
                  <a:srgbClr val="CC3300"/>
                </a:solidFill>
                <a:latin typeface="Arial"/>
                <a:cs typeface="Arial"/>
              </a:rPr>
              <a:t> </a:t>
            </a:r>
            <a:r>
              <a:rPr dirty="0" sz="4800" spc="-440" b="0" i="1">
                <a:solidFill>
                  <a:srgbClr val="CC3300"/>
                </a:solidFill>
                <a:latin typeface="Arial"/>
                <a:cs typeface="Arial"/>
              </a:rPr>
              <a:t>gain</a:t>
            </a:r>
            <a:r>
              <a:rPr dirty="0" sz="4800" spc="-195" b="0" i="1">
                <a:solidFill>
                  <a:srgbClr val="CC3300"/>
                </a:solidFill>
                <a:latin typeface="Arial"/>
                <a:cs typeface="Arial"/>
              </a:rPr>
              <a:t> </a:t>
            </a:r>
            <a:r>
              <a:rPr dirty="0" sz="4800" spc="-365" b="0" i="1">
                <a:solidFill>
                  <a:srgbClr val="CC3300"/>
                </a:solidFill>
                <a:latin typeface="Arial"/>
                <a:cs typeface="Arial"/>
              </a:rPr>
              <a:t>ratio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559809" y="1746885"/>
            <a:ext cx="1958339" cy="3295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434340" algn="l"/>
                <a:tab pos="1537970" algn="l"/>
              </a:tabLst>
            </a:pPr>
            <a:r>
              <a:rPr dirty="0" sz="1600" spc="-50" i="1">
                <a:latin typeface="Times New Roman"/>
                <a:cs typeface="Times New Roman"/>
              </a:rPr>
              <a:t>c</a:t>
            </a:r>
            <a:r>
              <a:rPr dirty="0" sz="1600" i="1">
                <a:latin typeface="Times New Roman"/>
                <a:cs typeface="Times New Roman"/>
              </a:rPr>
              <a:t>	</a:t>
            </a:r>
            <a:r>
              <a:rPr dirty="0" sz="2000" i="1">
                <a:latin typeface="Times New Roman"/>
                <a:cs typeface="Times New Roman"/>
              </a:rPr>
              <a:t>|S</a:t>
            </a:r>
            <a:r>
              <a:rPr dirty="0" baseline="-20576" sz="2025" i="1">
                <a:latin typeface="Times New Roman"/>
                <a:cs typeface="Times New Roman"/>
              </a:rPr>
              <a:t>i</a:t>
            </a:r>
            <a:r>
              <a:rPr dirty="0" baseline="-20576" sz="2025" spc="-37" i="1">
                <a:latin typeface="Times New Roman"/>
                <a:cs typeface="Times New Roman"/>
              </a:rPr>
              <a:t> </a:t>
            </a:r>
            <a:r>
              <a:rPr dirty="0" sz="2000" spc="-50" i="1">
                <a:latin typeface="Times New Roman"/>
                <a:cs typeface="Times New Roman"/>
              </a:rPr>
              <a:t>|</a:t>
            </a:r>
            <a:r>
              <a:rPr dirty="0" sz="2000" i="1">
                <a:latin typeface="Times New Roman"/>
                <a:cs typeface="Times New Roman"/>
              </a:rPr>
              <a:t>	|S</a:t>
            </a:r>
            <a:r>
              <a:rPr dirty="0" baseline="-20576" sz="2025" i="1">
                <a:latin typeface="Times New Roman"/>
                <a:cs typeface="Times New Roman"/>
              </a:rPr>
              <a:t>i</a:t>
            </a:r>
            <a:r>
              <a:rPr dirty="0" baseline="-20576" sz="2025" spc="-37" i="1">
                <a:latin typeface="Times New Roman"/>
                <a:cs typeface="Times New Roman"/>
              </a:rPr>
              <a:t> </a:t>
            </a:r>
            <a:r>
              <a:rPr dirty="0" sz="2000" spc="-50" i="1">
                <a:latin typeface="Times New Roman"/>
                <a:cs typeface="Times New Roman"/>
              </a:rPr>
              <a:t>|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28268" y="1969769"/>
            <a:ext cx="298704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i="1">
                <a:latin typeface="Times New Roman"/>
                <a:cs typeface="Times New Roman"/>
              </a:rPr>
              <a:t>SplitInformation</a:t>
            </a:r>
            <a:r>
              <a:rPr dirty="0" sz="2000">
                <a:latin typeface="Times New Roman"/>
                <a:cs typeface="Times New Roman"/>
              </a:rPr>
              <a:t>(</a:t>
            </a:r>
            <a:r>
              <a:rPr dirty="0" sz="2000" i="1">
                <a:latin typeface="Times New Roman"/>
                <a:cs typeface="Times New Roman"/>
              </a:rPr>
              <a:t>S</a:t>
            </a:r>
            <a:r>
              <a:rPr dirty="0" sz="2000">
                <a:latin typeface="Times New Roman"/>
                <a:cs typeface="Times New Roman"/>
              </a:rPr>
              <a:t>,</a:t>
            </a:r>
            <a:r>
              <a:rPr dirty="0" sz="2000" spc="-95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A</a:t>
            </a:r>
            <a:r>
              <a:rPr dirty="0" sz="2000">
                <a:latin typeface="Times New Roman"/>
                <a:cs typeface="Times New Roman"/>
              </a:rPr>
              <a:t>)</a:t>
            </a:r>
            <a:r>
              <a:rPr dirty="0" sz="2000" spc="50">
                <a:latin typeface="Times New Roman"/>
                <a:cs typeface="Times New Roman"/>
              </a:rPr>
              <a:t> </a:t>
            </a:r>
            <a:r>
              <a:rPr dirty="0" sz="2000">
                <a:latin typeface="Symbol"/>
                <a:cs typeface="Symbol"/>
              </a:rPr>
              <a:t></a:t>
            </a:r>
            <a:r>
              <a:rPr dirty="0" sz="2000" spc="55">
                <a:latin typeface="Times New Roman"/>
                <a:cs typeface="Times New Roman"/>
              </a:rPr>
              <a:t> </a:t>
            </a:r>
            <a:r>
              <a:rPr dirty="0" sz="2000">
                <a:latin typeface="Arial"/>
                <a:cs typeface="Arial"/>
              </a:rPr>
              <a:t>−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800" spc="-50">
                <a:latin typeface="Symbol"/>
                <a:cs typeface="Symbol"/>
              </a:rPr>
              <a:t></a:t>
            </a:r>
            <a:endParaRPr sz="2800">
              <a:latin typeface="Symbol"/>
              <a:cs typeface="Symbo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437888" y="2073401"/>
            <a:ext cx="487680" cy="3295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2000" spc="-20" i="1">
                <a:latin typeface="Times New Roman"/>
                <a:cs typeface="Times New Roman"/>
              </a:rPr>
              <a:t>log</a:t>
            </a:r>
            <a:r>
              <a:rPr dirty="0" baseline="-20576" sz="2025" spc="-30">
                <a:latin typeface="Times New Roman"/>
                <a:cs typeface="Times New Roman"/>
              </a:rPr>
              <a:t>2</a:t>
            </a:r>
            <a:endParaRPr baseline="-20576" sz="2025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07340" y="2332481"/>
            <a:ext cx="8477250" cy="36576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214370">
              <a:lnSpc>
                <a:spcPts val="2260"/>
              </a:lnSpc>
              <a:spcBef>
                <a:spcPts val="90"/>
              </a:spcBef>
              <a:tabLst>
                <a:tab pos="3747770" algn="l"/>
                <a:tab pos="4836160" algn="l"/>
              </a:tabLst>
            </a:pPr>
            <a:r>
              <a:rPr dirty="0" sz="1600" spc="-25" i="1">
                <a:latin typeface="Times New Roman"/>
                <a:cs typeface="Times New Roman"/>
              </a:rPr>
              <a:t>i=1</a:t>
            </a:r>
            <a:r>
              <a:rPr dirty="0" sz="1600" i="1">
                <a:latin typeface="Times New Roman"/>
                <a:cs typeface="Times New Roman"/>
              </a:rPr>
              <a:t>	</a:t>
            </a:r>
            <a:r>
              <a:rPr dirty="0" sz="2000" i="1">
                <a:latin typeface="Times New Roman"/>
                <a:cs typeface="Times New Roman"/>
              </a:rPr>
              <a:t>|S</a:t>
            </a:r>
            <a:r>
              <a:rPr dirty="0" sz="2000" spc="-30" i="1">
                <a:latin typeface="Times New Roman"/>
                <a:cs typeface="Times New Roman"/>
              </a:rPr>
              <a:t> </a:t>
            </a:r>
            <a:r>
              <a:rPr dirty="0" sz="2000" spc="-50" i="1">
                <a:latin typeface="Times New Roman"/>
                <a:cs typeface="Times New Roman"/>
              </a:rPr>
              <a:t>|</a:t>
            </a:r>
            <a:r>
              <a:rPr dirty="0" sz="2000" i="1">
                <a:latin typeface="Times New Roman"/>
                <a:cs typeface="Times New Roman"/>
              </a:rPr>
              <a:t>	|S</a:t>
            </a:r>
            <a:r>
              <a:rPr dirty="0" sz="2000" spc="-5" i="1">
                <a:latin typeface="Times New Roman"/>
                <a:cs typeface="Times New Roman"/>
              </a:rPr>
              <a:t> </a:t>
            </a:r>
            <a:r>
              <a:rPr dirty="0" sz="2000" spc="-50" i="1">
                <a:latin typeface="Times New Roman"/>
                <a:cs typeface="Times New Roman"/>
              </a:rPr>
              <a:t>|</a:t>
            </a:r>
            <a:endParaRPr sz="2000">
              <a:latin typeface="Times New Roman"/>
              <a:cs typeface="Times New Roman"/>
            </a:endParaRPr>
          </a:p>
          <a:p>
            <a:pPr marL="433070" indent="-344170">
              <a:lnSpc>
                <a:spcPts val="2605"/>
              </a:lnSpc>
              <a:buClr>
                <a:srgbClr val="009999"/>
              </a:buClr>
              <a:buSzPct val="75000"/>
              <a:buFont typeface="Wingdings"/>
              <a:buChar char=""/>
              <a:tabLst>
                <a:tab pos="433070" algn="l"/>
              </a:tabLst>
            </a:pPr>
            <a:r>
              <a:rPr dirty="0" sz="2400" i="1">
                <a:latin typeface="Times New Roman"/>
                <a:cs typeface="Times New Roman"/>
              </a:rPr>
              <a:t>S</a:t>
            </a:r>
            <a:r>
              <a:rPr dirty="0" baseline="-19519" sz="2775" i="1">
                <a:latin typeface="Times New Roman"/>
                <a:cs typeface="Times New Roman"/>
              </a:rPr>
              <a:t>i</a:t>
            </a:r>
            <a:r>
              <a:rPr dirty="0" baseline="-19519" sz="2775" spc="-44" i="1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Arial"/>
                <a:cs typeface="Arial"/>
              </a:rPr>
              <a:t>are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125">
                <a:latin typeface="Arial"/>
                <a:cs typeface="Arial"/>
              </a:rPr>
              <a:t>the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04">
                <a:latin typeface="Arial"/>
                <a:cs typeface="Arial"/>
              </a:rPr>
              <a:t>sets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65">
                <a:latin typeface="Arial"/>
                <a:cs typeface="Arial"/>
              </a:rPr>
              <a:t>obtained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by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60">
                <a:latin typeface="Arial"/>
                <a:cs typeface="Arial"/>
              </a:rPr>
              <a:t>partitioning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190">
                <a:latin typeface="Arial"/>
                <a:cs typeface="Arial"/>
              </a:rPr>
              <a:t>on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value</a:t>
            </a:r>
            <a:r>
              <a:rPr dirty="0" sz="2000" spc="55">
                <a:latin typeface="Arial"/>
                <a:cs typeface="Arial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i</a:t>
            </a:r>
            <a:r>
              <a:rPr dirty="0" sz="2000" spc="-30" i="1">
                <a:latin typeface="Times New Roman"/>
                <a:cs typeface="Times New Roman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50" i="1">
                <a:latin typeface="Times New Roman"/>
                <a:cs typeface="Times New Roman"/>
              </a:rPr>
              <a:t>A</a:t>
            </a:r>
            <a:endParaRPr sz="2000">
              <a:latin typeface="Times New Roman"/>
              <a:cs typeface="Times New Roman"/>
            </a:endParaRPr>
          </a:p>
          <a:p>
            <a:pPr marL="433070" indent="-344170">
              <a:lnSpc>
                <a:spcPts val="2145"/>
              </a:lnSpc>
              <a:buClr>
                <a:srgbClr val="009999"/>
              </a:buClr>
              <a:buSzPct val="75000"/>
              <a:buFont typeface="Wingdings"/>
              <a:buChar char=""/>
              <a:tabLst>
                <a:tab pos="433070" algn="l"/>
              </a:tabLst>
            </a:pPr>
            <a:r>
              <a:rPr dirty="0" sz="2000" spc="-100" i="1">
                <a:latin typeface="Arial"/>
                <a:cs typeface="Arial"/>
              </a:rPr>
              <a:t>SplitInformation</a:t>
            </a:r>
            <a:r>
              <a:rPr dirty="0" sz="2000" spc="-35" i="1">
                <a:latin typeface="Arial"/>
                <a:cs typeface="Arial"/>
              </a:rPr>
              <a:t> </a:t>
            </a:r>
            <a:r>
              <a:rPr dirty="0" sz="2000" spc="-200">
                <a:latin typeface="Arial"/>
                <a:cs typeface="Arial"/>
              </a:rPr>
              <a:t>measures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25">
                <a:latin typeface="Arial"/>
                <a:cs typeface="Arial"/>
              </a:rPr>
              <a:t>the</a:t>
            </a:r>
            <a:r>
              <a:rPr dirty="0" sz="2000">
                <a:latin typeface="Arial"/>
                <a:cs typeface="Arial"/>
              </a:rPr>
              <a:t> </a:t>
            </a:r>
            <a:r>
              <a:rPr dirty="0" sz="2000" spc="-75">
                <a:latin typeface="Arial"/>
                <a:cs typeface="Arial"/>
              </a:rPr>
              <a:t>entropy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 spc="-350" i="1">
                <a:latin typeface="Arial"/>
                <a:cs typeface="Arial"/>
              </a:rPr>
              <a:t>S</a:t>
            </a:r>
            <a:r>
              <a:rPr dirty="0" sz="2000" spc="-15" i="1">
                <a:latin typeface="Arial"/>
                <a:cs typeface="Arial"/>
              </a:rPr>
              <a:t> </a:t>
            </a:r>
            <a:r>
              <a:rPr dirty="0" sz="2000" spc="-90">
                <a:latin typeface="Arial"/>
                <a:cs typeface="Arial"/>
              </a:rPr>
              <a:t>with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125">
                <a:latin typeface="Arial"/>
                <a:cs typeface="Arial"/>
              </a:rPr>
              <a:t>respect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to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25">
                <a:latin typeface="Arial"/>
                <a:cs typeface="Arial"/>
              </a:rPr>
              <a:t>the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150">
                <a:latin typeface="Arial"/>
                <a:cs typeface="Arial"/>
              </a:rPr>
              <a:t>values</a:t>
            </a:r>
            <a:r>
              <a:rPr dirty="0" sz="2000">
                <a:latin typeface="Arial"/>
                <a:cs typeface="Arial"/>
              </a:rPr>
              <a:t> of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 spc="-125" i="1">
                <a:latin typeface="Arial"/>
                <a:cs typeface="Arial"/>
              </a:rPr>
              <a:t>A</a:t>
            </a:r>
            <a:r>
              <a:rPr dirty="0" sz="2000" spc="-125">
                <a:latin typeface="Arial"/>
                <a:cs typeface="Arial"/>
              </a:rPr>
              <a:t>.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The</a:t>
            </a:r>
            <a:endParaRPr sz="2000">
              <a:latin typeface="Arial"/>
              <a:cs typeface="Arial"/>
            </a:endParaRPr>
          </a:p>
          <a:p>
            <a:pPr marL="433070">
              <a:lnSpc>
                <a:spcPts val="2280"/>
              </a:lnSpc>
            </a:pPr>
            <a:r>
              <a:rPr dirty="0" sz="2000" spc="-145">
                <a:latin typeface="Arial"/>
                <a:cs typeface="Arial"/>
              </a:rPr>
              <a:t>more</a:t>
            </a:r>
            <a:r>
              <a:rPr dirty="0" sz="2000">
                <a:latin typeface="Arial"/>
                <a:cs typeface="Arial"/>
              </a:rPr>
              <a:t> </a:t>
            </a:r>
            <a:r>
              <a:rPr dirty="0" sz="2000" spc="-100">
                <a:latin typeface="Arial"/>
                <a:cs typeface="Arial"/>
              </a:rPr>
              <a:t>uniformly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14">
                <a:latin typeface="Arial"/>
                <a:cs typeface="Arial"/>
              </a:rPr>
              <a:t>dispersed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135">
                <a:latin typeface="Arial"/>
                <a:cs typeface="Arial"/>
              </a:rPr>
              <a:t>the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data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25">
                <a:latin typeface="Arial"/>
                <a:cs typeface="Arial"/>
              </a:rPr>
              <a:t>the</a:t>
            </a:r>
            <a:r>
              <a:rPr dirty="0" sz="2000">
                <a:latin typeface="Arial"/>
                <a:cs typeface="Arial"/>
              </a:rPr>
              <a:t> </a:t>
            </a:r>
            <a:r>
              <a:rPr dirty="0" sz="2000" spc="-110">
                <a:latin typeface="Arial"/>
                <a:cs typeface="Arial"/>
              </a:rPr>
              <a:t>higher</a:t>
            </a:r>
            <a:r>
              <a:rPr dirty="0" sz="2000">
                <a:latin typeface="Arial"/>
                <a:cs typeface="Arial"/>
              </a:rPr>
              <a:t> it</a:t>
            </a:r>
            <a:r>
              <a:rPr dirty="0" sz="2000" spc="-25">
                <a:latin typeface="Arial"/>
                <a:cs typeface="Arial"/>
              </a:rPr>
              <a:t> is.</a:t>
            </a:r>
            <a:endParaRPr sz="2000">
              <a:latin typeface="Arial"/>
              <a:cs typeface="Arial"/>
            </a:endParaRPr>
          </a:p>
          <a:p>
            <a:pPr algn="ctr" marR="65405">
              <a:lnSpc>
                <a:spcPts val="2160"/>
              </a:lnSpc>
              <a:spcBef>
                <a:spcPts val="745"/>
              </a:spcBef>
            </a:pPr>
            <a:r>
              <a:rPr dirty="0" sz="2000" i="1">
                <a:latin typeface="Times New Roman"/>
                <a:cs typeface="Times New Roman"/>
              </a:rPr>
              <a:t>Gain</a:t>
            </a:r>
            <a:r>
              <a:rPr dirty="0" sz="2000">
                <a:latin typeface="Times New Roman"/>
                <a:cs typeface="Times New Roman"/>
              </a:rPr>
              <a:t>(</a:t>
            </a:r>
            <a:r>
              <a:rPr dirty="0" sz="2000" i="1">
                <a:latin typeface="Times New Roman"/>
                <a:cs typeface="Times New Roman"/>
              </a:rPr>
              <a:t>S</a:t>
            </a:r>
            <a:r>
              <a:rPr dirty="0" sz="2000">
                <a:latin typeface="Times New Roman"/>
                <a:cs typeface="Times New Roman"/>
              </a:rPr>
              <a:t>,</a:t>
            </a:r>
            <a:r>
              <a:rPr dirty="0" sz="2000" spc="-70">
                <a:latin typeface="Times New Roman"/>
                <a:cs typeface="Times New Roman"/>
              </a:rPr>
              <a:t> </a:t>
            </a:r>
            <a:r>
              <a:rPr dirty="0" sz="2000" spc="-25" i="1">
                <a:latin typeface="Times New Roman"/>
                <a:cs typeface="Times New Roman"/>
              </a:rPr>
              <a:t>A</a:t>
            </a:r>
            <a:r>
              <a:rPr dirty="0" sz="2000" spc="-25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  <a:p>
            <a:pPr algn="ctr" marR="4617720">
              <a:lnSpc>
                <a:spcPts val="1920"/>
              </a:lnSpc>
            </a:pPr>
            <a:r>
              <a:rPr dirty="0" sz="2000" i="1">
                <a:latin typeface="Times New Roman"/>
                <a:cs typeface="Times New Roman"/>
              </a:rPr>
              <a:t>GainRatio</a:t>
            </a:r>
            <a:r>
              <a:rPr dirty="0" sz="2000">
                <a:latin typeface="Times New Roman"/>
                <a:cs typeface="Times New Roman"/>
              </a:rPr>
              <a:t>(</a:t>
            </a:r>
            <a:r>
              <a:rPr dirty="0" sz="2000" i="1">
                <a:latin typeface="Times New Roman"/>
                <a:cs typeface="Times New Roman"/>
              </a:rPr>
              <a:t>S</a:t>
            </a:r>
            <a:r>
              <a:rPr dirty="0" sz="2000">
                <a:latin typeface="Times New Roman"/>
                <a:cs typeface="Times New Roman"/>
              </a:rPr>
              <a:t>,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A</a:t>
            </a:r>
            <a:r>
              <a:rPr dirty="0" sz="2000">
                <a:latin typeface="Times New Roman"/>
                <a:cs typeface="Times New Roman"/>
              </a:rPr>
              <a:t>)</a:t>
            </a:r>
            <a:r>
              <a:rPr dirty="0" sz="2000" spc="25">
                <a:latin typeface="Times New Roman"/>
                <a:cs typeface="Times New Roman"/>
              </a:rPr>
              <a:t> </a:t>
            </a:r>
            <a:r>
              <a:rPr dirty="0" sz="2000" spc="-50">
                <a:latin typeface="Symbol"/>
                <a:cs typeface="Symbol"/>
              </a:rPr>
              <a:t></a:t>
            </a:r>
            <a:endParaRPr sz="2000">
              <a:latin typeface="Symbol"/>
              <a:cs typeface="Symbol"/>
            </a:endParaRPr>
          </a:p>
          <a:p>
            <a:pPr marL="3183890">
              <a:lnSpc>
                <a:spcPts val="2160"/>
              </a:lnSpc>
            </a:pPr>
            <a:r>
              <a:rPr dirty="0" sz="2000" i="1">
                <a:latin typeface="Times New Roman"/>
                <a:cs typeface="Times New Roman"/>
              </a:rPr>
              <a:t>SplitInformation</a:t>
            </a:r>
            <a:r>
              <a:rPr dirty="0" sz="2000">
                <a:latin typeface="Times New Roman"/>
                <a:cs typeface="Times New Roman"/>
              </a:rPr>
              <a:t>(</a:t>
            </a:r>
            <a:r>
              <a:rPr dirty="0" sz="2000" i="1">
                <a:latin typeface="Times New Roman"/>
                <a:cs typeface="Times New Roman"/>
              </a:rPr>
              <a:t>S</a:t>
            </a:r>
            <a:r>
              <a:rPr dirty="0" sz="2000">
                <a:latin typeface="Times New Roman"/>
                <a:cs typeface="Times New Roman"/>
              </a:rPr>
              <a:t>,</a:t>
            </a:r>
            <a:r>
              <a:rPr dirty="0" sz="2000" spc="-95">
                <a:latin typeface="Times New Roman"/>
                <a:cs typeface="Times New Roman"/>
              </a:rPr>
              <a:t> </a:t>
            </a:r>
            <a:r>
              <a:rPr dirty="0" sz="2000" spc="-25" i="1">
                <a:latin typeface="Times New Roman"/>
                <a:cs typeface="Times New Roman"/>
              </a:rPr>
              <a:t>A</a:t>
            </a:r>
            <a:r>
              <a:rPr dirty="0" sz="2000" spc="-25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  <a:p>
            <a:pPr marL="433070" indent="-344170">
              <a:lnSpc>
                <a:spcPts val="2280"/>
              </a:lnSpc>
              <a:spcBef>
                <a:spcPts val="935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433070" algn="l"/>
              </a:tabLst>
            </a:pPr>
            <a:r>
              <a:rPr dirty="0" sz="2000" i="1">
                <a:latin typeface="Times New Roman"/>
                <a:cs typeface="Times New Roman"/>
              </a:rPr>
              <a:t>GainRatio</a:t>
            </a:r>
            <a:r>
              <a:rPr dirty="0" sz="2000" spc="10" i="1">
                <a:latin typeface="Times New Roman"/>
                <a:cs typeface="Times New Roman"/>
              </a:rPr>
              <a:t> </a:t>
            </a:r>
            <a:r>
              <a:rPr dirty="0" sz="2000" spc="-120">
                <a:latin typeface="Arial"/>
                <a:cs typeface="Arial"/>
              </a:rPr>
              <a:t>penalizes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attributes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60">
                <a:latin typeface="Arial"/>
                <a:cs typeface="Arial"/>
              </a:rPr>
              <a:t>that</a:t>
            </a:r>
            <a:r>
              <a:rPr dirty="0" sz="2000">
                <a:latin typeface="Arial"/>
                <a:cs typeface="Arial"/>
              </a:rPr>
              <a:t> </a:t>
            </a:r>
            <a:r>
              <a:rPr dirty="0" sz="2000" spc="-75">
                <a:latin typeface="Arial"/>
                <a:cs typeface="Arial"/>
              </a:rPr>
              <a:t>split</a:t>
            </a:r>
            <a:r>
              <a:rPr dirty="0" sz="2000">
                <a:latin typeface="Arial"/>
                <a:cs typeface="Arial"/>
              </a:rPr>
              <a:t> </a:t>
            </a:r>
            <a:r>
              <a:rPr dirty="0" sz="2000" spc="-130">
                <a:latin typeface="Arial"/>
                <a:cs typeface="Arial"/>
              </a:rPr>
              <a:t>examples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35">
                <a:latin typeface="Arial"/>
                <a:cs typeface="Arial"/>
              </a:rPr>
              <a:t>in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 spc="-165">
                <a:latin typeface="Arial"/>
                <a:cs typeface="Arial"/>
              </a:rPr>
              <a:t>many</a:t>
            </a:r>
            <a:r>
              <a:rPr dirty="0" sz="2000" spc="45">
                <a:latin typeface="Arial"/>
                <a:cs typeface="Arial"/>
              </a:rPr>
              <a:t> </a:t>
            </a:r>
            <a:r>
              <a:rPr dirty="0" sz="2000" spc="-155">
                <a:latin typeface="Arial"/>
                <a:cs typeface="Arial"/>
              </a:rPr>
              <a:t>small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204">
                <a:latin typeface="Arial"/>
                <a:cs typeface="Arial"/>
              </a:rPr>
              <a:t>classes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70">
                <a:latin typeface="Arial"/>
                <a:cs typeface="Arial"/>
              </a:rPr>
              <a:t>such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as</a:t>
            </a:r>
            <a:endParaRPr sz="2000">
              <a:latin typeface="Arial"/>
              <a:cs typeface="Arial"/>
            </a:endParaRPr>
          </a:p>
          <a:p>
            <a:pPr marL="433070">
              <a:lnSpc>
                <a:spcPts val="2190"/>
              </a:lnSpc>
            </a:pPr>
            <a:r>
              <a:rPr dirty="0" sz="2000" spc="-10" i="1">
                <a:latin typeface="Times New Roman"/>
                <a:cs typeface="Times New Roman"/>
              </a:rPr>
              <a:t>Date</a:t>
            </a:r>
            <a:r>
              <a:rPr dirty="0" sz="2000" spc="-10" i="1">
                <a:latin typeface="Arial"/>
                <a:cs typeface="Arial"/>
              </a:rPr>
              <a:t>.</a:t>
            </a:r>
            <a:r>
              <a:rPr dirty="0" sz="2000" spc="-40" i="1">
                <a:latin typeface="Arial"/>
                <a:cs typeface="Arial"/>
              </a:rPr>
              <a:t> </a:t>
            </a:r>
            <a:r>
              <a:rPr dirty="0" sz="2000" spc="-160">
                <a:latin typeface="Arial"/>
                <a:cs typeface="Arial"/>
              </a:rPr>
              <a:t>Let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|S</a:t>
            </a:r>
            <a:r>
              <a:rPr dirty="0" sz="2000" spc="10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|=n,</a:t>
            </a:r>
            <a:r>
              <a:rPr dirty="0" sz="2000" spc="-25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Date</a:t>
            </a:r>
            <a:r>
              <a:rPr dirty="0" sz="2000" spc="10" i="1">
                <a:latin typeface="Times New Roman"/>
                <a:cs typeface="Times New Roman"/>
              </a:rPr>
              <a:t> </a:t>
            </a:r>
            <a:r>
              <a:rPr dirty="0" sz="2000" spc="-125">
                <a:latin typeface="Arial"/>
                <a:cs typeface="Arial"/>
              </a:rPr>
              <a:t>splits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30">
                <a:latin typeface="Arial"/>
                <a:cs typeface="Arial"/>
              </a:rPr>
              <a:t>examples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40">
                <a:latin typeface="Arial"/>
                <a:cs typeface="Arial"/>
              </a:rPr>
              <a:t>in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n</a:t>
            </a:r>
            <a:r>
              <a:rPr dirty="0" sz="2000" spc="-20" i="1">
                <a:latin typeface="Times New Roman"/>
                <a:cs typeface="Times New Roman"/>
              </a:rPr>
              <a:t> </a:t>
            </a:r>
            <a:r>
              <a:rPr dirty="0" sz="2000" spc="-45">
                <a:latin typeface="Arial"/>
                <a:cs typeface="Arial"/>
              </a:rPr>
              <a:t>classes</a:t>
            </a:r>
            <a:endParaRPr sz="2000">
              <a:latin typeface="Arial"/>
              <a:cs typeface="Arial"/>
            </a:endParaRPr>
          </a:p>
          <a:p>
            <a:pPr lvl="1" marL="832485" indent="-286385">
              <a:lnSpc>
                <a:spcPts val="2070"/>
              </a:lnSpc>
              <a:buClr>
                <a:srgbClr val="FFCC00"/>
              </a:buClr>
              <a:buSzPct val="75000"/>
              <a:buFont typeface="Wingdings"/>
              <a:buChar char=""/>
              <a:tabLst>
                <a:tab pos="832485" algn="l"/>
              </a:tabLst>
            </a:pPr>
            <a:r>
              <a:rPr dirty="0" sz="1800" i="1">
                <a:latin typeface="Times New Roman"/>
                <a:cs typeface="Times New Roman"/>
              </a:rPr>
              <a:t>SplitInformation</a:t>
            </a:r>
            <a:r>
              <a:rPr dirty="0" sz="1800">
                <a:latin typeface="Times New Roman"/>
                <a:cs typeface="Times New Roman"/>
              </a:rPr>
              <a:t>(</a:t>
            </a:r>
            <a:r>
              <a:rPr dirty="0" sz="1800" i="1">
                <a:latin typeface="Times New Roman"/>
                <a:cs typeface="Times New Roman"/>
              </a:rPr>
              <a:t>S</a:t>
            </a:r>
            <a:r>
              <a:rPr dirty="0" sz="1800">
                <a:latin typeface="Times New Roman"/>
                <a:cs typeface="Times New Roman"/>
              </a:rPr>
              <a:t>,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Date</a:t>
            </a:r>
            <a:r>
              <a:rPr dirty="0" sz="1800">
                <a:latin typeface="Times New Roman"/>
                <a:cs typeface="Times New Roman"/>
              </a:rPr>
              <a:t>)=</a:t>
            </a:r>
            <a:r>
              <a:rPr dirty="0" sz="1800" spc="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−[(1/</a:t>
            </a:r>
            <a:r>
              <a:rPr dirty="0" sz="1800" i="1">
                <a:latin typeface="Times New Roman"/>
                <a:cs typeface="Times New Roman"/>
              </a:rPr>
              <a:t>n</a:t>
            </a:r>
            <a:r>
              <a:rPr dirty="0" sz="1800" spc="-40" i="1">
                <a:latin typeface="Times New Roman"/>
                <a:cs typeface="Times New Roman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log</a:t>
            </a:r>
            <a:r>
              <a:rPr dirty="0" baseline="-20833" sz="1800">
                <a:latin typeface="Times New Roman"/>
                <a:cs typeface="Times New Roman"/>
              </a:rPr>
              <a:t>2 </a:t>
            </a:r>
            <a:r>
              <a:rPr dirty="0" sz="1800">
                <a:latin typeface="Times New Roman"/>
                <a:cs typeface="Times New Roman"/>
              </a:rPr>
              <a:t>1/</a:t>
            </a:r>
            <a:r>
              <a:rPr dirty="0" sz="1800" i="1">
                <a:latin typeface="Times New Roman"/>
                <a:cs typeface="Times New Roman"/>
              </a:rPr>
              <a:t>n</a:t>
            </a:r>
            <a:r>
              <a:rPr dirty="0" sz="1800">
                <a:latin typeface="Times New Roman"/>
                <a:cs typeface="Times New Roman"/>
              </a:rPr>
              <a:t>)+…+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(1/</a:t>
            </a:r>
            <a:r>
              <a:rPr dirty="0" sz="1800" i="1">
                <a:latin typeface="Times New Roman"/>
                <a:cs typeface="Times New Roman"/>
              </a:rPr>
              <a:t>n</a:t>
            </a:r>
            <a:r>
              <a:rPr dirty="0" sz="1800" spc="-15" i="1">
                <a:latin typeface="Times New Roman"/>
                <a:cs typeface="Times New Roman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log</a:t>
            </a:r>
            <a:r>
              <a:rPr dirty="0" baseline="-20833" sz="1800">
                <a:latin typeface="Times New Roman"/>
                <a:cs typeface="Times New Roman"/>
              </a:rPr>
              <a:t>2 </a:t>
            </a:r>
            <a:r>
              <a:rPr dirty="0" sz="1800">
                <a:latin typeface="Times New Roman"/>
                <a:cs typeface="Times New Roman"/>
              </a:rPr>
              <a:t>1/</a:t>
            </a:r>
            <a:r>
              <a:rPr dirty="0" sz="1800" i="1">
                <a:latin typeface="Times New Roman"/>
                <a:cs typeface="Times New Roman"/>
              </a:rPr>
              <a:t>n</a:t>
            </a:r>
            <a:r>
              <a:rPr dirty="0" sz="1800">
                <a:latin typeface="Times New Roman"/>
                <a:cs typeface="Times New Roman"/>
              </a:rPr>
              <a:t>)]=</a:t>
            </a:r>
            <a:r>
              <a:rPr dirty="0" sz="1800" spc="-6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−</a:t>
            </a:r>
            <a:r>
              <a:rPr dirty="0" sz="1800" i="1">
                <a:latin typeface="Times New Roman"/>
                <a:cs typeface="Times New Roman"/>
              </a:rPr>
              <a:t>log</a:t>
            </a:r>
            <a:r>
              <a:rPr dirty="0" baseline="-20833" sz="1800">
                <a:latin typeface="Times New Roman"/>
                <a:cs typeface="Times New Roman"/>
              </a:rPr>
              <a:t>2</a:t>
            </a:r>
            <a:r>
              <a:rPr dirty="0" sz="1800">
                <a:latin typeface="Times New Roman"/>
                <a:cs typeface="Times New Roman"/>
              </a:rPr>
              <a:t>1/</a:t>
            </a:r>
            <a:r>
              <a:rPr dirty="0" sz="1800" i="1">
                <a:latin typeface="Times New Roman"/>
                <a:cs typeface="Times New Roman"/>
              </a:rPr>
              <a:t>n</a:t>
            </a:r>
            <a:r>
              <a:rPr dirty="0" sz="1800" spc="-15" i="1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=</a:t>
            </a:r>
            <a:r>
              <a:rPr dirty="0" sz="1800" spc="-10" i="1">
                <a:latin typeface="Times New Roman"/>
                <a:cs typeface="Times New Roman"/>
              </a:rPr>
              <a:t>log</a:t>
            </a:r>
            <a:r>
              <a:rPr dirty="0" baseline="-20833" sz="1800" spc="-15">
                <a:latin typeface="Times New Roman"/>
                <a:cs typeface="Times New Roman"/>
              </a:rPr>
              <a:t>2</a:t>
            </a:r>
            <a:r>
              <a:rPr dirty="0" sz="1800" spc="-10" i="1">
                <a:latin typeface="Times New Roman"/>
                <a:cs typeface="Times New Roman"/>
              </a:rPr>
              <a:t>n</a:t>
            </a:r>
            <a:endParaRPr sz="1800">
              <a:latin typeface="Times New Roman"/>
              <a:cs typeface="Times New Roman"/>
            </a:endParaRPr>
          </a:p>
          <a:p>
            <a:pPr marL="433070" indent="-344170">
              <a:lnSpc>
                <a:spcPts val="2320"/>
              </a:lnSpc>
              <a:spcBef>
                <a:spcPts val="455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433070" algn="l"/>
              </a:tabLst>
            </a:pPr>
            <a:r>
              <a:rPr dirty="0" sz="2000" spc="-130">
                <a:latin typeface="Arial"/>
                <a:cs typeface="Arial"/>
              </a:rPr>
              <a:t>Compare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with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A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180">
                <a:latin typeface="Arial"/>
                <a:cs typeface="Arial"/>
              </a:rPr>
              <a:t>which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 spc="-125">
                <a:latin typeface="Arial"/>
                <a:cs typeface="Arial"/>
              </a:rPr>
              <a:t>splits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data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25">
                <a:latin typeface="Arial"/>
                <a:cs typeface="Arial"/>
              </a:rPr>
              <a:t>in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80">
                <a:latin typeface="Arial"/>
                <a:cs typeface="Arial"/>
              </a:rPr>
              <a:t>two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60">
                <a:latin typeface="Arial"/>
                <a:cs typeface="Arial"/>
              </a:rPr>
              <a:t>even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classes:</a:t>
            </a:r>
            <a:endParaRPr sz="2000">
              <a:latin typeface="Arial"/>
              <a:cs typeface="Arial"/>
            </a:endParaRPr>
          </a:p>
          <a:p>
            <a:pPr lvl="1" marL="832485" indent="-286385">
              <a:lnSpc>
                <a:spcPts val="2080"/>
              </a:lnSpc>
              <a:buClr>
                <a:srgbClr val="FFCC00"/>
              </a:buClr>
              <a:buSzPct val="75000"/>
              <a:buFont typeface="Wingdings"/>
              <a:buChar char=""/>
              <a:tabLst>
                <a:tab pos="832485" algn="l"/>
              </a:tabLst>
            </a:pPr>
            <a:r>
              <a:rPr dirty="0" sz="1800" i="1">
                <a:latin typeface="Times New Roman"/>
                <a:cs typeface="Times New Roman"/>
              </a:rPr>
              <a:t>SplitInformation</a:t>
            </a:r>
            <a:r>
              <a:rPr dirty="0" sz="1800">
                <a:latin typeface="Times New Roman"/>
                <a:cs typeface="Times New Roman"/>
              </a:rPr>
              <a:t>(</a:t>
            </a:r>
            <a:r>
              <a:rPr dirty="0" sz="1800" i="1">
                <a:latin typeface="Times New Roman"/>
                <a:cs typeface="Times New Roman"/>
              </a:rPr>
              <a:t>S</a:t>
            </a:r>
            <a:r>
              <a:rPr dirty="0" sz="1800">
                <a:latin typeface="Times New Roman"/>
                <a:cs typeface="Times New Roman"/>
              </a:rPr>
              <a:t>,</a:t>
            </a:r>
            <a:r>
              <a:rPr dirty="0" sz="1800" spc="-55">
                <a:latin typeface="Times New Roman"/>
                <a:cs typeface="Times New Roman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A</a:t>
            </a:r>
            <a:r>
              <a:rPr dirty="0" sz="1800">
                <a:latin typeface="Times New Roman"/>
                <a:cs typeface="Times New Roman"/>
              </a:rPr>
              <a:t>)=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−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[(1/2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log</a:t>
            </a:r>
            <a:r>
              <a:rPr dirty="0" baseline="-20833" sz="1800">
                <a:latin typeface="Times New Roman"/>
                <a:cs typeface="Times New Roman"/>
              </a:rPr>
              <a:t>2</a:t>
            </a:r>
            <a:r>
              <a:rPr dirty="0" sz="1800">
                <a:latin typeface="Times New Roman"/>
                <a:cs typeface="Times New Roman"/>
              </a:rPr>
              <a:t>1/2)+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(1/2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log</a:t>
            </a:r>
            <a:r>
              <a:rPr dirty="0" baseline="-20833" sz="1800">
                <a:latin typeface="Times New Roman"/>
                <a:cs typeface="Times New Roman"/>
              </a:rPr>
              <a:t>2</a:t>
            </a:r>
            <a:r>
              <a:rPr dirty="0" sz="1800">
                <a:latin typeface="Times New Roman"/>
                <a:cs typeface="Times New Roman"/>
              </a:rPr>
              <a:t>1/2)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]=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−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[−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1/2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−1/2]=1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895471" y="6523126"/>
            <a:ext cx="982980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45">
                <a:solidFill>
                  <a:srgbClr val="5F5F5F"/>
                </a:solidFill>
                <a:latin typeface="Arial"/>
                <a:cs typeface="Arial"/>
              </a:rPr>
              <a:t>11/26/2023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153145" y="6523126"/>
            <a:ext cx="773430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50" i="1">
                <a:solidFill>
                  <a:srgbClr val="5F5F5F"/>
                </a:solidFill>
                <a:latin typeface="Arial"/>
                <a:cs typeface="Arial"/>
              </a:rPr>
              <a:t>Maria</a:t>
            </a:r>
            <a:r>
              <a:rPr dirty="0" sz="1400" spc="-10" i="1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400" spc="-110" i="1">
                <a:solidFill>
                  <a:srgbClr val="5F5F5F"/>
                </a:solidFill>
                <a:latin typeface="Arial"/>
                <a:cs typeface="Arial"/>
              </a:rPr>
              <a:t>Simi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3887723" y="2278379"/>
            <a:ext cx="533400" cy="0"/>
          </a:xfrm>
          <a:custGeom>
            <a:avLst/>
            <a:gdLst/>
            <a:ahLst/>
            <a:cxnLst/>
            <a:rect l="l" t="t" r="r" b="b"/>
            <a:pathLst>
              <a:path w="533400" h="0">
                <a:moveTo>
                  <a:pt x="0" y="0"/>
                </a:moveTo>
                <a:lnTo>
                  <a:pt x="5334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5079491" y="2278379"/>
            <a:ext cx="457200" cy="0"/>
          </a:xfrm>
          <a:custGeom>
            <a:avLst/>
            <a:gdLst/>
            <a:ahLst/>
            <a:cxnLst/>
            <a:rect l="l" t="t" r="r" b="b"/>
            <a:pathLst>
              <a:path w="457200" h="0">
                <a:moveTo>
                  <a:pt x="0" y="0"/>
                </a:moveTo>
                <a:lnTo>
                  <a:pt x="4572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3436620" y="4079747"/>
            <a:ext cx="2362200" cy="0"/>
          </a:xfrm>
          <a:custGeom>
            <a:avLst/>
            <a:gdLst/>
            <a:ahLst/>
            <a:cxnLst/>
            <a:rect l="l" t="t" r="r" b="b"/>
            <a:pathLst>
              <a:path w="2362200" h="0">
                <a:moveTo>
                  <a:pt x="0" y="0"/>
                </a:moveTo>
                <a:lnTo>
                  <a:pt x="23622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6341" y="679526"/>
            <a:ext cx="430657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420" b="0">
                <a:solidFill>
                  <a:srgbClr val="CC3300"/>
                </a:solidFill>
                <a:latin typeface="Arial"/>
                <a:cs typeface="Arial"/>
              </a:rPr>
              <a:t>Adjusting</a:t>
            </a:r>
            <a:r>
              <a:rPr dirty="0" sz="4800" spc="-185" b="0">
                <a:solidFill>
                  <a:srgbClr val="CC3300"/>
                </a:solidFill>
                <a:latin typeface="Arial"/>
                <a:cs typeface="Arial"/>
              </a:rPr>
              <a:t> </a:t>
            </a:r>
            <a:r>
              <a:rPr dirty="0" sz="4800" spc="-415" b="0" i="1">
                <a:solidFill>
                  <a:srgbClr val="CC3300"/>
                </a:solidFill>
                <a:latin typeface="Arial"/>
                <a:cs typeface="Arial"/>
              </a:rPr>
              <a:t>gain-</a:t>
            </a:r>
            <a:r>
              <a:rPr dirty="0" sz="4800" spc="-375" b="0" i="1">
                <a:solidFill>
                  <a:srgbClr val="CC3300"/>
                </a:solidFill>
                <a:latin typeface="Arial"/>
                <a:cs typeface="Arial"/>
              </a:rPr>
              <a:t>ratio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56819" y="1923364"/>
            <a:ext cx="8047990" cy="3754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20065" indent="-456565">
              <a:lnSpc>
                <a:spcPts val="2740"/>
              </a:lnSpc>
              <a:spcBef>
                <a:spcPts val="100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520065" algn="l"/>
              </a:tabLst>
            </a:pPr>
            <a:r>
              <a:rPr dirty="0" sz="2400" spc="-160">
                <a:latin typeface="Arial"/>
                <a:cs typeface="Arial"/>
              </a:rPr>
              <a:t>Problem: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SplitInformation</a:t>
            </a:r>
            <a:r>
              <a:rPr dirty="0" sz="2400">
                <a:latin typeface="Times New Roman"/>
                <a:cs typeface="Times New Roman"/>
              </a:rPr>
              <a:t>(</a:t>
            </a:r>
            <a:r>
              <a:rPr dirty="0" sz="2400" i="1">
                <a:latin typeface="Times New Roman"/>
                <a:cs typeface="Times New Roman"/>
              </a:rPr>
              <a:t>S</a:t>
            </a:r>
            <a:r>
              <a:rPr dirty="0" sz="2400">
                <a:latin typeface="Times New Roman"/>
                <a:cs typeface="Times New Roman"/>
              </a:rPr>
              <a:t>,</a:t>
            </a:r>
            <a:r>
              <a:rPr dirty="0" sz="2400" spc="-150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A</a:t>
            </a:r>
            <a:r>
              <a:rPr dirty="0" sz="2400">
                <a:latin typeface="Times New Roman"/>
                <a:cs typeface="Times New Roman"/>
              </a:rPr>
              <a:t>)</a:t>
            </a:r>
            <a:r>
              <a:rPr dirty="0" sz="2400" spc="-90">
                <a:latin typeface="Times New Roman"/>
                <a:cs typeface="Times New Roman"/>
              </a:rPr>
              <a:t> </a:t>
            </a:r>
            <a:r>
              <a:rPr dirty="0" sz="2400" spc="-210">
                <a:latin typeface="Arial"/>
                <a:cs typeface="Arial"/>
              </a:rPr>
              <a:t>can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be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 spc="-105">
                <a:latin typeface="Arial"/>
                <a:cs typeface="Arial"/>
              </a:rPr>
              <a:t>zero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or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very </a:t>
            </a:r>
            <a:r>
              <a:rPr dirty="0" sz="2400" spc="-10">
                <a:latin typeface="Arial"/>
                <a:cs typeface="Arial"/>
              </a:rPr>
              <a:t>small</a:t>
            </a:r>
            <a:endParaRPr sz="2400">
              <a:latin typeface="Arial"/>
              <a:cs typeface="Arial"/>
            </a:endParaRPr>
          </a:p>
          <a:p>
            <a:pPr marL="520700">
              <a:lnSpc>
                <a:spcPts val="2740"/>
              </a:lnSpc>
            </a:pPr>
            <a:r>
              <a:rPr dirty="0" sz="2400" spc="-225">
                <a:latin typeface="Arial"/>
                <a:cs typeface="Arial"/>
              </a:rPr>
              <a:t>when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|S</a:t>
            </a:r>
            <a:r>
              <a:rPr dirty="0" baseline="-20833" sz="2400" i="1">
                <a:latin typeface="Times New Roman"/>
                <a:cs typeface="Times New Roman"/>
              </a:rPr>
              <a:t>i</a:t>
            </a:r>
            <a:r>
              <a:rPr dirty="0" baseline="-20833" sz="2400" spc="22" i="1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|</a:t>
            </a:r>
            <a:r>
              <a:rPr dirty="0" sz="2400" spc="-5" i="1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≈ </a:t>
            </a:r>
            <a:r>
              <a:rPr dirty="0" sz="2400" spc="-25" i="1">
                <a:latin typeface="Times New Roman"/>
                <a:cs typeface="Times New Roman"/>
              </a:rPr>
              <a:t>|S</a:t>
            </a:r>
            <a:r>
              <a:rPr dirty="0" sz="2400" spc="-190" i="1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|</a:t>
            </a:r>
            <a:r>
              <a:rPr dirty="0" sz="2400" spc="10" i="1">
                <a:latin typeface="Times New Roman"/>
                <a:cs typeface="Times New Roman"/>
              </a:rPr>
              <a:t> </a:t>
            </a:r>
            <a:r>
              <a:rPr dirty="0" sz="2400">
                <a:latin typeface="Arial"/>
                <a:cs typeface="Arial"/>
              </a:rPr>
              <a:t>for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280">
                <a:latin typeface="Arial"/>
                <a:cs typeface="Arial"/>
              </a:rPr>
              <a:t>some</a:t>
            </a:r>
            <a:r>
              <a:rPr dirty="0" sz="2400" spc="5">
                <a:latin typeface="Arial"/>
                <a:cs typeface="Arial"/>
              </a:rPr>
              <a:t> </a:t>
            </a:r>
            <a:r>
              <a:rPr dirty="0" sz="2400" spc="-135">
                <a:latin typeface="Arial"/>
                <a:cs typeface="Arial"/>
              </a:rPr>
              <a:t>value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 spc="-50" i="1">
                <a:latin typeface="Times New Roman"/>
                <a:cs typeface="Times New Roman"/>
              </a:rPr>
              <a:t>i</a:t>
            </a:r>
            <a:endParaRPr sz="2400">
              <a:latin typeface="Times New Roman"/>
              <a:cs typeface="Times New Roman"/>
            </a:endParaRPr>
          </a:p>
          <a:p>
            <a:pPr marL="520065" indent="-456565">
              <a:lnSpc>
                <a:spcPct val="100000"/>
              </a:lnSpc>
              <a:spcBef>
                <a:spcPts val="265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520065" algn="l"/>
              </a:tabLst>
            </a:pPr>
            <a:r>
              <a:rPr dirty="0" sz="2400" spc="-280">
                <a:latin typeface="Arial"/>
                <a:cs typeface="Arial"/>
              </a:rPr>
              <a:t>To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-85">
                <a:latin typeface="Arial"/>
                <a:cs typeface="Arial"/>
              </a:rPr>
              <a:t>mitigate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 spc="-180">
                <a:latin typeface="Arial"/>
                <a:cs typeface="Arial"/>
              </a:rPr>
              <a:t>this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effect,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135">
                <a:latin typeface="Arial"/>
                <a:cs typeface="Arial"/>
              </a:rPr>
              <a:t>the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70">
                <a:latin typeface="Arial"/>
                <a:cs typeface="Arial"/>
              </a:rPr>
              <a:t>following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200">
                <a:latin typeface="Arial"/>
                <a:cs typeface="Arial"/>
              </a:rPr>
              <a:t>heuristics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240">
                <a:latin typeface="Arial"/>
                <a:cs typeface="Arial"/>
              </a:rPr>
              <a:t>has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150">
                <a:latin typeface="Arial"/>
                <a:cs typeface="Arial"/>
              </a:rPr>
              <a:t>been</a:t>
            </a:r>
            <a:r>
              <a:rPr dirty="0" sz="2400" spc="-10">
                <a:latin typeface="Arial"/>
                <a:cs typeface="Arial"/>
              </a:rPr>
              <a:t> used:</a:t>
            </a:r>
            <a:endParaRPr sz="2400">
              <a:latin typeface="Arial"/>
              <a:cs typeface="Arial"/>
            </a:endParaRPr>
          </a:p>
          <a:p>
            <a:pPr lvl="1" marL="901700" indent="-381000">
              <a:lnSpc>
                <a:spcPct val="100000"/>
              </a:lnSpc>
              <a:spcBef>
                <a:spcPts val="280"/>
              </a:spcBef>
              <a:buClr>
                <a:srgbClr val="FFCC00"/>
              </a:buClr>
              <a:buSzPct val="75000"/>
              <a:buAutoNum type="arabicPeriod"/>
              <a:tabLst>
                <a:tab pos="901700" algn="l"/>
              </a:tabLst>
            </a:pPr>
            <a:r>
              <a:rPr dirty="0" sz="2000" spc="-165">
                <a:latin typeface="Arial"/>
                <a:cs typeface="Arial"/>
              </a:rPr>
              <a:t>compute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Gain</a:t>
            </a:r>
            <a:r>
              <a:rPr dirty="0" sz="2000" spc="75" i="1">
                <a:latin typeface="Times New Roman"/>
                <a:cs typeface="Times New Roman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65">
                <a:latin typeface="Arial"/>
                <a:cs typeface="Arial"/>
              </a:rPr>
              <a:t>each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attribute</a:t>
            </a:r>
            <a:endParaRPr sz="2000">
              <a:latin typeface="Arial"/>
              <a:cs typeface="Arial"/>
            </a:endParaRPr>
          </a:p>
          <a:p>
            <a:pPr lvl="1" marL="901700" indent="-381000">
              <a:lnSpc>
                <a:spcPct val="100000"/>
              </a:lnSpc>
              <a:spcBef>
                <a:spcPts val="240"/>
              </a:spcBef>
              <a:buClr>
                <a:srgbClr val="FFCC00"/>
              </a:buClr>
              <a:buSzPct val="75000"/>
              <a:buAutoNum type="arabicPeriod"/>
              <a:tabLst>
                <a:tab pos="901700" algn="l"/>
              </a:tabLst>
            </a:pPr>
            <a:r>
              <a:rPr dirty="0" sz="2000">
                <a:latin typeface="Arial"/>
                <a:cs typeface="Arial"/>
              </a:rPr>
              <a:t>apply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GainRatio</a:t>
            </a:r>
            <a:r>
              <a:rPr dirty="0" sz="2000" spc="5" i="1">
                <a:latin typeface="Times New Roman"/>
                <a:cs typeface="Times New Roman"/>
              </a:rPr>
              <a:t> </a:t>
            </a:r>
            <a:r>
              <a:rPr dirty="0" sz="2000" spc="-90">
                <a:latin typeface="Arial"/>
                <a:cs typeface="Arial"/>
              </a:rPr>
              <a:t>only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to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attributes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with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Gain</a:t>
            </a:r>
            <a:r>
              <a:rPr dirty="0" sz="2000" spc="25" i="1">
                <a:latin typeface="Times New Roman"/>
                <a:cs typeface="Times New Roman"/>
              </a:rPr>
              <a:t> </a:t>
            </a:r>
            <a:r>
              <a:rPr dirty="0" sz="2000" spc="-80">
                <a:latin typeface="Arial"/>
                <a:cs typeface="Arial"/>
              </a:rPr>
              <a:t>above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average</a:t>
            </a:r>
            <a:endParaRPr sz="2000">
              <a:latin typeface="Arial"/>
              <a:cs typeface="Arial"/>
            </a:endParaRPr>
          </a:p>
          <a:p>
            <a:pPr marL="520065" indent="-456565">
              <a:lnSpc>
                <a:spcPct val="100000"/>
              </a:lnSpc>
              <a:spcBef>
                <a:spcPts val="275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520065" algn="l"/>
              </a:tabLst>
            </a:pPr>
            <a:r>
              <a:rPr dirty="0" sz="2400" spc="-85">
                <a:latin typeface="Arial"/>
                <a:cs typeface="Arial"/>
              </a:rPr>
              <a:t>Other</a:t>
            </a:r>
            <a:r>
              <a:rPr dirty="0" sz="2400">
                <a:latin typeface="Arial"/>
                <a:cs typeface="Arial"/>
              </a:rPr>
              <a:t> </a:t>
            </a:r>
            <a:r>
              <a:rPr dirty="0" sz="2400" spc="-235">
                <a:latin typeface="Arial"/>
                <a:cs typeface="Arial"/>
              </a:rPr>
              <a:t>measures</a:t>
            </a:r>
            <a:r>
              <a:rPr dirty="0" sz="2400">
                <a:latin typeface="Arial"/>
                <a:cs typeface="Arial"/>
              </a:rPr>
              <a:t> </a:t>
            </a:r>
            <a:r>
              <a:rPr dirty="0" sz="2400" spc="-165">
                <a:latin typeface="Arial"/>
                <a:cs typeface="Arial"/>
              </a:rPr>
              <a:t>have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150">
                <a:latin typeface="Arial"/>
                <a:cs typeface="Arial"/>
              </a:rPr>
              <a:t>been</a:t>
            </a:r>
            <a:r>
              <a:rPr dirty="0" sz="2400" spc="1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proposed:</a:t>
            </a:r>
            <a:endParaRPr sz="2400">
              <a:latin typeface="Arial"/>
              <a:cs typeface="Arial"/>
            </a:endParaRPr>
          </a:p>
          <a:p>
            <a:pPr marL="901700" indent="-381000">
              <a:lnSpc>
                <a:spcPts val="2280"/>
              </a:lnSpc>
              <a:spcBef>
                <a:spcPts val="254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901700" algn="l"/>
                <a:tab pos="6757034" algn="l"/>
              </a:tabLst>
            </a:pPr>
            <a:r>
              <a:rPr dirty="0" sz="2000" spc="-175" i="1">
                <a:latin typeface="Arial"/>
                <a:cs typeface="Arial"/>
              </a:rPr>
              <a:t>Distance-</a:t>
            </a:r>
            <a:r>
              <a:rPr dirty="0" sz="2000" spc="-195" i="1">
                <a:latin typeface="Arial"/>
                <a:cs typeface="Arial"/>
              </a:rPr>
              <a:t>based</a:t>
            </a:r>
            <a:r>
              <a:rPr dirty="0" sz="2000" spc="25" i="1">
                <a:latin typeface="Arial"/>
                <a:cs typeface="Arial"/>
              </a:rPr>
              <a:t> </a:t>
            </a:r>
            <a:r>
              <a:rPr dirty="0" sz="2000" spc="-120">
                <a:latin typeface="Arial"/>
                <a:cs typeface="Arial"/>
              </a:rPr>
              <a:t>metric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 spc="-110">
                <a:latin typeface="Arial"/>
                <a:cs typeface="Arial"/>
              </a:rPr>
              <a:t>[Lopez-</a:t>
            </a:r>
            <a:r>
              <a:rPr dirty="0" sz="2000" spc="-200">
                <a:latin typeface="Arial"/>
                <a:cs typeface="Arial"/>
              </a:rPr>
              <a:t>De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 spc="-105">
                <a:latin typeface="Arial"/>
                <a:cs typeface="Arial"/>
              </a:rPr>
              <a:t>Mantaras,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1991] </a:t>
            </a:r>
            <a:r>
              <a:rPr dirty="0" sz="2000" spc="-190">
                <a:latin typeface="Arial"/>
                <a:cs typeface="Arial"/>
              </a:rPr>
              <a:t>on</a:t>
            </a:r>
            <a:r>
              <a:rPr dirty="0" sz="2000" spc="4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the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80">
                <a:latin typeface="Arial"/>
                <a:cs typeface="Arial"/>
              </a:rPr>
              <a:t>partitions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of</a:t>
            </a:r>
            <a:endParaRPr sz="2000">
              <a:latin typeface="Arial"/>
              <a:cs typeface="Arial"/>
            </a:endParaRPr>
          </a:p>
          <a:p>
            <a:pPr marL="901700">
              <a:lnSpc>
                <a:spcPts val="2280"/>
              </a:lnSpc>
            </a:pPr>
            <a:r>
              <a:rPr dirty="0" sz="2000" spc="-20"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  <a:p>
            <a:pPr marL="901700" indent="-381000">
              <a:lnSpc>
                <a:spcPts val="2280"/>
              </a:lnSpc>
              <a:spcBef>
                <a:spcPts val="240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901700" algn="l"/>
              </a:tabLst>
            </a:pPr>
            <a:r>
              <a:rPr dirty="0" sz="2000" spc="-250">
                <a:latin typeface="Arial"/>
                <a:cs typeface="Arial"/>
              </a:rPr>
              <a:t>Each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partition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 spc="-135">
                <a:latin typeface="Arial"/>
                <a:cs typeface="Arial"/>
              </a:rPr>
              <a:t>(induced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by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40">
                <a:latin typeface="Arial"/>
                <a:cs typeface="Arial"/>
              </a:rPr>
              <a:t>an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55">
                <a:latin typeface="Arial"/>
                <a:cs typeface="Arial"/>
              </a:rPr>
              <a:t>attribute)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-185">
                <a:latin typeface="Arial"/>
                <a:cs typeface="Arial"/>
              </a:rPr>
              <a:t>is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75">
                <a:latin typeface="Arial"/>
                <a:cs typeface="Arial"/>
              </a:rPr>
              <a:t>evaluated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05">
                <a:latin typeface="Arial"/>
                <a:cs typeface="Arial"/>
              </a:rPr>
              <a:t>according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to</a:t>
            </a:r>
            <a:r>
              <a:rPr dirty="0" sz="2000" spc="-25">
                <a:latin typeface="Arial"/>
                <a:cs typeface="Arial"/>
              </a:rPr>
              <a:t> the</a:t>
            </a:r>
            <a:endParaRPr sz="2000">
              <a:latin typeface="Arial"/>
              <a:cs typeface="Arial"/>
            </a:endParaRPr>
          </a:p>
          <a:p>
            <a:pPr marL="901700">
              <a:lnSpc>
                <a:spcPts val="2280"/>
              </a:lnSpc>
            </a:pPr>
            <a:r>
              <a:rPr dirty="0" sz="2000" spc="-130">
                <a:latin typeface="Arial"/>
                <a:cs typeface="Arial"/>
              </a:rPr>
              <a:t>distance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to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125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partition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 spc="-60">
                <a:latin typeface="Arial"/>
                <a:cs typeface="Arial"/>
              </a:rPr>
              <a:t>that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perfectly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140">
                <a:latin typeface="Arial"/>
                <a:cs typeface="Arial"/>
              </a:rPr>
              <a:t>classifies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35">
                <a:latin typeface="Arial"/>
                <a:cs typeface="Arial"/>
              </a:rPr>
              <a:t>the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data.</a:t>
            </a:r>
            <a:endParaRPr sz="2000">
              <a:latin typeface="Arial"/>
              <a:cs typeface="Arial"/>
            </a:endParaRPr>
          </a:p>
          <a:p>
            <a:pPr marL="901700" indent="-381000">
              <a:lnSpc>
                <a:spcPct val="100000"/>
              </a:lnSpc>
              <a:spcBef>
                <a:spcPts val="240"/>
              </a:spcBef>
              <a:buClr>
                <a:srgbClr val="FFCC00"/>
              </a:buClr>
              <a:buSzPct val="75000"/>
              <a:buFont typeface="Wingdings"/>
              <a:buChar char=""/>
              <a:tabLst>
                <a:tab pos="901700" algn="l"/>
              </a:tabLst>
            </a:pPr>
            <a:r>
              <a:rPr dirty="0" sz="2000" spc="-254">
                <a:latin typeface="Arial"/>
                <a:cs typeface="Arial"/>
              </a:rPr>
              <a:t>The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partition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 spc="-175">
                <a:latin typeface="Arial"/>
                <a:cs typeface="Arial"/>
              </a:rPr>
              <a:t>closest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to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 spc="-105">
                <a:latin typeface="Arial"/>
                <a:cs typeface="Arial"/>
              </a:rPr>
              <a:t>the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 spc="-100" i="1">
                <a:latin typeface="Arial"/>
                <a:cs typeface="Arial"/>
              </a:rPr>
              <a:t>ideal</a:t>
            </a:r>
            <a:r>
              <a:rPr dirty="0" sz="2000" spc="-25" i="1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partition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 spc="-190">
                <a:latin typeface="Arial"/>
                <a:cs typeface="Arial"/>
              </a:rPr>
              <a:t>is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chosen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895471" y="6523126"/>
            <a:ext cx="982980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45">
                <a:solidFill>
                  <a:srgbClr val="5F5F5F"/>
                </a:solidFill>
                <a:latin typeface="Arial"/>
                <a:cs typeface="Arial"/>
              </a:rPr>
              <a:t>11/26/2023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153145" y="6523126"/>
            <a:ext cx="773430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50" i="1">
                <a:solidFill>
                  <a:srgbClr val="5F5F5F"/>
                </a:solidFill>
                <a:latin typeface="Arial"/>
                <a:cs typeface="Arial"/>
              </a:rPr>
              <a:t>Maria</a:t>
            </a:r>
            <a:r>
              <a:rPr dirty="0" sz="1400" spc="-10" i="1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400" spc="-110" i="1">
                <a:solidFill>
                  <a:srgbClr val="5F5F5F"/>
                </a:solidFill>
                <a:latin typeface="Arial"/>
                <a:cs typeface="Arial"/>
              </a:rPr>
              <a:t>Simi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6341" y="-52374"/>
            <a:ext cx="7171690" cy="148971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4800" spc="-459" b="0">
                <a:solidFill>
                  <a:srgbClr val="CC3300"/>
                </a:solidFill>
                <a:latin typeface="Arial"/>
                <a:cs typeface="Arial"/>
              </a:rPr>
              <a:t>Handling</a:t>
            </a:r>
            <a:r>
              <a:rPr dirty="0" sz="4800" spc="-180" b="0">
                <a:solidFill>
                  <a:srgbClr val="CC3300"/>
                </a:solidFill>
                <a:latin typeface="Arial"/>
                <a:cs typeface="Arial"/>
              </a:rPr>
              <a:t> </a:t>
            </a:r>
            <a:r>
              <a:rPr dirty="0" sz="4800" spc="-375" b="0">
                <a:solidFill>
                  <a:srgbClr val="CC3300"/>
                </a:solidFill>
                <a:latin typeface="Arial"/>
                <a:cs typeface="Arial"/>
              </a:rPr>
              <a:t>attributes</a:t>
            </a:r>
            <a:r>
              <a:rPr dirty="0" sz="4800" spc="-220" b="0">
                <a:solidFill>
                  <a:srgbClr val="CC3300"/>
                </a:solidFill>
                <a:latin typeface="Arial"/>
                <a:cs typeface="Arial"/>
              </a:rPr>
              <a:t> </a:t>
            </a:r>
            <a:r>
              <a:rPr dirty="0" sz="4800" spc="-390" b="0">
                <a:solidFill>
                  <a:srgbClr val="CC3300"/>
                </a:solidFill>
                <a:latin typeface="Arial"/>
                <a:cs typeface="Arial"/>
              </a:rPr>
              <a:t>with</a:t>
            </a:r>
            <a:r>
              <a:rPr dirty="0" sz="4800" spc="-204" b="0">
                <a:solidFill>
                  <a:srgbClr val="CC3300"/>
                </a:solidFill>
                <a:latin typeface="Arial"/>
                <a:cs typeface="Arial"/>
              </a:rPr>
              <a:t> </a:t>
            </a:r>
            <a:r>
              <a:rPr dirty="0" sz="4800" spc="-380" b="0">
                <a:solidFill>
                  <a:srgbClr val="CC3300"/>
                </a:solidFill>
                <a:latin typeface="Arial"/>
                <a:cs typeface="Arial"/>
              </a:rPr>
              <a:t>different </a:t>
            </a:r>
            <a:r>
              <a:rPr dirty="0" sz="4800" spc="-420" b="0">
                <a:solidFill>
                  <a:srgbClr val="CC3300"/>
                </a:solidFill>
                <a:latin typeface="Arial"/>
                <a:cs typeface="Arial"/>
              </a:rPr>
              <a:t>costs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45693" y="1752346"/>
            <a:ext cx="7555230" cy="1123315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469900" marR="5080" indent="-457200">
              <a:lnSpc>
                <a:spcPts val="2590"/>
              </a:lnSpc>
              <a:spcBef>
                <a:spcPts val="425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469900" algn="l"/>
              </a:tabLst>
            </a:pPr>
            <a:r>
              <a:rPr dirty="0" sz="2400" spc="-210">
                <a:latin typeface="Arial"/>
                <a:cs typeface="Arial"/>
              </a:rPr>
              <a:t>Instance</a:t>
            </a:r>
            <a:r>
              <a:rPr dirty="0" sz="2400" spc="15">
                <a:latin typeface="Arial"/>
                <a:cs typeface="Arial"/>
              </a:rPr>
              <a:t> </a:t>
            </a:r>
            <a:r>
              <a:rPr dirty="0" sz="2400" spc="-90">
                <a:latin typeface="Arial"/>
                <a:cs typeface="Arial"/>
              </a:rPr>
              <a:t>attributes</a:t>
            </a:r>
            <a:r>
              <a:rPr dirty="0" sz="2400" spc="35">
                <a:latin typeface="Arial"/>
                <a:cs typeface="Arial"/>
              </a:rPr>
              <a:t> </a:t>
            </a:r>
            <a:r>
              <a:rPr dirty="0" sz="2400" spc="-140">
                <a:latin typeface="Arial"/>
                <a:cs typeface="Arial"/>
              </a:rPr>
              <a:t>may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155">
                <a:latin typeface="Arial"/>
                <a:cs typeface="Arial"/>
              </a:rPr>
              <a:t>have</a:t>
            </a:r>
            <a:r>
              <a:rPr dirty="0" sz="2400" spc="15">
                <a:latin typeface="Arial"/>
                <a:cs typeface="Arial"/>
              </a:rPr>
              <a:t> </a:t>
            </a:r>
            <a:r>
              <a:rPr dirty="0" sz="2400" spc="-165">
                <a:latin typeface="Arial"/>
                <a:cs typeface="Arial"/>
              </a:rPr>
              <a:t>an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150">
                <a:latin typeface="Arial"/>
                <a:cs typeface="Arial"/>
              </a:rPr>
              <a:t>associated</a:t>
            </a:r>
            <a:r>
              <a:rPr dirty="0" sz="2400" spc="35">
                <a:latin typeface="Arial"/>
                <a:cs typeface="Arial"/>
              </a:rPr>
              <a:t> </a:t>
            </a:r>
            <a:r>
              <a:rPr dirty="0" sz="2400" spc="-204">
                <a:latin typeface="Arial"/>
                <a:cs typeface="Arial"/>
              </a:rPr>
              <a:t>cost:</a:t>
            </a:r>
            <a:r>
              <a:rPr dirty="0" sz="2400" spc="35">
                <a:latin typeface="Arial"/>
                <a:cs typeface="Arial"/>
              </a:rPr>
              <a:t> </a:t>
            </a:r>
            <a:r>
              <a:rPr dirty="0" sz="2400" spc="-145">
                <a:latin typeface="Arial"/>
                <a:cs typeface="Arial"/>
              </a:rPr>
              <a:t>we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65">
                <a:latin typeface="Arial"/>
                <a:cs typeface="Arial"/>
              </a:rPr>
              <a:t>would </a:t>
            </a:r>
            <a:r>
              <a:rPr dirty="0" sz="2400" spc="-10">
                <a:latin typeface="Arial"/>
                <a:cs typeface="Arial"/>
              </a:rPr>
              <a:t>prefer</a:t>
            </a:r>
            <a:r>
              <a:rPr dirty="0" sz="2400" spc="-95">
                <a:latin typeface="Arial"/>
                <a:cs typeface="Arial"/>
              </a:rPr>
              <a:t> </a:t>
            </a:r>
            <a:r>
              <a:rPr dirty="0" sz="2400" spc="-170">
                <a:latin typeface="Arial"/>
                <a:cs typeface="Arial"/>
              </a:rPr>
              <a:t>decision</a:t>
            </a:r>
            <a:r>
              <a:rPr dirty="0" sz="2400">
                <a:latin typeface="Arial"/>
                <a:cs typeface="Arial"/>
              </a:rPr>
              <a:t> </a:t>
            </a:r>
            <a:r>
              <a:rPr dirty="0" sz="2400" spc="-140">
                <a:latin typeface="Arial"/>
                <a:cs typeface="Arial"/>
              </a:rPr>
              <a:t>trees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-65">
                <a:latin typeface="Arial"/>
                <a:cs typeface="Arial"/>
              </a:rPr>
              <a:t>that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285">
                <a:latin typeface="Arial"/>
                <a:cs typeface="Arial"/>
              </a:rPr>
              <a:t>use</a:t>
            </a:r>
            <a:r>
              <a:rPr dirty="0" sz="2400" spc="5">
                <a:latin typeface="Arial"/>
                <a:cs typeface="Arial"/>
              </a:rPr>
              <a:t> </a:t>
            </a:r>
            <a:r>
              <a:rPr dirty="0" sz="2400" spc="-90">
                <a:latin typeface="Arial"/>
                <a:cs typeface="Arial"/>
              </a:rPr>
              <a:t>low-</a:t>
            </a:r>
            <a:r>
              <a:rPr dirty="0" sz="2400" spc="-225">
                <a:latin typeface="Arial"/>
                <a:cs typeface="Arial"/>
              </a:rPr>
              <a:t>cost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attributes</a:t>
            </a:r>
            <a:endParaRPr sz="24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254"/>
              </a:spcBef>
              <a:buClr>
                <a:srgbClr val="009999"/>
              </a:buClr>
              <a:buSzPct val="75000"/>
              <a:buFont typeface="Wingdings"/>
              <a:buChar char=""/>
              <a:tabLst>
                <a:tab pos="469265" algn="l"/>
              </a:tabLst>
            </a:pPr>
            <a:r>
              <a:rPr dirty="0" sz="2400" spc="-145">
                <a:latin typeface="Arial"/>
                <a:cs typeface="Arial"/>
              </a:rPr>
              <a:t>ID3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-215">
                <a:latin typeface="Arial"/>
                <a:cs typeface="Arial"/>
              </a:rPr>
              <a:t>can</a:t>
            </a:r>
            <a:r>
              <a:rPr dirty="0" sz="2400" spc="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be</a:t>
            </a:r>
            <a:r>
              <a:rPr dirty="0" sz="2400" spc="-165">
                <a:latin typeface="Arial"/>
                <a:cs typeface="Arial"/>
              </a:rPr>
              <a:t> </a:t>
            </a:r>
            <a:r>
              <a:rPr dirty="0" sz="2400" spc="-70">
                <a:latin typeface="Arial"/>
                <a:cs typeface="Arial"/>
              </a:rPr>
              <a:t>modified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to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take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 spc="-105">
                <a:latin typeface="Arial"/>
                <a:cs typeface="Arial"/>
              </a:rPr>
              <a:t>into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 spc="-195">
                <a:latin typeface="Arial"/>
                <a:cs typeface="Arial"/>
              </a:rPr>
              <a:t>account</a:t>
            </a:r>
            <a:r>
              <a:rPr dirty="0" sz="2400" spc="30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costs: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45693" y="2996565"/>
            <a:ext cx="27546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dirty="0" sz="1800" spc="-25">
                <a:solidFill>
                  <a:srgbClr val="009999"/>
                </a:solidFill>
                <a:latin typeface="Arial"/>
                <a:cs typeface="Arial"/>
              </a:rPr>
              <a:t>1.</a:t>
            </a:r>
            <a:r>
              <a:rPr dirty="0" sz="1800">
                <a:solidFill>
                  <a:srgbClr val="009999"/>
                </a:solidFill>
                <a:latin typeface="Arial"/>
                <a:cs typeface="Arial"/>
              </a:rPr>
              <a:t>	</a:t>
            </a:r>
            <a:r>
              <a:rPr dirty="0" sz="2400" spc="-254">
                <a:latin typeface="Arial"/>
                <a:cs typeface="Arial"/>
              </a:rPr>
              <a:t>Tan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85">
                <a:latin typeface="Arial"/>
                <a:cs typeface="Arial"/>
              </a:rPr>
              <a:t>and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 spc="-210">
                <a:latin typeface="Arial"/>
                <a:cs typeface="Arial"/>
              </a:rPr>
              <a:t>Schlimmer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502152" y="2846832"/>
            <a:ext cx="1556385" cy="1056640"/>
          </a:xfrm>
          <a:prstGeom prst="rect">
            <a:avLst/>
          </a:prstGeom>
        </p:spPr>
        <p:txBody>
          <a:bodyPr wrap="square" lIns="0" tIns="1619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75"/>
              </a:spcBef>
            </a:pPr>
            <a:r>
              <a:rPr dirty="0" sz="2400" spc="-10">
                <a:latin typeface="Arial"/>
                <a:cs typeface="Arial"/>
              </a:rPr>
              <a:t>(1990)</a:t>
            </a:r>
            <a:endParaRPr sz="2400">
              <a:latin typeface="Arial"/>
              <a:cs typeface="Arial"/>
            </a:endParaRPr>
          </a:p>
          <a:p>
            <a:pPr marL="114300">
              <a:lnSpc>
                <a:spcPct val="100000"/>
              </a:lnSpc>
              <a:spcBef>
                <a:spcPts val="1180"/>
              </a:spcBef>
            </a:pPr>
            <a:r>
              <a:rPr dirty="0" sz="2400" i="1">
                <a:latin typeface="Times New Roman"/>
                <a:cs typeface="Times New Roman"/>
              </a:rPr>
              <a:t>Gain</a:t>
            </a:r>
            <a:r>
              <a:rPr dirty="0" baseline="24305" sz="2400">
                <a:latin typeface="Times New Roman"/>
                <a:cs typeface="Times New Roman"/>
              </a:rPr>
              <a:t>2</a:t>
            </a:r>
            <a:r>
              <a:rPr dirty="0" sz="2400">
                <a:latin typeface="Times New Roman"/>
                <a:cs typeface="Times New Roman"/>
              </a:rPr>
              <a:t>(</a:t>
            </a:r>
            <a:r>
              <a:rPr dirty="0" sz="2400" i="1">
                <a:latin typeface="Times New Roman"/>
                <a:cs typeface="Times New Roman"/>
              </a:rPr>
              <a:t>S</a:t>
            </a:r>
            <a:r>
              <a:rPr dirty="0" sz="2400">
                <a:latin typeface="Times New Roman"/>
                <a:cs typeface="Times New Roman"/>
              </a:rPr>
              <a:t>,</a:t>
            </a:r>
            <a:r>
              <a:rPr dirty="0" sz="2400" spc="-40">
                <a:latin typeface="Times New Roman"/>
                <a:cs typeface="Times New Roman"/>
              </a:rPr>
              <a:t> </a:t>
            </a:r>
            <a:r>
              <a:rPr dirty="0" sz="2400" spc="-25" i="1">
                <a:latin typeface="Times New Roman"/>
                <a:cs typeface="Times New Roman"/>
              </a:rPr>
              <a:t>A</a:t>
            </a:r>
            <a:r>
              <a:rPr dirty="0" sz="2400" spc="-25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45693" y="3880224"/>
            <a:ext cx="4359275" cy="1044575"/>
          </a:xfrm>
          <a:prstGeom prst="rect">
            <a:avLst/>
          </a:prstGeom>
        </p:spPr>
        <p:txBody>
          <a:bodyPr wrap="square" lIns="0" tIns="15621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230"/>
              </a:spcBef>
            </a:pPr>
            <a:r>
              <a:rPr dirty="0" sz="2400" i="1">
                <a:latin typeface="Times New Roman"/>
                <a:cs typeface="Times New Roman"/>
              </a:rPr>
              <a:t>Cost</a:t>
            </a:r>
            <a:r>
              <a:rPr dirty="0" sz="2400">
                <a:latin typeface="Times New Roman"/>
                <a:cs typeface="Times New Roman"/>
              </a:rPr>
              <a:t>(</a:t>
            </a:r>
            <a:r>
              <a:rPr dirty="0" sz="2400" i="1">
                <a:latin typeface="Times New Roman"/>
                <a:cs typeface="Times New Roman"/>
              </a:rPr>
              <a:t>S</a:t>
            </a:r>
            <a:r>
              <a:rPr dirty="0" sz="2400">
                <a:latin typeface="Times New Roman"/>
                <a:cs typeface="Times New Roman"/>
              </a:rPr>
              <a:t>,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 spc="-25" i="1">
                <a:latin typeface="Times New Roman"/>
                <a:cs typeface="Times New Roman"/>
              </a:rPr>
              <a:t>A</a:t>
            </a:r>
            <a:r>
              <a:rPr dirty="0" sz="2400" spc="-25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30"/>
              </a:spcBef>
              <a:tabLst>
                <a:tab pos="469265" algn="l"/>
              </a:tabLst>
            </a:pPr>
            <a:r>
              <a:rPr dirty="0" sz="1800" spc="-25">
                <a:solidFill>
                  <a:srgbClr val="009999"/>
                </a:solidFill>
                <a:latin typeface="Arial"/>
                <a:cs typeface="Arial"/>
              </a:rPr>
              <a:t>2.</a:t>
            </a:r>
            <a:r>
              <a:rPr dirty="0" sz="1800">
                <a:solidFill>
                  <a:srgbClr val="009999"/>
                </a:solidFill>
                <a:latin typeface="Arial"/>
                <a:cs typeface="Arial"/>
              </a:rPr>
              <a:t>	</a:t>
            </a:r>
            <a:r>
              <a:rPr dirty="0" sz="2400" spc="-210">
                <a:latin typeface="Arial"/>
                <a:cs typeface="Arial"/>
              </a:rPr>
              <a:t>Nunez</a:t>
            </a:r>
            <a:r>
              <a:rPr dirty="0" sz="2400" spc="1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(1988)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264408" y="4957317"/>
            <a:ext cx="10985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16203" sz="3600">
                <a:latin typeface="Times New Roman"/>
                <a:cs typeface="Times New Roman"/>
              </a:rPr>
              <a:t>2</a:t>
            </a:r>
            <a:r>
              <a:rPr dirty="0" sz="1600" i="1">
                <a:latin typeface="Times New Roman"/>
                <a:cs typeface="Times New Roman"/>
              </a:rPr>
              <a:t>Gain</a:t>
            </a:r>
            <a:r>
              <a:rPr dirty="0" sz="1600">
                <a:latin typeface="Times New Roman"/>
                <a:cs typeface="Times New Roman"/>
              </a:rPr>
              <a:t>(</a:t>
            </a:r>
            <a:r>
              <a:rPr dirty="0" sz="1600" i="1">
                <a:latin typeface="Times New Roman"/>
                <a:cs typeface="Times New Roman"/>
              </a:rPr>
              <a:t>S</a:t>
            </a:r>
            <a:r>
              <a:rPr dirty="0" sz="1600">
                <a:latin typeface="Times New Roman"/>
                <a:cs typeface="Times New Roman"/>
              </a:rPr>
              <a:t>,</a:t>
            </a:r>
            <a:r>
              <a:rPr dirty="0" sz="1600" spc="-55">
                <a:latin typeface="Times New Roman"/>
                <a:cs typeface="Times New Roman"/>
              </a:rPr>
              <a:t> </a:t>
            </a:r>
            <a:r>
              <a:rPr dirty="0" sz="1600" spc="-25" i="1">
                <a:latin typeface="Times New Roman"/>
                <a:cs typeface="Times New Roman"/>
              </a:rPr>
              <a:t>A</a:t>
            </a:r>
            <a:r>
              <a:rPr dirty="0" sz="1600" spc="-25">
                <a:latin typeface="Times New Roman"/>
                <a:cs typeface="Times New Roman"/>
              </a:rPr>
              <a:t>)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414773" y="5048758"/>
            <a:ext cx="4191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Symbol"/>
                <a:cs typeface="Symbol"/>
              </a:rPr>
              <a:t>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 spc="-5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264408" y="5561177"/>
            <a:ext cx="18415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(</a:t>
            </a:r>
            <a:r>
              <a:rPr dirty="0" sz="2400" i="1">
                <a:latin typeface="Times New Roman"/>
                <a:cs typeface="Times New Roman"/>
              </a:rPr>
              <a:t>Cost</a:t>
            </a:r>
            <a:r>
              <a:rPr dirty="0" sz="2400">
                <a:latin typeface="Times New Roman"/>
                <a:cs typeface="Times New Roman"/>
              </a:rPr>
              <a:t>(</a:t>
            </a:r>
            <a:r>
              <a:rPr dirty="0" sz="2400" i="1">
                <a:latin typeface="Times New Roman"/>
                <a:cs typeface="Times New Roman"/>
              </a:rPr>
              <a:t>A</a:t>
            </a:r>
            <a:r>
              <a:rPr dirty="0" sz="2400">
                <a:latin typeface="Times New Roman"/>
                <a:cs typeface="Times New Roman"/>
              </a:rPr>
              <a:t>)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+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 spc="-25">
                <a:latin typeface="Times New Roman"/>
                <a:cs typeface="Times New Roman"/>
              </a:rPr>
              <a:t>1)</a:t>
            </a:r>
            <a:r>
              <a:rPr dirty="0" baseline="24305" sz="2400" spc="-37" i="1">
                <a:latin typeface="Times New Roman"/>
                <a:cs typeface="Times New Roman"/>
              </a:rPr>
              <a:t>w</a:t>
            </a:r>
            <a:endParaRPr baseline="24305" sz="2400">
              <a:latin typeface="Times New Roman"/>
              <a:cs typeface="Times New Roman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305171" y="5692241"/>
            <a:ext cx="1014094" cy="3511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100" i="1">
                <a:latin typeface="Times New Roman"/>
                <a:cs typeface="Times New Roman"/>
              </a:rPr>
              <a:t>w</a:t>
            </a:r>
            <a:r>
              <a:rPr dirty="0" sz="2100" spc="30" i="1">
                <a:latin typeface="Times New Roman"/>
                <a:cs typeface="Times New Roman"/>
              </a:rPr>
              <a:t> </a:t>
            </a:r>
            <a:r>
              <a:rPr dirty="0" baseline="3003" sz="2775">
                <a:latin typeface="Cambria Math"/>
                <a:cs typeface="Cambria Math"/>
              </a:rPr>
              <a:t>∈</a:t>
            </a:r>
            <a:r>
              <a:rPr dirty="0" baseline="3003" sz="2775" spc="217">
                <a:latin typeface="Cambria Math"/>
                <a:cs typeface="Cambria Math"/>
              </a:rPr>
              <a:t> </a:t>
            </a:r>
            <a:r>
              <a:rPr dirty="0" sz="2100" spc="-10">
                <a:latin typeface="Times New Roman"/>
                <a:cs typeface="Times New Roman"/>
              </a:rPr>
              <a:t>[0,1]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895471" y="6523126"/>
            <a:ext cx="982980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45">
                <a:solidFill>
                  <a:srgbClr val="5F5F5F"/>
                </a:solidFill>
                <a:latin typeface="Arial"/>
                <a:cs typeface="Arial"/>
              </a:rPr>
              <a:t>11/26/2023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8153145" y="6523126"/>
            <a:ext cx="773430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50" i="1">
                <a:solidFill>
                  <a:srgbClr val="5F5F5F"/>
                </a:solidFill>
                <a:latin typeface="Arial"/>
                <a:cs typeface="Arial"/>
              </a:rPr>
              <a:t>Maria</a:t>
            </a:r>
            <a:r>
              <a:rPr dirty="0" sz="1400" spc="-10" i="1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400" spc="-110" i="1">
                <a:solidFill>
                  <a:srgbClr val="5F5F5F"/>
                </a:solidFill>
                <a:latin typeface="Arial"/>
                <a:cs typeface="Arial"/>
              </a:rPr>
              <a:t>Simi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3348228" y="4006596"/>
            <a:ext cx="1874520" cy="0"/>
          </a:xfrm>
          <a:custGeom>
            <a:avLst/>
            <a:gdLst/>
            <a:ahLst/>
            <a:cxnLst/>
            <a:rect l="l" t="t" r="r" b="b"/>
            <a:pathLst>
              <a:path w="1874520" h="0">
                <a:moveTo>
                  <a:pt x="0" y="0"/>
                </a:moveTo>
                <a:lnTo>
                  <a:pt x="187452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3195827" y="5518403"/>
            <a:ext cx="1884045" cy="0"/>
          </a:xfrm>
          <a:custGeom>
            <a:avLst/>
            <a:gdLst/>
            <a:ahLst/>
            <a:cxnLst/>
            <a:rect l="l" t="t" r="r" b="b"/>
            <a:pathLst>
              <a:path w="1884045" h="0">
                <a:moveTo>
                  <a:pt x="0" y="0"/>
                </a:moveTo>
                <a:lnTo>
                  <a:pt x="188366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2438400"/>
            <a:ext cx="9008745" cy="1053465"/>
            <a:chOff x="0" y="2438400"/>
            <a:chExt cx="9008745" cy="1053465"/>
          </a:xfrm>
        </p:grpSpPr>
        <p:sp>
          <p:nvSpPr>
            <p:cNvPr id="4" name="object 4" descr=""/>
            <p:cNvSpPr/>
            <p:nvPr/>
          </p:nvSpPr>
          <p:spPr>
            <a:xfrm>
              <a:off x="294131" y="2546604"/>
              <a:ext cx="384175" cy="474345"/>
            </a:xfrm>
            <a:custGeom>
              <a:avLst/>
              <a:gdLst/>
              <a:ahLst/>
              <a:cxnLst/>
              <a:rect l="l" t="t" r="r" b="b"/>
              <a:pathLst>
                <a:path w="384175" h="474344">
                  <a:moveTo>
                    <a:pt x="0" y="473963"/>
                  </a:moveTo>
                  <a:lnTo>
                    <a:pt x="384048" y="473963"/>
                  </a:lnTo>
                  <a:lnTo>
                    <a:pt x="384048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8180" y="2546604"/>
              <a:ext cx="327660" cy="473963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17576" y="29687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5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7908" y="2968751"/>
              <a:ext cx="368808" cy="47396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895600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635508" y="2438399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4">
                  <a:moveTo>
                    <a:pt x="32004" y="877824"/>
                  </a:moveTo>
                  <a:lnTo>
                    <a:pt x="0" y="87782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877824"/>
                  </a:lnTo>
                  <a:close/>
                </a:path>
                <a:path w="32384" h="1053464">
                  <a:moveTo>
                    <a:pt x="32004" y="0"/>
                  </a:moveTo>
                  <a:lnTo>
                    <a:pt x="0" y="0"/>
                  </a:lnTo>
                  <a:lnTo>
                    <a:pt x="0" y="822960"/>
                  </a:lnTo>
                  <a:lnTo>
                    <a:pt x="32004" y="82296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468" y="3261360"/>
              <a:ext cx="8692896" cy="54863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2882645" y="3885057"/>
            <a:ext cx="34550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Dr.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Md.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Aminul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Haque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Akhand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2738" y="2642743"/>
            <a:ext cx="7565390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333399"/>
                </a:solidFill>
                <a:latin typeface="Arial"/>
                <a:cs typeface="Arial"/>
              </a:rPr>
              <a:t>Ensembles</a:t>
            </a:r>
            <a:r>
              <a:rPr dirty="0" sz="3200" spc="-3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333399"/>
                </a:solidFill>
                <a:latin typeface="Arial"/>
                <a:cs typeface="Arial"/>
              </a:rPr>
              <a:t>of</a:t>
            </a:r>
            <a:r>
              <a:rPr dirty="0" sz="3200" spc="-2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333399"/>
                </a:solidFill>
                <a:latin typeface="Arial"/>
                <a:cs typeface="Arial"/>
              </a:rPr>
              <a:t>Diverse</a:t>
            </a:r>
            <a:r>
              <a:rPr dirty="0" sz="3200" spc="-3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333399"/>
                </a:solidFill>
                <a:latin typeface="Arial"/>
                <a:cs typeface="Arial"/>
              </a:rPr>
              <a:t>Neural</a:t>
            </a:r>
            <a:r>
              <a:rPr dirty="0" sz="3200" spc="-3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3200" spc="-10" b="1">
                <a:solidFill>
                  <a:srgbClr val="333399"/>
                </a:solidFill>
                <a:latin typeface="Arial"/>
                <a:cs typeface="Arial"/>
              </a:rPr>
              <a:t>Networks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16939" y="1707337"/>
            <a:ext cx="5213350" cy="29229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469900" algn="l"/>
              </a:tabLst>
            </a:pPr>
            <a:r>
              <a:rPr dirty="0" sz="2000" spc="-10">
                <a:latin typeface="Arial"/>
                <a:cs typeface="Arial"/>
              </a:rPr>
              <a:t>Introduction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680"/>
              </a:spcBef>
              <a:buClr>
                <a:srgbClr val="3333CC"/>
              </a:buClr>
              <a:buSzPct val="60000"/>
              <a:buAutoNum type="arabicPeriod"/>
              <a:tabLst>
                <a:tab pos="469900" algn="l"/>
              </a:tabLst>
            </a:pPr>
            <a:r>
              <a:rPr dirty="0" sz="2000">
                <a:latin typeface="Arial"/>
                <a:cs typeface="Arial"/>
              </a:rPr>
              <a:t>Background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Ensemble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Construction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680"/>
              </a:spcBef>
              <a:buClr>
                <a:srgbClr val="3333CC"/>
              </a:buClr>
              <a:buSzPct val="60000"/>
              <a:buAutoNum type="arabicPeriod"/>
              <a:tabLst>
                <a:tab pos="469900" algn="l"/>
              </a:tabLst>
            </a:pPr>
            <a:r>
              <a:rPr dirty="0" sz="2000">
                <a:latin typeface="Arial"/>
                <a:cs typeface="Arial"/>
              </a:rPr>
              <a:t>Data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Sampling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Ensemble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Construction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680"/>
              </a:spcBef>
              <a:buClr>
                <a:srgbClr val="3333CC"/>
              </a:buClr>
              <a:buSzPct val="60000"/>
              <a:buAutoNum type="arabicPeriod"/>
              <a:tabLst>
                <a:tab pos="469900" algn="l"/>
              </a:tabLst>
            </a:pPr>
            <a:r>
              <a:rPr dirty="0" sz="2000">
                <a:latin typeface="Arial"/>
                <a:cs typeface="Arial"/>
              </a:rPr>
              <a:t>Candidate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Ensemble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Methods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685"/>
              </a:spcBef>
              <a:buClr>
                <a:srgbClr val="3333CC"/>
              </a:buClr>
              <a:buSzPct val="60000"/>
              <a:buAutoNum type="arabicPeriod"/>
              <a:tabLst>
                <a:tab pos="469900" algn="l"/>
              </a:tabLst>
            </a:pPr>
            <a:r>
              <a:rPr dirty="0" sz="2000">
                <a:latin typeface="Arial"/>
                <a:cs typeface="Arial"/>
              </a:rPr>
              <a:t>Experimental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Studies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680"/>
              </a:spcBef>
              <a:buClr>
                <a:srgbClr val="3333CC"/>
              </a:buClr>
              <a:buSzPct val="60000"/>
              <a:buAutoNum type="arabicPeriod"/>
              <a:tabLst>
                <a:tab pos="469900" algn="l"/>
              </a:tabLst>
            </a:pPr>
            <a:r>
              <a:rPr dirty="0" sz="2000">
                <a:latin typeface="Arial"/>
                <a:cs typeface="Arial"/>
              </a:rPr>
              <a:t>Motivation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better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NNE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Construction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4980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Outline</a:t>
            </a:r>
            <a:r>
              <a:rPr dirty="0" spc="-50"/>
              <a:t> </a:t>
            </a:r>
            <a:r>
              <a:rPr dirty="0"/>
              <a:t>of</a:t>
            </a:r>
            <a:r>
              <a:rPr dirty="0" spc="-55"/>
              <a:t> </a:t>
            </a:r>
            <a:r>
              <a:rPr dirty="0"/>
              <a:t>the</a:t>
            </a:r>
            <a:r>
              <a:rPr dirty="0" spc="-55"/>
              <a:t> </a:t>
            </a:r>
            <a:r>
              <a:rPr dirty="0" spc="-10"/>
              <a:t>Presentation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9644" y="699338"/>
            <a:ext cx="41560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Artificial</a:t>
            </a:r>
            <a:r>
              <a:rPr dirty="0" spc="-100"/>
              <a:t> </a:t>
            </a:r>
            <a:r>
              <a:rPr dirty="0"/>
              <a:t>Neural</a:t>
            </a:r>
            <a:r>
              <a:rPr dirty="0" spc="-85"/>
              <a:t> </a:t>
            </a:r>
            <a:r>
              <a:rPr dirty="0" spc="-10"/>
              <a:t>Network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307340" y="1606676"/>
            <a:ext cx="5175250" cy="1013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2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According</a:t>
            </a:r>
            <a:r>
              <a:rPr dirty="0" sz="1800" spc="40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409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Haykin</a:t>
            </a:r>
            <a:r>
              <a:rPr dirty="0" sz="1800">
                <a:latin typeface="Arial"/>
                <a:cs typeface="Arial"/>
              </a:rPr>
              <a:t>,</a:t>
            </a:r>
            <a:r>
              <a:rPr dirty="0" sz="1800" spc="4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</a:t>
            </a:r>
            <a:r>
              <a:rPr dirty="0" sz="1800" spc="42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artificial</a:t>
            </a:r>
            <a:r>
              <a:rPr dirty="0" sz="1800" spc="409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neural</a:t>
            </a:r>
            <a:r>
              <a:rPr dirty="0" sz="1800" spc="4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network </a:t>
            </a:r>
            <a:r>
              <a:rPr dirty="0" sz="1800">
                <a:latin typeface="Arial"/>
                <a:cs typeface="Arial"/>
              </a:rPr>
              <a:t>(NN)</a:t>
            </a:r>
            <a:r>
              <a:rPr dirty="0" sz="1800" spc="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7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collection</a:t>
            </a:r>
            <a:r>
              <a:rPr dirty="0" sz="1800" spc="7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1800" spc="8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simple</a:t>
            </a:r>
            <a:r>
              <a:rPr dirty="0" sz="1800" spc="7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processing</a:t>
            </a:r>
            <a:r>
              <a:rPr dirty="0" sz="1800" spc="6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units</a:t>
            </a:r>
            <a:r>
              <a:rPr dirty="0" sz="1800" spc="8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and </a:t>
            </a: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has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ability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to</a:t>
            </a:r>
            <a:r>
              <a:rPr dirty="0" sz="18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store</a:t>
            </a:r>
            <a:r>
              <a:rPr dirty="0" sz="18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experimental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knowledge.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438133" y="2860624"/>
            <a:ext cx="69024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0000FF"/>
                </a:solidFill>
                <a:latin typeface="Arial"/>
                <a:cs typeface="Arial"/>
              </a:rPr>
              <a:t>Neuron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323201" y="943102"/>
            <a:ext cx="57785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Arial"/>
                <a:cs typeface="Arial"/>
              </a:rPr>
              <a:t>Inputs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66663" y="1220724"/>
            <a:ext cx="2569844" cy="3073908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5678804" y="2327529"/>
            <a:ext cx="80200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Arial"/>
                <a:cs typeface="Arial"/>
              </a:rPr>
              <a:t>Synaptic weight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153403" y="4171567"/>
            <a:ext cx="2457450" cy="726440"/>
          </a:xfrm>
          <a:prstGeom prst="rect">
            <a:avLst/>
          </a:prstGeom>
        </p:spPr>
        <p:txBody>
          <a:bodyPr wrap="square" lIns="0" tIns="98425" rIns="0" bIns="0" rtlCol="0" vert="horz">
            <a:spAutoFit/>
          </a:bodyPr>
          <a:lstStyle/>
          <a:p>
            <a:pPr marL="1109345">
              <a:lnSpc>
                <a:spcPct val="100000"/>
              </a:lnSpc>
              <a:spcBef>
                <a:spcPts val="775"/>
              </a:spcBef>
            </a:pPr>
            <a:r>
              <a:rPr dirty="0" sz="1600" spc="-10">
                <a:latin typeface="Arial"/>
                <a:cs typeface="Arial"/>
              </a:rPr>
              <a:t>Outputs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dirty="0" sz="1800">
                <a:solidFill>
                  <a:srgbClr val="252525"/>
                </a:solidFill>
                <a:latin typeface="Arial"/>
                <a:cs typeface="Arial"/>
              </a:rPr>
              <a:t>Artificial</a:t>
            </a:r>
            <a:r>
              <a:rPr dirty="0" sz="1800" spc="-4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52525"/>
                </a:solidFill>
                <a:latin typeface="Arial"/>
                <a:cs typeface="Arial"/>
              </a:rPr>
              <a:t>Neural</a:t>
            </a:r>
            <a:r>
              <a:rPr dirty="0" sz="1800" spc="-3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252525"/>
                </a:solidFill>
                <a:latin typeface="Arial"/>
                <a:cs typeface="Arial"/>
              </a:rPr>
              <a:t>Network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5573267" y="1202436"/>
            <a:ext cx="1905" cy="3808729"/>
          </a:xfrm>
          <a:custGeom>
            <a:avLst/>
            <a:gdLst/>
            <a:ahLst/>
            <a:cxnLst/>
            <a:rect l="l" t="t" r="r" b="b"/>
            <a:pathLst>
              <a:path w="1904" h="3808729">
                <a:moveTo>
                  <a:pt x="1651" y="0"/>
                </a:moveTo>
                <a:lnTo>
                  <a:pt x="0" y="3808349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307340" y="5137759"/>
            <a:ext cx="8376284" cy="6838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5080" indent="-228600">
              <a:lnSpc>
                <a:spcPct val="120000"/>
              </a:lnSpc>
              <a:spcBef>
                <a:spcPts val="100"/>
              </a:spcBef>
              <a:buFont typeface="Wingdings"/>
              <a:buChar char=""/>
              <a:tabLst>
                <a:tab pos="241300" algn="l"/>
              </a:tabLst>
            </a:pP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Functionality</a:t>
            </a:r>
            <a:r>
              <a:rPr dirty="0" sz="1800" spc="27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2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2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NN</a:t>
            </a:r>
            <a:r>
              <a:rPr dirty="0" sz="1800" spc="2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depends</a:t>
            </a:r>
            <a:r>
              <a:rPr dirty="0" sz="1800" spc="2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2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28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synaptic</a:t>
            </a:r>
            <a:r>
              <a:rPr dirty="0" sz="1800" spc="3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weight</a:t>
            </a:r>
            <a:r>
              <a:rPr dirty="0" sz="1800" spc="28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values</a:t>
            </a:r>
            <a:r>
              <a:rPr dirty="0" sz="1800" spc="29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2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29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aim</a:t>
            </a:r>
            <a:r>
              <a:rPr dirty="0" sz="1800" spc="29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of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learning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get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proper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weight</a:t>
            </a:r>
            <a:r>
              <a:rPr dirty="0" sz="1800" spc="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set</a:t>
            </a:r>
            <a:r>
              <a:rPr dirty="0" sz="1800" spc="-2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28600" y="6172200"/>
            <a:ext cx="8763000" cy="462280"/>
          </a:xfrm>
          <a:prstGeom prst="rect">
            <a:avLst/>
          </a:prstGeom>
          <a:solidFill>
            <a:srgbClr val="C6FFEF"/>
          </a:solidFill>
        </p:spPr>
        <p:txBody>
          <a:bodyPr wrap="square" lIns="0" tIns="11811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930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NNs</a:t>
            </a:r>
            <a:r>
              <a:rPr dirty="0" sz="1600" spc="-5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have been</a:t>
            </a:r>
            <a:r>
              <a:rPr dirty="0" sz="1600" spc="-4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successfully</a:t>
            </a:r>
            <a:r>
              <a:rPr dirty="0" sz="1600" spc="-2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applied</a:t>
            </a:r>
            <a:r>
              <a:rPr dirty="0" sz="1600" spc="-3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for</a:t>
            </a:r>
            <a:r>
              <a:rPr dirty="0" sz="1600" spc="-2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various</a:t>
            </a:r>
            <a:r>
              <a:rPr dirty="0" sz="1600" spc="-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task;</a:t>
            </a:r>
            <a:r>
              <a:rPr dirty="0" sz="1600" spc="-3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for</a:t>
            </a:r>
            <a:r>
              <a:rPr dirty="0" sz="1600" spc="-2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classification</a:t>
            </a:r>
            <a:r>
              <a:rPr dirty="0" sz="16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it</a:t>
            </a:r>
            <a:r>
              <a:rPr dirty="0" sz="1600" spc="-2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performs</a:t>
            </a:r>
            <a:r>
              <a:rPr dirty="0" sz="16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0000FF"/>
                </a:solidFill>
                <a:latin typeface="Arial"/>
                <a:cs typeface="Arial"/>
              </a:rPr>
              <a:t>well.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31140" y="2849702"/>
            <a:ext cx="519303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NN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resembles</a:t>
            </a:r>
            <a:r>
              <a:rPr dirty="0" sz="1800" spc="1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the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human</a:t>
            </a:r>
            <a:r>
              <a:rPr dirty="0" sz="1800" spc="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brain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in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two</a:t>
            </a:r>
            <a:r>
              <a:rPr dirty="0" sz="1800" spc="-45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respects: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50011" y="3284601"/>
            <a:ext cx="513524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8125" marR="5080" indent="-226060">
              <a:lnSpc>
                <a:spcPct val="100000"/>
              </a:lnSpc>
              <a:spcBef>
                <a:spcPts val="100"/>
              </a:spcBef>
              <a:tabLst>
                <a:tab pos="1557655" algn="l"/>
                <a:tab pos="1621790" algn="l"/>
                <a:tab pos="1913255" algn="l"/>
                <a:tab pos="2976880" algn="l"/>
                <a:tab pos="3409950" algn="l"/>
                <a:tab pos="3726815" algn="l"/>
                <a:tab pos="4244975" algn="l"/>
                <a:tab pos="4893310" algn="l"/>
              </a:tabLst>
            </a:pPr>
            <a:r>
              <a:rPr dirty="0" sz="1800" spc="-10" i="1">
                <a:solidFill>
                  <a:srgbClr val="0000FF"/>
                </a:solidFill>
                <a:latin typeface="Arial"/>
                <a:cs typeface="Arial"/>
              </a:rPr>
              <a:t>1.</a:t>
            </a:r>
            <a:r>
              <a:rPr dirty="0" sz="1800" spc="-22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 i="1">
                <a:solidFill>
                  <a:srgbClr val="0000FF"/>
                </a:solidFill>
                <a:latin typeface="Arial"/>
                <a:cs typeface="Arial"/>
              </a:rPr>
              <a:t>Knowledge</a:t>
            </a:r>
            <a:r>
              <a:rPr dirty="0" sz="1800" i="1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1800" spc="-25" i="1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1800" i="1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1800" spc="-10" i="1">
                <a:solidFill>
                  <a:srgbClr val="0000FF"/>
                </a:solidFill>
                <a:latin typeface="Arial"/>
                <a:cs typeface="Arial"/>
              </a:rPr>
              <a:t>acquired</a:t>
            </a:r>
            <a:r>
              <a:rPr dirty="0" sz="1800" i="1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1800" spc="-25" i="1">
                <a:latin typeface="Arial"/>
                <a:cs typeface="Arial"/>
              </a:rPr>
              <a:t>by</a:t>
            </a:r>
            <a:r>
              <a:rPr dirty="0" sz="1800" i="1">
                <a:latin typeface="Arial"/>
                <a:cs typeface="Arial"/>
              </a:rPr>
              <a:t>	</a:t>
            </a:r>
            <a:r>
              <a:rPr dirty="0" sz="1800" spc="-50" i="1">
                <a:latin typeface="Arial"/>
                <a:cs typeface="Arial"/>
              </a:rPr>
              <a:t>a</a:t>
            </a:r>
            <a:r>
              <a:rPr dirty="0" sz="1800" i="1">
                <a:latin typeface="Arial"/>
                <a:cs typeface="Arial"/>
              </a:rPr>
              <a:t>	</a:t>
            </a:r>
            <a:r>
              <a:rPr dirty="0" sz="1800" spc="-25" i="1">
                <a:latin typeface="Arial"/>
                <a:cs typeface="Arial"/>
              </a:rPr>
              <a:t>NN</a:t>
            </a:r>
            <a:r>
              <a:rPr dirty="0" sz="1800" i="1">
                <a:latin typeface="Arial"/>
                <a:cs typeface="Arial"/>
              </a:rPr>
              <a:t>	</a:t>
            </a:r>
            <a:r>
              <a:rPr dirty="0" sz="1800" spc="-20" i="1">
                <a:latin typeface="Arial"/>
                <a:cs typeface="Arial"/>
              </a:rPr>
              <a:t>from</a:t>
            </a:r>
            <a:r>
              <a:rPr dirty="0" sz="1800" i="1">
                <a:latin typeface="Arial"/>
                <a:cs typeface="Arial"/>
              </a:rPr>
              <a:t>	</a:t>
            </a:r>
            <a:r>
              <a:rPr dirty="0" sz="1800" spc="-25" i="1">
                <a:latin typeface="Arial"/>
                <a:cs typeface="Arial"/>
              </a:rPr>
              <a:t>its</a:t>
            </a:r>
            <a:r>
              <a:rPr dirty="0" sz="1800" spc="-25" i="1">
                <a:latin typeface="Arial"/>
                <a:cs typeface="Arial"/>
              </a:rPr>
              <a:t> </a:t>
            </a:r>
            <a:r>
              <a:rPr dirty="0" sz="1800" spc="-10" i="1">
                <a:solidFill>
                  <a:srgbClr val="0000FF"/>
                </a:solidFill>
                <a:latin typeface="Arial"/>
                <a:cs typeface="Arial"/>
              </a:rPr>
              <a:t>environment</a:t>
            </a:r>
            <a:r>
              <a:rPr dirty="0" sz="1800" i="1">
                <a:solidFill>
                  <a:srgbClr val="0000FF"/>
                </a:solidFill>
                <a:latin typeface="Arial"/>
                <a:cs typeface="Arial"/>
              </a:rPr>
              <a:t>		</a:t>
            </a:r>
            <a:r>
              <a:rPr dirty="0" sz="1800" i="1">
                <a:latin typeface="Arial"/>
                <a:cs typeface="Arial"/>
              </a:rPr>
              <a:t>through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a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0000FF"/>
                </a:solidFill>
                <a:latin typeface="Arial"/>
                <a:cs typeface="Arial"/>
              </a:rPr>
              <a:t>learning </a:t>
            </a:r>
            <a:r>
              <a:rPr dirty="0" sz="1800" spc="-10" i="1">
                <a:solidFill>
                  <a:srgbClr val="0000FF"/>
                </a:solidFill>
                <a:latin typeface="Arial"/>
                <a:cs typeface="Arial"/>
              </a:rPr>
              <a:t>process</a:t>
            </a:r>
            <a:r>
              <a:rPr dirty="0" sz="1800" spc="-10" i="1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4380103" y="3970401"/>
            <a:ext cx="110299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" marR="5080" indent="-22860">
              <a:lnSpc>
                <a:spcPct val="100000"/>
              </a:lnSpc>
              <a:spcBef>
                <a:spcPts val="100"/>
              </a:spcBef>
              <a:tabLst>
                <a:tab pos="771525" algn="l"/>
                <a:tab pos="848994" algn="l"/>
              </a:tabLst>
            </a:pPr>
            <a:r>
              <a:rPr dirty="0" sz="1800" spc="-10" i="1">
                <a:latin typeface="Arial"/>
                <a:cs typeface="Arial"/>
              </a:rPr>
              <a:t>known</a:t>
            </a:r>
            <a:r>
              <a:rPr dirty="0" sz="1800" i="1">
                <a:latin typeface="Arial"/>
                <a:cs typeface="Arial"/>
              </a:rPr>
              <a:t>		</a:t>
            </a:r>
            <a:r>
              <a:rPr dirty="0" sz="1800" spc="-25" i="1">
                <a:latin typeface="Arial"/>
                <a:cs typeface="Arial"/>
              </a:rPr>
              <a:t>as</a:t>
            </a:r>
            <a:r>
              <a:rPr dirty="0" sz="1800" spc="-25" i="1">
                <a:latin typeface="Arial"/>
                <a:cs typeface="Arial"/>
              </a:rPr>
              <a:t> </a:t>
            </a:r>
            <a:r>
              <a:rPr dirty="0" sz="1800" spc="-10" i="1">
                <a:solidFill>
                  <a:srgbClr val="0000FF"/>
                </a:solidFill>
                <a:latin typeface="Arial"/>
                <a:cs typeface="Arial"/>
              </a:rPr>
              <a:t>store</a:t>
            </a:r>
            <a:r>
              <a:rPr dirty="0" sz="1800" i="1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1800" spc="-25" i="1">
                <a:solidFill>
                  <a:srgbClr val="0000FF"/>
                </a:solidFill>
                <a:latin typeface="Arial"/>
                <a:cs typeface="Arial"/>
              </a:rPr>
              <a:t>the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50011" y="3970401"/>
            <a:ext cx="3878579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38125" marR="5080" indent="-226060">
              <a:lnSpc>
                <a:spcPct val="100000"/>
              </a:lnSpc>
              <a:spcBef>
                <a:spcPts val="100"/>
              </a:spcBef>
            </a:pPr>
            <a:r>
              <a:rPr dirty="0" sz="1800" spc="-110" i="1">
                <a:latin typeface="Arial"/>
                <a:cs typeface="Arial"/>
              </a:rPr>
              <a:t>2.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Interneuron</a:t>
            </a:r>
            <a:r>
              <a:rPr dirty="0" sz="1800" spc="140" i="1">
                <a:latin typeface="Arial"/>
                <a:cs typeface="Arial"/>
              </a:rPr>
              <a:t>  </a:t>
            </a:r>
            <a:r>
              <a:rPr dirty="0" sz="1800" i="1">
                <a:solidFill>
                  <a:srgbClr val="0000FF"/>
                </a:solidFill>
                <a:latin typeface="Arial"/>
                <a:cs typeface="Arial"/>
              </a:rPr>
              <a:t>connection</a:t>
            </a:r>
            <a:r>
              <a:rPr dirty="0" sz="1800" spc="235" i="1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 spc="-10" i="1">
                <a:solidFill>
                  <a:srgbClr val="0000FF"/>
                </a:solidFill>
                <a:latin typeface="Arial"/>
                <a:cs typeface="Arial"/>
              </a:rPr>
              <a:t>strengths</a:t>
            </a:r>
            <a:r>
              <a:rPr dirty="0" sz="1800" spc="-10" i="1">
                <a:latin typeface="Arial"/>
                <a:cs typeface="Arial"/>
              </a:rPr>
              <a:t>,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0000FF"/>
                </a:solidFill>
                <a:latin typeface="Arial"/>
                <a:cs typeface="Arial"/>
              </a:rPr>
              <a:t>synaptic</a:t>
            </a:r>
            <a:r>
              <a:rPr dirty="0" sz="1800" spc="385" i="1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 i="1">
                <a:solidFill>
                  <a:srgbClr val="0000FF"/>
                </a:solidFill>
                <a:latin typeface="Arial"/>
                <a:cs typeface="Arial"/>
              </a:rPr>
              <a:t>weights</a:t>
            </a:r>
            <a:r>
              <a:rPr dirty="0" sz="1800" i="1">
                <a:latin typeface="Arial"/>
                <a:cs typeface="Arial"/>
              </a:rPr>
              <a:t>,</a:t>
            </a:r>
            <a:r>
              <a:rPr dirty="0" sz="1800" spc="395" i="1">
                <a:latin typeface="Arial"/>
                <a:cs typeface="Arial"/>
              </a:rPr>
              <a:t>  </a:t>
            </a:r>
            <a:r>
              <a:rPr dirty="0" sz="1800" i="1">
                <a:latin typeface="Arial"/>
                <a:cs typeface="Arial"/>
              </a:rPr>
              <a:t>are</a:t>
            </a:r>
            <a:r>
              <a:rPr dirty="0" sz="1800" spc="390" i="1">
                <a:latin typeface="Arial"/>
                <a:cs typeface="Arial"/>
              </a:rPr>
              <a:t>  </a:t>
            </a:r>
            <a:r>
              <a:rPr dirty="0" sz="1800" i="1">
                <a:latin typeface="Arial"/>
                <a:cs typeface="Arial"/>
              </a:rPr>
              <a:t>used</a:t>
            </a:r>
            <a:r>
              <a:rPr dirty="0" sz="1800" spc="390" i="1">
                <a:latin typeface="Arial"/>
                <a:cs typeface="Arial"/>
              </a:rPr>
              <a:t>  </a:t>
            </a:r>
            <a:r>
              <a:rPr dirty="0" sz="1800" spc="-25" i="1">
                <a:latin typeface="Arial"/>
                <a:cs typeface="Arial"/>
              </a:rPr>
              <a:t>to </a:t>
            </a:r>
            <a:r>
              <a:rPr dirty="0" sz="1800" spc="-10" i="1">
                <a:solidFill>
                  <a:srgbClr val="0000FF"/>
                </a:solidFill>
                <a:latin typeface="Arial"/>
                <a:cs typeface="Arial"/>
              </a:rPr>
              <a:t>knowledge</a:t>
            </a:r>
            <a:r>
              <a:rPr dirty="0" sz="1800" spc="-10" i="1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9644" y="699338"/>
            <a:ext cx="48310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NNs</a:t>
            </a:r>
            <a:r>
              <a:rPr dirty="0" spc="-85"/>
              <a:t> </a:t>
            </a:r>
            <a:r>
              <a:rPr dirty="0"/>
              <a:t>for</a:t>
            </a:r>
            <a:r>
              <a:rPr dirty="0" spc="-85"/>
              <a:t> </a:t>
            </a:r>
            <a:r>
              <a:rPr dirty="0"/>
              <a:t>Classification</a:t>
            </a:r>
            <a:r>
              <a:rPr dirty="0" spc="-80"/>
              <a:t> </a:t>
            </a:r>
            <a:r>
              <a:rPr dirty="0" spc="-10"/>
              <a:t>Tasks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64540" y="1273302"/>
            <a:ext cx="693039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93675" indent="-182880">
              <a:lnSpc>
                <a:spcPct val="100000"/>
              </a:lnSpc>
              <a:spcBef>
                <a:spcPts val="95"/>
              </a:spcBef>
              <a:buSzPct val="93750"/>
              <a:buFont typeface="Wingdings"/>
              <a:buChar char=""/>
              <a:tabLst>
                <a:tab pos="193675" algn="l"/>
              </a:tabLst>
            </a:pP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Classification</a:t>
            </a:r>
            <a:r>
              <a:rPr dirty="0" sz="1600" spc="1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1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one</a:t>
            </a:r>
            <a:r>
              <a:rPr dirty="0" sz="1600" spc="1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1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155"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most</a:t>
            </a:r>
            <a:r>
              <a:rPr dirty="0" sz="1600" spc="17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frequently</a:t>
            </a:r>
            <a:r>
              <a:rPr dirty="0" sz="1600" spc="1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encountered</a:t>
            </a:r>
            <a:r>
              <a:rPr dirty="0" sz="1600" spc="140"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decision</a:t>
            </a:r>
            <a:r>
              <a:rPr dirty="0" sz="1600" spc="1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000FF"/>
                </a:solidFill>
                <a:latin typeface="Arial"/>
                <a:cs typeface="Arial"/>
              </a:rPr>
              <a:t>making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990600" y="5026152"/>
            <a:ext cx="6530340" cy="1222375"/>
            <a:chOff x="990600" y="5026152"/>
            <a:chExt cx="6530340" cy="1222375"/>
          </a:xfrm>
        </p:grpSpPr>
        <p:sp>
          <p:nvSpPr>
            <p:cNvPr id="5" name="object 5" descr=""/>
            <p:cNvSpPr/>
            <p:nvPr/>
          </p:nvSpPr>
          <p:spPr>
            <a:xfrm>
              <a:off x="995172" y="5558028"/>
              <a:ext cx="6477000" cy="685800"/>
            </a:xfrm>
            <a:custGeom>
              <a:avLst/>
              <a:gdLst/>
              <a:ahLst/>
              <a:cxnLst/>
              <a:rect l="l" t="t" r="r" b="b"/>
              <a:pathLst>
                <a:path w="6477000" h="685800">
                  <a:moveTo>
                    <a:pt x="343027" y="0"/>
                  </a:moveTo>
                  <a:lnTo>
                    <a:pt x="0" y="342900"/>
                  </a:lnTo>
                  <a:lnTo>
                    <a:pt x="343027" y="685800"/>
                  </a:lnTo>
                  <a:lnTo>
                    <a:pt x="343027" y="514350"/>
                  </a:lnTo>
                  <a:lnTo>
                    <a:pt x="6477000" y="514350"/>
                  </a:lnTo>
                  <a:lnTo>
                    <a:pt x="6477000" y="171450"/>
                  </a:lnTo>
                  <a:lnTo>
                    <a:pt x="343027" y="171450"/>
                  </a:lnTo>
                  <a:lnTo>
                    <a:pt x="343027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95172" y="5558028"/>
              <a:ext cx="6477000" cy="685800"/>
            </a:xfrm>
            <a:custGeom>
              <a:avLst/>
              <a:gdLst/>
              <a:ahLst/>
              <a:cxnLst/>
              <a:rect l="l" t="t" r="r" b="b"/>
              <a:pathLst>
                <a:path w="6477000" h="685800">
                  <a:moveTo>
                    <a:pt x="0" y="342900"/>
                  </a:moveTo>
                  <a:lnTo>
                    <a:pt x="343027" y="0"/>
                  </a:lnTo>
                  <a:lnTo>
                    <a:pt x="343027" y="171450"/>
                  </a:lnTo>
                  <a:lnTo>
                    <a:pt x="6477000" y="171450"/>
                  </a:lnTo>
                  <a:lnTo>
                    <a:pt x="6477000" y="514350"/>
                  </a:lnTo>
                  <a:lnTo>
                    <a:pt x="343027" y="514350"/>
                  </a:lnTo>
                  <a:lnTo>
                    <a:pt x="343027" y="685800"/>
                  </a:lnTo>
                  <a:lnTo>
                    <a:pt x="0" y="3429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039367" y="5030724"/>
              <a:ext cx="6477000" cy="609600"/>
            </a:xfrm>
            <a:custGeom>
              <a:avLst/>
              <a:gdLst/>
              <a:ahLst/>
              <a:cxnLst/>
              <a:rect l="l" t="t" r="r" b="b"/>
              <a:pathLst>
                <a:path w="6477000" h="609600">
                  <a:moveTo>
                    <a:pt x="6172327" y="0"/>
                  </a:moveTo>
                  <a:lnTo>
                    <a:pt x="6172327" y="152400"/>
                  </a:lnTo>
                  <a:lnTo>
                    <a:pt x="0" y="152400"/>
                  </a:lnTo>
                  <a:lnTo>
                    <a:pt x="0" y="457200"/>
                  </a:lnTo>
                  <a:lnTo>
                    <a:pt x="6172327" y="457200"/>
                  </a:lnTo>
                  <a:lnTo>
                    <a:pt x="6172327" y="609600"/>
                  </a:lnTo>
                  <a:lnTo>
                    <a:pt x="6477000" y="304800"/>
                  </a:lnTo>
                  <a:lnTo>
                    <a:pt x="6172327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039367" y="5030724"/>
              <a:ext cx="6477000" cy="609600"/>
            </a:xfrm>
            <a:custGeom>
              <a:avLst/>
              <a:gdLst/>
              <a:ahLst/>
              <a:cxnLst/>
              <a:rect l="l" t="t" r="r" b="b"/>
              <a:pathLst>
                <a:path w="6477000" h="609600">
                  <a:moveTo>
                    <a:pt x="0" y="152400"/>
                  </a:moveTo>
                  <a:lnTo>
                    <a:pt x="6172327" y="152400"/>
                  </a:lnTo>
                  <a:lnTo>
                    <a:pt x="6172327" y="0"/>
                  </a:lnTo>
                  <a:lnTo>
                    <a:pt x="6477000" y="304800"/>
                  </a:lnTo>
                  <a:lnTo>
                    <a:pt x="6172327" y="609600"/>
                  </a:lnTo>
                  <a:lnTo>
                    <a:pt x="6172327" y="457200"/>
                  </a:lnTo>
                  <a:lnTo>
                    <a:pt x="0" y="457200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535940" y="1409193"/>
            <a:ext cx="7157084" cy="1304925"/>
          </a:xfrm>
          <a:prstGeom prst="rect">
            <a:avLst/>
          </a:prstGeom>
        </p:spPr>
        <p:txBody>
          <a:bodyPr wrap="square" lIns="0" tIns="120014" rIns="0" bIns="0" rtlCol="0" vert="horz">
            <a:spAutoFit/>
          </a:bodyPr>
          <a:lstStyle/>
          <a:p>
            <a:pPr marL="414655">
              <a:lnSpc>
                <a:spcPct val="100000"/>
              </a:lnSpc>
              <a:spcBef>
                <a:spcPts val="944"/>
              </a:spcBef>
            </a:pPr>
            <a:r>
              <a:rPr dirty="0" sz="1600">
                <a:latin typeface="Arial"/>
                <a:cs typeface="Arial"/>
              </a:rPr>
              <a:t>tasks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human</a:t>
            </a:r>
            <a:r>
              <a:rPr dirty="0" sz="16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000FF"/>
                </a:solidFill>
                <a:latin typeface="Arial"/>
                <a:cs typeface="Arial"/>
              </a:rPr>
              <a:t>activity</a:t>
            </a:r>
            <a:r>
              <a:rPr dirty="0" sz="1600" spc="-1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L="474980" marR="5080" indent="-234315">
              <a:lnSpc>
                <a:spcPct val="100000"/>
              </a:lnSpc>
              <a:spcBef>
                <a:spcPts val="840"/>
              </a:spcBef>
              <a:buFont typeface="Wingdings"/>
              <a:buChar char=""/>
              <a:tabLst>
                <a:tab pos="476250" algn="l"/>
              </a:tabLst>
            </a:pPr>
            <a:r>
              <a:rPr dirty="0" sz="1600">
                <a:latin typeface="Arial"/>
                <a:cs typeface="Arial"/>
              </a:rPr>
              <a:t>It</a:t>
            </a:r>
            <a:r>
              <a:rPr dirty="0" sz="1600" spc="40"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occurs</a:t>
            </a:r>
            <a:r>
              <a:rPr dirty="0" sz="1600" spc="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when</a:t>
            </a:r>
            <a:r>
              <a:rPr dirty="0" sz="1600" spc="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</a:t>
            </a:r>
            <a:r>
              <a:rPr dirty="0" sz="1600" spc="30"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object</a:t>
            </a:r>
            <a:r>
              <a:rPr dirty="0" sz="1600" spc="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needs</a:t>
            </a:r>
            <a:r>
              <a:rPr dirty="0" sz="1600" spc="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be</a:t>
            </a:r>
            <a:r>
              <a:rPr dirty="0" sz="1600" spc="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assigned</a:t>
            </a:r>
            <a:r>
              <a:rPr dirty="0" sz="1600" spc="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into</a:t>
            </a:r>
            <a:r>
              <a:rPr dirty="0" sz="1600" spc="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25"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predefined</a:t>
            </a:r>
            <a:r>
              <a:rPr dirty="0" sz="1600" spc="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group</a:t>
            </a:r>
            <a:r>
              <a:rPr dirty="0" sz="1600" spc="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0000FF"/>
                </a:solidFill>
                <a:latin typeface="Arial"/>
                <a:cs typeface="Arial"/>
              </a:rPr>
              <a:t>or </a:t>
            </a:r>
            <a:r>
              <a:rPr dirty="0" sz="1600" spc="-25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class</a:t>
            </a:r>
            <a:r>
              <a:rPr dirty="0" sz="16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based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on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number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16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observed</a:t>
            </a:r>
            <a:r>
              <a:rPr dirty="0" sz="16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attributes</a:t>
            </a:r>
            <a:r>
              <a:rPr dirty="0" sz="1600" spc="-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related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that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object.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dirty="0" sz="1600" spc="-10" b="1">
                <a:solidFill>
                  <a:srgbClr val="0000FF"/>
                </a:solidFill>
                <a:latin typeface="Arial"/>
                <a:cs typeface="Arial"/>
              </a:rPr>
              <a:t>Back-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Propagation</a:t>
            </a:r>
            <a:r>
              <a:rPr dirty="0" sz="1600" spc="-4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(BP)</a:t>
            </a:r>
            <a:r>
              <a:rPr dirty="0" sz="1600" spc="-5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Learning</a:t>
            </a:r>
            <a:r>
              <a:rPr dirty="0" sz="1600" spc="-1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Algorithm</a:t>
            </a:r>
            <a:r>
              <a:rPr dirty="0" sz="1600" spc="-2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for</a:t>
            </a:r>
            <a:r>
              <a:rPr dirty="0" sz="1600" spc="-4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0000FF"/>
                </a:solidFill>
                <a:latin typeface="Arial"/>
                <a:cs typeface="Arial"/>
              </a:rPr>
              <a:t>Classification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1845564" y="2743200"/>
            <a:ext cx="3520440" cy="2125980"/>
            <a:chOff x="1845564" y="2743200"/>
            <a:chExt cx="3520440" cy="2125980"/>
          </a:xfrm>
        </p:grpSpPr>
        <p:sp>
          <p:nvSpPr>
            <p:cNvPr id="11" name="object 11" descr=""/>
            <p:cNvSpPr/>
            <p:nvPr/>
          </p:nvSpPr>
          <p:spPr>
            <a:xfrm>
              <a:off x="5088636" y="3087242"/>
              <a:ext cx="277495" cy="1555115"/>
            </a:xfrm>
            <a:custGeom>
              <a:avLst/>
              <a:gdLst/>
              <a:ahLst/>
              <a:cxnLst/>
              <a:rect l="l" t="t" r="r" b="b"/>
              <a:pathLst>
                <a:path w="277495" h="1555114">
                  <a:moveTo>
                    <a:pt x="254596" y="44450"/>
                  </a:moveTo>
                  <a:lnTo>
                    <a:pt x="203200" y="44450"/>
                  </a:lnTo>
                  <a:lnTo>
                    <a:pt x="190449" y="44450"/>
                  </a:lnTo>
                  <a:lnTo>
                    <a:pt x="190246" y="76200"/>
                  </a:lnTo>
                  <a:lnTo>
                    <a:pt x="254596" y="44450"/>
                  </a:lnTo>
                  <a:close/>
                </a:path>
                <a:path w="277495" h="1555114">
                  <a:moveTo>
                    <a:pt x="266700" y="38481"/>
                  </a:moveTo>
                  <a:lnTo>
                    <a:pt x="190754" y="0"/>
                  </a:lnTo>
                  <a:lnTo>
                    <a:pt x="190538" y="31686"/>
                  </a:lnTo>
                  <a:lnTo>
                    <a:pt x="0" y="30607"/>
                  </a:lnTo>
                  <a:lnTo>
                    <a:pt x="0" y="43307"/>
                  </a:lnTo>
                  <a:lnTo>
                    <a:pt x="190449" y="44386"/>
                  </a:lnTo>
                  <a:lnTo>
                    <a:pt x="203200" y="44450"/>
                  </a:lnTo>
                  <a:lnTo>
                    <a:pt x="254736" y="44386"/>
                  </a:lnTo>
                  <a:lnTo>
                    <a:pt x="266700" y="38481"/>
                  </a:lnTo>
                  <a:close/>
                </a:path>
                <a:path w="277495" h="1555114">
                  <a:moveTo>
                    <a:pt x="277368" y="1516761"/>
                  </a:moveTo>
                  <a:lnTo>
                    <a:pt x="264668" y="1510411"/>
                  </a:lnTo>
                  <a:lnTo>
                    <a:pt x="201168" y="1478661"/>
                  </a:lnTo>
                  <a:lnTo>
                    <a:pt x="201168" y="1510411"/>
                  </a:lnTo>
                  <a:lnTo>
                    <a:pt x="10668" y="1510411"/>
                  </a:lnTo>
                  <a:lnTo>
                    <a:pt x="10668" y="1523111"/>
                  </a:lnTo>
                  <a:lnTo>
                    <a:pt x="201168" y="1523111"/>
                  </a:lnTo>
                  <a:lnTo>
                    <a:pt x="201168" y="1554861"/>
                  </a:lnTo>
                  <a:lnTo>
                    <a:pt x="264668" y="1523111"/>
                  </a:lnTo>
                  <a:lnTo>
                    <a:pt x="277368" y="1516761"/>
                  </a:lnTo>
                  <a:close/>
                </a:path>
                <a:path w="277495" h="1555114">
                  <a:moveTo>
                    <a:pt x="277368" y="602361"/>
                  </a:moveTo>
                  <a:lnTo>
                    <a:pt x="264668" y="596011"/>
                  </a:lnTo>
                  <a:lnTo>
                    <a:pt x="201168" y="564261"/>
                  </a:lnTo>
                  <a:lnTo>
                    <a:pt x="201168" y="596011"/>
                  </a:lnTo>
                  <a:lnTo>
                    <a:pt x="10668" y="596011"/>
                  </a:lnTo>
                  <a:lnTo>
                    <a:pt x="10668" y="608711"/>
                  </a:lnTo>
                  <a:lnTo>
                    <a:pt x="201168" y="608711"/>
                  </a:lnTo>
                  <a:lnTo>
                    <a:pt x="201168" y="640461"/>
                  </a:lnTo>
                  <a:lnTo>
                    <a:pt x="264668" y="608711"/>
                  </a:lnTo>
                  <a:lnTo>
                    <a:pt x="277368" y="6023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23844" y="3005327"/>
              <a:ext cx="243840" cy="24384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25368" y="3564636"/>
              <a:ext cx="243840" cy="242316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25368" y="4479035"/>
              <a:ext cx="243840" cy="243839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60036" y="2994659"/>
              <a:ext cx="243840" cy="24384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63084" y="3572255"/>
              <a:ext cx="243840" cy="24384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60036" y="4483607"/>
              <a:ext cx="243840" cy="243839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2023110" y="2791840"/>
              <a:ext cx="2919730" cy="2032000"/>
            </a:xfrm>
            <a:custGeom>
              <a:avLst/>
              <a:gdLst/>
              <a:ahLst/>
              <a:cxnLst/>
              <a:rect l="l" t="t" r="r" b="b"/>
              <a:pathLst>
                <a:path w="2919729" h="2032000">
                  <a:moveTo>
                    <a:pt x="1354074" y="1710055"/>
                  </a:moveTo>
                  <a:lnTo>
                    <a:pt x="1344688" y="1664081"/>
                  </a:lnTo>
                  <a:lnTo>
                    <a:pt x="1337056" y="1626616"/>
                  </a:lnTo>
                  <a:lnTo>
                    <a:pt x="1312062" y="1646212"/>
                  </a:lnTo>
                  <a:lnTo>
                    <a:pt x="1012621" y="1264627"/>
                  </a:lnTo>
                  <a:lnTo>
                    <a:pt x="1295844" y="1048105"/>
                  </a:lnTo>
                  <a:lnTo>
                    <a:pt x="1315212" y="1073404"/>
                  </a:lnTo>
                  <a:lnTo>
                    <a:pt x="1336192" y="1030351"/>
                  </a:lnTo>
                  <a:lnTo>
                    <a:pt x="1352550" y="996823"/>
                  </a:lnTo>
                  <a:lnTo>
                    <a:pt x="1268844" y="1012825"/>
                  </a:lnTo>
                  <a:lnTo>
                    <a:pt x="1288135" y="1038034"/>
                  </a:lnTo>
                  <a:lnTo>
                    <a:pt x="1004798" y="1254645"/>
                  </a:lnTo>
                  <a:lnTo>
                    <a:pt x="994664" y="1241729"/>
                  </a:lnTo>
                  <a:lnTo>
                    <a:pt x="994664" y="1262380"/>
                  </a:lnTo>
                  <a:lnTo>
                    <a:pt x="706247" y="1482864"/>
                  </a:lnTo>
                  <a:lnTo>
                    <a:pt x="695198" y="1476883"/>
                  </a:lnTo>
                  <a:lnTo>
                    <a:pt x="695198" y="1491322"/>
                  </a:lnTo>
                  <a:lnTo>
                    <a:pt x="31508" y="1998687"/>
                  </a:lnTo>
                  <a:lnTo>
                    <a:pt x="536714" y="1405394"/>
                  </a:lnTo>
                  <a:lnTo>
                    <a:pt x="695198" y="1491322"/>
                  </a:lnTo>
                  <a:lnTo>
                    <a:pt x="695198" y="1476883"/>
                  </a:lnTo>
                  <a:lnTo>
                    <a:pt x="545134" y="1395501"/>
                  </a:lnTo>
                  <a:lnTo>
                    <a:pt x="833462" y="1056906"/>
                  </a:lnTo>
                  <a:lnTo>
                    <a:pt x="994664" y="1262380"/>
                  </a:lnTo>
                  <a:lnTo>
                    <a:pt x="994664" y="1241729"/>
                  </a:lnTo>
                  <a:lnTo>
                    <a:pt x="841883" y="1047013"/>
                  </a:lnTo>
                  <a:lnTo>
                    <a:pt x="869492" y="1014590"/>
                  </a:lnTo>
                  <a:lnTo>
                    <a:pt x="1245692" y="966927"/>
                  </a:lnTo>
                  <a:lnTo>
                    <a:pt x="1249680" y="998474"/>
                  </a:lnTo>
                  <a:lnTo>
                    <a:pt x="1318069" y="952754"/>
                  </a:lnTo>
                  <a:lnTo>
                    <a:pt x="1320546" y="951103"/>
                  </a:lnTo>
                  <a:lnTo>
                    <a:pt x="1240155" y="922909"/>
                  </a:lnTo>
                  <a:lnTo>
                    <a:pt x="1244117" y="954366"/>
                  </a:lnTo>
                  <a:lnTo>
                    <a:pt x="881710" y="1000252"/>
                  </a:lnTo>
                  <a:lnTo>
                    <a:pt x="1028014" y="828433"/>
                  </a:lnTo>
                  <a:lnTo>
                    <a:pt x="1226845" y="879017"/>
                  </a:lnTo>
                  <a:lnTo>
                    <a:pt x="1219073" y="909828"/>
                  </a:lnTo>
                  <a:lnTo>
                    <a:pt x="1302245" y="891667"/>
                  </a:lnTo>
                  <a:lnTo>
                    <a:pt x="1291234" y="882142"/>
                  </a:lnTo>
                  <a:lnTo>
                    <a:pt x="1237742" y="835914"/>
                  </a:lnTo>
                  <a:lnTo>
                    <a:pt x="1229969" y="866686"/>
                  </a:lnTo>
                  <a:lnTo>
                    <a:pt x="1037183" y="817664"/>
                  </a:lnTo>
                  <a:lnTo>
                    <a:pt x="1128560" y="710349"/>
                  </a:lnTo>
                  <a:lnTo>
                    <a:pt x="1252601" y="788009"/>
                  </a:lnTo>
                  <a:lnTo>
                    <a:pt x="1235710" y="814959"/>
                  </a:lnTo>
                  <a:lnTo>
                    <a:pt x="1320546" y="823087"/>
                  </a:lnTo>
                  <a:lnTo>
                    <a:pt x="1303286" y="794778"/>
                  </a:lnTo>
                  <a:lnTo>
                    <a:pt x="1276223" y="750328"/>
                  </a:lnTo>
                  <a:lnTo>
                    <a:pt x="1259344" y="777240"/>
                  </a:lnTo>
                  <a:lnTo>
                    <a:pt x="1136891" y="700570"/>
                  </a:lnTo>
                  <a:lnTo>
                    <a:pt x="1307998" y="499630"/>
                  </a:lnTo>
                  <a:lnTo>
                    <a:pt x="1332103" y="520192"/>
                  </a:lnTo>
                  <a:lnTo>
                    <a:pt x="1341615" y="481711"/>
                  </a:lnTo>
                  <a:lnTo>
                    <a:pt x="1352550" y="437515"/>
                  </a:lnTo>
                  <a:lnTo>
                    <a:pt x="1274191" y="470789"/>
                  </a:lnTo>
                  <a:lnTo>
                    <a:pt x="1298333" y="491388"/>
                  </a:lnTo>
                  <a:lnTo>
                    <a:pt x="1126020" y="693762"/>
                  </a:lnTo>
                  <a:lnTo>
                    <a:pt x="1117688" y="688555"/>
                  </a:lnTo>
                  <a:lnTo>
                    <a:pt x="1117688" y="703541"/>
                  </a:lnTo>
                  <a:lnTo>
                    <a:pt x="1023493" y="814184"/>
                  </a:lnTo>
                  <a:lnTo>
                    <a:pt x="1014323" y="811860"/>
                  </a:lnTo>
                  <a:lnTo>
                    <a:pt x="1014323" y="824953"/>
                  </a:lnTo>
                  <a:lnTo>
                    <a:pt x="863053" y="1002614"/>
                  </a:lnTo>
                  <a:lnTo>
                    <a:pt x="850836" y="1004163"/>
                  </a:lnTo>
                  <a:lnTo>
                    <a:pt x="850836" y="1016952"/>
                  </a:lnTo>
                  <a:lnTo>
                    <a:pt x="833907" y="1036840"/>
                  </a:lnTo>
                  <a:lnTo>
                    <a:pt x="825487" y="1026109"/>
                  </a:lnTo>
                  <a:lnTo>
                    <a:pt x="825487" y="1046734"/>
                  </a:lnTo>
                  <a:lnTo>
                    <a:pt x="533768" y="1389341"/>
                  </a:lnTo>
                  <a:lnTo>
                    <a:pt x="37096" y="1120038"/>
                  </a:lnTo>
                  <a:lnTo>
                    <a:pt x="806538" y="1022565"/>
                  </a:lnTo>
                  <a:lnTo>
                    <a:pt x="825487" y="1046734"/>
                  </a:lnTo>
                  <a:lnTo>
                    <a:pt x="825487" y="1026109"/>
                  </a:lnTo>
                  <a:lnTo>
                    <a:pt x="821245" y="1020699"/>
                  </a:lnTo>
                  <a:lnTo>
                    <a:pt x="850836" y="1016952"/>
                  </a:lnTo>
                  <a:lnTo>
                    <a:pt x="850836" y="1004163"/>
                  </a:lnTo>
                  <a:lnTo>
                    <a:pt x="812101" y="1009053"/>
                  </a:lnTo>
                  <a:lnTo>
                    <a:pt x="797394" y="990320"/>
                  </a:lnTo>
                  <a:lnTo>
                    <a:pt x="797394" y="1010920"/>
                  </a:lnTo>
                  <a:lnTo>
                    <a:pt x="28854" y="1108202"/>
                  </a:lnTo>
                  <a:lnTo>
                    <a:pt x="620890" y="785964"/>
                  </a:lnTo>
                  <a:lnTo>
                    <a:pt x="797394" y="1010920"/>
                  </a:lnTo>
                  <a:lnTo>
                    <a:pt x="797394" y="990320"/>
                  </a:lnTo>
                  <a:lnTo>
                    <a:pt x="632206" y="779805"/>
                  </a:lnTo>
                  <a:lnTo>
                    <a:pt x="697407" y="744308"/>
                  </a:lnTo>
                  <a:lnTo>
                    <a:pt x="1014323" y="824953"/>
                  </a:lnTo>
                  <a:lnTo>
                    <a:pt x="1014323" y="811860"/>
                  </a:lnTo>
                  <a:lnTo>
                    <a:pt x="713765" y="735406"/>
                  </a:lnTo>
                  <a:lnTo>
                    <a:pt x="957072" y="602983"/>
                  </a:lnTo>
                  <a:lnTo>
                    <a:pt x="1117688" y="703541"/>
                  </a:lnTo>
                  <a:lnTo>
                    <a:pt x="1117688" y="688555"/>
                  </a:lnTo>
                  <a:lnTo>
                    <a:pt x="969886" y="596011"/>
                  </a:lnTo>
                  <a:lnTo>
                    <a:pt x="1256665" y="439915"/>
                  </a:lnTo>
                  <a:lnTo>
                    <a:pt x="1271778" y="467741"/>
                  </a:lnTo>
                  <a:lnTo>
                    <a:pt x="1303248" y="422656"/>
                  </a:lnTo>
                  <a:lnTo>
                    <a:pt x="1320546" y="397891"/>
                  </a:lnTo>
                  <a:lnTo>
                    <a:pt x="1235443" y="400812"/>
                  </a:lnTo>
                  <a:lnTo>
                    <a:pt x="1250594" y="428726"/>
                  </a:lnTo>
                  <a:lnTo>
                    <a:pt x="957503" y="588251"/>
                  </a:lnTo>
                  <a:lnTo>
                    <a:pt x="944689" y="580237"/>
                  </a:lnTo>
                  <a:lnTo>
                    <a:pt x="944689" y="595223"/>
                  </a:lnTo>
                  <a:lnTo>
                    <a:pt x="695617" y="730796"/>
                  </a:lnTo>
                  <a:lnTo>
                    <a:pt x="679259" y="726643"/>
                  </a:lnTo>
                  <a:lnTo>
                    <a:pt x="679259" y="739698"/>
                  </a:lnTo>
                  <a:lnTo>
                    <a:pt x="624243" y="769645"/>
                  </a:lnTo>
                  <a:lnTo>
                    <a:pt x="581152" y="714717"/>
                  </a:lnTo>
                  <a:lnTo>
                    <a:pt x="679259" y="739698"/>
                  </a:lnTo>
                  <a:lnTo>
                    <a:pt x="679259" y="726643"/>
                  </a:lnTo>
                  <a:lnTo>
                    <a:pt x="568375" y="698423"/>
                  </a:lnTo>
                  <a:lnTo>
                    <a:pt x="45694" y="32308"/>
                  </a:lnTo>
                  <a:lnTo>
                    <a:pt x="944689" y="595223"/>
                  </a:lnTo>
                  <a:lnTo>
                    <a:pt x="944689" y="580237"/>
                  </a:lnTo>
                  <a:lnTo>
                    <a:pt x="49377" y="19646"/>
                  </a:lnTo>
                  <a:lnTo>
                    <a:pt x="1238605" y="266687"/>
                  </a:lnTo>
                  <a:lnTo>
                    <a:pt x="1232154" y="297815"/>
                  </a:lnTo>
                  <a:lnTo>
                    <a:pt x="1314450" y="275971"/>
                  </a:lnTo>
                  <a:lnTo>
                    <a:pt x="1305928" y="269240"/>
                  </a:lnTo>
                  <a:lnTo>
                    <a:pt x="1247648" y="223139"/>
                  </a:lnTo>
                  <a:lnTo>
                    <a:pt x="1241196" y="254215"/>
                  </a:lnTo>
                  <a:lnTo>
                    <a:pt x="20955" y="774"/>
                  </a:lnTo>
                  <a:lnTo>
                    <a:pt x="17272" y="0"/>
                  </a:lnTo>
                  <a:lnTo>
                    <a:pt x="16370" y="4406"/>
                  </a:lnTo>
                  <a:lnTo>
                    <a:pt x="11049" y="8636"/>
                  </a:lnTo>
                  <a:lnTo>
                    <a:pt x="12915" y="11023"/>
                  </a:lnTo>
                  <a:lnTo>
                    <a:pt x="12573" y="11557"/>
                  </a:lnTo>
                  <a:lnTo>
                    <a:pt x="14071" y="12509"/>
                  </a:lnTo>
                  <a:lnTo>
                    <a:pt x="548208" y="693305"/>
                  </a:lnTo>
                  <a:lnTo>
                    <a:pt x="9906" y="556387"/>
                  </a:lnTo>
                  <a:lnTo>
                    <a:pt x="6858" y="568579"/>
                  </a:lnTo>
                  <a:lnTo>
                    <a:pt x="560984" y="709587"/>
                  </a:lnTo>
                  <a:lnTo>
                    <a:pt x="612927" y="775804"/>
                  </a:lnTo>
                  <a:lnTo>
                    <a:pt x="9906" y="1104011"/>
                  </a:lnTo>
                  <a:lnTo>
                    <a:pt x="13258" y="1110170"/>
                  </a:lnTo>
                  <a:lnTo>
                    <a:pt x="7620" y="1110869"/>
                  </a:lnTo>
                  <a:lnTo>
                    <a:pt x="9144" y="1123569"/>
                  </a:lnTo>
                  <a:lnTo>
                    <a:pt x="15455" y="1122781"/>
                  </a:lnTo>
                  <a:lnTo>
                    <a:pt x="525348" y="1399222"/>
                  </a:lnTo>
                  <a:lnTo>
                    <a:pt x="2032" y="2013839"/>
                  </a:lnTo>
                  <a:lnTo>
                    <a:pt x="6616" y="2017712"/>
                  </a:lnTo>
                  <a:lnTo>
                    <a:pt x="5549" y="2018538"/>
                  </a:lnTo>
                  <a:lnTo>
                    <a:pt x="0" y="2019173"/>
                  </a:lnTo>
                  <a:lnTo>
                    <a:pt x="1524" y="2031873"/>
                  </a:lnTo>
                  <a:lnTo>
                    <a:pt x="1245590" y="1886788"/>
                  </a:lnTo>
                  <a:lnTo>
                    <a:pt x="1249299" y="1918208"/>
                  </a:lnTo>
                  <a:lnTo>
                    <a:pt x="1318983" y="1872615"/>
                  </a:lnTo>
                  <a:lnTo>
                    <a:pt x="1320546" y="1871599"/>
                  </a:lnTo>
                  <a:lnTo>
                    <a:pt x="1240409" y="1842643"/>
                  </a:lnTo>
                  <a:lnTo>
                    <a:pt x="1244104" y="1874100"/>
                  </a:lnTo>
                  <a:lnTo>
                    <a:pt x="30226" y="2015655"/>
                  </a:lnTo>
                  <a:lnTo>
                    <a:pt x="707415" y="1497952"/>
                  </a:lnTo>
                  <a:lnTo>
                    <a:pt x="1244473" y="1789087"/>
                  </a:lnTo>
                  <a:lnTo>
                    <a:pt x="1229360" y="1816989"/>
                  </a:lnTo>
                  <a:lnTo>
                    <a:pt x="1314450" y="1819783"/>
                  </a:lnTo>
                  <a:lnTo>
                    <a:pt x="1297241" y="1795145"/>
                  </a:lnTo>
                  <a:lnTo>
                    <a:pt x="1265669" y="1749933"/>
                  </a:lnTo>
                  <a:lnTo>
                    <a:pt x="1250505" y="1777949"/>
                  </a:lnTo>
                  <a:lnTo>
                    <a:pt x="718477" y="1489494"/>
                  </a:lnTo>
                  <a:lnTo>
                    <a:pt x="1002499" y="1272362"/>
                  </a:lnTo>
                  <a:lnTo>
                    <a:pt x="1302016" y="1654086"/>
                  </a:lnTo>
                  <a:lnTo>
                    <a:pt x="1277112" y="1673606"/>
                  </a:lnTo>
                  <a:lnTo>
                    <a:pt x="1354074" y="1710055"/>
                  </a:lnTo>
                  <a:close/>
                </a:path>
                <a:path w="2919729" h="2032000">
                  <a:moveTo>
                    <a:pt x="2838450" y="1815211"/>
                  </a:moveTo>
                  <a:lnTo>
                    <a:pt x="2762250" y="1776984"/>
                  </a:lnTo>
                  <a:lnTo>
                    <a:pt x="2762250" y="1808721"/>
                  </a:lnTo>
                  <a:lnTo>
                    <a:pt x="1549146" y="1807337"/>
                  </a:lnTo>
                  <a:lnTo>
                    <a:pt x="1549146" y="1820037"/>
                  </a:lnTo>
                  <a:lnTo>
                    <a:pt x="2762250" y="1821421"/>
                  </a:lnTo>
                  <a:lnTo>
                    <a:pt x="2762250" y="1853184"/>
                  </a:lnTo>
                  <a:lnTo>
                    <a:pt x="2825953" y="1821434"/>
                  </a:lnTo>
                  <a:lnTo>
                    <a:pt x="2838450" y="1815211"/>
                  </a:lnTo>
                  <a:close/>
                </a:path>
                <a:path w="2919729" h="2032000">
                  <a:moveTo>
                    <a:pt x="2919222" y="437515"/>
                  </a:moveTo>
                  <a:lnTo>
                    <a:pt x="2838323" y="464058"/>
                  </a:lnTo>
                  <a:lnTo>
                    <a:pt x="2860649" y="486613"/>
                  </a:lnTo>
                  <a:lnTo>
                    <a:pt x="2623362" y="721804"/>
                  </a:lnTo>
                  <a:lnTo>
                    <a:pt x="2613393" y="718197"/>
                  </a:lnTo>
                  <a:lnTo>
                    <a:pt x="2613393" y="731685"/>
                  </a:lnTo>
                  <a:lnTo>
                    <a:pt x="2278316" y="1063790"/>
                  </a:lnTo>
                  <a:lnTo>
                    <a:pt x="1560093" y="349605"/>
                  </a:lnTo>
                  <a:lnTo>
                    <a:pt x="2613393" y="731685"/>
                  </a:lnTo>
                  <a:lnTo>
                    <a:pt x="2613393" y="718197"/>
                  </a:lnTo>
                  <a:lnTo>
                    <a:pt x="1554353" y="334010"/>
                  </a:lnTo>
                  <a:lnTo>
                    <a:pt x="1551724" y="341274"/>
                  </a:lnTo>
                  <a:lnTo>
                    <a:pt x="1549019" y="338582"/>
                  </a:lnTo>
                  <a:lnTo>
                    <a:pt x="1540129" y="347472"/>
                  </a:lnTo>
                  <a:lnTo>
                    <a:pt x="2269325" y="1072718"/>
                  </a:lnTo>
                  <a:lnTo>
                    <a:pt x="1534033" y="1801495"/>
                  </a:lnTo>
                  <a:lnTo>
                    <a:pt x="1542923" y="1810639"/>
                  </a:lnTo>
                  <a:lnTo>
                    <a:pt x="1550301" y="1803323"/>
                  </a:lnTo>
                  <a:lnTo>
                    <a:pt x="1552575" y="1806829"/>
                  </a:lnTo>
                  <a:lnTo>
                    <a:pt x="2432621" y="1235138"/>
                  </a:lnTo>
                  <a:lnTo>
                    <a:pt x="2860687" y="1660855"/>
                  </a:lnTo>
                  <a:lnTo>
                    <a:pt x="2838323" y="1683385"/>
                  </a:lnTo>
                  <a:lnTo>
                    <a:pt x="2919222" y="1710055"/>
                  </a:lnTo>
                  <a:lnTo>
                    <a:pt x="2905671" y="1669796"/>
                  </a:lnTo>
                  <a:lnTo>
                    <a:pt x="2892044" y="1629283"/>
                  </a:lnTo>
                  <a:lnTo>
                    <a:pt x="2869679" y="1651812"/>
                  </a:lnTo>
                  <a:lnTo>
                    <a:pt x="2443505" y="1228077"/>
                  </a:lnTo>
                  <a:lnTo>
                    <a:pt x="2797784" y="997927"/>
                  </a:lnTo>
                  <a:lnTo>
                    <a:pt x="2815082" y="1024509"/>
                  </a:lnTo>
                  <a:lnTo>
                    <a:pt x="2841079" y="980313"/>
                  </a:lnTo>
                  <a:lnTo>
                    <a:pt x="2858262" y="951103"/>
                  </a:lnTo>
                  <a:lnTo>
                    <a:pt x="2773553" y="960628"/>
                  </a:lnTo>
                  <a:lnTo>
                    <a:pt x="2790837" y="987234"/>
                  </a:lnTo>
                  <a:lnTo>
                    <a:pt x="2434272" y="1218882"/>
                  </a:lnTo>
                  <a:lnTo>
                    <a:pt x="2423388" y="1208062"/>
                  </a:lnTo>
                  <a:lnTo>
                    <a:pt x="2423388" y="1225956"/>
                  </a:lnTo>
                  <a:lnTo>
                    <a:pt x="1579994" y="1773897"/>
                  </a:lnTo>
                  <a:lnTo>
                    <a:pt x="2278329" y="1081671"/>
                  </a:lnTo>
                  <a:lnTo>
                    <a:pt x="2423388" y="1225956"/>
                  </a:lnTo>
                  <a:lnTo>
                    <a:pt x="2423388" y="1208062"/>
                  </a:lnTo>
                  <a:lnTo>
                    <a:pt x="2287320" y="1072756"/>
                  </a:lnTo>
                  <a:lnTo>
                    <a:pt x="2626576" y="736473"/>
                  </a:lnTo>
                  <a:lnTo>
                    <a:pt x="2810345" y="803122"/>
                  </a:lnTo>
                  <a:lnTo>
                    <a:pt x="2799588" y="832866"/>
                  </a:lnTo>
                  <a:lnTo>
                    <a:pt x="2884170" y="823087"/>
                  </a:lnTo>
                  <a:lnTo>
                    <a:pt x="2869349" y="807478"/>
                  </a:lnTo>
                  <a:lnTo>
                    <a:pt x="2825496" y="761238"/>
                  </a:lnTo>
                  <a:lnTo>
                    <a:pt x="2814663" y="791184"/>
                  </a:lnTo>
                  <a:lnTo>
                    <a:pt x="2636545" y="726579"/>
                  </a:lnTo>
                  <a:lnTo>
                    <a:pt x="2869565" y="495604"/>
                  </a:lnTo>
                  <a:lnTo>
                    <a:pt x="2891917" y="518160"/>
                  </a:lnTo>
                  <a:lnTo>
                    <a:pt x="2905633" y="477647"/>
                  </a:lnTo>
                  <a:lnTo>
                    <a:pt x="2919222" y="4375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918716" y="3838955"/>
              <a:ext cx="1524000" cy="852169"/>
            </a:xfrm>
            <a:custGeom>
              <a:avLst/>
              <a:gdLst/>
              <a:ahLst/>
              <a:cxnLst/>
              <a:rect l="l" t="t" r="r" b="b"/>
              <a:pathLst>
                <a:path w="1524000" h="852170">
                  <a:moveTo>
                    <a:pt x="0" y="166116"/>
                  </a:moveTo>
                  <a:lnTo>
                    <a:pt x="1523" y="851916"/>
                  </a:lnTo>
                </a:path>
                <a:path w="1524000" h="852170">
                  <a:moveTo>
                    <a:pt x="1522475" y="0"/>
                  </a:moveTo>
                  <a:lnTo>
                    <a:pt x="1523999" y="603504"/>
                  </a:lnTo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028825" y="3095751"/>
              <a:ext cx="2853055" cy="1457960"/>
            </a:xfrm>
            <a:custGeom>
              <a:avLst/>
              <a:gdLst/>
              <a:ahLst/>
              <a:cxnLst/>
              <a:rect l="l" t="t" r="r" b="b"/>
              <a:pathLst>
                <a:path w="2853054" h="1457960">
                  <a:moveTo>
                    <a:pt x="1314831" y="1457960"/>
                  </a:moveTo>
                  <a:lnTo>
                    <a:pt x="1300187" y="1419733"/>
                  </a:lnTo>
                  <a:lnTo>
                    <a:pt x="1284351" y="1378331"/>
                  </a:lnTo>
                  <a:lnTo>
                    <a:pt x="1262926" y="1401775"/>
                  </a:lnTo>
                  <a:lnTo>
                    <a:pt x="19977" y="263118"/>
                  </a:lnTo>
                  <a:lnTo>
                    <a:pt x="1230287" y="43675"/>
                  </a:lnTo>
                  <a:lnTo>
                    <a:pt x="1235964" y="74930"/>
                  </a:lnTo>
                  <a:lnTo>
                    <a:pt x="1297368" y="28956"/>
                  </a:lnTo>
                  <a:lnTo>
                    <a:pt x="1304163" y="23876"/>
                  </a:lnTo>
                  <a:lnTo>
                    <a:pt x="1222375" y="0"/>
                  </a:lnTo>
                  <a:lnTo>
                    <a:pt x="1228026" y="31229"/>
                  </a:lnTo>
                  <a:lnTo>
                    <a:pt x="0" y="253873"/>
                  </a:lnTo>
                  <a:lnTo>
                    <a:pt x="2286" y="266319"/>
                  </a:lnTo>
                  <a:lnTo>
                    <a:pt x="4203" y="265976"/>
                  </a:lnTo>
                  <a:lnTo>
                    <a:pt x="1254366" y="1411122"/>
                  </a:lnTo>
                  <a:lnTo>
                    <a:pt x="1232903" y="1434592"/>
                  </a:lnTo>
                  <a:lnTo>
                    <a:pt x="1314831" y="1457960"/>
                  </a:lnTo>
                  <a:close/>
                </a:path>
                <a:path w="2853054" h="1457960">
                  <a:moveTo>
                    <a:pt x="2852547" y="93980"/>
                  </a:moveTo>
                  <a:lnTo>
                    <a:pt x="2767838" y="85344"/>
                  </a:lnTo>
                  <a:lnTo>
                    <a:pt x="2779039" y="114998"/>
                  </a:lnTo>
                  <a:lnTo>
                    <a:pt x="1541145" y="583311"/>
                  </a:lnTo>
                  <a:lnTo>
                    <a:pt x="1545717" y="595249"/>
                  </a:lnTo>
                  <a:lnTo>
                    <a:pt x="1552956" y="592518"/>
                  </a:lnTo>
                  <a:lnTo>
                    <a:pt x="1547495" y="600710"/>
                  </a:lnTo>
                  <a:lnTo>
                    <a:pt x="2785567" y="1421104"/>
                  </a:lnTo>
                  <a:lnTo>
                    <a:pt x="2767965" y="1447673"/>
                  </a:lnTo>
                  <a:lnTo>
                    <a:pt x="2852547" y="1457960"/>
                  </a:lnTo>
                  <a:lnTo>
                    <a:pt x="2835414" y="1428115"/>
                  </a:lnTo>
                  <a:lnTo>
                    <a:pt x="2810129" y="1384046"/>
                  </a:lnTo>
                  <a:lnTo>
                    <a:pt x="2792552" y="1410563"/>
                  </a:lnTo>
                  <a:lnTo>
                    <a:pt x="1556372" y="591223"/>
                  </a:lnTo>
                  <a:lnTo>
                    <a:pt x="2783535" y="126923"/>
                  </a:lnTo>
                  <a:lnTo>
                    <a:pt x="2794762" y="156591"/>
                  </a:lnTo>
                  <a:lnTo>
                    <a:pt x="2837307" y="110490"/>
                  </a:lnTo>
                  <a:lnTo>
                    <a:pt x="2852547" y="939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45564" y="4768595"/>
              <a:ext cx="169164" cy="100584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57756" y="3854196"/>
              <a:ext cx="170688" cy="100584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56232" y="3302508"/>
              <a:ext cx="169164" cy="99060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56232" y="2743200"/>
              <a:ext cx="169164" cy="100584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3572256" y="3087496"/>
              <a:ext cx="1289685" cy="643255"/>
            </a:xfrm>
            <a:custGeom>
              <a:avLst/>
              <a:gdLst/>
              <a:ahLst/>
              <a:cxnLst/>
              <a:rect l="l" t="t" r="r" b="b"/>
              <a:pathLst>
                <a:path w="1289685" h="643254">
                  <a:moveTo>
                    <a:pt x="1289304" y="605155"/>
                  </a:moveTo>
                  <a:lnTo>
                    <a:pt x="1213104" y="566928"/>
                  </a:lnTo>
                  <a:lnTo>
                    <a:pt x="1213104" y="598665"/>
                  </a:lnTo>
                  <a:lnTo>
                    <a:pt x="0" y="597281"/>
                  </a:lnTo>
                  <a:lnTo>
                    <a:pt x="0" y="609981"/>
                  </a:lnTo>
                  <a:lnTo>
                    <a:pt x="1213104" y="611365"/>
                  </a:lnTo>
                  <a:lnTo>
                    <a:pt x="1213104" y="643128"/>
                  </a:lnTo>
                  <a:lnTo>
                    <a:pt x="1276807" y="611378"/>
                  </a:lnTo>
                  <a:lnTo>
                    <a:pt x="1289304" y="605155"/>
                  </a:lnTo>
                  <a:close/>
                </a:path>
                <a:path w="1289685" h="643254">
                  <a:moveTo>
                    <a:pt x="1289304" y="38227"/>
                  </a:moveTo>
                  <a:lnTo>
                    <a:pt x="1213104" y="0"/>
                  </a:lnTo>
                  <a:lnTo>
                    <a:pt x="1213104" y="31737"/>
                  </a:lnTo>
                  <a:lnTo>
                    <a:pt x="0" y="30353"/>
                  </a:lnTo>
                  <a:lnTo>
                    <a:pt x="0" y="43053"/>
                  </a:lnTo>
                  <a:lnTo>
                    <a:pt x="1213104" y="44437"/>
                  </a:lnTo>
                  <a:lnTo>
                    <a:pt x="1213104" y="76200"/>
                  </a:lnTo>
                  <a:lnTo>
                    <a:pt x="1276807" y="44450"/>
                  </a:lnTo>
                  <a:lnTo>
                    <a:pt x="1289304" y="382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250342" y="4859273"/>
            <a:ext cx="8593455" cy="1870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43965">
              <a:lnSpc>
                <a:spcPct val="100000"/>
              </a:lnSpc>
              <a:spcBef>
                <a:spcPts val="100"/>
              </a:spcBef>
              <a:tabLst>
                <a:tab pos="2609215" algn="l"/>
                <a:tab pos="4168775" algn="l"/>
              </a:tabLst>
            </a:pPr>
            <a:r>
              <a:rPr dirty="0" sz="1400">
                <a:latin typeface="Arial"/>
                <a:cs typeface="Arial"/>
              </a:rPr>
              <a:t>(Input</a:t>
            </a:r>
            <a:r>
              <a:rPr dirty="0" sz="1400" spc="-4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Layer)</a:t>
            </a:r>
            <a:r>
              <a:rPr dirty="0" sz="1400">
                <a:latin typeface="Arial"/>
                <a:cs typeface="Arial"/>
              </a:rPr>
              <a:t>	(Hidden</a:t>
            </a:r>
            <a:r>
              <a:rPr dirty="0" sz="1400" spc="-5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Layer)</a:t>
            </a:r>
            <a:r>
              <a:rPr dirty="0" sz="1400">
                <a:latin typeface="Arial"/>
                <a:cs typeface="Arial"/>
              </a:rPr>
              <a:t>	(Output</a:t>
            </a:r>
            <a:r>
              <a:rPr dirty="0" sz="1400" spc="-4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Layer)</a:t>
            </a:r>
            <a:endParaRPr sz="1400">
              <a:latin typeface="Arial"/>
              <a:cs typeface="Arial"/>
            </a:endParaRPr>
          </a:p>
          <a:p>
            <a:pPr marL="1224915">
              <a:lnSpc>
                <a:spcPct val="100000"/>
              </a:lnSpc>
              <a:spcBef>
                <a:spcPts val="1095"/>
              </a:spcBef>
            </a:pP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Forward</a:t>
            </a:r>
            <a:r>
              <a:rPr dirty="0" sz="1400" spc="-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Pass:</a:t>
            </a:r>
            <a:r>
              <a:rPr dirty="0" sz="1400" spc="-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00FF"/>
                </a:solidFill>
                <a:latin typeface="Arial"/>
                <a:cs typeface="Arial"/>
              </a:rPr>
              <a:t>Error</a:t>
            </a:r>
            <a:r>
              <a:rPr dirty="0" sz="14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is</a:t>
            </a:r>
            <a:r>
              <a:rPr dirty="0" sz="1400" spc="-2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calculated</a:t>
            </a:r>
            <a:r>
              <a:rPr dirty="0" sz="1400" spc="-6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based</a:t>
            </a:r>
            <a:r>
              <a:rPr dirty="0" sz="1400" spc="-4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on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00FF"/>
                </a:solidFill>
                <a:latin typeface="Arial"/>
                <a:cs typeface="Arial"/>
              </a:rPr>
              <a:t>desired</a:t>
            </a:r>
            <a:r>
              <a:rPr dirty="0" sz="14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and</a:t>
            </a:r>
            <a:r>
              <a:rPr dirty="0" sz="1400" spc="-35"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00FF"/>
                </a:solidFill>
                <a:latin typeface="Arial"/>
                <a:cs typeface="Arial"/>
              </a:rPr>
              <a:t>actual</a:t>
            </a:r>
            <a:r>
              <a:rPr dirty="0" sz="14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0000FF"/>
                </a:solidFill>
                <a:latin typeface="Arial"/>
                <a:cs typeface="Arial"/>
              </a:rPr>
              <a:t>output</a:t>
            </a:r>
            <a:r>
              <a:rPr dirty="0" sz="1400" spc="-1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10"/>
              </a:spcBef>
            </a:pPr>
            <a:endParaRPr sz="1400">
              <a:latin typeface="Arial"/>
              <a:cs typeface="Arial"/>
            </a:endParaRPr>
          </a:p>
          <a:p>
            <a:pPr marL="1205865">
              <a:lnSpc>
                <a:spcPct val="100000"/>
              </a:lnSpc>
            </a:pP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Backward</a:t>
            </a:r>
            <a:r>
              <a:rPr dirty="0" sz="1400" spc="-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Pass:</a:t>
            </a:r>
            <a:r>
              <a:rPr dirty="0" sz="1400" spc="-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Synaptic</a:t>
            </a:r>
            <a:r>
              <a:rPr dirty="0" sz="1400" spc="-20"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00FF"/>
                </a:solidFill>
                <a:latin typeface="Arial"/>
                <a:cs typeface="Arial"/>
              </a:rPr>
              <a:t>weights</a:t>
            </a:r>
            <a:r>
              <a:rPr dirty="0" sz="14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are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00FF"/>
                </a:solidFill>
                <a:latin typeface="Arial"/>
                <a:cs typeface="Arial"/>
              </a:rPr>
              <a:t>adjusted</a:t>
            </a:r>
            <a:r>
              <a:rPr dirty="0" sz="140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based</a:t>
            </a:r>
            <a:r>
              <a:rPr dirty="0" sz="1400" spc="-4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on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calculated</a:t>
            </a:r>
            <a:r>
              <a:rPr dirty="0" sz="1400" spc="-50"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0000FF"/>
                </a:solidFill>
                <a:latin typeface="Arial"/>
                <a:cs typeface="Arial"/>
              </a:rPr>
              <a:t>error</a:t>
            </a:r>
            <a:r>
              <a:rPr dirty="0" sz="1400" spc="-1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1400">
              <a:latin typeface="Arial"/>
              <a:cs typeface="Arial"/>
            </a:endParaRPr>
          </a:p>
          <a:p>
            <a:pPr marL="243840" marR="5080" indent="-231775">
              <a:lnSpc>
                <a:spcPts val="1920"/>
              </a:lnSpc>
              <a:buFont typeface="Wingdings"/>
              <a:buChar char=""/>
              <a:tabLst>
                <a:tab pos="243840" algn="l"/>
              </a:tabLst>
            </a:pPr>
            <a:r>
              <a:rPr dirty="0" sz="1600">
                <a:latin typeface="Arial"/>
                <a:cs typeface="Arial"/>
              </a:rPr>
              <a:t>At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time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small</a:t>
            </a:r>
            <a:r>
              <a:rPr dirty="0" sz="1600" spc="-6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fraction</a:t>
            </a:r>
            <a:r>
              <a:rPr dirty="0" sz="16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16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dirty="0" sz="16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weight</a:t>
            </a:r>
            <a:r>
              <a:rPr dirty="0" sz="16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160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corrected </a:t>
            </a:r>
            <a:r>
              <a:rPr dirty="0" sz="1600">
                <a:latin typeface="Arial"/>
                <a:cs typeface="Arial"/>
              </a:rPr>
              <a:t>w.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r.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demand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correction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smooth</a:t>
            </a:r>
            <a:r>
              <a:rPr dirty="0" sz="16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000FF"/>
                </a:solidFill>
                <a:latin typeface="Arial"/>
                <a:cs typeface="Arial"/>
              </a:rPr>
              <a:t>learning</a:t>
            </a:r>
            <a:r>
              <a:rPr dirty="0" sz="1600" spc="-10">
                <a:latin typeface="Arial"/>
                <a:cs typeface="Arial"/>
              </a:rPr>
              <a:t>;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parameter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learning</a:t>
            </a:r>
            <a:r>
              <a:rPr dirty="0" sz="16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rate</a:t>
            </a:r>
            <a:r>
              <a:rPr dirty="0" sz="1400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dirty="0" sz="1650" i="1">
                <a:solidFill>
                  <a:srgbClr val="0000FF"/>
                </a:solidFill>
                <a:latin typeface="Symbol"/>
                <a:cs typeface="Symbol"/>
              </a:rPr>
              <a:t></a:t>
            </a:r>
            <a:r>
              <a:rPr dirty="0" sz="1400" i="1">
                <a:solidFill>
                  <a:srgbClr val="0000FF"/>
                </a:solidFill>
                <a:latin typeface="Arial"/>
                <a:cs typeface="Arial"/>
              </a:rPr>
              <a:t>)</a:t>
            </a:r>
            <a:r>
              <a:rPr dirty="0" sz="1400" spc="-4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defines</a:t>
            </a:r>
            <a:r>
              <a:rPr dirty="0" sz="160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1600" spc="-8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relative</a:t>
            </a:r>
            <a:r>
              <a:rPr dirty="0" sz="160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size</a:t>
            </a:r>
            <a:r>
              <a:rPr dirty="0" sz="16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change</a:t>
            </a:r>
            <a:r>
              <a:rPr dirty="0" sz="1600" spc="-10">
                <a:solidFill>
                  <a:srgbClr val="0000FF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 descr=""/>
          <p:cNvSpPr/>
          <p:nvPr/>
        </p:nvSpPr>
        <p:spPr>
          <a:xfrm>
            <a:off x="4989576" y="3852671"/>
            <a:ext cx="0" cy="596265"/>
          </a:xfrm>
          <a:custGeom>
            <a:avLst/>
            <a:gdLst/>
            <a:ahLst/>
            <a:cxnLst/>
            <a:rect l="l" t="t" r="r" b="b"/>
            <a:pathLst>
              <a:path w="0" h="596264">
                <a:moveTo>
                  <a:pt x="0" y="0"/>
                </a:moveTo>
                <a:lnTo>
                  <a:pt x="0" y="595883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grpSp>
        <p:nvGrpSpPr>
          <p:cNvPr id="28" name="object 28" descr=""/>
          <p:cNvGrpSpPr/>
          <p:nvPr/>
        </p:nvGrpSpPr>
        <p:grpSpPr>
          <a:xfrm>
            <a:off x="605027" y="3313176"/>
            <a:ext cx="1076325" cy="847725"/>
            <a:chOff x="605027" y="3313176"/>
            <a:chExt cx="1076325" cy="847725"/>
          </a:xfrm>
        </p:grpSpPr>
        <p:sp>
          <p:nvSpPr>
            <p:cNvPr id="29" name="object 29" descr=""/>
            <p:cNvSpPr/>
            <p:nvPr/>
          </p:nvSpPr>
          <p:spPr>
            <a:xfrm>
              <a:off x="609599" y="3317748"/>
              <a:ext cx="1066800" cy="838200"/>
            </a:xfrm>
            <a:custGeom>
              <a:avLst/>
              <a:gdLst/>
              <a:ahLst/>
              <a:cxnLst/>
              <a:rect l="l" t="t" r="r" b="b"/>
              <a:pathLst>
                <a:path w="1066800" h="838200">
                  <a:moveTo>
                    <a:pt x="647687" y="0"/>
                  </a:moveTo>
                  <a:lnTo>
                    <a:pt x="647687" y="209550"/>
                  </a:lnTo>
                  <a:lnTo>
                    <a:pt x="0" y="209550"/>
                  </a:lnTo>
                  <a:lnTo>
                    <a:pt x="0" y="628650"/>
                  </a:lnTo>
                  <a:lnTo>
                    <a:pt x="647687" y="628650"/>
                  </a:lnTo>
                  <a:lnTo>
                    <a:pt x="647687" y="838200"/>
                  </a:lnTo>
                  <a:lnTo>
                    <a:pt x="1066800" y="419100"/>
                  </a:lnTo>
                  <a:lnTo>
                    <a:pt x="647687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609599" y="3317748"/>
              <a:ext cx="1066800" cy="838200"/>
            </a:xfrm>
            <a:custGeom>
              <a:avLst/>
              <a:gdLst/>
              <a:ahLst/>
              <a:cxnLst/>
              <a:rect l="l" t="t" r="r" b="b"/>
              <a:pathLst>
                <a:path w="1066800" h="838200">
                  <a:moveTo>
                    <a:pt x="0" y="209550"/>
                  </a:moveTo>
                  <a:lnTo>
                    <a:pt x="647687" y="209550"/>
                  </a:lnTo>
                  <a:lnTo>
                    <a:pt x="647687" y="0"/>
                  </a:lnTo>
                  <a:lnTo>
                    <a:pt x="1066800" y="419100"/>
                  </a:lnTo>
                  <a:lnTo>
                    <a:pt x="647687" y="838200"/>
                  </a:lnTo>
                  <a:lnTo>
                    <a:pt x="647687" y="628650"/>
                  </a:lnTo>
                  <a:lnTo>
                    <a:pt x="0" y="628650"/>
                  </a:lnTo>
                  <a:lnTo>
                    <a:pt x="0" y="2095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 txBox="1"/>
          <p:nvPr/>
        </p:nvSpPr>
        <p:spPr>
          <a:xfrm>
            <a:off x="688340" y="3553205"/>
            <a:ext cx="59182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Arial"/>
                <a:cs typeface="Arial"/>
              </a:rPr>
              <a:t>Input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5457444" y="3236976"/>
            <a:ext cx="1076325" cy="847725"/>
            <a:chOff x="5457444" y="3236976"/>
            <a:chExt cx="1076325" cy="847725"/>
          </a:xfrm>
        </p:grpSpPr>
        <p:sp>
          <p:nvSpPr>
            <p:cNvPr id="33" name="object 33" descr=""/>
            <p:cNvSpPr/>
            <p:nvPr/>
          </p:nvSpPr>
          <p:spPr>
            <a:xfrm>
              <a:off x="5462016" y="3241548"/>
              <a:ext cx="1066800" cy="838200"/>
            </a:xfrm>
            <a:custGeom>
              <a:avLst/>
              <a:gdLst/>
              <a:ahLst/>
              <a:cxnLst/>
              <a:rect l="l" t="t" r="r" b="b"/>
              <a:pathLst>
                <a:path w="1066800" h="838200">
                  <a:moveTo>
                    <a:pt x="647700" y="0"/>
                  </a:moveTo>
                  <a:lnTo>
                    <a:pt x="647700" y="209550"/>
                  </a:lnTo>
                  <a:lnTo>
                    <a:pt x="0" y="209550"/>
                  </a:lnTo>
                  <a:lnTo>
                    <a:pt x="0" y="628650"/>
                  </a:lnTo>
                  <a:lnTo>
                    <a:pt x="647700" y="628650"/>
                  </a:lnTo>
                  <a:lnTo>
                    <a:pt x="647700" y="838200"/>
                  </a:lnTo>
                  <a:lnTo>
                    <a:pt x="1066800" y="419100"/>
                  </a:lnTo>
                  <a:lnTo>
                    <a:pt x="6477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5462016" y="3241548"/>
              <a:ext cx="1066800" cy="838200"/>
            </a:xfrm>
            <a:custGeom>
              <a:avLst/>
              <a:gdLst/>
              <a:ahLst/>
              <a:cxnLst/>
              <a:rect l="l" t="t" r="r" b="b"/>
              <a:pathLst>
                <a:path w="1066800" h="838200">
                  <a:moveTo>
                    <a:pt x="0" y="209550"/>
                  </a:moveTo>
                  <a:lnTo>
                    <a:pt x="647700" y="209550"/>
                  </a:lnTo>
                  <a:lnTo>
                    <a:pt x="647700" y="0"/>
                  </a:lnTo>
                  <a:lnTo>
                    <a:pt x="1066800" y="419100"/>
                  </a:lnTo>
                  <a:lnTo>
                    <a:pt x="647700" y="838200"/>
                  </a:lnTo>
                  <a:lnTo>
                    <a:pt x="647700" y="628650"/>
                  </a:lnTo>
                  <a:lnTo>
                    <a:pt x="0" y="628650"/>
                  </a:lnTo>
                  <a:lnTo>
                    <a:pt x="0" y="209550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 descr=""/>
          <p:cNvSpPr txBox="1"/>
          <p:nvPr/>
        </p:nvSpPr>
        <p:spPr>
          <a:xfrm>
            <a:off x="5542279" y="3477005"/>
            <a:ext cx="78994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Arial"/>
                <a:cs typeface="Arial"/>
              </a:rPr>
              <a:t>Output</a:t>
            </a:r>
            <a:endParaRPr sz="200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6913880" y="3150235"/>
            <a:ext cx="1861820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Error</a:t>
            </a:r>
            <a:r>
              <a:rPr dirty="0" sz="2000" spc="-2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60" b="1">
                <a:solidFill>
                  <a:srgbClr val="0000FF"/>
                </a:solidFill>
                <a:latin typeface="Arial"/>
                <a:cs typeface="Arial"/>
              </a:rPr>
              <a:t>=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Desired</a:t>
            </a:r>
            <a:r>
              <a:rPr dirty="0" sz="2000" spc="-3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0000FF"/>
                </a:solidFill>
                <a:latin typeface="Arial"/>
                <a:cs typeface="Arial"/>
              </a:rPr>
              <a:t>Output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-</a:t>
            </a:r>
            <a:r>
              <a:rPr dirty="0" sz="2000" spc="-1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Actual</a:t>
            </a:r>
            <a:r>
              <a:rPr dirty="0" sz="2000" spc="-4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0000FF"/>
                </a:solidFill>
                <a:latin typeface="Arial"/>
                <a:cs typeface="Arial"/>
              </a:rPr>
              <a:t>Output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7848600" y="1248155"/>
            <a:ext cx="1219200" cy="1371600"/>
            <a:chOff x="7848600" y="1248155"/>
            <a:chExt cx="1219200" cy="1371600"/>
          </a:xfrm>
        </p:grpSpPr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48600" y="1248155"/>
              <a:ext cx="1219200" cy="1371600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7978902" y="1300733"/>
              <a:ext cx="762000" cy="1295400"/>
            </a:xfrm>
            <a:custGeom>
              <a:avLst/>
              <a:gdLst/>
              <a:ahLst/>
              <a:cxnLst/>
              <a:rect l="l" t="t" r="r" b="b"/>
              <a:pathLst>
                <a:path w="762000" h="1295400">
                  <a:moveTo>
                    <a:pt x="0" y="0"/>
                  </a:moveTo>
                  <a:lnTo>
                    <a:pt x="761746" y="1295400"/>
                  </a:lnTo>
                </a:path>
              </a:pathLst>
            </a:custGeom>
            <a:ln w="2590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 descr=""/>
          <p:cNvSpPr txBox="1"/>
          <p:nvPr/>
        </p:nvSpPr>
        <p:spPr>
          <a:xfrm>
            <a:off x="7869681" y="2329052"/>
            <a:ext cx="64770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latin typeface="Arial"/>
                <a:cs typeface="Arial"/>
              </a:rPr>
              <a:t>Class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spc="-50" b="1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8336660" y="1322577"/>
            <a:ext cx="64770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latin typeface="Arial"/>
                <a:cs typeface="Arial"/>
              </a:rPr>
              <a:t>Class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spc="-50" b="1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83540" y="2648458"/>
            <a:ext cx="6853555" cy="2251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42570" marR="5080" indent="-230504">
              <a:lnSpc>
                <a:spcPct val="100000"/>
              </a:lnSpc>
              <a:spcBef>
                <a:spcPts val="100"/>
              </a:spcBef>
              <a:buClr>
                <a:srgbClr val="333399"/>
              </a:buClr>
              <a:buFont typeface="Wingdings"/>
              <a:buChar char=""/>
              <a:tabLst>
                <a:tab pos="242570" algn="l"/>
              </a:tabLst>
            </a:pP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Generalization</a:t>
            </a:r>
            <a:r>
              <a:rPr dirty="0" sz="1800" spc="16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15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more</a:t>
            </a:r>
            <a:r>
              <a:rPr dirty="0" sz="1800" spc="1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desirable</a:t>
            </a:r>
            <a:r>
              <a:rPr dirty="0" sz="1800" spc="1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because</a:t>
            </a:r>
            <a:r>
              <a:rPr dirty="0" sz="1800" spc="1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1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common</a:t>
            </a:r>
            <a:r>
              <a:rPr dirty="0" sz="1800" spc="14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use</a:t>
            </a:r>
            <a:r>
              <a:rPr dirty="0" sz="1800" spc="16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1800" spc="16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NN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make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good</a:t>
            </a:r>
            <a:r>
              <a:rPr dirty="0" sz="18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prediction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new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or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unknown</a:t>
            </a:r>
            <a:r>
              <a:rPr dirty="0" sz="1800" spc="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objects</a:t>
            </a:r>
            <a:r>
              <a:rPr dirty="0" sz="1800" spc="-1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242570" indent="-229870">
              <a:lnSpc>
                <a:spcPct val="100000"/>
              </a:lnSpc>
              <a:spcBef>
                <a:spcPts val="1200"/>
              </a:spcBef>
              <a:buClr>
                <a:srgbClr val="333399"/>
              </a:buClr>
              <a:buFont typeface="Wingdings"/>
              <a:buChar char=""/>
              <a:tabLst>
                <a:tab pos="242570" algn="l"/>
              </a:tabLst>
            </a:pP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3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measures</a:t>
            </a:r>
            <a:r>
              <a:rPr dirty="0" sz="1800" spc="3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3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37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testing</a:t>
            </a:r>
            <a:r>
              <a:rPr dirty="0" sz="1800" spc="37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set</a:t>
            </a:r>
            <a:r>
              <a:rPr dirty="0" sz="1800" spc="37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3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3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reserved</a:t>
            </a:r>
            <a:r>
              <a:rPr dirty="0" sz="1800" spc="3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from</a:t>
            </a:r>
            <a:r>
              <a:rPr dirty="0" sz="1800" spc="37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available</a:t>
            </a:r>
            <a:endParaRPr sz="1800">
              <a:latin typeface="Arial"/>
              <a:cs typeface="Arial"/>
            </a:endParaRPr>
          </a:p>
          <a:p>
            <a:pPr marL="24257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data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not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use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in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training</a:t>
            </a:r>
            <a:r>
              <a:rPr dirty="0" sz="1800" spc="-1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algn="just" marL="242570" marR="5080" indent="-230504">
              <a:lnSpc>
                <a:spcPct val="100000"/>
              </a:lnSpc>
              <a:spcBef>
                <a:spcPts val="1200"/>
              </a:spcBef>
              <a:buClr>
                <a:srgbClr val="333399"/>
              </a:buClr>
              <a:buFont typeface="Wingdings"/>
              <a:buChar char=""/>
              <a:tabLst>
                <a:tab pos="242570" algn="l"/>
              </a:tabLst>
            </a:pPr>
            <a:r>
              <a:rPr dirty="0" sz="1800">
                <a:latin typeface="Arial"/>
                <a:cs typeface="Arial"/>
              </a:rPr>
              <a:t>Testing</a:t>
            </a:r>
            <a:r>
              <a:rPr dirty="0" sz="1800" spc="49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error  rate</a:t>
            </a:r>
            <a:r>
              <a:rPr dirty="0" sz="1800" spc="49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TER</a:t>
            </a:r>
            <a:r>
              <a:rPr dirty="0" sz="1800">
                <a:latin typeface="Arial"/>
                <a:cs typeface="Arial"/>
              </a:rPr>
              <a:t>),  i.e.,  rate</a:t>
            </a:r>
            <a:r>
              <a:rPr dirty="0" sz="1800" spc="49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5"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wrong  classification</a:t>
            </a:r>
            <a:r>
              <a:rPr dirty="0" sz="1800" spc="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on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testing</a:t>
            </a:r>
            <a:r>
              <a:rPr dirty="0" sz="1800" spc="5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set</a:t>
            </a:r>
            <a:r>
              <a:rPr dirty="0" sz="1800">
                <a:latin typeface="Arial"/>
                <a:cs typeface="Arial"/>
              </a:rPr>
              <a:t>,</a:t>
            </a:r>
            <a:r>
              <a:rPr dirty="0" sz="1800" spc="5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6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widely</a:t>
            </a:r>
            <a:r>
              <a:rPr dirty="0" sz="1800" spc="50"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acceptable</a:t>
            </a:r>
            <a:r>
              <a:rPr dirty="0" sz="1800" spc="5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quantifying</a:t>
            </a:r>
            <a:r>
              <a:rPr dirty="0" sz="1800" spc="5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measure</a:t>
            </a:r>
            <a:r>
              <a:rPr dirty="0" sz="1800">
                <a:latin typeface="Arial"/>
                <a:cs typeface="Arial"/>
              </a:rPr>
              <a:t>,</a:t>
            </a:r>
            <a:r>
              <a:rPr dirty="0" sz="1800" spc="65">
                <a:latin typeface="Arial"/>
                <a:cs typeface="Arial"/>
              </a:rPr>
              <a:t>  </a:t>
            </a:r>
            <a:r>
              <a:rPr dirty="0" sz="1800" spc="-10">
                <a:latin typeface="Arial"/>
                <a:cs typeface="Arial"/>
              </a:rPr>
              <a:t>which </a:t>
            </a:r>
            <a:r>
              <a:rPr dirty="0" sz="1800">
                <a:latin typeface="Arial"/>
                <a:cs typeface="Arial"/>
              </a:rPr>
              <a:t>value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minimum</a:t>
            </a:r>
            <a:r>
              <a:rPr dirty="0" sz="18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good</a:t>
            </a:r>
            <a:r>
              <a:rPr dirty="0" sz="1800" spc="-1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4980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Performance</a:t>
            </a:r>
            <a:r>
              <a:rPr dirty="0" spc="-150"/>
              <a:t> </a:t>
            </a:r>
            <a:r>
              <a:rPr dirty="0" spc="-10"/>
              <a:t>Measures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914400" y="6248400"/>
            <a:ext cx="6629400" cy="370840"/>
          </a:xfrm>
          <a:prstGeom prst="rect">
            <a:avLst/>
          </a:prstGeom>
          <a:solidFill>
            <a:srgbClr val="C6FFEF"/>
          </a:solidFill>
        </p:spPr>
        <p:txBody>
          <a:bodyPr wrap="square" lIns="0" tIns="39369" rIns="0" bIns="0" rtlCol="0" vert="horz">
            <a:spAutoFit/>
          </a:bodyPr>
          <a:lstStyle/>
          <a:p>
            <a:pPr marL="710565">
              <a:lnSpc>
                <a:spcPct val="100000"/>
              </a:lnSpc>
              <a:spcBef>
                <a:spcPts val="309"/>
              </a:spcBef>
            </a:pP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Benchmark</a:t>
            </a:r>
            <a:r>
              <a:rPr dirty="0" sz="1800" spc="-2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problems</a:t>
            </a:r>
            <a:r>
              <a:rPr dirty="0" sz="1800" spc="-2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are</a:t>
            </a:r>
            <a:r>
              <a:rPr dirty="0" sz="18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used</a:t>
            </a:r>
            <a:r>
              <a:rPr dirty="0" sz="1800" spc="-2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to</a:t>
            </a:r>
            <a:r>
              <a:rPr dirty="0" sz="1800" spc="-2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measure</a:t>
            </a:r>
            <a:r>
              <a:rPr dirty="0" sz="18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20" b="1">
                <a:solidFill>
                  <a:srgbClr val="0000FF"/>
                </a:solidFill>
                <a:latin typeface="Arial"/>
                <a:cs typeface="Arial"/>
              </a:rPr>
              <a:t>TER.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7578852" y="2039111"/>
            <a:ext cx="1381125" cy="3252470"/>
            <a:chOff x="7578852" y="2039111"/>
            <a:chExt cx="1381125" cy="3252470"/>
          </a:xfrm>
        </p:grpSpPr>
        <p:sp>
          <p:nvSpPr>
            <p:cNvPr id="6" name="object 6" descr=""/>
            <p:cNvSpPr/>
            <p:nvPr/>
          </p:nvSpPr>
          <p:spPr>
            <a:xfrm>
              <a:off x="7583424" y="2043683"/>
              <a:ext cx="1371600" cy="2100580"/>
            </a:xfrm>
            <a:custGeom>
              <a:avLst/>
              <a:gdLst/>
              <a:ahLst/>
              <a:cxnLst/>
              <a:rect l="l" t="t" r="r" b="b"/>
              <a:pathLst>
                <a:path w="1371600" h="2100579">
                  <a:moveTo>
                    <a:pt x="1371600" y="0"/>
                  </a:moveTo>
                  <a:lnTo>
                    <a:pt x="0" y="0"/>
                  </a:lnTo>
                  <a:lnTo>
                    <a:pt x="0" y="2100072"/>
                  </a:lnTo>
                  <a:lnTo>
                    <a:pt x="1371600" y="2100072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583424" y="2043683"/>
              <a:ext cx="1371600" cy="2100580"/>
            </a:xfrm>
            <a:custGeom>
              <a:avLst/>
              <a:gdLst/>
              <a:ahLst/>
              <a:cxnLst/>
              <a:rect l="l" t="t" r="r" b="b"/>
              <a:pathLst>
                <a:path w="1371600" h="2100579">
                  <a:moveTo>
                    <a:pt x="0" y="2100072"/>
                  </a:moveTo>
                  <a:lnTo>
                    <a:pt x="1371600" y="2100072"/>
                  </a:lnTo>
                  <a:lnTo>
                    <a:pt x="1371600" y="0"/>
                  </a:lnTo>
                  <a:lnTo>
                    <a:pt x="0" y="0"/>
                  </a:lnTo>
                  <a:lnTo>
                    <a:pt x="0" y="2100072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7583424" y="4143755"/>
              <a:ext cx="1371600" cy="1143000"/>
            </a:xfrm>
            <a:custGeom>
              <a:avLst/>
              <a:gdLst/>
              <a:ahLst/>
              <a:cxnLst/>
              <a:rect l="l" t="t" r="r" b="b"/>
              <a:pathLst>
                <a:path w="1371600" h="1143000">
                  <a:moveTo>
                    <a:pt x="13716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1371600" y="1143000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7583424" y="4143755"/>
              <a:ext cx="1371600" cy="1143000"/>
            </a:xfrm>
            <a:custGeom>
              <a:avLst/>
              <a:gdLst/>
              <a:ahLst/>
              <a:cxnLst/>
              <a:rect l="l" t="t" r="r" b="b"/>
              <a:pathLst>
                <a:path w="1371600" h="1143000">
                  <a:moveTo>
                    <a:pt x="0" y="1143000"/>
                  </a:moveTo>
                  <a:lnTo>
                    <a:pt x="1371600" y="1143000"/>
                  </a:lnTo>
                  <a:lnTo>
                    <a:pt x="1371600" y="0"/>
                  </a:lnTo>
                  <a:lnTo>
                    <a:pt x="0" y="0"/>
                  </a:lnTo>
                  <a:lnTo>
                    <a:pt x="0" y="11430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7478268" y="1464563"/>
            <a:ext cx="1600200" cy="40386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25"/>
              </a:spcBef>
            </a:pPr>
            <a:r>
              <a:rPr dirty="0" sz="1600" spc="-10" b="1">
                <a:solidFill>
                  <a:srgbClr val="0000FF"/>
                </a:solidFill>
                <a:latin typeface="Arial"/>
                <a:cs typeface="Arial"/>
              </a:rPr>
              <a:t>Available</a:t>
            </a:r>
            <a:endParaRPr sz="1600">
              <a:latin typeface="Arial"/>
              <a:cs typeface="Arial"/>
            </a:endParaRPr>
          </a:p>
          <a:p>
            <a:pPr algn="ctr" marL="1905">
              <a:lnSpc>
                <a:spcPct val="100000"/>
              </a:lnSpc>
              <a:spcBef>
                <a:spcPts val="5"/>
              </a:spcBef>
            </a:pPr>
            <a:r>
              <a:rPr dirty="0" sz="1600" spc="-20" b="1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25"/>
              </a:spcBef>
            </a:pPr>
            <a:endParaRPr sz="1600">
              <a:latin typeface="Arial"/>
              <a:cs typeface="Arial"/>
            </a:endParaRPr>
          </a:p>
          <a:p>
            <a:pPr algn="ctr" marR="9525">
              <a:lnSpc>
                <a:spcPct val="100000"/>
              </a:lnSpc>
            </a:pPr>
            <a:r>
              <a:rPr dirty="0" sz="1400" spc="-10" b="1">
                <a:solidFill>
                  <a:srgbClr val="0000FF"/>
                </a:solidFill>
                <a:latin typeface="Arial"/>
                <a:cs typeface="Arial"/>
              </a:rPr>
              <a:t>Training</a:t>
            </a:r>
            <a:r>
              <a:rPr dirty="0" sz="1400" spc="-8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400" spc="-25" b="1">
                <a:solidFill>
                  <a:srgbClr val="0000FF"/>
                </a:solidFill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  <a:p>
            <a:pPr algn="ctr" marR="8255">
              <a:lnSpc>
                <a:spcPct val="100000"/>
              </a:lnSpc>
            </a:pPr>
            <a:r>
              <a:rPr dirty="0" sz="1400">
                <a:latin typeface="Arial"/>
                <a:cs typeface="Arial"/>
              </a:rPr>
              <a:t>(Use</a:t>
            </a:r>
            <a:r>
              <a:rPr dirty="0" sz="1400" spc="-2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for</a:t>
            </a:r>
            <a:r>
              <a:rPr dirty="0" sz="1400" spc="-2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learning)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400">
              <a:latin typeface="Arial"/>
              <a:cs typeface="Arial"/>
            </a:endParaRPr>
          </a:p>
          <a:p>
            <a:pPr algn="ctr" marR="9525">
              <a:lnSpc>
                <a:spcPct val="100000"/>
              </a:lnSpc>
            </a:pPr>
            <a:r>
              <a:rPr dirty="0" sz="1400" spc="-20" b="1">
                <a:solidFill>
                  <a:srgbClr val="0000FF"/>
                </a:solidFill>
                <a:latin typeface="Arial"/>
                <a:cs typeface="Arial"/>
              </a:rPr>
              <a:t>Testing</a:t>
            </a:r>
            <a:r>
              <a:rPr dirty="0" sz="1400" spc="-25" b="1">
                <a:solidFill>
                  <a:srgbClr val="0000FF"/>
                </a:solidFill>
                <a:latin typeface="Arial"/>
                <a:cs typeface="Arial"/>
              </a:rPr>
              <a:t> Set</a:t>
            </a:r>
            <a:endParaRPr sz="1400">
              <a:latin typeface="Arial"/>
              <a:cs typeface="Arial"/>
            </a:endParaRPr>
          </a:p>
          <a:p>
            <a:pPr algn="ctr" marL="323215" marR="378460" indent="-1905">
              <a:lnSpc>
                <a:spcPct val="100000"/>
              </a:lnSpc>
            </a:pPr>
            <a:r>
              <a:rPr dirty="0" sz="1400" spc="-10">
                <a:latin typeface="Arial"/>
                <a:cs typeface="Arial"/>
              </a:rPr>
              <a:t>(Reserve</a:t>
            </a:r>
            <a:r>
              <a:rPr dirty="0" sz="1400" spc="50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to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measure</a:t>
            </a:r>
            <a:endParaRPr sz="1400">
              <a:latin typeface="Arial"/>
              <a:cs typeface="Arial"/>
            </a:endParaRPr>
          </a:p>
          <a:p>
            <a:pPr algn="ctr" marR="5080">
              <a:lnSpc>
                <a:spcPct val="100000"/>
              </a:lnSpc>
            </a:pPr>
            <a:r>
              <a:rPr dirty="0" sz="1400" spc="-10">
                <a:latin typeface="Arial"/>
                <a:cs typeface="Arial"/>
              </a:rPr>
              <a:t>generalization)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07340" y="1452753"/>
            <a:ext cx="7118350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7145" marR="5080" indent="-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Learning</a:t>
            </a:r>
            <a:r>
              <a:rPr dirty="0" sz="1800" spc="1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15"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generalization</a:t>
            </a:r>
            <a:r>
              <a:rPr dirty="0" sz="1800" spc="2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1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1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most</a:t>
            </a:r>
            <a:r>
              <a:rPr dirty="0" sz="1800" spc="10"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important</a:t>
            </a:r>
            <a:r>
              <a:rPr dirty="0" sz="1800" spc="1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topics</a:t>
            </a:r>
            <a:r>
              <a:rPr dirty="0" sz="1800" spc="1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15">
                <a:latin typeface="Arial"/>
                <a:cs typeface="Arial"/>
              </a:rPr>
              <a:t>  </a:t>
            </a:r>
            <a:r>
              <a:rPr dirty="0" sz="1800" spc="-25">
                <a:latin typeface="Arial"/>
                <a:cs typeface="Arial"/>
              </a:rPr>
              <a:t>NN </a:t>
            </a:r>
            <a:r>
              <a:rPr dirty="0" sz="1800">
                <a:latin typeface="Arial"/>
                <a:cs typeface="Arial"/>
              </a:rPr>
              <a:t>research.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Learning</a:t>
            </a:r>
            <a:r>
              <a:rPr dirty="0" sz="1800" spc="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ability to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approximate</a:t>
            </a:r>
            <a:r>
              <a:rPr dirty="0" sz="1800" spc="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training</a:t>
            </a:r>
            <a:r>
              <a:rPr dirty="0" sz="1800" spc="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r>
              <a:rPr dirty="0" sz="1800" spc="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while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generalization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ability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predict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well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beyond</a:t>
            </a:r>
            <a:r>
              <a:rPr dirty="0" sz="1800" spc="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18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training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r>
              <a:rPr dirty="0" sz="1800" spc="-1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12" name="object 12" descr=""/>
          <p:cNvGraphicFramePr>
            <a:graphicFrameLocks noGrp="1"/>
          </p:cNvGraphicFramePr>
          <p:nvPr/>
        </p:nvGraphicFramePr>
        <p:xfrm>
          <a:off x="808037" y="5043423"/>
          <a:ext cx="6185535" cy="7664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8900"/>
                <a:gridCol w="4749800"/>
              </a:tblGrid>
              <a:tr h="37719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363855">
                        <a:lnSpc>
                          <a:spcPct val="100000"/>
                        </a:lnSpc>
                      </a:pPr>
                      <a:r>
                        <a:rPr dirty="0" sz="18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TER</a:t>
                      </a:r>
                      <a:r>
                        <a:rPr dirty="0" sz="1800" spc="-2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=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800" spc="-3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Total</a:t>
                      </a:r>
                      <a:r>
                        <a:rPr dirty="0" sz="1800" spc="-7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testing</a:t>
                      </a:r>
                      <a:r>
                        <a:rPr dirty="0" sz="1800" spc="-5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set</a:t>
                      </a:r>
                      <a:r>
                        <a:rPr dirty="0" sz="1800" spc="-65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misclassified</a:t>
                      </a:r>
                      <a:r>
                        <a:rPr dirty="0" sz="1800" spc="-45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patterns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45085"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38925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5651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800" spc="-3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Total</a:t>
                      </a:r>
                      <a:r>
                        <a:rPr dirty="0" sz="1800" spc="-55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testing</a:t>
                      </a:r>
                      <a:r>
                        <a:rPr dirty="0" sz="1800" spc="-3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set</a:t>
                      </a:r>
                      <a:r>
                        <a:rPr dirty="0" sz="1800" spc="-45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1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patterns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3" name="object 1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4980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Benchmark</a:t>
            </a:r>
            <a:r>
              <a:rPr dirty="0" spc="-65"/>
              <a:t> </a:t>
            </a:r>
            <a:r>
              <a:rPr dirty="0"/>
              <a:t>Problems</a:t>
            </a:r>
            <a:r>
              <a:rPr dirty="0" spc="-85"/>
              <a:t> </a:t>
            </a:r>
            <a:r>
              <a:rPr dirty="0"/>
              <a:t>for</a:t>
            </a:r>
            <a:r>
              <a:rPr dirty="0" spc="-100"/>
              <a:t> </a:t>
            </a:r>
            <a:r>
              <a:rPr dirty="0" spc="-10"/>
              <a:t>Evaluation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59740" y="1524380"/>
            <a:ext cx="8453755" cy="3787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3942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2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benchmark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point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reference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by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which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something</a:t>
            </a:r>
            <a:r>
              <a:rPr dirty="0" sz="18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can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be</a:t>
            </a:r>
            <a:r>
              <a:rPr dirty="0" sz="18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measured</a:t>
            </a:r>
            <a:r>
              <a:rPr dirty="0" sz="1800" spc="-1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0"/>
              </a:spcBef>
            </a:pPr>
            <a:endParaRPr sz="1800">
              <a:latin typeface="Arial"/>
              <a:cs typeface="Arial"/>
            </a:endParaRPr>
          </a:p>
          <a:p>
            <a:pPr algn="just" marL="242570" marR="5715" indent="-230504">
              <a:lnSpc>
                <a:spcPct val="100000"/>
              </a:lnSpc>
              <a:spcBef>
                <a:spcPts val="5"/>
              </a:spcBef>
              <a:buClr>
                <a:srgbClr val="333399"/>
              </a:buClr>
              <a:buFont typeface="Wingdings"/>
              <a:buChar char=""/>
              <a:tabLst>
                <a:tab pos="242570" algn="l"/>
              </a:tabLst>
            </a:pP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2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NN</a:t>
            </a:r>
            <a:r>
              <a:rPr dirty="0" sz="1800" spc="2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</a:t>
            </a:r>
            <a:r>
              <a:rPr dirty="0" sz="1800" spc="2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machine</a:t>
            </a:r>
            <a:r>
              <a:rPr dirty="0" sz="1800" spc="2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learning,</a:t>
            </a:r>
            <a:r>
              <a:rPr dirty="0" sz="1800" spc="204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19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most</a:t>
            </a:r>
            <a:r>
              <a:rPr dirty="0" sz="1800" spc="19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popular</a:t>
            </a:r>
            <a:r>
              <a:rPr dirty="0" sz="1800" spc="204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benchmark</a:t>
            </a:r>
            <a:r>
              <a:rPr dirty="0" sz="1800" spc="2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dataset</a:t>
            </a:r>
            <a:r>
              <a:rPr dirty="0" sz="1800" spc="204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collection</a:t>
            </a:r>
            <a:r>
              <a:rPr dirty="0" sz="1800" spc="19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is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32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University</a:t>
            </a:r>
            <a:r>
              <a:rPr dirty="0" sz="1800" spc="32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32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California,</a:t>
            </a:r>
            <a:r>
              <a:rPr dirty="0" sz="1800" spc="33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Irvine</a:t>
            </a:r>
            <a:r>
              <a:rPr dirty="0" sz="1800" spc="320"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(UCI)</a:t>
            </a:r>
            <a:r>
              <a:rPr dirty="0" sz="1800" spc="32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Machine</a:t>
            </a:r>
            <a:r>
              <a:rPr dirty="0" sz="1800" spc="33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Learning</a:t>
            </a:r>
            <a:r>
              <a:rPr dirty="0" sz="1800" spc="32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Repository </a:t>
            </a:r>
            <a:r>
              <a:rPr dirty="0" sz="1800" spc="-10">
                <a:latin typeface="Arial"/>
                <a:cs typeface="Arial"/>
              </a:rPr>
              <a:t>(</a:t>
            </a:r>
            <a:r>
              <a:rPr dirty="0" u="sng" sz="1800" spc="-1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2"/>
              </a:rPr>
              <a:t>http://archive.ics.uci.edu/ml</a:t>
            </a:r>
            <a:r>
              <a:rPr dirty="0" sz="1800" spc="-10">
                <a:latin typeface="Arial"/>
                <a:cs typeface="Arial"/>
                <a:hlinkClick r:id="rId2"/>
              </a:rPr>
              <a:t>/).</a:t>
            </a:r>
            <a:endParaRPr sz="1800">
              <a:latin typeface="Arial"/>
              <a:cs typeface="Arial"/>
            </a:endParaRPr>
          </a:p>
          <a:p>
            <a:pPr algn="just" marL="242570" marR="5080" indent="-230504">
              <a:lnSpc>
                <a:spcPct val="100000"/>
              </a:lnSpc>
              <a:spcBef>
                <a:spcPts val="1200"/>
              </a:spcBef>
              <a:buClr>
                <a:srgbClr val="333399"/>
              </a:buClr>
              <a:buFont typeface="Wingdings"/>
              <a:buChar char=""/>
              <a:tabLst>
                <a:tab pos="242570" algn="l"/>
              </a:tabLst>
            </a:pPr>
            <a:r>
              <a:rPr dirty="0" sz="1800">
                <a:latin typeface="Arial"/>
                <a:cs typeface="Arial"/>
              </a:rPr>
              <a:t>UCI</a:t>
            </a:r>
            <a:r>
              <a:rPr dirty="0" sz="1800" spc="165"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contains</a:t>
            </a:r>
            <a:r>
              <a:rPr dirty="0" sz="1800" spc="17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raw</a:t>
            </a:r>
            <a:r>
              <a:rPr dirty="0" sz="1800" spc="15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r>
              <a:rPr dirty="0" sz="1800" spc="16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165"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require</a:t>
            </a:r>
            <a:r>
              <a:rPr dirty="0" sz="1800" spc="16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preprocessing</a:t>
            </a:r>
            <a:r>
              <a:rPr dirty="0" sz="1800" spc="16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16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use</a:t>
            </a:r>
            <a:r>
              <a:rPr dirty="0" sz="1800" spc="16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16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NN.</a:t>
            </a:r>
            <a:r>
              <a:rPr dirty="0" sz="1800" spc="165">
                <a:latin typeface="Arial"/>
                <a:cs typeface="Arial"/>
              </a:rPr>
              <a:t>  </a:t>
            </a:r>
            <a:r>
              <a:rPr dirty="0" sz="1800" spc="-20">
                <a:latin typeface="Arial"/>
                <a:cs typeface="Arial"/>
              </a:rPr>
              <a:t>Some </a:t>
            </a:r>
            <a:r>
              <a:rPr dirty="0" sz="1800">
                <a:latin typeface="Arial"/>
                <a:cs typeface="Arial"/>
              </a:rPr>
              <a:t>preprocessed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data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also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available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at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Proben1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(</a:t>
            </a:r>
            <a:r>
              <a:rPr dirty="0" u="sng" sz="1800" spc="-1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ftp://ftp.ira.uka.de/pub/neuron/</a:t>
            </a:r>
            <a:r>
              <a:rPr dirty="0" sz="1800" spc="-10">
                <a:latin typeface="Arial"/>
                <a:cs typeface="Arial"/>
              </a:rPr>
              <a:t>).</a:t>
            </a:r>
            <a:endParaRPr sz="1800">
              <a:latin typeface="Arial"/>
              <a:cs typeface="Arial"/>
            </a:endParaRPr>
          </a:p>
          <a:p>
            <a:pPr algn="just" marL="242570" marR="6350" indent="-230504">
              <a:lnSpc>
                <a:spcPct val="100000"/>
              </a:lnSpc>
              <a:spcBef>
                <a:spcPts val="1200"/>
              </a:spcBef>
              <a:buClr>
                <a:srgbClr val="333399"/>
              </a:buClr>
              <a:buFont typeface="Wingdings"/>
              <a:buChar char=""/>
              <a:tabLst>
                <a:tab pos="242570" algn="l"/>
              </a:tabLst>
            </a:pP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Various</a:t>
            </a:r>
            <a:r>
              <a:rPr dirty="0" sz="1800" spc="6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persons</a:t>
            </a:r>
            <a:r>
              <a:rPr dirty="0" sz="1800" spc="7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or</a:t>
            </a:r>
            <a:r>
              <a:rPr dirty="0" sz="1800" spc="7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groups</a:t>
            </a:r>
            <a:r>
              <a:rPr dirty="0" sz="1800" spc="7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also</a:t>
            </a:r>
            <a:r>
              <a:rPr dirty="0" sz="1800" spc="7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maintain</a:t>
            </a:r>
            <a:r>
              <a:rPr dirty="0" sz="1800" spc="7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different</a:t>
            </a:r>
            <a:r>
              <a:rPr dirty="0" sz="1800" spc="7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benchmark</a:t>
            </a:r>
            <a:r>
              <a:rPr dirty="0" sz="1800" spc="7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datasets</a:t>
            </a:r>
            <a:r>
              <a:rPr dirty="0" sz="1800" spc="7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1800" spc="-25">
                <a:latin typeface="Arial"/>
                <a:cs typeface="Arial"/>
              </a:rPr>
              <a:t>for </a:t>
            </a:r>
            <a:r>
              <a:rPr dirty="0" sz="1800">
                <a:latin typeface="Arial"/>
                <a:cs typeface="Arial"/>
              </a:rPr>
              <a:t>specific</a:t>
            </a:r>
            <a:r>
              <a:rPr dirty="0" sz="1800" spc="1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purpose:</a:t>
            </a:r>
            <a:r>
              <a:rPr dirty="0" sz="1800" spc="13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Delve</a:t>
            </a:r>
            <a:r>
              <a:rPr dirty="0" sz="1800" spc="1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(</a:t>
            </a:r>
            <a:r>
              <a:rPr dirty="0" u="sng" sz="1800" spc="-1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3"/>
              </a:rPr>
              <a:t>www.cs.toronto.edu/~delve/data/datasets.html</a:t>
            </a:r>
            <a:r>
              <a:rPr dirty="0" sz="1800" spc="-10">
                <a:latin typeface="Arial"/>
                <a:cs typeface="Arial"/>
                <a:hlinkClick r:id="rId3"/>
              </a:rPr>
              <a:t>),</a:t>
            </a:r>
            <a:r>
              <a:rPr dirty="0" sz="1800" spc="135"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Orange </a:t>
            </a:r>
            <a:r>
              <a:rPr dirty="0" sz="1800" spc="-10">
                <a:latin typeface="Arial"/>
                <a:cs typeface="Arial"/>
              </a:rPr>
              <a:t>(</a:t>
            </a:r>
            <a:r>
              <a:rPr dirty="0" u="sng" sz="1800" spc="-1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www.ailab.si/orange/datasets.asp</a:t>
            </a:r>
            <a:r>
              <a:rPr dirty="0" sz="1800" spc="-10">
                <a:latin typeface="Arial"/>
                <a:cs typeface="Arial"/>
                <a:hlinkClick r:id="rId4"/>
              </a:rPr>
              <a:t>),</a:t>
            </a:r>
            <a:r>
              <a:rPr dirty="0" sz="1800" spc="7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etc.</a:t>
            </a:r>
            <a:endParaRPr sz="1800">
              <a:latin typeface="Arial"/>
              <a:cs typeface="Arial"/>
            </a:endParaRPr>
          </a:p>
          <a:p>
            <a:pPr marL="242570" indent="-229870">
              <a:lnSpc>
                <a:spcPct val="100000"/>
              </a:lnSpc>
              <a:spcBef>
                <a:spcPts val="1200"/>
              </a:spcBef>
              <a:buClr>
                <a:srgbClr val="333399"/>
              </a:buClr>
              <a:buFont typeface="Wingdings"/>
              <a:buChar char=""/>
              <a:tabLst>
                <a:tab pos="242570" algn="l"/>
              </a:tabLst>
            </a:pP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3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this</a:t>
            </a:r>
            <a:r>
              <a:rPr dirty="0" sz="1800" spc="3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study</a:t>
            </a:r>
            <a:r>
              <a:rPr dirty="0" sz="1800" spc="34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32</a:t>
            </a:r>
            <a:r>
              <a:rPr dirty="0" sz="1800" spc="3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benchmark</a:t>
            </a:r>
            <a:r>
              <a:rPr dirty="0" sz="1800" spc="3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problems</a:t>
            </a:r>
            <a:r>
              <a:rPr dirty="0" sz="1800" spc="36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3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considered</a:t>
            </a:r>
            <a:r>
              <a:rPr dirty="0" sz="1800" spc="3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from</a:t>
            </a:r>
            <a:r>
              <a:rPr dirty="0" sz="1800" spc="3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UCI.</a:t>
            </a:r>
            <a:r>
              <a:rPr dirty="0" sz="1800" spc="3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Well</a:t>
            </a:r>
            <a:r>
              <a:rPr dirty="0" sz="1800" spc="35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defined</a:t>
            </a:r>
            <a:endParaRPr sz="1800">
              <a:latin typeface="Arial"/>
              <a:cs typeface="Arial"/>
            </a:endParaRPr>
          </a:p>
          <a:p>
            <a:pPr marL="242570">
              <a:lnSpc>
                <a:spcPct val="100000"/>
              </a:lnSpc>
            </a:pP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benchmark</a:t>
            </a:r>
            <a:r>
              <a:rPr dirty="0" sz="18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methodology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18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followed</a:t>
            </a:r>
            <a:r>
              <a:rPr dirty="0" sz="1800" spc="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for</a:t>
            </a:r>
            <a:r>
              <a:rPr dirty="0" sz="18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preprocessing</a:t>
            </a:r>
            <a:r>
              <a:rPr dirty="0" sz="1800" spc="-1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6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39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967739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9144000" cy="6857998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7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7073" y="408889"/>
            <a:ext cx="568960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What</a:t>
            </a:r>
            <a:r>
              <a:rPr dirty="0" sz="3200" spc="-45"/>
              <a:t> </a:t>
            </a:r>
            <a:r>
              <a:rPr dirty="0" sz="3200"/>
              <a:t>Is</a:t>
            </a:r>
            <a:r>
              <a:rPr dirty="0" sz="3200" spc="-25"/>
              <a:t> </a:t>
            </a:r>
            <a:r>
              <a:rPr dirty="0" sz="3200"/>
              <a:t>Pattern</a:t>
            </a:r>
            <a:r>
              <a:rPr dirty="0" sz="3200" spc="-35"/>
              <a:t> </a:t>
            </a:r>
            <a:r>
              <a:rPr dirty="0" sz="3200" spc="-10"/>
              <a:t>Recognition?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8111" y="3435096"/>
            <a:ext cx="5867399" cy="3422901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307340" y="1355216"/>
            <a:ext cx="8529320" cy="1967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Pattern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recognition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(PR)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is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process</a:t>
            </a:r>
            <a:r>
              <a:rPr dirty="0" sz="2400" spc="2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by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which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some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input</a:t>
            </a:r>
            <a:r>
              <a:rPr dirty="0" sz="2400" spc="229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FF0000"/>
                </a:solidFill>
                <a:latin typeface="Arial"/>
                <a:cs typeface="Arial"/>
              </a:rPr>
              <a:t>is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measured,</a:t>
            </a:r>
            <a:r>
              <a:rPr dirty="0" sz="2400" spc="2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analyzed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and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then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classified</a:t>
            </a:r>
            <a:r>
              <a:rPr dirty="0" sz="2400" spc="2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as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belonging</a:t>
            </a:r>
            <a:r>
              <a:rPr dirty="0" sz="2400" spc="2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FF0000"/>
                </a:solidFill>
                <a:latin typeface="Arial"/>
                <a:cs typeface="Arial"/>
              </a:rPr>
              <a:t>one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24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24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set</a:t>
            </a:r>
            <a:r>
              <a:rPr dirty="0" sz="2400" spc="-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 classes</a:t>
            </a:r>
            <a:endParaRPr sz="2400">
              <a:latin typeface="Arial"/>
              <a:cs typeface="Arial"/>
            </a:endParaRPr>
          </a:p>
          <a:p>
            <a:pPr algn="just" marL="12700">
              <a:lnSpc>
                <a:spcPct val="100000"/>
              </a:lnSpc>
              <a:spcBef>
                <a:spcPts val="880"/>
              </a:spcBef>
            </a:pPr>
            <a:r>
              <a:rPr dirty="0" sz="2400">
                <a:latin typeface="Arial"/>
                <a:cs typeface="Arial"/>
              </a:rPr>
              <a:t>Process</a:t>
            </a:r>
            <a:r>
              <a:rPr dirty="0" sz="2400" spc="2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PR</a:t>
            </a:r>
            <a:r>
              <a:rPr dirty="0" sz="2400" spc="2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and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classification</a:t>
            </a:r>
            <a:r>
              <a:rPr dirty="0" sz="2400" spc="2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is</a:t>
            </a:r>
            <a:r>
              <a:rPr dirty="0" sz="2400" spc="2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240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1F5F"/>
                </a:solidFill>
                <a:latin typeface="Arial"/>
                <a:cs typeface="Arial"/>
              </a:rPr>
              <a:t>continual,</a:t>
            </a:r>
            <a:r>
              <a:rPr dirty="0" sz="2400" spc="25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1F5F"/>
                </a:solidFill>
                <a:latin typeface="Arial"/>
                <a:cs typeface="Arial"/>
              </a:rPr>
              <a:t>never</a:t>
            </a:r>
            <a:r>
              <a:rPr dirty="0" sz="2400" spc="254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1F5F"/>
                </a:solidFill>
                <a:latin typeface="Arial"/>
                <a:cs typeface="Arial"/>
              </a:rPr>
              <a:t>ending</a:t>
            </a:r>
            <a:endParaRPr sz="2400">
              <a:latin typeface="Arial"/>
              <a:cs typeface="Arial"/>
            </a:endParaRPr>
          </a:p>
          <a:p>
            <a:pPr algn="just" marL="12700">
              <a:lnSpc>
                <a:spcPct val="100000"/>
              </a:lnSpc>
              <a:spcBef>
                <a:spcPts val="5"/>
              </a:spcBef>
            </a:pPr>
            <a:r>
              <a:rPr dirty="0" sz="2400">
                <a:solidFill>
                  <a:srgbClr val="001F5F"/>
                </a:solidFill>
                <a:latin typeface="Arial"/>
                <a:cs typeface="Arial"/>
              </a:rPr>
              <a:t>aspect</a:t>
            </a:r>
            <a:r>
              <a:rPr dirty="0" sz="2400" spc="-4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every-</a:t>
            </a:r>
            <a:r>
              <a:rPr dirty="0" sz="2400">
                <a:latin typeface="Arial"/>
                <a:cs typeface="Arial"/>
              </a:rPr>
              <a:t>day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human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existence: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4980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Benchmark</a:t>
            </a:r>
            <a:r>
              <a:rPr dirty="0" spc="-130"/>
              <a:t> </a:t>
            </a:r>
            <a:r>
              <a:rPr dirty="0" spc="-10"/>
              <a:t>Problems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50291" y="1549653"/>
            <a:ext cx="393509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Problems</a:t>
            </a:r>
            <a:r>
              <a:rPr dirty="0" sz="2000" spc="-3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Related</a:t>
            </a:r>
            <a:r>
              <a:rPr dirty="0" sz="2000" spc="-3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to</a:t>
            </a:r>
            <a:r>
              <a:rPr dirty="0" sz="2000" spc="-3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Human</a:t>
            </a:r>
            <a:r>
              <a:rPr dirty="0" sz="20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20" b="1">
                <a:solidFill>
                  <a:srgbClr val="0000FF"/>
                </a:solidFill>
                <a:latin typeface="Arial"/>
                <a:cs typeface="Arial"/>
              </a:rPr>
              <a:t>Life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374650" y="1958975"/>
          <a:ext cx="8775700" cy="3959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69745"/>
                <a:gridCol w="6917690"/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6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Problem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600" spc="-2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Task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Breast</a:t>
                      </a:r>
                      <a:r>
                        <a:rPr dirty="0" sz="1600" spc="4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 b="1">
                          <a:latin typeface="Arial"/>
                          <a:cs typeface="Arial"/>
                        </a:rPr>
                        <a:t>Cancer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1600" spc="-10" b="1">
                          <a:latin typeface="Arial"/>
                          <a:cs typeface="Arial"/>
                        </a:rPr>
                        <a:t>Wisconsin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Predicts</a:t>
                      </a:r>
                      <a:r>
                        <a:rPr dirty="0" sz="16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whether</a:t>
                      </a:r>
                      <a:r>
                        <a:rPr dirty="0" sz="16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6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tumor</a:t>
                      </a:r>
                      <a:r>
                        <a:rPr dirty="0" sz="16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is</a:t>
                      </a:r>
                      <a:r>
                        <a:rPr dirty="0" sz="16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benign</a:t>
                      </a:r>
                      <a:r>
                        <a:rPr dirty="0" sz="16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(not</a:t>
                      </a:r>
                      <a:r>
                        <a:rPr dirty="0" sz="16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dangerous</a:t>
                      </a:r>
                      <a:r>
                        <a:rPr dirty="0" sz="16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6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health)</a:t>
                      </a:r>
                      <a:r>
                        <a:rPr dirty="0" sz="16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or</a:t>
                      </a:r>
                      <a:r>
                        <a:rPr dirty="0" sz="16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malignant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(dangerous)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based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on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sample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tissue</a:t>
                      </a:r>
                      <a:r>
                        <a:rPr dirty="0" sz="16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taken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from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6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patient’s</a:t>
                      </a:r>
                      <a:r>
                        <a:rPr dirty="0" sz="16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breast.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578485">
                <a:tc>
                  <a:txBody>
                    <a:bodyPr/>
                    <a:lstStyle/>
                    <a:p>
                      <a:pPr marL="91440" marR="58229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spc="-25" b="1">
                          <a:latin typeface="Arial"/>
                          <a:cs typeface="Arial"/>
                        </a:rPr>
                        <a:t>BUPA</a:t>
                      </a:r>
                      <a:r>
                        <a:rPr dirty="0" sz="1600" spc="-8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0" b="1">
                          <a:latin typeface="Arial"/>
                          <a:cs typeface="Arial"/>
                        </a:rPr>
                        <a:t>Liver </a:t>
                      </a:r>
                      <a:r>
                        <a:rPr dirty="0" sz="1600" spc="-10" b="1">
                          <a:latin typeface="Arial"/>
                          <a:cs typeface="Arial"/>
                        </a:rPr>
                        <a:t>Disorder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8255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Identify</a:t>
                      </a:r>
                      <a:r>
                        <a:rPr dirty="0" sz="1600" spc="4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lever</a:t>
                      </a:r>
                      <a:r>
                        <a:rPr dirty="0" sz="1600" spc="4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disorders</a:t>
                      </a:r>
                      <a:r>
                        <a:rPr dirty="0" sz="1600" spc="4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based</a:t>
                      </a:r>
                      <a:r>
                        <a:rPr dirty="0" sz="1600" spc="4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on</a:t>
                      </a:r>
                      <a:r>
                        <a:rPr dirty="0" sz="1600" spc="434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blood</a:t>
                      </a:r>
                      <a:r>
                        <a:rPr dirty="0" sz="1600" spc="4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tests</a:t>
                      </a:r>
                      <a:r>
                        <a:rPr dirty="0" sz="1600" spc="4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along</a:t>
                      </a:r>
                      <a:r>
                        <a:rPr dirty="0" sz="1600" spc="4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with</a:t>
                      </a:r>
                      <a:r>
                        <a:rPr dirty="0" sz="1600" spc="4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other</a:t>
                      </a:r>
                      <a:r>
                        <a:rPr dirty="0" sz="1600" spc="4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related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information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such</a:t>
                      </a:r>
                      <a:r>
                        <a:rPr dirty="0" sz="16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as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alcohol</a:t>
                      </a:r>
                      <a:r>
                        <a:rPr dirty="0" sz="16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consumption.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spc="-10" b="1">
                          <a:latin typeface="Arial"/>
                          <a:cs typeface="Arial"/>
                        </a:rPr>
                        <a:t>Diabetes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Investigate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whether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patient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shows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or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not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signs</a:t>
                      </a:r>
                      <a:r>
                        <a:rPr dirty="0" sz="16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diabetes.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578485">
                <a:tc>
                  <a:txBody>
                    <a:bodyPr/>
                    <a:lstStyle/>
                    <a:p>
                      <a:pPr marL="91440" marR="32766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Heart</a:t>
                      </a:r>
                      <a:r>
                        <a:rPr dirty="0" sz="1600" spc="-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 b="1">
                          <a:latin typeface="Arial"/>
                          <a:cs typeface="Arial"/>
                        </a:rPr>
                        <a:t>Disease Cleveland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8128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Predicting</a:t>
                      </a:r>
                      <a:r>
                        <a:rPr dirty="0" sz="1600" spc="1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whether</a:t>
                      </a:r>
                      <a:r>
                        <a:rPr dirty="0" sz="1600" spc="1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at</a:t>
                      </a:r>
                      <a:r>
                        <a:rPr dirty="0" sz="1600" spc="1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least</a:t>
                      </a:r>
                      <a:r>
                        <a:rPr dirty="0" sz="1600" spc="1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one</a:t>
                      </a:r>
                      <a:r>
                        <a:rPr dirty="0" sz="1600" spc="1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600" spc="1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four</a:t>
                      </a:r>
                      <a:r>
                        <a:rPr dirty="0" sz="1600" spc="1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major</a:t>
                      </a:r>
                      <a:r>
                        <a:rPr dirty="0" sz="1600" spc="1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heart</a:t>
                      </a:r>
                      <a:r>
                        <a:rPr dirty="0" sz="1600" spc="1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vessels</a:t>
                      </a:r>
                      <a:r>
                        <a:rPr dirty="0" sz="1600" spc="1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is</a:t>
                      </a:r>
                      <a:r>
                        <a:rPr dirty="0" sz="1600" spc="1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reduced</a:t>
                      </a:r>
                      <a:r>
                        <a:rPr dirty="0" sz="1600" spc="1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in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diameter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by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more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than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50%.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spc="-10" b="1">
                          <a:latin typeface="Arial"/>
                          <a:cs typeface="Arial"/>
                        </a:rPr>
                        <a:t>Hepatitis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Anticipate</a:t>
                      </a:r>
                      <a:r>
                        <a:rPr dirty="0" sz="16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status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(i.e.,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live</a:t>
                      </a:r>
                      <a:r>
                        <a:rPr dirty="0" sz="16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or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die)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hepatitis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patient.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spc="-10" b="1">
                          <a:latin typeface="Arial"/>
                          <a:cs typeface="Arial"/>
                        </a:rPr>
                        <a:t>Lymphography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Predict</a:t>
                      </a:r>
                      <a:r>
                        <a:rPr dirty="0" sz="16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situation</a:t>
                      </a:r>
                      <a:r>
                        <a:rPr dirty="0" sz="16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lymph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nodes</a:t>
                      </a:r>
                      <a:r>
                        <a:rPr dirty="0" sz="16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6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lymphatic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vessels.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spc="-10" b="1">
                          <a:latin typeface="Arial"/>
                          <a:cs typeface="Arial"/>
                        </a:rPr>
                        <a:t>Lungcancer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Identify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types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6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pathological</a:t>
                      </a:r>
                      <a:r>
                        <a:rPr dirty="0" sz="160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lung</a:t>
                      </a:r>
                      <a:r>
                        <a:rPr dirty="0" sz="16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cancers.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spc="-10" b="1">
                          <a:latin typeface="Arial"/>
                          <a:cs typeface="Arial"/>
                        </a:rPr>
                        <a:t>Postoperative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Determine</a:t>
                      </a:r>
                      <a:r>
                        <a:rPr dirty="0" sz="16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place</a:t>
                      </a:r>
                      <a:r>
                        <a:rPr dirty="0" sz="16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6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send</a:t>
                      </a:r>
                      <a:r>
                        <a:rPr dirty="0" sz="16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patients</a:t>
                      </a:r>
                      <a:r>
                        <a:rPr dirty="0" sz="16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for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postoperative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recovery.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</a:tbl>
          </a:graphicData>
        </a:graphic>
      </p:graphicFrame>
      <p:sp>
        <p:nvSpPr>
          <p:cNvPr id="5" name="object 5" descr=""/>
          <p:cNvSpPr txBox="1"/>
          <p:nvPr/>
        </p:nvSpPr>
        <p:spPr>
          <a:xfrm>
            <a:off x="5359653" y="17526"/>
            <a:ext cx="3656329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i="1">
                <a:latin typeface="Arial"/>
                <a:cs typeface="Arial"/>
              </a:rPr>
              <a:t>Bio</a:t>
            </a:r>
            <a:r>
              <a:rPr dirty="0" sz="1600" spc="-30" i="1">
                <a:latin typeface="Arial"/>
                <a:cs typeface="Arial"/>
              </a:rPr>
              <a:t> </a:t>
            </a:r>
            <a:r>
              <a:rPr dirty="0" sz="1600" i="1">
                <a:latin typeface="Arial"/>
                <a:cs typeface="Arial"/>
              </a:rPr>
              <a:t>Science</a:t>
            </a:r>
            <a:r>
              <a:rPr dirty="0" sz="1600" spc="-25" i="1">
                <a:latin typeface="Arial"/>
                <a:cs typeface="Arial"/>
              </a:rPr>
              <a:t> </a:t>
            </a:r>
            <a:r>
              <a:rPr dirty="0" sz="1600" i="1">
                <a:latin typeface="Arial"/>
                <a:cs typeface="Arial"/>
              </a:rPr>
              <a:t>and</a:t>
            </a:r>
            <a:r>
              <a:rPr dirty="0" sz="1600" spc="-20" i="1">
                <a:latin typeface="Arial"/>
                <a:cs typeface="Arial"/>
              </a:rPr>
              <a:t> </a:t>
            </a:r>
            <a:r>
              <a:rPr dirty="0" sz="1600" i="1">
                <a:latin typeface="Arial"/>
                <a:cs typeface="Arial"/>
              </a:rPr>
              <a:t>Engineering</a:t>
            </a:r>
            <a:r>
              <a:rPr dirty="0" sz="1600" spc="-25" i="1">
                <a:latin typeface="Arial"/>
                <a:cs typeface="Arial"/>
              </a:rPr>
              <a:t> </a:t>
            </a:r>
            <a:r>
              <a:rPr dirty="0" sz="1600" spc="-10" i="1">
                <a:latin typeface="Arial"/>
                <a:cs typeface="Arial"/>
              </a:rPr>
              <a:t>Laboratory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8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4980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Benchmark</a:t>
            </a:r>
            <a:r>
              <a:rPr dirty="0" spc="-130"/>
              <a:t> </a:t>
            </a:r>
            <a:r>
              <a:rPr dirty="0" spc="-10"/>
              <a:t>Problems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50291" y="1454657"/>
            <a:ext cx="351155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Problems</a:t>
            </a:r>
            <a:r>
              <a:rPr dirty="0" sz="2000" spc="-3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Related</a:t>
            </a:r>
            <a:r>
              <a:rPr dirty="0" sz="2000" spc="-3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to</a:t>
            </a:r>
            <a:r>
              <a:rPr dirty="0" sz="2000" spc="-3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0000FF"/>
                </a:solidFill>
                <a:latin typeface="Arial"/>
                <a:cs typeface="Arial"/>
              </a:rPr>
              <a:t>Finance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374650" y="1822450"/>
          <a:ext cx="8699500" cy="2476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9620"/>
                <a:gridCol w="6571615"/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6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Problem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600" spc="-2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Task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Australian</a:t>
                      </a:r>
                      <a:r>
                        <a:rPr dirty="0" sz="1600" spc="-5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 b="1">
                          <a:latin typeface="Arial"/>
                          <a:cs typeface="Arial"/>
                        </a:rPr>
                        <a:t>Credit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1600" spc="-20" b="1">
                          <a:latin typeface="Arial"/>
                          <a:cs typeface="Arial"/>
                        </a:rPr>
                        <a:t>Card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Classify</a:t>
                      </a:r>
                      <a:r>
                        <a:rPr dirty="0" sz="1600" spc="4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people</a:t>
                      </a:r>
                      <a:r>
                        <a:rPr dirty="0" sz="1600" spc="4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as</a:t>
                      </a:r>
                      <a:r>
                        <a:rPr dirty="0" sz="1600" spc="4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good</a:t>
                      </a:r>
                      <a:r>
                        <a:rPr dirty="0" sz="1600" spc="4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or</a:t>
                      </a:r>
                      <a:r>
                        <a:rPr dirty="0" sz="1600" spc="4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bad</a:t>
                      </a:r>
                      <a:r>
                        <a:rPr dirty="0" sz="1600" spc="4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credit</a:t>
                      </a:r>
                      <a:r>
                        <a:rPr dirty="0" sz="1600" spc="4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risks</a:t>
                      </a:r>
                      <a:r>
                        <a:rPr dirty="0" sz="1600" spc="4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depend</a:t>
                      </a:r>
                      <a:r>
                        <a:rPr dirty="0" sz="1600" spc="4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on</a:t>
                      </a:r>
                      <a:r>
                        <a:rPr dirty="0" sz="1600" spc="4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applicants’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1600" spc="-10">
                          <a:latin typeface="Arial"/>
                          <a:cs typeface="Arial"/>
                        </a:rPr>
                        <a:t>particulars.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spc="-25" b="1">
                          <a:latin typeface="Arial"/>
                          <a:cs typeface="Arial"/>
                        </a:rPr>
                        <a:t>Car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Evaluate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cars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based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on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price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 facilities.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  <a:tr h="57848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Labor</a:t>
                      </a:r>
                      <a:r>
                        <a:rPr dirty="0" sz="1600" spc="-4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 b="1">
                          <a:latin typeface="Arial"/>
                          <a:cs typeface="Arial"/>
                        </a:rPr>
                        <a:t>Negotiations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8318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Identify</a:t>
                      </a:r>
                      <a:r>
                        <a:rPr dirty="0" sz="1600" spc="2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600" spc="229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worker</a:t>
                      </a:r>
                      <a:r>
                        <a:rPr dirty="0" sz="1600" spc="2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as</a:t>
                      </a:r>
                      <a:r>
                        <a:rPr dirty="0" sz="1600" spc="2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good</a:t>
                      </a:r>
                      <a:r>
                        <a:rPr dirty="0" sz="1600" spc="2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or</a:t>
                      </a:r>
                      <a:r>
                        <a:rPr dirty="0" sz="1600" spc="2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bad</a:t>
                      </a:r>
                      <a:r>
                        <a:rPr dirty="0" sz="1600" spc="229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i.e.,</a:t>
                      </a:r>
                      <a:r>
                        <a:rPr dirty="0" sz="1600" spc="2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contract</a:t>
                      </a:r>
                      <a:r>
                        <a:rPr dirty="0" sz="1600" spc="2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with</a:t>
                      </a:r>
                      <a:r>
                        <a:rPr dirty="0" sz="1600" spc="2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him</a:t>
                      </a:r>
                      <a:r>
                        <a:rPr dirty="0" sz="1600" spc="2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beneficial</a:t>
                      </a:r>
                      <a:r>
                        <a:rPr dirty="0" sz="1600" spc="2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or 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not.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578485">
                <a:tc>
                  <a:txBody>
                    <a:bodyPr/>
                    <a:lstStyle/>
                    <a:p>
                      <a:pPr marL="91440" marR="52832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German</a:t>
                      </a:r>
                      <a:r>
                        <a:rPr dirty="0" sz="1600" spc="-4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 b="1">
                          <a:latin typeface="Arial"/>
                          <a:cs typeface="Arial"/>
                        </a:rPr>
                        <a:t>Credit </a:t>
                      </a:r>
                      <a:r>
                        <a:rPr dirty="0" sz="1600" spc="-20" b="1">
                          <a:latin typeface="Arial"/>
                          <a:cs typeface="Arial"/>
                        </a:rPr>
                        <a:t>Card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83820">
                        <a:lnSpc>
                          <a:spcPct val="100000"/>
                        </a:lnSpc>
                        <a:spcBef>
                          <a:spcPts val="325"/>
                        </a:spcBef>
                        <a:tabLst>
                          <a:tab pos="609600" algn="l"/>
                          <a:tab pos="1655445" algn="l"/>
                          <a:tab pos="2298700" algn="l"/>
                          <a:tab pos="2760345" algn="l"/>
                          <a:tab pos="3639820" algn="l"/>
                          <a:tab pos="4157979" algn="l"/>
                          <a:tab pos="5125720" algn="l"/>
                          <a:tab pos="5441315" algn="l"/>
                          <a:tab pos="6197600" algn="l"/>
                        </a:tabLst>
                      </a:pPr>
                      <a:r>
                        <a:rPr dirty="0" sz="1600" spc="-20">
                          <a:latin typeface="Arial"/>
                          <a:cs typeface="Arial"/>
                        </a:rPr>
                        <a:t>Like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Australian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Card,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this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problem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also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concerns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predict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approval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or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non-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approval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credit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card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customer.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</a:tbl>
          </a:graphicData>
        </a:graphic>
      </p:graphicFrame>
      <p:sp>
        <p:nvSpPr>
          <p:cNvPr id="5" name="object 5" descr=""/>
          <p:cNvSpPr txBox="1"/>
          <p:nvPr/>
        </p:nvSpPr>
        <p:spPr>
          <a:xfrm>
            <a:off x="383540" y="4566665"/>
            <a:ext cx="331406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Problems</a:t>
            </a:r>
            <a:r>
              <a:rPr dirty="0" sz="2000" spc="-3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Related</a:t>
            </a:r>
            <a:r>
              <a:rPr dirty="0" sz="2000" spc="-3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to</a:t>
            </a:r>
            <a:r>
              <a:rPr dirty="0" sz="2000" spc="-3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0000FF"/>
                </a:solidFill>
                <a:latin typeface="Arial"/>
                <a:cs typeface="Arial"/>
              </a:rPr>
              <a:t>Plants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374650" y="4930775"/>
          <a:ext cx="8699500" cy="16910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9620"/>
                <a:gridCol w="6571615"/>
              </a:tblGrid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Problem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spc="-2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Task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Iris </a:t>
                      </a:r>
                      <a:r>
                        <a:rPr dirty="0" sz="1600" spc="-10" b="1">
                          <a:latin typeface="Arial"/>
                          <a:cs typeface="Arial"/>
                        </a:rPr>
                        <a:t>Plants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Classify</a:t>
                      </a:r>
                      <a:r>
                        <a:rPr dirty="0" sz="16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iris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plant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types.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57848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600" spc="-10" b="1">
                          <a:latin typeface="Arial"/>
                          <a:cs typeface="Arial"/>
                        </a:rPr>
                        <a:t>Mushroom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850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Identify</a:t>
                      </a:r>
                      <a:r>
                        <a:rPr dirty="0" sz="1600" spc="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whether</a:t>
                      </a:r>
                      <a:r>
                        <a:rPr dirty="0" sz="1600" spc="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60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mushroom</a:t>
                      </a:r>
                      <a:r>
                        <a:rPr dirty="0" sz="1600" spc="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is</a:t>
                      </a:r>
                      <a:r>
                        <a:rPr dirty="0" sz="1600" spc="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edible</a:t>
                      </a:r>
                      <a:r>
                        <a:rPr dirty="0" sz="1600" spc="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or</a:t>
                      </a:r>
                      <a:r>
                        <a:rPr dirty="0" sz="160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not</a:t>
                      </a:r>
                      <a:r>
                        <a:rPr dirty="0" sz="1600" spc="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based</a:t>
                      </a:r>
                      <a:r>
                        <a:rPr dirty="0" sz="1600" spc="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on</a:t>
                      </a:r>
                      <a:r>
                        <a:rPr dirty="0" sz="160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600" spc="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description</a:t>
                      </a:r>
                      <a:r>
                        <a:rPr dirty="0" sz="160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of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mushroom’s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shape,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color,</a:t>
                      </a:r>
                      <a:r>
                        <a:rPr dirty="0" sz="16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odor,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6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habitat.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600" spc="-10" b="1">
                          <a:latin typeface="Arial"/>
                          <a:cs typeface="Arial"/>
                        </a:rPr>
                        <a:t>Soybean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Recognize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19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different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diseases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soybeans.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</a:tbl>
          </a:graphicData>
        </a:graphic>
      </p:graphicFrame>
      <p:sp>
        <p:nvSpPr>
          <p:cNvPr id="7" name="object 7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9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1415" y="725169"/>
            <a:ext cx="58343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Summary</a:t>
            </a:r>
            <a:r>
              <a:rPr dirty="0" spc="-90"/>
              <a:t> </a:t>
            </a:r>
            <a:r>
              <a:rPr dirty="0"/>
              <a:t>of</a:t>
            </a:r>
            <a:r>
              <a:rPr dirty="0" spc="-90"/>
              <a:t> </a:t>
            </a:r>
            <a:r>
              <a:rPr dirty="0"/>
              <a:t>Benchmark</a:t>
            </a:r>
            <a:r>
              <a:rPr dirty="0" spc="-75"/>
              <a:t> </a:t>
            </a:r>
            <a:r>
              <a:rPr dirty="0" spc="-10"/>
              <a:t>Problems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8739" y="6411264"/>
            <a:ext cx="80498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4629" indent="-204470">
              <a:lnSpc>
                <a:spcPct val="100000"/>
              </a:lnSpc>
              <a:spcBef>
                <a:spcPts val="100"/>
              </a:spcBef>
              <a:buSzPct val="94444"/>
              <a:buFont typeface="Wingdings"/>
              <a:buChar char=""/>
              <a:tabLst>
                <a:tab pos="214629" algn="l"/>
              </a:tabLst>
            </a:pP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Problems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show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variations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in</a:t>
            </a:r>
            <a:r>
              <a:rPr dirty="0" sz="18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number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examples,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input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features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and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classes.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153987" y="1409700"/>
            <a:ext cx="6824345" cy="4859020"/>
            <a:chOff x="153987" y="1409700"/>
            <a:chExt cx="6824345" cy="4859020"/>
          </a:xfrm>
        </p:grpSpPr>
        <p:sp>
          <p:nvSpPr>
            <p:cNvPr id="5" name="object 5" descr=""/>
            <p:cNvSpPr/>
            <p:nvPr/>
          </p:nvSpPr>
          <p:spPr>
            <a:xfrm>
              <a:off x="769937" y="1412875"/>
              <a:ext cx="2773045" cy="4852670"/>
            </a:xfrm>
            <a:custGeom>
              <a:avLst/>
              <a:gdLst/>
              <a:ahLst/>
              <a:cxnLst/>
              <a:rect l="l" t="t" r="r" b="b"/>
              <a:pathLst>
                <a:path w="2773045" h="4852670">
                  <a:moveTo>
                    <a:pt x="0" y="0"/>
                  </a:moveTo>
                  <a:lnTo>
                    <a:pt x="0" y="4852670"/>
                  </a:lnTo>
                </a:path>
                <a:path w="2773045" h="4852670">
                  <a:moveTo>
                    <a:pt x="2086927" y="0"/>
                  </a:moveTo>
                  <a:lnTo>
                    <a:pt x="2086927" y="4852670"/>
                  </a:lnTo>
                </a:path>
                <a:path w="2773045" h="4852670">
                  <a:moveTo>
                    <a:pt x="2772727" y="0"/>
                  </a:moveTo>
                  <a:lnTo>
                    <a:pt x="2772727" y="582295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542665" y="1995169"/>
              <a:ext cx="0" cy="4270375"/>
            </a:xfrm>
            <a:custGeom>
              <a:avLst/>
              <a:gdLst/>
              <a:ahLst/>
              <a:cxnLst/>
              <a:rect l="l" t="t" r="r" b="b"/>
              <a:pathLst>
                <a:path w="0" h="4270375">
                  <a:moveTo>
                    <a:pt x="0" y="0"/>
                  </a:moveTo>
                  <a:lnTo>
                    <a:pt x="0" y="4270375"/>
                  </a:lnTo>
                </a:path>
              </a:pathLst>
            </a:custGeom>
            <a:ln w="6350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304665" y="1626234"/>
              <a:ext cx="0" cy="368935"/>
            </a:xfrm>
            <a:custGeom>
              <a:avLst/>
              <a:gdLst/>
              <a:ahLst/>
              <a:cxnLst/>
              <a:rect l="l" t="t" r="r" b="b"/>
              <a:pathLst>
                <a:path w="0" h="368935">
                  <a:moveTo>
                    <a:pt x="0" y="0"/>
                  </a:moveTo>
                  <a:lnTo>
                    <a:pt x="0" y="368935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4304665" y="1995169"/>
              <a:ext cx="0" cy="4270375"/>
            </a:xfrm>
            <a:custGeom>
              <a:avLst/>
              <a:gdLst/>
              <a:ahLst/>
              <a:cxnLst/>
              <a:rect l="l" t="t" r="r" b="b"/>
              <a:pathLst>
                <a:path w="0" h="4270375">
                  <a:moveTo>
                    <a:pt x="0" y="0"/>
                  </a:moveTo>
                  <a:lnTo>
                    <a:pt x="0" y="4270375"/>
                  </a:lnTo>
                </a:path>
              </a:pathLst>
            </a:custGeom>
            <a:ln w="6350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990465" y="1412875"/>
              <a:ext cx="0" cy="582295"/>
            </a:xfrm>
            <a:custGeom>
              <a:avLst/>
              <a:gdLst/>
              <a:ahLst/>
              <a:cxnLst/>
              <a:rect l="l" t="t" r="r" b="b"/>
              <a:pathLst>
                <a:path w="0" h="582294">
                  <a:moveTo>
                    <a:pt x="0" y="0"/>
                  </a:moveTo>
                  <a:lnTo>
                    <a:pt x="0" y="582295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990465" y="1995169"/>
              <a:ext cx="0" cy="4270375"/>
            </a:xfrm>
            <a:custGeom>
              <a:avLst/>
              <a:gdLst/>
              <a:ahLst/>
              <a:cxnLst/>
              <a:rect l="l" t="t" r="r" b="b"/>
              <a:pathLst>
                <a:path w="0" h="4270375">
                  <a:moveTo>
                    <a:pt x="0" y="0"/>
                  </a:moveTo>
                  <a:lnTo>
                    <a:pt x="0" y="4270375"/>
                  </a:lnTo>
                </a:path>
              </a:pathLst>
            </a:custGeom>
            <a:ln w="6350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752465" y="1626234"/>
              <a:ext cx="0" cy="368935"/>
            </a:xfrm>
            <a:custGeom>
              <a:avLst/>
              <a:gdLst/>
              <a:ahLst/>
              <a:cxnLst/>
              <a:rect l="l" t="t" r="r" b="b"/>
              <a:pathLst>
                <a:path w="0" h="368935">
                  <a:moveTo>
                    <a:pt x="0" y="0"/>
                  </a:moveTo>
                  <a:lnTo>
                    <a:pt x="0" y="368935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752465" y="1995169"/>
              <a:ext cx="0" cy="4270375"/>
            </a:xfrm>
            <a:custGeom>
              <a:avLst/>
              <a:gdLst/>
              <a:ahLst/>
              <a:cxnLst/>
              <a:rect l="l" t="t" r="r" b="b"/>
              <a:pathLst>
                <a:path w="0" h="4270375">
                  <a:moveTo>
                    <a:pt x="0" y="0"/>
                  </a:moveTo>
                  <a:lnTo>
                    <a:pt x="0" y="4270375"/>
                  </a:lnTo>
                </a:path>
              </a:pathLst>
            </a:custGeom>
            <a:ln w="6350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362065" y="1626234"/>
              <a:ext cx="0" cy="368935"/>
            </a:xfrm>
            <a:custGeom>
              <a:avLst/>
              <a:gdLst/>
              <a:ahLst/>
              <a:cxnLst/>
              <a:rect l="l" t="t" r="r" b="b"/>
              <a:pathLst>
                <a:path w="0" h="368935">
                  <a:moveTo>
                    <a:pt x="0" y="0"/>
                  </a:moveTo>
                  <a:lnTo>
                    <a:pt x="0" y="368935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362065" y="1995169"/>
              <a:ext cx="0" cy="4270375"/>
            </a:xfrm>
            <a:custGeom>
              <a:avLst/>
              <a:gdLst/>
              <a:ahLst/>
              <a:cxnLst/>
              <a:rect l="l" t="t" r="r" b="b"/>
              <a:pathLst>
                <a:path w="0" h="4270375">
                  <a:moveTo>
                    <a:pt x="0" y="0"/>
                  </a:moveTo>
                  <a:lnTo>
                    <a:pt x="0" y="4270375"/>
                  </a:lnTo>
                </a:path>
              </a:pathLst>
            </a:custGeom>
            <a:ln w="6350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57162" y="1629409"/>
              <a:ext cx="6817995" cy="365760"/>
            </a:xfrm>
            <a:custGeom>
              <a:avLst/>
              <a:gdLst/>
              <a:ahLst/>
              <a:cxnLst/>
              <a:rect l="l" t="t" r="r" b="b"/>
              <a:pathLst>
                <a:path w="6817995" h="365760">
                  <a:moveTo>
                    <a:pt x="3382327" y="0"/>
                  </a:moveTo>
                  <a:lnTo>
                    <a:pt x="6817677" y="0"/>
                  </a:lnTo>
                </a:path>
                <a:path w="6817995" h="365760">
                  <a:moveTo>
                    <a:pt x="0" y="365760"/>
                  </a:moveTo>
                  <a:lnTo>
                    <a:pt x="6817677" y="36576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57162" y="2208530"/>
              <a:ext cx="6817995" cy="3840479"/>
            </a:xfrm>
            <a:custGeom>
              <a:avLst/>
              <a:gdLst/>
              <a:ahLst/>
              <a:cxnLst/>
              <a:rect l="l" t="t" r="r" b="b"/>
              <a:pathLst>
                <a:path w="6817995" h="3840479">
                  <a:moveTo>
                    <a:pt x="0" y="0"/>
                  </a:moveTo>
                  <a:lnTo>
                    <a:pt x="6817677" y="0"/>
                  </a:lnTo>
                </a:path>
                <a:path w="6817995" h="3840479">
                  <a:moveTo>
                    <a:pt x="0" y="213360"/>
                  </a:moveTo>
                  <a:lnTo>
                    <a:pt x="6817677" y="213360"/>
                  </a:lnTo>
                </a:path>
                <a:path w="6817995" h="3840479">
                  <a:moveTo>
                    <a:pt x="0" y="426720"/>
                  </a:moveTo>
                  <a:lnTo>
                    <a:pt x="6817677" y="426720"/>
                  </a:lnTo>
                </a:path>
                <a:path w="6817995" h="3840479">
                  <a:moveTo>
                    <a:pt x="0" y="640080"/>
                  </a:moveTo>
                  <a:lnTo>
                    <a:pt x="6817677" y="640080"/>
                  </a:lnTo>
                </a:path>
                <a:path w="6817995" h="3840479">
                  <a:moveTo>
                    <a:pt x="0" y="853440"/>
                  </a:moveTo>
                  <a:lnTo>
                    <a:pt x="6817677" y="853440"/>
                  </a:lnTo>
                </a:path>
                <a:path w="6817995" h="3840479">
                  <a:moveTo>
                    <a:pt x="0" y="1066800"/>
                  </a:moveTo>
                  <a:lnTo>
                    <a:pt x="6817677" y="1066800"/>
                  </a:lnTo>
                </a:path>
                <a:path w="6817995" h="3840479">
                  <a:moveTo>
                    <a:pt x="0" y="1280160"/>
                  </a:moveTo>
                  <a:lnTo>
                    <a:pt x="6817677" y="1280160"/>
                  </a:lnTo>
                </a:path>
                <a:path w="6817995" h="3840479">
                  <a:moveTo>
                    <a:pt x="0" y="1493520"/>
                  </a:moveTo>
                  <a:lnTo>
                    <a:pt x="6817677" y="1493520"/>
                  </a:lnTo>
                </a:path>
                <a:path w="6817995" h="3840479">
                  <a:moveTo>
                    <a:pt x="0" y="1706880"/>
                  </a:moveTo>
                  <a:lnTo>
                    <a:pt x="6817677" y="1706880"/>
                  </a:lnTo>
                </a:path>
                <a:path w="6817995" h="3840479">
                  <a:moveTo>
                    <a:pt x="0" y="1920240"/>
                  </a:moveTo>
                  <a:lnTo>
                    <a:pt x="6817677" y="1920240"/>
                  </a:lnTo>
                </a:path>
                <a:path w="6817995" h="3840479">
                  <a:moveTo>
                    <a:pt x="0" y="2133600"/>
                  </a:moveTo>
                  <a:lnTo>
                    <a:pt x="6817677" y="2133600"/>
                  </a:lnTo>
                </a:path>
                <a:path w="6817995" h="3840479">
                  <a:moveTo>
                    <a:pt x="0" y="2346960"/>
                  </a:moveTo>
                  <a:lnTo>
                    <a:pt x="6817677" y="2346960"/>
                  </a:lnTo>
                </a:path>
                <a:path w="6817995" h="3840479">
                  <a:moveTo>
                    <a:pt x="0" y="2560320"/>
                  </a:moveTo>
                  <a:lnTo>
                    <a:pt x="6817677" y="2560320"/>
                  </a:lnTo>
                </a:path>
                <a:path w="6817995" h="3840479">
                  <a:moveTo>
                    <a:pt x="0" y="2773680"/>
                  </a:moveTo>
                  <a:lnTo>
                    <a:pt x="6817677" y="2773680"/>
                  </a:lnTo>
                </a:path>
                <a:path w="6817995" h="3840479">
                  <a:moveTo>
                    <a:pt x="0" y="2987040"/>
                  </a:moveTo>
                  <a:lnTo>
                    <a:pt x="6817677" y="2987040"/>
                  </a:lnTo>
                </a:path>
                <a:path w="6817995" h="3840479">
                  <a:moveTo>
                    <a:pt x="0" y="3200400"/>
                  </a:moveTo>
                  <a:lnTo>
                    <a:pt x="6817677" y="3200400"/>
                  </a:lnTo>
                </a:path>
                <a:path w="6817995" h="3840479">
                  <a:moveTo>
                    <a:pt x="0" y="3413760"/>
                  </a:moveTo>
                  <a:lnTo>
                    <a:pt x="6817677" y="3413760"/>
                  </a:lnTo>
                </a:path>
                <a:path w="6817995" h="3840479">
                  <a:moveTo>
                    <a:pt x="0" y="3627120"/>
                  </a:moveTo>
                  <a:lnTo>
                    <a:pt x="6817677" y="3627120"/>
                  </a:lnTo>
                </a:path>
                <a:path w="6817995" h="3840479">
                  <a:moveTo>
                    <a:pt x="0" y="3840480"/>
                  </a:moveTo>
                  <a:lnTo>
                    <a:pt x="6817677" y="3840480"/>
                  </a:lnTo>
                </a:path>
              </a:pathLst>
            </a:custGeom>
            <a:ln w="6350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57162" y="1416050"/>
              <a:ext cx="6817995" cy="4846320"/>
            </a:xfrm>
            <a:custGeom>
              <a:avLst/>
              <a:gdLst/>
              <a:ahLst/>
              <a:cxnLst/>
              <a:rect l="l" t="t" r="r" b="b"/>
              <a:pathLst>
                <a:path w="6817995" h="4846320">
                  <a:moveTo>
                    <a:pt x="0" y="0"/>
                  </a:moveTo>
                  <a:lnTo>
                    <a:pt x="6817677" y="0"/>
                  </a:lnTo>
                </a:path>
                <a:path w="6817995" h="4846320">
                  <a:moveTo>
                    <a:pt x="0" y="4846320"/>
                  </a:moveTo>
                  <a:lnTo>
                    <a:pt x="6817677" y="484632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226263" y="1610995"/>
            <a:ext cx="47625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 b="1">
                <a:solidFill>
                  <a:srgbClr val="0000FF"/>
                </a:solidFill>
                <a:latin typeface="Arial"/>
                <a:cs typeface="Arial"/>
              </a:rPr>
              <a:t>Abbr.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443608" y="1610995"/>
            <a:ext cx="73850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 b="1">
                <a:solidFill>
                  <a:srgbClr val="0000FF"/>
                </a:solidFill>
                <a:latin typeface="Arial"/>
                <a:cs typeface="Arial"/>
              </a:rPr>
              <a:t>Problem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2895726" y="1397634"/>
            <a:ext cx="3771900" cy="4527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85090">
              <a:lnSpc>
                <a:spcPct val="100000"/>
              </a:lnSpc>
              <a:spcBef>
                <a:spcPts val="105"/>
              </a:spcBef>
              <a:tabLst>
                <a:tab pos="758825" algn="l"/>
                <a:tab pos="800100" algn="l"/>
                <a:tab pos="1507490" algn="l"/>
                <a:tab pos="2208530" algn="l"/>
                <a:tab pos="2413000" algn="l"/>
                <a:tab pos="2923540" algn="l"/>
              </a:tabLst>
            </a:pPr>
            <a:r>
              <a:rPr dirty="0" sz="1400" spc="-10" b="1">
                <a:solidFill>
                  <a:srgbClr val="0000FF"/>
                </a:solidFill>
                <a:latin typeface="Arial"/>
                <a:cs typeface="Arial"/>
              </a:rPr>
              <a:t>Total</a:t>
            </a:r>
            <a:r>
              <a:rPr dirty="0" sz="1400" b="1">
                <a:solidFill>
                  <a:srgbClr val="0000FF"/>
                </a:solidFill>
                <a:latin typeface="Arial"/>
                <a:cs typeface="Arial"/>
              </a:rPr>
              <a:t>	Input</a:t>
            </a:r>
            <a:r>
              <a:rPr dirty="0" sz="1400" spc="-5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000FF"/>
                </a:solidFill>
                <a:latin typeface="Arial"/>
                <a:cs typeface="Arial"/>
              </a:rPr>
              <a:t>Features</a:t>
            </a:r>
            <a:r>
              <a:rPr dirty="0" sz="1400" b="1">
                <a:solidFill>
                  <a:srgbClr val="0000FF"/>
                </a:solidFill>
                <a:latin typeface="Arial"/>
                <a:cs typeface="Arial"/>
              </a:rPr>
              <a:t>		NN</a:t>
            </a:r>
            <a:r>
              <a:rPr dirty="0" sz="1400" spc="-7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000FF"/>
                </a:solidFill>
                <a:latin typeface="Arial"/>
                <a:cs typeface="Arial"/>
              </a:rPr>
              <a:t>Architecture Examp</a:t>
            </a:r>
            <a:r>
              <a:rPr dirty="0" sz="1400" b="1">
                <a:solidFill>
                  <a:srgbClr val="0000FF"/>
                </a:solidFill>
                <a:latin typeface="Arial"/>
                <a:cs typeface="Arial"/>
              </a:rPr>
              <a:t>		</a:t>
            </a:r>
            <a:r>
              <a:rPr dirty="0" sz="1400" spc="-20" b="1">
                <a:solidFill>
                  <a:srgbClr val="0000FF"/>
                </a:solidFill>
                <a:latin typeface="Arial"/>
                <a:cs typeface="Arial"/>
              </a:rPr>
              <a:t>Cont.</a:t>
            </a:r>
            <a:r>
              <a:rPr dirty="0" sz="1400" b="1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1400" spc="-10" b="1">
                <a:solidFill>
                  <a:srgbClr val="0000FF"/>
                </a:solidFill>
                <a:latin typeface="Arial"/>
                <a:cs typeface="Arial"/>
              </a:rPr>
              <a:t>Discr.</a:t>
            </a:r>
            <a:r>
              <a:rPr dirty="0" sz="1400" b="1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1400" spc="-10" b="1">
                <a:solidFill>
                  <a:srgbClr val="0000FF"/>
                </a:solidFill>
                <a:latin typeface="Arial"/>
                <a:cs typeface="Arial"/>
              </a:rPr>
              <a:t>Inputs</a:t>
            </a:r>
            <a:r>
              <a:rPr dirty="0" sz="1400" b="1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1400" spc="-10" b="1">
                <a:solidFill>
                  <a:srgbClr val="0000FF"/>
                </a:solidFill>
                <a:latin typeface="Arial"/>
                <a:cs typeface="Arial"/>
              </a:rPr>
              <a:t>Class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464046" y="1612519"/>
            <a:ext cx="406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20" b="1">
                <a:solidFill>
                  <a:srgbClr val="0000FF"/>
                </a:solidFill>
                <a:latin typeface="Arial"/>
                <a:cs typeface="Arial"/>
              </a:rPr>
              <a:t>Hidd. Node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66217" y="1976755"/>
            <a:ext cx="238125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21665" algn="l"/>
              </a:tabLst>
            </a:pPr>
            <a:r>
              <a:rPr dirty="0" sz="1400" spc="-25">
                <a:latin typeface="Arial"/>
                <a:cs typeface="Arial"/>
              </a:rPr>
              <a:t>ACC</a:t>
            </a:r>
            <a:r>
              <a:rPr dirty="0" sz="1400">
                <a:latin typeface="Arial"/>
                <a:cs typeface="Arial"/>
              </a:rPr>
              <a:t>	Australian</a:t>
            </a:r>
            <a:r>
              <a:rPr dirty="0" sz="1400" spc="-6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Credit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 spc="-20">
                <a:latin typeface="Arial"/>
                <a:cs typeface="Arial"/>
              </a:rPr>
              <a:t>Card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3038982" y="1976755"/>
            <a:ext cx="374015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35025" algn="l"/>
                <a:tab pos="1559560" algn="l"/>
                <a:tab pos="2233295" algn="l"/>
                <a:tab pos="2969260" algn="l"/>
                <a:tab pos="3528695" algn="l"/>
              </a:tabLst>
            </a:pPr>
            <a:r>
              <a:rPr dirty="0" sz="1400" spc="-25">
                <a:latin typeface="Arial"/>
                <a:cs typeface="Arial"/>
              </a:rPr>
              <a:t>690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6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9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51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2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66217" y="2189810"/>
            <a:ext cx="128016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21665" algn="l"/>
              </a:tabLst>
            </a:pPr>
            <a:r>
              <a:rPr dirty="0" sz="1400" spc="-25">
                <a:latin typeface="Arial"/>
                <a:cs typeface="Arial"/>
              </a:rPr>
              <a:t>BLN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10">
                <a:latin typeface="Arial"/>
                <a:cs typeface="Arial"/>
              </a:rPr>
              <a:t>Balance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3038982" y="2189810"/>
            <a:ext cx="374015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55344" algn="l"/>
                <a:tab pos="1559560" algn="l"/>
                <a:tab pos="2233295" algn="l"/>
                <a:tab pos="2969260" algn="l"/>
                <a:tab pos="3528695" algn="l"/>
              </a:tabLst>
            </a:pPr>
            <a:r>
              <a:rPr dirty="0" sz="1400" spc="-25">
                <a:latin typeface="Arial"/>
                <a:cs typeface="Arial"/>
              </a:rPr>
              <a:t>625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-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4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20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3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66217" y="2403729"/>
            <a:ext cx="263207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21665" algn="l"/>
              </a:tabLst>
            </a:pPr>
            <a:r>
              <a:rPr dirty="0" sz="1400" spc="-25">
                <a:latin typeface="Arial"/>
                <a:cs typeface="Arial"/>
              </a:rPr>
              <a:t>BCW</a:t>
            </a:r>
            <a:r>
              <a:rPr dirty="0" sz="1400">
                <a:latin typeface="Arial"/>
                <a:cs typeface="Arial"/>
              </a:rPr>
              <a:t>	Breast</a:t>
            </a:r>
            <a:r>
              <a:rPr dirty="0" sz="1400" spc="-3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Cancer</a:t>
            </a:r>
            <a:r>
              <a:rPr dirty="0" sz="1400" spc="-3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Wisconsin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3038982" y="2403729"/>
            <a:ext cx="369189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35025" algn="l"/>
                <a:tab pos="1579245" algn="l"/>
                <a:tab pos="2283460" algn="l"/>
                <a:tab pos="2969260" algn="l"/>
                <a:tab pos="3578860" algn="l"/>
              </a:tabLst>
            </a:pPr>
            <a:r>
              <a:rPr dirty="0" sz="1400" spc="-25">
                <a:latin typeface="Arial"/>
                <a:cs typeface="Arial"/>
              </a:rPr>
              <a:t>699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9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-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9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2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66217" y="2617088"/>
            <a:ext cx="922019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21665" algn="l"/>
              </a:tabLst>
            </a:pPr>
            <a:r>
              <a:rPr dirty="0" sz="1400" spc="-25">
                <a:latin typeface="Arial"/>
                <a:cs typeface="Arial"/>
              </a:rPr>
              <a:t>CAR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Car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2988691" y="2617088"/>
            <a:ext cx="379031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05510" algn="l"/>
                <a:tab pos="1609725" algn="l"/>
                <a:tab pos="2283460" algn="l"/>
                <a:tab pos="3020060" algn="l"/>
                <a:tab pos="3578860" algn="l"/>
              </a:tabLst>
            </a:pPr>
            <a:r>
              <a:rPr dirty="0" sz="1400" spc="-20">
                <a:latin typeface="Arial"/>
                <a:cs typeface="Arial"/>
              </a:rPr>
              <a:t>1728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-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6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21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4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66217" y="2830449"/>
            <a:ext cx="133858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21665" algn="l"/>
              </a:tabLst>
            </a:pPr>
            <a:r>
              <a:rPr dirty="0" sz="1400" spc="-25">
                <a:latin typeface="Arial"/>
                <a:cs typeface="Arial"/>
              </a:rPr>
              <a:t>DBT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10">
                <a:latin typeface="Arial"/>
                <a:cs typeface="Arial"/>
              </a:rPr>
              <a:t>Diabetes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3038982" y="2830449"/>
            <a:ext cx="369189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35025" algn="l"/>
                <a:tab pos="1579245" algn="l"/>
                <a:tab pos="2283460" algn="l"/>
                <a:tab pos="2969260" algn="l"/>
                <a:tab pos="3578860" algn="l"/>
              </a:tabLst>
            </a:pPr>
            <a:r>
              <a:rPr dirty="0" sz="1400" spc="-25">
                <a:latin typeface="Arial"/>
                <a:cs typeface="Arial"/>
              </a:rPr>
              <a:t>768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8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-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8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2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66217" y="3043808"/>
            <a:ext cx="223266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21665" algn="l"/>
              </a:tabLst>
            </a:pPr>
            <a:r>
              <a:rPr dirty="0" sz="1400" spc="-25">
                <a:latin typeface="Arial"/>
                <a:cs typeface="Arial"/>
              </a:rPr>
              <a:t>GCC</a:t>
            </a:r>
            <a:r>
              <a:rPr dirty="0" sz="1400">
                <a:latin typeface="Arial"/>
                <a:cs typeface="Arial"/>
              </a:rPr>
              <a:t>	German</a:t>
            </a:r>
            <a:r>
              <a:rPr dirty="0" sz="1400" spc="-4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Credit</a:t>
            </a:r>
            <a:r>
              <a:rPr dirty="0" sz="1400" spc="-25">
                <a:latin typeface="Arial"/>
                <a:cs typeface="Arial"/>
              </a:rPr>
              <a:t> </a:t>
            </a:r>
            <a:r>
              <a:rPr dirty="0" sz="1400" spc="-20">
                <a:latin typeface="Arial"/>
                <a:cs typeface="Arial"/>
              </a:rPr>
              <a:t>Card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2988691" y="3043808"/>
            <a:ext cx="379031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85825" algn="l"/>
                <a:tab pos="1559560" algn="l"/>
                <a:tab pos="2283460" algn="l"/>
                <a:tab pos="3020060" algn="l"/>
                <a:tab pos="3578860" algn="l"/>
              </a:tabLst>
            </a:pPr>
            <a:r>
              <a:rPr dirty="0" sz="1400" spc="-20">
                <a:latin typeface="Arial"/>
                <a:cs typeface="Arial"/>
              </a:rPr>
              <a:t>1000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7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13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63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2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166217" y="3257169"/>
            <a:ext cx="259778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21665" algn="l"/>
              </a:tabLst>
            </a:pPr>
            <a:r>
              <a:rPr dirty="0" sz="1400" spc="-25">
                <a:latin typeface="Arial"/>
                <a:cs typeface="Arial"/>
              </a:rPr>
              <a:t>HDC</a:t>
            </a:r>
            <a:r>
              <a:rPr dirty="0" sz="1400">
                <a:latin typeface="Arial"/>
                <a:cs typeface="Arial"/>
              </a:rPr>
              <a:t>	Heart</a:t>
            </a:r>
            <a:r>
              <a:rPr dirty="0" sz="1400" spc="-4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Disease</a:t>
            </a:r>
            <a:r>
              <a:rPr dirty="0" sz="1400" spc="-3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Cleveland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3038982" y="3257169"/>
            <a:ext cx="369189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35025" algn="l"/>
                <a:tab pos="1559560" algn="l"/>
                <a:tab pos="2233295" algn="l"/>
                <a:tab pos="2969260" algn="l"/>
                <a:tab pos="3578860" algn="l"/>
              </a:tabLst>
            </a:pPr>
            <a:r>
              <a:rPr dirty="0" sz="1400" spc="-25">
                <a:latin typeface="Arial"/>
                <a:cs typeface="Arial"/>
              </a:rPr>
              <a:t>303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6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7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35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2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66217" y="3470528"/>
            <a:ext cx="184848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21665" algn="l"/>
              </a:tabLst>
            </a:pPr>
            <a:r>
              <a:rPr dirty="0" sz="1400" spc="-25">
                <a:latin typeface="Arial"/>
                <a:cs typeface="Arial"/>
              </a:rPr>
              <a:t>HPT</a:t>
            </a:r>
            <a:r>
              <a:rPr dirty="0" sz="1400">
                <a:latin typeface="Arial"/>
                <a:cs typeface="Arial"/>
              </a:rPr>
              <a:t>	Hepatitis</a:t>
            </a:r>
            <a:r>
              <a:rPr dirty="0" sz="1400" spc="-4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(HPT)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3038982" y="3470528"/>
            <a:ext cx="369189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35025" algn="l"/>
                <a:tab pos="1509395" algn="l"/>
                <a:tab pos="2233295" algn="l"/>
                <a:tab pos="2969260" algn="l"/>
                <a:tab pos="3578860" algn="l"/>
              </a:tabLst>
            </a:pPr>
            <a:r>
              <a:rPr dirty="0" sz="1400" spc="-25">
                <a:latin typeface="Arial"/>
                <a:cs typeface="Arial"/>
              </a:rPr>
              <a:t>155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6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13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19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2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166217" y="3683889"/>
            <a:ext cx="158178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1665" algn="l"/>
              </a:tabLst>
            </a:pPr>
            <a:r>
              <a:rPr dirty="0" sz="1400" spc="-25">
                <a:latin typeface="Arial"/>
                <a:cs typeface="Arial"/>
              </a:rPr>
              <a:t>HTR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10">
                <a:latin typeface="Arial"/>
                <a:cs typeface="Arial"/>
              </a:rPr>
              <a:t>Hypothyroid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2988691" y="3683889"/>
            <a:ext cx="3742054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85825" algn="l"/>
                <a:tab pos="1559560" algn="l"/>
                <a:tab pos="2283460" algn="l"/>
                <a:tab pos="3020060" algn="l"/>
                <a:tab pos="3629660" algn="l"/>
              </a:tabLst>
            </a:pPr>
            <a:r>
              <a:rPr dirty="0" sz="1400" spc="-20">
                <a:latin typeface="Arial"/>
                <a:cs typeface="Arial"/>
              </a:rPr>
              <a:t>7200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6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15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21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3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166217" y="3896944"/>
            <a:ext cx="155575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21665" algn="l"/>
              </a:tabLst>
            </a:pPr>
            <a:r>
              <a:rPr dirty="0" sz="1400" spc="-25">
                <a:latin typeface="Arial"/>
                <a:cs typeface="Arial"/>
              </a:rPr>
              <a:t>HSV</a:t>
            </a:r>
            <a:r>
              <a:rPr dirty="0" sz="1400">
                <a:latin typeface="Arial"/>
                <a:cs typeface="Arial"/>
              </a:rPr>
              <a:t>	House</a:t>
            </a:r>
            <a:r>
              <a:rPr dirty="0" sz="1400" spc="-45">
                <a:latin typeface="Arial"/>
                <a:cs typeface="Arial"/>
              </a:rPr>
              <a:t> </a:t>
            </a:r>
            <a:r>
              <a:rPr dirty="0" sz="1400" spc="-20">
                <a:latin typeface="Arial"/>
                <a:cs typeface="Arial"/>
              </a:rPr>
              <a:t>Vote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3038982" y="3896944"/>
            <a:ext cx="369189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55344" algn="l"/>
                <a:tab pos="1509395" algn="l"/>
                <a:tab pos="2233295" algn="l"/>
                <a:tab pos="2969260" algn="l"/>
                <a:tab pos="3578860" algn="l"/>
              </a:tabLst>
            </a:pPr>
            <a:r>
              <a:rPr dirty="0" sz="1400" spc="-25">
                <a:latin typeface="Arial"/>
                <a:cs typeface="Arial"/>
              </a:rPr>
              <a:t>435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-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16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16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2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166217" y="4110990"/>
            <a:ext cx="15265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1665" algn="l"/>
              </a:tabLst>
            </a:pPr>
            <a:r>
              <a:rPr dirty="0" sz="1400" spc="-25">
                <a:latin typeface="Arial"/>
                <a:cs typeface="Arial"/>
              </a:rPr>
              <a:t>INS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10">
                <a:latin typeface="Arial"/>
                <a:cs typeface="Arial"/>
              </a:rPr>
              <a:t>Ionosphere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3038982" y="4110990"/>
            <a:ext cx="374015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84860" algn="l"/>
                <a:tab pos="1579245" algn="l"/>
                <a:tab pos="2233295" algn="l"/>
                <a:tab pos="2969260" algn="l"/>
                <a:tab pos="3528695" algn="l"/>
              </a:tabLst>
            </a:pPr>
            <a:r>
              <a:rPr dirty="0" sz="1400" spc="-25">
                <a:latin typeface="Arial"/>
                <a:cs typeface="Arial"/>
              </a:rPr>
              <a:t>351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34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-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34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2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166217" y="4324350"/>
            <a:ext cx="39179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latin typeface="Arial"/>
                <a:cs typeface="Arial"/>
              </a:rPr>
              <a:t>KRP</a:t>
            </a:r>
            <a:endParaRPr sz="1400">
              <a:latin typeface="Arial"/>
              <a:cs typeface="Arial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775817" y="4325873"/>
            <a:ext cx="17830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King+Rook</a:t>
            </a:r>
            <a:r>
              <a:rPr dirty="0" sz="1200" spc="-4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vs</a:t>
            </a:r>
            <a:r>
              <a:rPr dirty="0" sz="1200" spc="-10">
                <a:latin typeface="Arial"/>
                <a:cs typeface="Arial"/>
              </a:rPr>
              <a:t> King+Pawn</a:t>
            </a:r>
            <a:endParaRPr sz="1200">
              <a:latin typeface="Arial"/>
              <a:cs typeface="Arial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2988691" y="4324350"/>
            <a:ext cx="379031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05510" algn="l"/>
                <a:tab pos="1559560" algn="l"/>
                <a:tab pos="2283460" algn="l"/>
                <a:tab pos="3020060" algn="l"/>
                <a:tab pos="3578860" algn="l"/>
              </a:tabLst>
            </a:pPr>
            <a:r>
              <a:rPr dirty="0" sz="1400" spc="-20">
                <a:latin typeface="Arial"/>
                <a:cs typeface="Arial"/>
              </a:rPr>
              <a:t>3196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-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36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74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2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166217" y="4537709"/>
            <a:ext cx="180530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1665" algn="l"/>
              </a:tabLst>
            </a:pPr>
            <a:r>
              <a:rPr dirty="0" sz="1400" spc="-25">
                <a:latin typeface="Arial"/>
                <a:cs typeface="Arial"/>
              </a:rPr>
              <a:t>LMP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10">
                <a:latin typeface="Arial"/>
                <a:cs typeface="Arial"/>
              </a:rPr>
              <a:t>Lymphography</a:t>
            </a:r>
            <a:endParaRPr sz="1400">
              <a:latin typeface="Arial"/>
              <a:cs typeface="Arial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3038982" y="4537709"/>
            <a:ext cx="374015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55344" algn="l"/>
                <a:tab pos="1509395" algn="l"/>
                <a:tab pos="2233295" algn="l"/>
                <a:tab pos="2969260" algn="l"/>
                <a:tab pos="3528695" algn="l"/>
              </a:tabLst>
            </a:pPr>
            <a:r>
              <a:rPr dirty="0" sz="1400" spc="-25">
                <a:latin typeface="Arial"/>
                <a:cs typeface="Arial"/>
              </a:rPr>
              <a:t>148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-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18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18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4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166217" y="4751070"/>
            <a:ext cx="172148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1665" algn="l"/>
              </a:tabLst>
            </a:pPr>
            <a:r>
              <a:rPr dirty="0" sz="1400" spc="-25">
                <a:latin typeface="Arial"/>
                <a:cs typeface="Arial"/>
              </a:rPr>
              <a:t>PST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10">
                <a:latin typeface="Arial"/>
                <a:cs typeface="Arial"/>
              </a:rPr>
              <a:t>Postoperative</a:t>
            </a:r>
            <a:endParaRPr sz="1400">
              <a:latin typeface="Arial"/>
              <a:cs typeface="Arial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3087751" y="4751070"/>
            <a:ext cx="364299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86765" algn="l"/>
                <a:tab pos="1510665" algn="l"/>
                <a:tab pos="2184400" algn="l"/>
                <a:tab pos="2921000" algn="l"/>
                <a:tab pos="3530600" algn="l"/>
              </a:tabLst>
            </a:pPr>
            <a:r>
              <a:rPr dirty="0" sz="1400" spc="-25">
                <a:latin typeface="Arial"/>
                <a:cs typeface="Arial"/>
              </a:rPr>
              <a:t>90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1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7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19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3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166217" y="4964429"/>
            <a:ext cx="133667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1665" algn="l"/>
              </a:tabLst>
            </a:pPr>
            <a:r>
              <a:rPr dirty="0" sz="1400" spc="-25">
                <a:latin typeface="Arial"/>
                <a:cs typeface="Arial"/>
              </a:rPr>
              <a:t>SBN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10">
                <a:latin typeface="Arial"/>
                <a:cs typeface="Arial"/>
              </a:rPr>
              <a:t>Soybean</a:t>
            </a:r>
            <a:endParaRPr sz="1400">
              <a:latin typeface="Arial"/>
              <a:cs typeface="Arial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3038982" y="4964429"/>
            <a:ext cx="374015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55344" algn="l"/>
                <a:tab pos="1509395" algn="l"/>
                <a:tab pos="2233295" algn="l"/>
                <a:tab pos="2919095" algn="l"/>
                <a:tab pos="3528695" algn="l"/>
              </a:tabLst>
            </a:pPr>
            <a:r>
              <a:rPr dirty="0" sz="1400" spc="-25">
                <a:latin typeface="Arial"/>
                <a:cs typeface="Arial"/>
              </a:rPr>
              <a:t>683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-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35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82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19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25</a:t>
            </a:r>
            <a:endParaRPr sz="1400">
              <a:latin typeface="Arial"/>
              <a:cs typeface="Arial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166217" y="5177790"/>
            <a:ext cx="111061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1665" algn="l"/>
              </a:tabLst>
            </a:pPr>
            <a:r>
              <a:rPr dirty="0" sz="1400" spc="-25">
                <a:latin typeface="Arial"/>
                <a:cs typeface="Arial"/>
              </a:rPr>
              <a:t>SNR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10">
                <a:latin typeface="Arial"/>
                <a:cs typeface="Arial"/>
              </a:rPr>
              <a:t>Sonar</a:t>
            </a:r>
            <a:endParaRPr sz="1400">
              <a:latin typeface="Arial"/>
              <a:cs typeface="Arial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3038982" y="5177790"/>
            <a:ext cx="374015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84860" algn="l"/>
                <a:tab pos="1579245" algn="l"/>
                <a:tab pos="2233295" algn="l"/>
                <a:tab pos="2969260" algn="l"/>
                <a:tab pos="3528695" algn="l"/>
              </a:tabLst>
            </a:pPr>
            <a:r>
              <a:rPr dirty="0" sz="1400" spc="-25">
                <a:latin typeface="Arial"/>
                <a:cs typeface="Arial"/>
              </a:rPr>
              <a:t>208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60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-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60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2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166217" y="5390845"/>
            <a:ext cx="188341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21665" algn="l"/>
              </a:tabLst>
            </a:pPr>
            <a:r>
              <a:rPr dirty="0" sz="1400" spc="-25">
                <a:latin typeface="Arial"/>
                <a:cs typeface="Arial"/>
              </a:rPr>
              <a:t>SPL</a:t>
            </a:r>
            <a:r>
              <a:rPr dirty="0" sz="1400">
                <a:latin typeface="Arial"/>
                <a:cs typeface="Arial"/>
              </a:rPr>
              <a:t>	Splice</a:t>
            </a:r>
            <a:r>
              <a:rPr dirty="0" sz="1400" spc="35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Junction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2988691" y="5390845"/>
            <a:ext cx="379031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05510" algn="l"/>
                <a:tab pos="1559560" algn="l"/>
                <a:tab pos="2283460" algn="l"/>
                <a:tab pos="3020060" algn="l"/>
                <a:tab pos="3578860" algn="l"/>
              </a:tabLst>
            </a:pPr>
            <a:r>
              <a:rPr dirty="0" sz="1400" spc="-20">
                <a:latin typeface="Arial"/>
                <a:cs typeface="Arial"/>
              </a:rPr>
              <a:t>3175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-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60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60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3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166217" y="5604764"/>
            <a:ext cx="10439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1665" algn="l"/>
              </a:tabLst>
            </a:pPr>
            <a:r>
              <a:rPr dirty="0" sz="1400" spc="-25">
                <a:latin typeface="Arial"/>
                <a:cs typeface="Arial"/>
              </a:rPr>
              <a:t>WIN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0">
                <a:latin typeface="Arial"/>
                <a:cs typeface="Arial"/>
              </a:rPr>
              <a:t>Wine</a:t>
            </a:r>
            <a:endParaRPr sz="1400">
              <a:latin typeface="Arial"/>
              <a:cs typeface="Arial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3038982" y="5604764"/>
            <a:ext cx="369189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84860" algn="l"/>
                <a:tab pos="1579245" algn="l"/>
                <a:tab pos="2233295" algn="l"/>
                <a:tab pos="2969260" algn="l"/>
                <a:tab pos="3578860" algn="l"/>
              </a:tabLst>
            </a:pPr>
            <a:r>
              <a:rPr dirty="0" sz="1400" spc="-25">
                <a:latin typeface="Arial"/>
                <a:cs typeface="Arial"/>
              </a:rPr>
              <a:t>178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13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-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13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3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166217" y="5818123"/>
            <a:ext cx="144208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1665" algn="l"/>
              </a:tabLst>
            </a:pPr>
            <a:r>
              <a:rPr dirty="0" sz="1400" spc="-25">
                <a:latin typeface="Arial"/>
                <a:cs typeface="Arial"/>
              </a:rPr>
              <a:t>WVF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10">
                <a:latin typeface="Arial"/>
                <a:cs typeface="Arial"/>
              </a:rPr>
              <a:t>Waveform</a:t>
            </a:r>
            <a:endParaRPr sz="1400">
              <a:latin typeface="Arial"/>
              <a:cs typeface="Arial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2988691" y="5818123"/>
            <a:ext cx="4216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0">
                <a:latin typeface="Arial"/>
                <a:cs typeface="Arial"/>
              </a:rPr>
              <a:t>5000</a:t>
            </a:r>
            <a:endParaRPr sz="1400">
              <a:latin typeface="Arial"/>
              <a:cs typeface="Arial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3811651" y="5818123"/>
            <a:ext cx="87947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6450" algn="l"/>
              </a:tabLst>
            </a:pPr>
            <a:r>
              <a:rPr dirty="0" sz="1400" spc="-25">
                <a:latin typeface="Arial"/>
                <a:cs typeface="Arial"/>
              </a:rPr>
              <a:t>21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-</a:t>
            </a:r>
            <a:endParaRPr sz="1400">
              <a:latin typeface="Arial"/>
              <a:cs typeface="Arial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5259704" y="581812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latin typeface="Arial"/>
                <a:cs typeface="Arial"/>
              </a:rPr>
              <a:t>21</a:t>
            </a:r>
            <a:endParaRPr sz="1400">
              <a:latin typeface="Arial"/>
              <a:cs typeface="Arial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5996178" y="5818123"/>
            <a:ext cx="12509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6555485" y="581812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166217" y="6031484"/>
            <a:ext cx="661289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1665" algn="l"/>
                <a:tab pos="2884805" algn="l"/>
                <a:tab pos="3657600" algn="l"/>
                <a:tab pos="4432300" algn="l"/>
                <a:tab pos="5106035" algn="l"/>
                <a:tab pos="5842000" algn="l"/>
                <a:tab pos="6401435" algn="l"/>
              </a:tabLst>
            </a:pPr>
            <a:r>
              <a:rPr dirty="0" sz="1400" spc="-25">
                <a:latin typeface="Arial"/>
                <a:cs typeface="Arial"/>
              </a:rPr>
              <a:t>ZOO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Zoo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101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15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1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16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0">
                <a:latin typeface="Arial"/>
                <a:cs typeface="Arial"/>
              </a:rPr>
              <a:t>7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25"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10</a:t>
            </a:r>
            <a:endParaRPr sz="1600">
              <a:latin typeface="Arial"/>
              <a:cs typeface="Arial"/>
            </a:endParaRPr>
          </a:p>
        </p:txBody>
      </p:sp>
      <p:sp>
        <p:nvSpPr>
          <p:cNvPr id="67" name="object 67" descr=""/>
          <p:cNvSpPr/>
          <p:nvPr/>
        </p:nvSpPr>
        <p:spPr>
          <a:xfrm>
            <a:off x="7059168" y="2045207"/>
            <a:ext cx="2009139" cy="4078604"/>
          </a:xfrm>
          <a:custGeom>
            <a:avLst/>
            <a:gdLst/>
            <a:ahLst/>
            <a:cxnLst/>
            <a:rect l="l" t="t" r="r" b="b"/>
            <a:pathLst>
              <a:path w="2009140" h="4078604">
                <a:moveTo>
                  <a:pt x="0" y="4078224"/>
                </a:moveTo>
                <a:lnTo>
                  <a:pt x="2008631" y="4078224"/>
                </a:lnTo>
                <a:lnTo>
                  <a:pt x="2008631" y="0"/>
                </a:lnTo>
                <a:lnTo>
                  <a:pt x="0" y="0"/>
                </a:lnTo>
                <a:lnTo>
                  <a:pt x="0" y="4078224"/>
                </a:lnTo>
                <a:close/>
              </a:path>
            </a:pathLst>
          </a:custGeom>
          <a:ln w="9144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 descr=""/>
          <p:cNvSpPr txBox="1"/>
          <p:nvPr/>
        </p:nvSpPr>
        <p:spPr>
          <a:xfrm>
            <a:off x="7063740" y="2049779"/>
            <a:ext cx="1999614" cy="4069079"/>
          </a:xfrm>
          <a:prstGeom prst="rect">
            <a:avLst/>
          </a:prstGeom>
          <a:solidFill>
            <a:srgbClr val="D1D1EF"/>
          </a:solidFill>
        </p:spPr>
        <p:txBody>
          <a:bodyPr wrap="square" lIns="0" tIns="35560" rIns="0" bIns="0" rtlCol="0" vert="horz">
            <a:spAutoFit/>
          </a:bodyPr>
          <a:lstStyle/>
          <a:p>
            <a:pPr marL="316865" marR="184150" indent="-228600">
              <a:lnSpc>
                <a:spcPct val="100000"/>
              </a:lnSpc>
              <a:spcBef>
                <a:spcPts val="280"/>
              </a:spcBef>
              <a:buAutoNum type="arabicPeriod"/>
              <a:tabLst>
                <a:tab pos="316865" algn="l"/>
              </a:tabLst>
            </a:pPr>
            <a:r>
              <a:rPr dirty="0" sz="1600">
                <a:latin typeface="Arial"/>
                <a:cs typeface="Arial"/>
              </a:rPr>
              <a:t>Number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times </a:t>
            </a:r>
            <a:r>
              <a:rPr dirty="0" sz="1600" spc="-10">
                <a:latin typeface="Arial"/>
                <a:cs typeface="Arial"/>
              </a:rPr>
              <a:t>pregnant</a:t>
            </a:r>
            <a:endParaRPr sz="1600">
              <a:latin typeface="Arial"/>
              <a:cs typeface="Arial"/>
            </a:endParaRPr>
          </a:p>
          <a:p>
            <a:pPr marL="316865" marR="241300" indent="-228600">
              <a:lnSpc>
                <a:spcPct val="100000"/>
              </a:lnSpc>
              <a:spcBef>
                <a:spcPts val="605"/>
              </a:spcBef>
              <a:buAutoNum type="arabicPeriod"/>
              <a:tabLst>
                <a:tab pos="316865" algn="l"/>
              </a:tabLst>
            </a:pPr>
            <a:r>
              <a:rPr dirty="0" sz="1600">
                <a:latin typeface="Arial"/>
                <a:cs typeface="Arial"/>
              </a:rPr>
              <a:t>Plasma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glucose concentration</a:t>
            </a:r>
            <a:endParaRPr sz="1600">
              <a:latin typeface="Arial"/>
              <a:cs typeface="Arial"/>
            </a:endParaRPr>
          </a:p>
          <a:p>
            <a:pPr marL="316865" marR="356235" indent="-22860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316865" algn="l"/>
              </a:tabLst>
            </a:pPr>
            <a:r>
              <a:rPr dirty="0" sz="1600">
                <a:latin typeface="Arial"/>
                <a:cs typeface="Arial"/>
              </a:rPr>
              <a:t>Diastolic</a:t>
            </a:r>
            <a:r>
              <a:rPr dirty="0" sz="1600" spc="-75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blood </a:t>
            </a:r>
            <a:r>
              <a:rPr dirty="0" sz="1600" spc="-10">
                <a:latin typeface="Arial"/>
                <a:cs typeface="Arial"/>
              </a:rPr>
              <a:t>pressure</a:t>
            </a:r>
            <a:endParaRPr sz="1600">
              <a:latin typeface="Arial"/>
              <a:cs typeface="Arial"/>
            </a:endParaRPr>
          </a:p>
          <a:p>
            <a:pPr marL="316865" marR="215900" indent="-22860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316865" algn="l"/>
              </a:tabLst>
            </a:pPr>
            <a:r>
              <a:rPr dirty="0" sz="1600">
                <a:latin typeface="Arial"/>
                <a:cs typeface="Arial"/>
              </a:rPr>
              <a:t>Triceps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skin</a:t>
            </a:r>
            <a:r>
              <a:rPr dirty="0" sz="1600" spc="-75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fold </a:t>
            </a:r>
            <a:r>
              <a:rPr dirty="0" sz="1600">
                <a:latin typeface="Arial"/>
                <a:cs typeface="Arial"/>
              </a:rPr>
              <a:t>thickness</a:t>
            </a:r>
            <a:r>
              <a:rPr dirty="0" sz="1600" spc="-85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(mm)</a:t>
            </a:r>
            <a:endParaRPr sz="1600">
              <a:latin typeface="Arial"/>
              <a:cs typeface="Arial"/>
            </a:endParaRPr>
          </a:p>
          <a:p>
            <a:pPr marL="316865" indent="-22860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316865" algn="l"/>
              </a:tabLst>
            </a:pPr>
            <a:r>
              <a:rPr dirty="0" sz="1600" spc="-20">
                <a:latin typeface="Arial"/>
                <a:cs typeface="Arial"/>
              </a:rPr>
              <a:t>2-</a:t>
            </a:r>
            <a:r>
              <a:rPr dirty="0" sz="1600">
                <a:latin typeface="Arial"/>
                <a:cs typeface="Arial"/>
              </a:rPr>
              <a:t>Hour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serum</a:t>
            </a:r>
            <a:endParaRPr sz="1600">
              <a:latin typeface="Arial"/>
              <a:cs typeface="Arial"/>
            </a:endParaRPr>
          </a:p>
          <a:p>
            <a:pPr marL="316865">
              <a:lnSpc>
                <a:spcPct val="100000"/>
              </a:lnSpc>
            </a:pPr>
            <a:r>
              <a:rPr dirty="0" sz="1600">
                <a:latin typeface="Arial"/>
                <a:cs typeface="Arial"/>
              </a:rPr>
              <a:t>insulin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(mu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U/ml)</a:t>
            </a:r>
            <a:endParaRPr sz="1600">
              <a:latin typeface="Arial"/>
              <a:cs typeface="Arial"/>
            </a:endParaRPr>
          </a:p>
          <a:p>
            <a:pPr marL="316865" indent="-228600">
              <a:lnSpc>
                <a:spcPct val="100000"/>
              </a:lnSpc>
              <a:spcBef>
                <a:spcPts val="600"/>
              </a:spcBef>
              <a:buAutoNum type="arabicPeriod" startAt="6"/>
              <a:tabLst>
                <a:tab pos="316865" algn="l"/>
              </a:tabLst>
            </a:pPr>
            <a:r>
              <a:rPr dirty="0" sz="1600">
                <a:latin typeface="Arial"/>
                <a:cs typeface="Arial"/>
              </a:rPr>
              <a:t>Body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mass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index</a:t>
            </a:r>
            <a:endParaRPr sz="1600">
              <a:latin typeface="Arial"/>
              <a:cs typeface="Arial"/>
            </a:endParaRPr>
          </a:p>
          <a:p>
            <a:pPr marL="316865" marR="117475" indent="-228600">
              <a:lnSpc>
                <a:spcPct val="100000"/>
              </a:lnSpc>
              <a:spcBef>
                <a:spcPts val="600"/>
              </a:spcBef>
              <a:buAutoNum type="arabicPeriod" startAt="6"/>
              <a:tabLst>
                <a:tab pos="316865" algn="l"/>
              </a:tabLst>
            </a:pPr>
            <a:r>
              <a:rPr dirty="0" sz="1600" spc="-10">
                <a:latin typeface="Arial"/>
                <a:cs typeface="Arial"/>
              </a:rPr>
              <a:t>Diabetes </a:t>
            </a:r>
            <a:r>
              <a:rPr dirty="0" sz="1600">
                <a:latin typeface="Arial"/>
                <a:cs typeface="Arial"/>
              </a:rPr>
              <a:t>pedigree</a:t>
            </a:r>
            <a:r>
              <a:rPr dirty="0" sz="1600" spc="-6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function</a:t>
            </a:r>
            <a:endParaRPr sz="1600">
              <a:latin typeface="Arial"/>
              <a:cs typeface="Arial"/>
            </a:endParaRPr>
          </a:p>
          <a:p>
            <a:pPr marL="316865" indent="-228600">
              <a:lnSpc>
                <a:spcPct val="100000"/>
              </a:lnSpc>
              <a:spcBef>
                <a:spcPts val="600"/>
              </a:spcBef>
              <a:buAutoNum type="arabicPeriod" startAt="6"/>
              <a:tabLst>
                <a:tab pos="316865" algn="l"/>
              </a:tabLst>
            </a:pPr>
            <a:r>
              <a:rPr dirty="0" sz="1600" spc="-25">
                <a:latin typeface="Arial"/>
                <a:cs typeface="Arial"/>
              </a:rPr>
              <a:t>Age</a:t>
            </a:r>
            <a:endParaRPr sz="1600">
              <a:latin typeface="Arial"/>
              <a:cs typeface="Arial"/>
            </a:endParaRPr>
          </a:p>
        </p:txBody>
      </p:sp>
      <p:sp>
        <p:nvSpPr>
          <p:cNvPr id="69" name="object 69" descr=""/>
          <p:cNvSpPr/>
          <p:nvPr/>
        </p:nvSpPr>
        <p:spPr>
          <a:xfrm>
            <a:off x="7328916" y="1514855"/>
            <a:ext cx="1510665" cy="524510"/>
          </a:xfrm>
          <a:custGeom>
            <a:avLst/>
            <a:gdLst/>
            <a:ahLst/>
            <a:cxnLst/>
            <a:rect l="l" t="t" r="r" b="b"/>
            <a:pathLst>
              <a:path w="1510665" h="524510">
                <a:moveTo>
                  <a:pt x="0" y="524256"/>
                </a:moveTo>
                <a:lnTo>
                  <a:pt x="1510283" y="524256"/>
                </a:lnTo>
                <a:lnTo>
                  <a:pt x="1510283" y="0"/>
                </a:lnTo>
                <a:lnTo>
                  <a:pt x="0" y="0"/>
                </a:lnTo>
                <a:lnTo>
                  <a:pt x="0" y="524256"/>
                </a:lnTo>
                <a:close/>
              </a:path>
            </a:pathLst>
          </a:custGeom>
          <a:ln w="9144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 descr=""/>
          <p:cNvSpPr txBox="1"/>
          <p:nvPr/>
        </p:nvSpPr>
        <p:spPr>
          <a:xfrm>
            <a:off x="7333488" y="1519427"/>
            <a:ext cx="1501140" cy="515620"/>
          </a:xfrm>
          <a:prstGeom prst="rect">
            <a:avLst/>
          </a:prstGeom>
          <a:solidFill>
            <a:srgbClr val="D1D1EF"/>
          </a:solidFill>
        </p:spPr>
        <p:txBody>
          <a:bodyPr wrap="square" lIns="0" tIns="35560" rIns="0" bIns="0" rtlCol="0" vert="horz">
            <a:spAutoFit/>
          </a:bodyPr>
          <a:lstStyle/>
          <a:p>
            <a:pPr marL="271780" marR="130175" indent="-132715">
              <a:lnSpc>
                <a:spcPct val="100000"/>
              </a:lnSpc>
              <a:spcBef>
                <a:spcPts val="280"/>
              </a:spcBef>
            </a:pPr>
            <a:r>
              <a:rPr dirty="0" sz="1400" b="1">
                <a:solidFill>
                  <a:srgbClr val="0000FF"/>
                </a:solidFill>
                <a:latin typeface="Arial"/>
                <a:cs typeface="Arial"/>
              </a:rPr>
              <a:t>Input</a:t>
            </a:r>
            <a:r>
              <a:rPr dirty="0" sz="1400" spc="-5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000FF"/>
                </a:solidFill>
                <a:latin typeface="Arial"/>
                <a:cs typeface="Arial"/>
              </a:rPr>
              <a:t>Features </a:t>
            </a:r>
            <a:r>
              <a:rPr dirty="0" sz="1400" b="1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14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000FF"/>
                </a:solidFill>
                <a:latin typeface="Arial"/>
                <a:cs typeface="Arial"/>
              </a:rPr>
              <a:t>Diabetes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4980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Why</a:t>
            </a:r>
            <a:r>
              <a:rPr dirty="0" spc="-75"/>
              <a:t> </a:t>
            </a:r>
            <a:r>
              <a:rPr dirty="0"/>
              <a:t>Ensemble</a:t>
            </a:r>
            <a:r>
              <a:rPr dirty="0" spc="-50"/>
              <a:t> </a:t>
            </a:r>
            <a:r>
              <a:rPr dirty="0"/>
              <a:t>of</a:t>
            </a:r>
            <a:r>
              <a:rPr dirty="0" spc="-70"/>
              <a:t> </a:t>
            </a:r>
            <a:r>
              <a:rPr dirty="0"/>
              <a:t>Neural</a:t>
            </a:r>
            <a:r>
              <a:rPr dirty="0" spc="-60"/>
              <a:t> </a:t>
            </a:r>
            <a:r>
              <a:rPr dirty="0" spc="-10"/>
              <a:t>Networks?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16268" y="1752600"/>
            <a:ext cx="2427731" cy="150876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378968" y="1762505"/>
            <a:ext cx="8458835" cy="33966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2570" marR="2145665" indent="-230504">
              <a:lnSpc>
                <a:spcPct val="100000"/>
              </a:lnSpc>
              <a:spcBef>
                <a:spcPts val="100"/>
              </a:spcBef>
              <a:buClr>
                <a:srgbClr val="333399"/>
              </a:buClr>
              <a:buFont typeface="Wingdings"/>
              <a:buChar char=""/>
              <a:tabLst>
                <a:tab pos="242570" algn="l"/>
              </a:tabLst>
            </a:pP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idea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building</a:t>
            </a:r>
            <a:r>
              <a:rPr dirty="0" sz="1800" spc="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</a:t>
            </a:r>
            <a:r>
              <a:rPr dirty="0" sz="1800" spc="3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ensemble</a:t>
            </a:r>
            <a:r>
              <a:rPr dirty="0" sz="1800" spc="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several</a:t>
            </a:r>
            <a:r>
              <a:rPr dirty="0" sz="1800" spc="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NNs</a:t>
            </a:r>
            <a:r>
              <a:rPr dirty="0" sz="1800" spc="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3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taken </a:t>
            </a:r>
            <a:r>
              <a:rPr dirty="0" sz="1800">
                <a:latin typeface="Arial"/>
                <a:cs typeface="Arial"/>
              </a:rPr>
              <a:t>from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sociology</a:t>
            </a:r>
            <a:r>
              <a:rPr dirty="0" sz="1800" spc="-1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242570" marR="2145030" indent="-230504">
              <a:lnSpc>
                <a:spcPct val="100000"/>
              </a:lnSpc>
              <a:spcBef>
                <a:spcPts val="1800"/>
              </a:spcBef>
              <a:buClr>
                <a:srgbClr val="333399"/>
              </a:buClr>
              <a:buFont typeface="Wingdings"/>
              <a:buChar char=""/>
              <a:tabLst>
                <a:tab pos="242570" algn="l"/>
              </a:tabLst>
            </a:pP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35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committee</a:t>
            </a:r>
            <a:r>
              <a:rPr dirty="0" sz="1800" spc="4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1800" spc="459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people</a:t>
            </a:r>
            <a:r>
              <a:rPr dirty="0" sz="1800" spc="4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4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</a:t>
            </a:r>
            <a:r>
              <a:rPr dirty="0" sz="1800" spc="45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important</a:t>
            </a:r>
            <a:r>
              <a:rPr dirty="0" sz="1800" spc="459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task</a:t>
            </a:r>
            <a:r>
              <a:rPr dirty="0" sz="1800" spc="4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</a:t>
            </a:r>
            <a:r>
              <a:rPr dirty="0" sz="1800" spc="459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building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board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doctors</a:t>
            </a:r>
            <a:r>
              <a:rPr dirty="0" sz="18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major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operation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common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matter.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25"/>
              </a:spcBef>
              <a:buClr>
                <a:srgbClr val="333399"/>
              </a:buClr>
              <a:buFont typeface="Wingdings"/>
              <a:buChar char=""/>
            </a:pPr>
            <a:endParaRPr sz="1800">
              <a:latin typeface="Arial"/>
              <a:cs typeface="Arial"/>
            </a:endParaRPr>
          </a:p>
          <a:p>
            <a:pPr algn="just" marL="247015" marR="5080" indent="-230504">
              <a:lnSpc>
                <a:spcPct val="100000"/>
              </a:lnSpc>
              <a:spcBef>
                <a:spcPts val="5"/>
              </a:spcBef>
              <a:buClr>
                <a:srgbClr val="333399"/>
              </a:buClr>
              <a:buFont typeface="Wingdings"/>
              <a:buChar char=""/>
              <a:tabLst>
                <a:tab pos="247015" algn="l"/>
              </a:tabLst>
            </a:pPr>
            <a:r>
              <a:rPr dirty="0" sz="1800">
                <a:latin typeface="Arial"/>
                <a:cs typeface="Arial"/>
              </a:rPr>
              <a:t>Each</a:t>
            </a:r>
            <a:r>
              <a:rPr dirty="0" sz="1800" spc="21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member</a:t>
            </a:r>
            <a:r>
              <a:rPr dirty="0" sz="1800" spc="2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229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2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committee</a:t>
            </a:r>
            <a:r>
              <a:rPr dirty="0" sz="1800" spc="2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should</a:t>
            </a:r>
            <a:r>
              <a:rPr dirty="0" sz="1800" spc="2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</a:t>
            </a:r>
            <a:r>
              <a:rPr dirty="0" sz="1800" spc="229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22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competent</a:t>
            </a:r>
            <a:r>
              <a:rPr dirty="0" sz="1800" spc="2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as</a:t>
            </a:r>
            <a:r>
              <a:rPr dirty="0" sz="1800" spc="2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possible</a:t>
            </a:r>
            <a:r>
              <a:rPr dirty="0" sz="1800">
                <a:latin typeface="Arial"/>
                <a:cs typeface="Arial"/>
              </a:rPr>
              <a:t>,</a:t>
            </a:r>
            <a:r>
              <a:rPr dirty="0" sz="1800" spc="229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but</a:t>
            </a:r>
            <a:r>
              <a:rPr dirty="0" sz="1800" spc="23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they </a:t>
            </a:r>
            <a:r>
              <a:rPr dirty="0" sz="1800">
                <a:latin typeface="Arial"/>
                <a:cs typeface="Arial"/>
              </a:rPr>
              <a:t>should</a:t>
            </a:r>
            <a:r>
              <a:rPr dirty="0" sz="1800" spc="29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</a:t>
            </a:r>
            <a:r>
              <a:rPr dirty="0" sz="1800" spc="30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complementary</a:t>
            </a:r>
            <a:r>
              <a:rPr dirty="0" sz="1800" spc="28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to</a:t>
            </a:r>
            <a:r>
              <a:rPr dirty="0" sz="1800" spc="29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one</a:t>
            </a:r>
            <a:r>
              <a:rPr dirty="0" sz="1800" spc="29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another</a:t>
            </a:r>
            <a:r>
              <a:rPr dirty="0" sz="1800">
                <a:latin typeface="Arial"/>
                <a:cs typeface="Arial"/>
              </a:rPr>
              <a:t>.</a:t>
            </a:r>
            <a:r>
              <a:rPr dirty="0" sz="1800" spc="3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If</a:t>
            </a:r>
            <a:r>
              <a:rPr dirty="0" sz="1800" spc="29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one</a:t>
            </a:r>
            <a:r>
              <a:rPr dirty="0" sz="1800" spc="29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or</a:t>
            </a:r>
            <a:r>
              <a:rPr dirty="0" sz="1800" spc="3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dirty="0" sz="1800" spc="29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few</a:t>
            </a:r>
            <a:r>
              <a:rPr dirty="0" sz="1800" spc="27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members</a:t>
            </a:r>
            <a:r>
              <a:rPr dirty="0" sz="1800" spc="3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make</a:t>
            </a:r>
            <a:r>
              <a:rPr dirty="0" sz="1800" spc="30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an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error</a:t>
            </a:r>
            <a:r>
              <a:rPr dirty="0" sz="1800">
                <a:latin typeface="Arial"/>
                <a:cs typeface="Arial"/>
              </a:rPr>
              <a:t>,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probability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high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remaining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members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can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correct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his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error</a:t>
            </a:r>
            <a:r>
              <a:rPr dirty="0" sz="1800" spc="-1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algn="just" marL="247015" marR="5715" indent="-230504">
              <a:lnSpc>
                <a:spcPct val="100000"/>
              </a:lnSpc>
              <a:spcBef>
                <a:spcPts val="1800"/>
              </a:spcBef>
              <a:buClr>
                <a:srgbClr val="333399"/>
              </a:buClr>
              <a:buFont typeface="Wingdings"/>
              <a:buChar char=""/>
              <a:tabLst>
                <a:tab pos="247015" algn="l"/>
              </a:tabLst>
            </a:pP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Several</a:t>
            </a:r>
            <a:r>
              <a:rPr dirty="0" sz="1800" spc="18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NNs</a:t>
            </a:r>
            <a:r>
              <a:rPr dirty="0" sz="1800" spc="18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together</a:t>
            </a:r>
            <a:r>
              <a:rPr dirty="0" sz="1800" spc="1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might</a:t>
            </a:r>
            <a:r>
              <a:rPr dirty="0" sz="1800" spc="1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perform</a:t>
            </a:r>
            <a:r>
              <a:rPr dirty="0" sz="1800" spc="18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better</a:t>
            </a:r>
            <a:r>
              <a:rPr dirty="0" sz="1800" spc="18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than</a:t>
            </a:r>
            <a:r>
              <a:rPr dirty="0" sz="1800" spc="18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single</a:t>
            </a:r>
            <a:r>
              <a:rPr dirty="0" sz="1800" spc="18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NN</a:t>
            </a:r>
            <a:r>
              <a:rPr dirty="0" sz="1800" spc="2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when</a:t>
            </a:r>
            <a:r>
              <a:rPr dirty="0" sz="1800" spc="1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they</a:t>
            </a:r>
            <a:r>
              <a:rPr dirty="0" sz="1800" spc="165"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maintain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proper</a:t>
            </a:r>
            <a:r>
              <a:rPr dirty="0" sz="18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diversity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compensate failure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by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others.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2400" y="5705855"/>
            <a:ext cx="8915400" cy="647700"/>
          </a:xfrm>
          <a:prstGeom prst="rect">
            <a:avLst/>
          </a:prstGeom>
          <a:solidFill>
            <a:srgbClr val="C6FFEF"/>
          </a:solidFill>
        </p:spPr>
        <p:txBody>
          <a:bodyPr wrap="square" lIns="0" tIns="40640" rIns="0" bIns="0" rtlCol="0" vert="horz">
            <a:spAutoFit/>
          </a:bodyPr>
          <a:lstStyle/>
          <a:p>
            <a:pPr marL="321310" marR="83820" indent="-5080">
              <a:lnSpc>
                <a:spcPct val="100000"/>
              </a:lnSpc>
              <a:spcBef>
                <a:spcPts val="320"/>
              </a:spcBef>
            </a:pPr>
            <a:r>
              <a:rPr dirty="0" sz="1800" b="1">
                <a:latin typeface="Arial"/>
                <a:cs typeface="Arial"/>
              </a:rPr>
              <a:t>The</a:t>
            </a:r>
            <a:r>
              <a:rPr dirty="0" sz="1800" spc="445" b="1"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goal</a:t>
            </a:r>
            <a:r>
              <a:rPr dirty="0" sz="1800" spc="44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1800" spc="44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ensemble</a:t>
            </a:r>
            <a:r>
              <a:rPr dirty="0" sz="1800" spc="45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is</a:t>
            </a:r>
            <a:r>
              <a:rPr dirty="0" sz="1800" spc="45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to</a:t>
            </a:r>
            <a:r>
              <a:rPr dirty="0" sz="1800" spc="459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achieve</a:t>
            </a:r>
            <a:r>
              <a:rPr dirty="0" sz="1800" spc="445" b="1"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better</a:t>
            </a:r>
            <a:r>
              <a:rPr dirty="0" sz="1800" spc="45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generalization</a:t>
            </a:r>
            <a:r>
              <a:rPr dirty="0" sz="1800" spc="46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(i.e.,</a:t>
            </a:r>
            <a:r>
              <a:rPr dirty="0" sz="1800" spc="45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lower</a:t>
            </a:r>
            <a:r>
              <a:rPr dirty="0" sz="1800" spc="434" b="1">
                <a:latin typeface="Arial"/>
                <a:cs typeface="Arial"/>
              </a:rPr>
              <a:t> </a:t>
            </a:r>
            <a:r>
              <a:rPr dirty="0" sz="1800" spc="-20" b="1">
                <a:latin typeface="Arial"/>
                <a:cs typeface="Arial"/>
              </a:rPr>
              <a:t>TER) </a:t>
            </a:r>
            <a:r>
              <a:rPr dirty="0" sz="1800" b="1">
                <a:latin typeface="Arial"/>
                <a:cs typeface="Arial"/>
              </a:rPr>
              <a:t>through</a:t>
            </a:r>
            <a:r>
              <a:rPr dirty="0" sz="1800" spc="-65" b="1"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producing</a:t>
            </a:r>
            <a:r>
              <a:rPr dirty="0" sz="1800" spc="-7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diverse</a:t>
            </a:r>
            <a:r>
              <a:rPr dirty="0" sz="18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20" b="1">
                <a:solidFill>
                  <a:srgbClr val="0000FF"/>
                </a:solidFill>
                <a:latin typeface="Arial"/>
                <a:cs typeface="Arial"/>
              </a:rPr>
              <a:t>NNs</a:t>
            </a:r>
            <a:r>
              <a:rPr dirty="0" sz="1800" spc="-20" b="1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36652" y="607822"/>
            <a:ext cx="2298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65" b="1">
                <a:solidFill>
                  <a:srgbClr val="00AF50"/>
                </a:solidFill>
                <a:latin typeface="Arial"/>
                <a:cs typeface="Arial"/>
              </a:rPr>
              <a:t>11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4980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Neural</a:t>
            </a:r>
            <a:r>
              <a:rPr dirty="0" spc="-95"/>
              <a:t> </a:t>
            </a:r>
            <a:r>
              <a:rPr dirty="0"/>
              <a:t>Network</a:t>
            </a:r>
            <a:r>
              <a:rPr dirty="0" spc="-90"/>
              <a:t> </a:t>
            </a:r>
            <a:r>
              <a:rPr dirty="0"/>
              <a:t>Ensemble</a:t>
            </a:r>
            <a:r>
              <a:rPr dirty="0" spc="-80"/>
              <a:t> </a:t>
            </a:r>
            <a:r>
              <a:rPr dirty="0" spc="-10"/>
              <a:t>(NNE)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801367" y="2270760"/>
            <a:ext cx="911860" cy="855344"/>
            <a:chOff x="1801367" y="2270760"/>
            <a:chExt cx="911860" cy="855344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9299" y="2270760"/>
              <a:ext cx="100583" cy="7924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23515" y="2270760"/>
              <a:ext cx="99059" cy="8077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26207" y="2270760"/>
              <a:ext cx="99060" cy="7924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01367" y="2691384"/>
              <a:ext cx="100583" cy="8077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8631" y="2689860"/>
              <a:ext cx="100583" cy="7924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14371" y="2692908"/>
              <a:ext cx="99059" cy="7924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21635" y="2689860"/>
              <a:ext cx="99059" cy="80772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13659" y="2691384"/>
              <a:ext cx="99059" cy="79248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1857755" y="2342388"/>
              <a:ext cx="806450" cy="355600"/>
            </a:xfrm>
            <a:custGeom>
              <a:avLst/>
              <a:gdLst/>
              <a:ahLst/>
              <a:cxnLst/>
              <a:rect l="l" t="t" r="r" b="b"/>
              <a:pathLst>
                <a:path w="806450" h="355600">
                  <a:moveTo>
                    <a:pt x="0" y="355091"/>
                  </a:moveTo>
                  <a:lnTo>
                    <a:pt x="204216" y="1524"/>
                  </a:lnTo>
                </a:path>
                <a:path w="806450" h="355600">
                  <a:moveTo>
                    <a:pt x="406907" y="355091"/>
                  </a:moveTo>
                  <a:lnTo>
                    <a:pt x="406907" y="1524"/>
                  </a:lnTo>
                </a:path>
                <a:path w="806450" h="355600">
                  <a:moveTo>
                    <a:pt x="207263" y="353567"/>
                  </a:moveTo>
                  <a:lnTo>
                    <a:pt x="207263" y="0"/>
                  </a:lnTo>
                </a:path>
                <a:path w="806450" h="355600">
                  <a:moveTo>
                    <a:pt x="406907" y="352044"/>
                  </a:moveTo>
                  <a:lnTo>
                    <a:pt x="208787" y="3048"/>
                  </a:lnTo>
                </a:path>
                <a:path w="806450" h="355600">
                  <a:moveTo>
                    <a:pt x="204216" y="355091"/>
                  </a:moveTo>
                  <a:lnTo>
                    <a:pt x="409956" y="3048"/>
                  </a:lnTo>
                </a:path>
                <a:path w="806450" h="355600">
                  <a:moveTo>
                    <a:pt x="413004" y="353567"/>
                  </a:moveTo>
                  <a:lnTo>
                    <a:pt x="618744" y="1524"/>
                  </a:lnTo>
                </a:path>
                <a:path w="806450" h="355600">
                  <a:moveTo>
                    <a:pt x="597407" y="353567"/>
                  </a:moveTo>
                  <a:lnTo>
                    <a:pt x="414527" y="1524"/>
                  </a:lnTo>
                </a:path>
                <a:path w="806450" h="355600">
                  <a:moveTo>
                    <a:pt x="806195" y="352044"/>
                  </a:moveTo>
                  <a:lnTo>
                    <a:pt x="623316" y="0"/>
                  </a:lnTo>
                </a:path>
                <a:path w="806450" h="355600">
                  <a:moveTo>
                    <a:pt x="1524" y="355091"/>
                  </a:moveTo>
                  <a:lnTo>
                    <a:pt x="406907" y="30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063495" y="2343912"/>
              <a:ext cx="407034" cy="352425"/>
            </a:xfrm>
            <a:custGeom>
              <a:avLst/>
              <a:gdLst/>
              <a:ahLst/>
              <a:cxnLst/>
              <a:rect l="l" t="t" r="r" b="b"/>
              <a:pathLst>
                <a:path w="407035" h="352425">
                  <a:moveTo>
                    <a:pt x="0" y="352043"/>
                  </a:moveTo>
                  <a:lnTo>
                    <a:pt x="40690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853183" y="2342388"/>
              <a:ext cx="810895" cy="779145"/>
            </a:xfrm>
            <a:custGeom>
              <a:avLst/>
              <a:gdLst/>
              <a:ahLst/>
              <a:cxnLst/>
              <a:rect l="l" t="t" r="r" b="b"/>
              <a:pathLst>
                <a:path w="810894" h="779144">
                  <a:moveTo>
                    <a:pt x="9143" y="358139"/>
                  </a:moveTo>
                  <a:lnTo>
                    <a:pt x="623316" y="0"/>
                  </a:lnTo>
                </a:path>
                <a:path w="810894" h="779144">
                  <a:moveTo>
                    <a:pt x="605028" y="358139"/>
                  </a:moveTo>
                  <a:lnTo>
                    <a:pt x="217932" y="3048"/>
                  </a:lnTo>
                </a:path>
                <a:path w="810894" h="779144">
                  <a:moveTo>
                    <a:pt x="810768" y="359663"/>
                  </a:moveTo>
                  <a:lnTo>
                    <a:pt x="422148" y="4572"/>
                  </a:lnTo>
                </a:path>
                <a:path w="810894" h="779144">
                  <a:moveTo>
                    <a:pt x="810768" y="352044"/>
                  </a:moveTo>
                  <a:lnTo>
                    <a:pt x="217932" y="0"/>
                  </a:lnTo>
                </a:path>
                <a:path w="810894" h="779144">
                  <a:moveTo>
                    <a:pt x="605028" y="355091"/>
                  </a:moveTo>
                  <a:lnTo>
                    <a:pt x="620268" y="0"/>
                  </a:lnTo>
                </a:path>
                <a:path w="810894" h="779144">
                  <a:moveTo>
                    <a:pt x="512064" y="766572"/>
                  </a:moveTo>
                  <a:lnTo>
                    <a:pt x="597408" y="423672"/>
                  </a:lnTo>
                </a:path>
                <a:path w="810894" h="779144">
                  <a:moveTo>
                    <a:pt x="88392" y="768096"/>
                  </a:moveTo>
                  <a:lnTo>
                    <a:pt x="207264" y="420624"/>
                  </a:lnTo>
                </a:path>
                <a:path w="810894" h="779144">
                  <a:moveTo>
                    <a:pt x="294132" y="772667"/>
                  </a:moveTo>
                  <a:lnTo>
                    <a:pt x="411480" y="423672"/>
                  </a:lnTo>
                </a:path>
                <a:path w="810894" h="779144">
                  <a:moveTo>
                    <a:pt x="512064" y="766572"/>
                  </a:moveTo>
                  <a:lnTo>
                    <a:pt x="806196" y="425196"/>
                  </a:lnTo>
                </a:path>
                <a:path w="810894" h="779144">
                  <a:moveTo>
                    <a:pt x="294132" y="772667"/>
                  </a:moveTo>
                  <a:lnTo>
                    <a:pt x="210312" y="417575"/>
                  </a:lnTo>
                </a:path>
                <a:path w="810894" h="779144">
                  <a:moveTo>
                    <a:pt x="96012" y="766572"/>
                  </a:moveTo>
                  <a:lnTo>
                    <a:pt x="605028" y="417575"/>
                  </a:lnTo>
                </a:path>
                <a:path w="810894" h="779144">
                  <a:moveTo>
                    <a:pt x="699516" y="778763"/>
                  </a:moveTo>
                  <a:lnTo>
                    <a:pt x="3048" y="423672"/>
                  </a:lnTo>
                </a:path>
                <a:path w="810894" h="779144">
                  <a:moveTo>
                    <a:pt x="699516" y="777239"/>
                  </a:moveTo>
                  <a:lnTo>
                    <a:pt x="210312" y="423672"/>
                  </a:lnTo>
                </a:path>
                <a:path w="810894" h="779144">
                  <a:moveTo>
                    <a:pt x="699516" y="774191"/>
                  </a:moveTo>
                  <a:lnTo>
                    <a:pt x="409956" y="420624"/>
                  </a:lnTo>
                </a:path>
                <a:path w="810894" h="779144">
                  <a:moveTo>
                    <a:pt x="297180" y="775715"/>
                  </a:moveTo>
                  <a:lnTo>
                    <a:pt x="0" y="422148"/>
                  </a:lnTo>
                </a:path>
                <a:path w="810894" h="779144">
                  <a:moveTo>
                    <a:pt x="86868" y="772667"/>
                  </a:moveTo>
                  <a:lnTo>
                    <a:pt x="3048" y="417575"/>
                  </a:lnTo>
                </a:path>
                <a:path w="810894" h="779144">
                  <a:moveTo>
                    <a:pt x="85343" y="772667"/>
                  </a:moveTo>
                  <a:lnTo>
                    <a:pt x="411480" y="420624"/>
                  </a:lnTo>
                </a:path>
                <a:path w="810894" h="779144">
                  <a:moveTo>
                    <a:pt x="102108" y="766572"/>
                  </a:moveTo>
                  <a:lnTo>
                    <a:pt x="806196" y="417575"/>
                  </a:lnTo>
                </a:path>
                <a:path w="810894" h="779144">
                  <a:moveTo>
                    <a:pt x="297180" y="771144"/>
                  </a:moveTo>
                  <a:lnTo>
                    <a:pt x="806196" y="417575"/>
                  </a:lnTo>
                </a:path>
                <a:path w="810894" h="779144">
                  <a:moveTo>
                    <a:pt x="297180" y="766572"/>
                  </a:moveTo>
                  <a:lnTo>
                    <a:pt x="598932" y="420624"/>
                  </a:lnTo>
                </a:path>
                <a:path w="810894" h="779144">
                  <a:moveTo>
                    <a:pt x="512064" y="766572"/>
                  </a:moveTo>
                  <a:lnTo>
                    <a:pt x="204216" y="419100"/>
                  </a:lnTo>
                </a:path>
                <a:path w="810894" h="779144">
                  <a:moveTo>
                    <a:pt x="512064" y="766572"/>
                  </a:moveTo>
                  <a:lnTo>
                    <a:pt x="409956" y="425196"/>
                  </a:lnTo>
                </a:path>
                <a:path w="810894" h="779144">
                  <a:moveTo>
                    <a:pt x="701040" y="774191"/>
                  </a:moveTo>
                  <a:lnTo>
                    <a:pt x="601980" y="422148"/>
                  </a:lnTo>
                </a:path>
                <a:path w="810894" h="779144">
                  <a:moveTo>
                    <a:pt x="704088" y="774191"/>
                  </a:moveTo>
                  <a:lnTo>
                    <a:pt x="806196" y="42062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 descr=""/>
          <p:cNvGrpSpPr/>
          <p:nvPr/>
        </p:nvGrpSpPr>
        <p:grpSpPr>
          <a:xfrm>
            <a:off x="4027932" y="2270760"/>
            <a:ext cx="911860" cy="855344"/>
            <a:chOff x="4027932" y="2270760"/>
            <a:chExt cx="911860" cy="855344"/>
          </a:xfrm>
        </p:grpSpPr>
        <p:pic>
          <p:nvPicPr>
            <p:cNvPr id="16" name="object 1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45864" y="2270760"/>
              <a:ext cx="100584" cy="79248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0080" y="2270760"/>
              <a:ext cx="99060" cy="80772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52772" y="2270760"/>
              <a:ext cx="99060" cy="79248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27932" y="2691384"/>
              <a:ext cx="100584" cy="80772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5196" y="2689860"/>
              <a:ext cx="100584" cy="79248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40936" y="2692908"/>
              <a:ext cx="99060" cy="79248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48200" y="2689860"/>
              <a:ext cx="99060" cy="80772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40224" y="2691384"/>
              <a:ext cx="99060" cy="79248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4084320" y="2342388"/>
              <a:ext cx="806450" cy="355600"/>
            </a:xfrm>
            <a:custGeom>
              <a:avLst/>
              <a:gdLst/>
              <a:ahLst/>
              <a:cxnLst/>
              <a:rect l="l" t="t" r="r" b="b"/>
              <a:pathLst>
                <a:path w="806450" h="355600">
                  <a:moveTo>
                    <a:pt x="0" y="355091"/>
                  </a:moveTo>
                  <a:lnTo>
                    <a:pt x="204215" y="1524"/>
                  </a:lnTo>
                </a:path>
                <a:path w="806450" h="355600">
                  <a:moveTo>
                    <a:pt x="406907" y="355091"/>
                  </a:moveTo>
                  <a:lnTo>
                    <a:pt x="406907" y="1524"/>
                  </a:lnTo>
                </a:path>
                <a:path w="806450" h="355600">
                  <a:moveTo>
                    <a:pt x="207263" y="353567"/>
                  </a:moveTo>
                  <a:lnTo>
                    <a:pt x="207263" y="0"/>
                  </a:lnTo>
                </a:path>
                <a:path w="806450" h="355600">
                  <a:moveTo>
                    <a:pt x="406907" y="352044"/>
                  </a:moveTo>
                  <a:lnTo>
                    <a:pt x="208787" y="3048"/>
                  </a:lnTo>
                </a:path>
                <a:path w="806450" h="355600">
                  <a:moveTo>
                    <a:pt x="204215" y="355091"/>
                  </a:moveTo>
                  <a:lnTo>
                    <a:pt x="409955" y="3048"/>
                  </a:lnTo>
                </a:path>
                <a:path w="806450" h="355600">
                  <a:moveTo>
                    <a:pt x="413003" y="353567"/>
                  </a:moveTo>
                  <a:lnTo>
                    <a:pt x="618743" y="1524"/>
                  </a:lnTo>
                </a:path>
                <a:path w="806450" h="355600">
                  <a:moveTo>
                    <a:pt x="597407" y="353567"/>
                  </a:moveTo>
                  <a:lnTo>
                    <a:pt x="413003" y="1524"/>
                  </a:lnTo>
                </a:path>
                <a:path w="806450" h="355600">
                  <a:moveTo>
                    <a:pt x="806195" y="352044"/>
                  </a:moveTo>
                  <a:lnTo>
                    <a:pt x="623315" y="0"/>
                  </a:lnTo>
                </a:path>
                <a:path w="806450" h="355600">
                  <a:moveTo>
                    <a:pt x="1524" y="355091"/>
                  </a:moveTo>
                  <a:lnTo>
                    <a:pt x="406907" y="3048"/>
                  </a:lnTo>
                </a:path>
                <a:path w="806450" h="355600">
                  <a:moveTo>
                    <a:pt x="205739" y="353567"/>
                  </a:moveTo>
                  <a:lnTo>
                    <a:pt x="612647" y="152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4088892" y="2342388"/>
              <a:ext cx="614680" cy="358140"/>
            </a:xfrm>
            <a:custGeom>
              <a:avLst/>
              <a:gdLst/>
              <a:ahLst/>
              <a:cxnLst/>
              <a:rect l="l" t="t" r="r" b="b"/>
              <a:pathLst>
                <a:path w="614679" h="358139">
                  <a:moveTo>
                    <a:pt x="0" y="358139"/>
                  </a:moveTo>
                  <a:lnTo>
                    <a:pt x="614172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4168140" y="2342388"/>
              <a:ext cx="722630" cy="772795"/>
            </a:xfrm>
            <a:custGeom>
              <a:avLst/>
              <a:gdLst/>
              <a:ahLst/>
              <a:cxnLst/>
              <a:rect l="l" t="t" r="r" b="b"/>
              <a:pathLst>
                <a:path w="722629" h="772794">
                  <a:moveTo>
                    <a:pt x="516636" y="358139"/>
                  </a:moveTo>
                  <a:lnTo>
                    <a:pt x="129539" y="3048"/>
                  </a:lnTo>
                </a:path>
                <a:path w="722629" h="772794">
                  <a:moveTo>
                    <a:pt x="722376" y="359663"/>
                  </a:moveTo>
                  <a:lnTo>
                    <a:pt x="333756" y="4572"/>
                  </a:lnTo>
                </a:path>
                <a:path w="722629" h="772794">
                  <a:moveTo>
                    <a:pt x="722376" y="352044"/>
                  </a:moveTo>
                  <a:lnTo>
                    <a:pt x="129539" y="0"/>
                  </a:lnTo>
                </a:path>
                <a:path w="722629" h="772794">
                  <a:moveTo>
                    <a:pt x="516636" y="355091"/>
                  </a:moveTo>
                  <a:lnTo>
                    <a:pt x="531876" y="0"/>
                  </a:lnTo>
                </a:path>
                <a:path w="722629" h="772794">
                  <a:moveTo>
                    <a:pt x="423672" y="766572"/>
                  </a:moveTo>
                  <a:lnTo>
                    <a:pt x="509015" y="423672"/>
                  </a:lnTo>
                </a:path>
                <a:path w="722629" h="772794">
                  <a:moveTo>
                    <a:pt x="0" y="768096"/>
                  </a:moveTo>
                  <a:lnTo>
                    <a:pt x="118872" y="420624"/>
                  </a:lnTo>
                </a:path>
                <a:path w="722629" h="772794">
                  <a:moveTo>
                    <a:pt x="205739" y="772667"/>
                  </a:moveTo>
                  <a:lnTo>
                    <a:pt x="323088" y="423672"/>
                  </a:lnTo>
                </a:path>
                <a:path w="722629" h="772794">
                  <a:moveTo>
                    <a:pt x="423672" y="766572"/>
                  </a:moveTo>
                  <a:lnTo>
                    <a:pt x="717804" y="425196"/>
                  </a:lnTo>
                </a:path>
                <a:path w="722629" h="772794">
                  <a:moveTo>
                    <a:pt x="205739" y="772667"/>
                  </a:moveTo>
                  <a:lnTo>
                    <a:pt x="121920" y="41757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4175760" y="2759964"/>
              <a:ext cx="509270" cy="349250"/>
            </a:xfrm>
            <a:custGeom>
              <a:avLst/>
              <a:gdLst/>
              <a:ahLst/>
              <a:cxnLst/>
              <a:rect l="l" t="t" r="r" b="b"/>
              <a:pathLst>
                <a:path w="509270" h="349250">
                  <a:moveTo>
                    <a:pt x="0" y="348996"/>
                  </a:moveTo>
                  <a:lnTo>
                    <a:pt x="509015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4079748" y="2759964"/>
              <a:ext cx="806450" cy="361315"/>
            </a:xfrm>
            <a:custGeom>
              <a:avLst/>
              <a:gdLst/>
              <a:ahLst/>
              <a:cxnLst/>
              <a:rect l="l" t="t" r="r" b="b"/>
              <a:pathLst>
                <a:path w="806450" h="361314">
                  <a:moveTo>
                    <a:pt x="699515" y="361188"/>
                  </a:moveTo>
                  <a:lnTo>
                    <a:pt x="3048" y="6096"/>
                  </a:lnTo>
                </a:path>
                <a:path w="806450" h="361314">
                  <a:moveTo>
                    <a:pt x="697991" y="359663"/>
                  </a:moveTo>
                  <a:lnTo>
                    <a:pt x="210312" y="6096"/>
                  </a:lnTo>
                </a:path>
                <a:path w="806450" h="361314">
                  <a:moveTo>
                    <a:pt x="699515" y="356615"/>
                  </a:moveTo>
                  <a:lnTo>
                    <a:pt x="409955" y="3048"/>
                  </a:lnTo>
                </a:path>
                <a:path w="806450" h="361314">
                  <a:moveTo>
                    <a:pt x="297179" y="358139"/>
                  </a:moveTo>
                  <a:lnTo>
                    <a:pt x="0" y="4572"/>
                  </a:lnTo>
                </a:path>
                <a:path w="806450" h="361314">
                  <a:moveTo>
                    <a:pt x="86867" y="355091"/>
                  </a:moveTo>
                  <a:lnTo>
                    <a:pt x="3048" y="0"/>
                  </a:lnTo>
                </a:path>
                <a:path w="806450" h="361314">
                  <a:moveTo>
                    <a:pt x="85343" y="355091"/>
                  </a:moveTo>
                  <a:lnTo>
                    <a:pt x="411479" y="3048"/>
                  </a:lnTo>
                </a:path>
                <a:path w="806450" h="361314">
                  <a:moveTo>
                    <a:pt x="102107" y="348996"/>
                  </a:moveTo>
                  <a:lnTo>
                    <a:pt x="806196" y="0"/>
                  </a:lnTo>
                </a:path>
                <a:path w="806450" h="361314">
                  <a:moveTo>
                    <a:pt x="295655" y="353568"/>
                  </a:moveTo>
                  <a:lnTo>
                    <a:pt x="806196" y="0"/>
                  </a:lnTo>
                </a:path>
                <a:path w="806450" h="361314">
                  <a:moveTo>
                    <a:pt x="297179" y="348996"/>
                  </a:moveTo>
                  <a:lnTo>
                    <a:pt x="597407" y="3048"/>
                  </a:lnTo>
                </a:path>
                <a:path w="806450" h="361314">
                  <a:moveTo>
                    <a:pt x="512063" y="348996"/>
                  </a:moveTo>
                  <a:lnTo>
                    <a:pt x="204215" y="1524"/>
                  </a:lnTo>
                </a:path>
                <a:path w="806450" h="361314">
                  <a:moveTo>
                    <a:pt x="512063" y="348996"/>
                  </a:moveTo>
                  <a:lnTo>
                    <a:pt x="409955" y="7620"/>
                  </a:lnTo>
                </a:path>
                <a:path w="806450" h="361314">
                  <a:moveTo>
                    <a:pt x="699515" y="356615"/>
                  </a:moveTo>
                  <a:lnTo>
                    <a:pt x="601979" y="4572"/>
                  </a:lnTo>
                </a:path>
                <a:path w="806450" h="361314">
                  <a:moveTo>
                    <a:pt x="704088" y="356615"/>
                  </a:moveTo>
                  <a:lnTo>
                    <a:pt x="806196" y="30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/>
          <p:nvPr/>
        </p:nvSpPr>
        <p:spPr>
          <a:xfrm>
            <a:off x="2910077" y="2483357"/>
            <a:ext cx="990600" cy="492759"/>
          </a:xfrm>
          <a:custGeom>
            <a:avLst/>
            <a:gdLst/>
            <a:ahLst/>
            <a:cxnLst/>
            <a:rect l="l" t="t" r="r" b="b"/>
            <a:pathLst>
              <a:path w="990600" h="492760">
                <a:moveTo>
                  <a:pt x="0" y="123062"/>
                </a:moveTo>
                <a:lnTo>
                  <a:pt x="744474" y="123062"/>
                </a:lnTo>
                <a:lnTo>
                  <a:pt x="744474" y="0"/>
                </a:lnTo>
                <a:lnTo>
                  <a:pt x="990600" y="246125"/>
                </a:lnTo>
                <a:lnTo>
                  <a:pt x="744474" y="492251"/>
                </a:lnTo>
                <a:lnTo>
                  <a:pt x="744474" y="369188"/>
                </a:lnTo>
                <a:lnTo>
                  <a:pt x="0" y="369188"/>
                </a:lnTo>
                <a:lnTo>
                  <a:pt x="123063" y="246125"/>
                </a:lnTo>
                <a:lnTo>
                  <a:pt x="0" y="123062"/>
                </a:lnTo>
                <a:close/>
              </a:path>
            </a:pathLst>
          </a:custGeom>
          <a:ln w="25908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2122170" y="1762505"/>
            <a:ext cx="340360" cy="365760"/>
          </a:xfrm>
          <a:custGeom>
            <a:avLst/>
            <a:gdLst/>
            <a:ahLst/>
            <a:cxnLst/>
            <a:rect l="l" t="t" r="r" b="b"/>
            <a:pathLst>
              <a:path w="340360" h="365760">
                <a:moveTo>
                  <a:pt x="339852" y="169926"/>
                </a:moveTo>
                <a:lnTo>
                  <a:pt x="169925" y="0"/>
                </a:lnTo>
                <a:lnTo>
                  <a:pt x="0" y="169926"/>
                </a:lnTo>
                <a:lnTo>
                  <a:pt x="84962" y="169926"/>
                </a:lnTo>
                <a:lnTo>
                  <a:pt x="84962" y="365760"/>
                </a:lnTo>
                <a:lnTo>
                  <a:pt x="254888" y="365760"/>
                </a:lnTo>
                <a:lnTo>
                  <a:pt x="254888" y="169926"/>
                </a:lnTo>
                <a:lnTo>
                  <a:pt x="339852" y="169926"/>
                </a:lnTo>
                <a:close/>
              </a:path>
            </a:pathLst>
          </a:custGeom>
          <a:ln w="19812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1" name="object 31" descr=""/>
          <p:cNvGrpSpPr/>
          <p:nvPr/>
        </p:nvGrpSpPr>
        <p:grpSpPr>
          <a:xfrm>
            <a:off x="4658105" y="1557274"/>
            <a:ext cx="2969895" cy="1569085"/>
            <a:chOff x="4658105" y="1557274"/>
            <a:chExt cx="2969895" cy="1569085"/>
          </a:xfrm>
        </p:grpSpPr>
        <p:pic>
          <p:nvPicPr>
            <p:cNvPr id="32" name="object 3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6191" y="2270760"/>
              <a:ext cx="100584" cy="79248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48883" y="2270760"/>
              <a:ext cx="100584" cy="80772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1575" y="2270760"/>
              <a:ext cx="100584" cy="79248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28259" y="2691384"/>
              <a:ext cx="99060" cy="80772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35523" y="2689860"/>
              <a:ext cx="99060" cy="79248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39739" y="2692908"/>
              <a:ext cx="100584" cy="79248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47003" y="2689860"/>
              <a:ext cx="100584" cy="80772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39027" y="2691384"/>
              <a:ext cx="100584" cy="79248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5183123" y="2342388"/>
              <a:ext cx="408940" cy="355600"/>
            </a:xfrm>
            <a:custGeom>
              <a:avLst/>
              <a:gdLst/>
              <a:ahLst/>
              <a:cxnLst/>
              <a:rect l="l" t="t" r="r" b="b"/>
              <a:pathLst>
                <a:path w="408939" h="355600">
                  <a:moveTo>
                    <a:pt x="0" y="355091"/>
                  </a:moveTo>
                  <a:lnTo>
                    <a:pt x="205739" y="1524"/>
                  </a:lnTo>
                </a:path>
                <a:path w="408939" h="355600">
                  <a:moveTo>
                    <a:pt x="408431" y="355091"/>
                  </a:moveTo>
                  <a:lnTo>
                    <a:pt x="408431" y="1524"/>
                  </a:lnTo>
                </a:path>
                <a:path w="408939" h="355600">
                  <a:moveTo>
                    <a:pt x="207263" y="353567"/>
                  </a:moveTo>
                  <a:lnTo>
                    <a:pt x="207263" y="0"/>
                  </a:lnTo>
                </a:path>
                <a:path w="408939" h="355600">
                  <a:moveTo>
                    <a:pt x="408431" y="352044"/>
                  </a:moveTo>
                  <a:lnTo>
                    <a:pt x="210312" y="30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5388863" y="2343912"/>
              <a:ext cx="413384" cy="353695"/>
            </a:xfrm>
            <a:custGeom>
              <a:avLst/>
              <a:gdLst/>
              <a:ahLst/>
              <a:cxnLst/>
              <a:rect l="l" t="t" r="r" b="b"/>
              <a:pathLst>
                <a:path w="413385" h="353694">
                  <a:moveTo>
                    <a:pt x="0" y="353567"/>
                  </a:moveTo>
                  <a:lnTo>
                    <a:pt x="204215" y="1524"/>
                  </a:lnTo>
                </a:path>
                <a:path w="413385" h="353694">
                  <a:moveTo>
                    <a:pt x="208787" y="352043"/>
                  </a:moveTo>
                  <a:lnTo>
                    <a:pt x="413003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5180075" y="2342388"/>
              <a:ext cx="809625" cy="779145"/>
            </a:xfrm>
            <a:custGeom>
              <a:avLst/>
              <a:gdLst/>
              <a:ahLst/>
              <a:cxnLst/>
              <a:rect l="l" t="t" r="r" b="b"/>
              <a:pathLst>
                <a:path w="809625" h="779144">
                  <a:moveTo>
                    <a:pt x="600456" y="353567"/>
                  </a:moveTo>
                  <a:lnTo>
                    <a:pt x="417575" y="1524"/>
                  </a:lnTo>
                </a:path>
                <a:path w="809625" h="779144">
                  <a:moveTo>
                    <a:pt x="809244" y="352044"/>
                  </a:moveTo>
                  <a:lnTo>
                    <a:pt x="626363" y="0"/>
                  </a:lnTo>
                </a:path>
                <a:path w="809625" h="779144">
                  <a:moveTo>
                    <a:pt x="4572" y="355091"/>
                  </a:moveTo>
                  <a:lnTo>
                    <a:pt x="411479" y="3048"/>
                  </a:lnTo>
                </a:path>
                <a:path w="809625" h="779144">
                  <a:moveTo>
                    <a:pt x="210312" y="353567"/>
                  </a:moveTo>
                  <a:lnTo>
                    <a:pt x="615696" y="1524"/>
                  </a:lnTo>
                </a:path>
                <a:path w="809625" h="779144">
                  <a:moveTo>
                    <a:pt x="7620" y="358139"/>
                  </a:moveTo>
                  <a:lnTo>
                    <a:pt x="621791" y="0"/>
                  </a:lnTo>
                </a:path>
                <a:path w="809625" h="779144">
                  <a:moveTo>
                    <a:pt x="605027" y="358139"/>
                  </a:moveTo>
                  <a:lnTo>
                    <a:pt x="216408" y="3048"/>
                  </a:lnTo>
                </a:path>
                <a:path w="809625" h="779144">
                  <a:moveTo>
                    <a:pt x="809244" y="359663"/>
                  </a:moveTo>
                  <a:lnTo>
                    <a:pt x="422148" y="4572"/>
                  </a:lnTo>
                </a:path>
                <a:path w="809625" h="779144">
                  <a:moveTo>
                    <a:pt x="809244" y="352044"/>
                  </a:moveTo>
                  <a:lnTo>
                    <a:pt x="216408" y="0"/>
                  </a:lnTo>
                </a:path>
                <a:path w="809625" h="779144">
                  <a:moveTo>
                    <a:pt x="605027" y="355091"/>
                  </a:moveTo>
                  <a:lnTo>
                    <a:pt x="618744" y="0"/>
                  </a:lnTo>
                </a:path>
                <a:path w="809625" h="779144">
                  <a:moveTo>
                    <a:pt x="512063" y="766572"/>
                  </a:moveTo>
                  <a:lnTo>
                    <a:pt x="597408" y="423672"/>
                  </a:lnTo>
                </a:path>
                <a:path w="809625" h="779144">
                  <a:moveTo>
                    <a:pt x="88391" y="768096"/>
                  </a:moveTo>
                  <a:lnTo>
                    <a:pt x="205739" y="420624"/>
                  </a:lnTo>
                </a:path>
                <a:path w="809625" h="779144">
                  <a:moveTo>
                    <a:pt x="292608" y="772667"/>
                  </a:moveTo>
                  <a:lnTo>
                    <a:pt x="411479" y="423672"/>
                  </a:lnTo>
                </a:path>
                <a:path w="809625" h="779144">
                  <a:moveTo>
                    <a:pt x="512063" y="766572"/>
                  </a:moveTo>
                  <a:lnTo>
                    <a:pt x="804672" y="425196"/>
                  </a:lnTo>
                </a:path>
                <a:path w="809625" h="779144">
                  <a:moveTo>
                    <a:pt x="294132" y="772667"/>
                  </a:moveTo>
                  <a:lnTo>
                    <a:pt x="208787" y="417575"/>
                  </a:lnTo>
                </a:path>
                <a:path w="809625" h="779144">
                  <a:moveTo>
                    <a:pt x="94487" y="766572"/>
                  </a:moveTo>
                  <a:lnTo>
                    <a:pt x="605027" y="417575"/>
                  </a:lnTo>
                </a:path>
                <a:path w="809625" h="779144">
                  <a:moveTo>
                    <a:pt x="697991" y="778763"/>
                  </a:moveTo>
                  <a:lnTo>
                    <a:pt x="1524" y="423672"/>
                  </a:lnTo>
                </a:path>
                <a:path w="809625" h="779144">
                  <a:moveTo>
                    <a:pt x="697991" y="777239"/>
                  </a:moveTo>
                  <a:lnTo>
                    <a:pt x="208787" y="423672"/>
                  </a:lnTo>
                </a:path>
                <a:path w="809625" h="779144">
                  <a:moveTo>
                    <a:pt x="697991" y="774191"/>
                  </a:moveTo>
                  <a:lnTo>
                    <a:pt x="408432" y="420624"/>
                  </a:lnTo>
                </a:path>
                <a:path w="809625" h="779144">
                  <a:moveTo>
                    <a:pt x="295656" y="775715"/>
                  </a:moveTo>
                  <a:lnTo>
                    <a:pt x="0" y="422148"/>
                  </a:lnTo>
                </a:path>
                <a:path w="809625" h="779144">
                  <a:moveTo>
                    <a:pt x="86868" y="772667"/>
                  </a:moveTo>
                  <a:lnTo>
                    <a:pt x="1524" y="417575"/>
                  </a:lnTo>
                </a:path>
                <a:path w="809625" h="779144">
                  <a:moveTo>
                    <a:pt x="83820" y="772667"/>
                  </a:moveTo>
                  <a:lnTo>
                    <a:pt x="411479" y="420624"/>
                  </a:lnTo>
                </a:path>
                <a:path w="809625" h="779144">
                  <a:moveTo>
                    <a:pt x="100584" y="766572"/>
                  </a:moveTo>
                  <a:lnTo>
                    <a:pt x="804672" y="417575"/>
                  </a:lnTo>
                </a:path>
                <a:path w="809625" h="779144">
                  <a:moveTo>
                    <a:pt x="295656" y="771144"/>
                  </a:moveTo>
                  <a:lnTo>
                    <a:pt x="804672" y="417575"/>
                  </a:lnTo>
                </a:path>
                <a:path w="809625" h="779144">
                  <a:moveTo>
                    <a:pt x="295656" y="766572"/>
                  </a:moveTo>
                  <a:lnTo>
                    <a:pt x="597408" y="420624"/>
                  </a:lnTo>
                </a:path>
                <a:path w="809625" h="779144">
                  <a:moveTo>
                    <a:pt x="512063" y="766572"/>
                  </a:moveTo>
                  <a:lnTo>
                    <a:pt x="204215" y="419100"/>
                  </a:lnTo>
                </a:path>
                <a:path w="809625" h="779144">
                  <a:moveTo>
                    <a:pt x="512063" y="766572"/>
                  </a:moveTo>
                  <a:lnTo>
                    <a:pt x="409956" y="425196"/>
                  </a:lnTo>
                </a:path>
                <a:path w="809625" h="779144">
                  <a:moveTo>
                    <a:pt x="699515" y="774191"/>
                  </a:moveTo>
                  <a:lnTo>
                    <a:pt x="600456" y="422148"/>
                  </a:lnTo>
                </a:path>
                <a:path w="809625" h="779144">
                  <a:moveTo>
                    <a:pt x="704088" y="774191"/>
                  </a:moveTo>
                  <a:lnTo>
                    <a:pt x="804672" y="42062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4200" y="2270760"/>
              <a:ext cx="100584" cy="79248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38416" y="2270760"/>
              <a:ext cx="99060" cy="80772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39583" y="2270760"/>
              <a:ext cx="100584" cy="79248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16267" y="2691384"/>
              <a:ext cx="100583" cy="80772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3532" y="2689860"/>
              <a:ext cx="100584" cy="79248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29272" y="2692908"/>
              <a:ext cx="99059" cy="79248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35011" y="2689860"/>
              <a:ext cx="100584" cy="80772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27035" y="2691384"/>
              <a:ext cx="100584" cy="79248"/>
            </a:xfrm>
            <a:prstGeom prst="rect">
              <a:avLst/>
            </a:prstGeom>
          </p:spPr>
        </p:pic>
        <p:sp>
          <p:nvSpPr>
            <p:cNvPr id="51" name="object 51" descr=""/>
            <p:cNvSpPr/>
            <p:nvPr/>
          </p:nvSpPr>
          <p:spPr>
            <a:xfrm>
              <a:off x="6771132" y="2342388"/>
              <a:ext cx="408940" cy="355600"/>
            </a:xfrm>
            <a:custGeom>
              <a:avLst/>
              <a:gdLst/>
              <a:ahLst/>
              <a:cxnLst/>
              <a:rect l="l" t="t" r="r" b="b"/>
              <a:pathLst>
                <a:path w="408940" h="355600">
                  <a:moveTo>
                    <a:pt x="0" y="355091"/>
                  </a:moveTo>
                  <a:lnTo>
                    <a:pt x="205740" y="1524"/>
                  </a:lnTo>
                </a:path>
                <a:path w="408940" h="355600">
                  <a:moveTo>
                    <a:pt x="408432" y="355091"/>
                  </a:moveTo>
                  <a:lnTo>
                    <a:pt x="408432" y="1524"/>
                  </a:lnTo>
                </a:path>
                <a:path w="408940" h="355600">
                  <a:moveTo>
                    <a:pt x="208788" y="353567"/>
                  </a:moveTo>
                  <a:lnTo>
                    <a:pt x="208788" y="0"/>
                  </a:lnTo>
                </a:path>
                <a:path w="408940" h="355600">
                  <a:moveTo>
                    <a:pt x="408432" y="352044"/>
                  </a:moveTo>
                  <a:lnTo>
                    <a:pt x="210312" y="30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6976872" y="2345436"/>
              <a:ext cx="204470" cy="352425"/>
            </a:xfrm>
            <a:custGeom>
              <a:avLst/>
              <a:gdLst/>
              <a:ahLst/>
              <a:cxnLst/>
              <a:rect l="l" t="t" r="r" b="b"/>
              <a:pathLst>
                <a:path w="204470" h="352425">
                  <a:moveTo>
                    <a:pt x="0" y="352043"/>
                  </a:moveTo>
                  <a:lnTo>
                    <a:pt x="204216" y="0"/>
                  </a:lnTo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6772655" y="2342388"/>
              <a:ext cx="805180" cy="772795"/>
            </a:xfrm>
            <a:custGeom>
              <a:avLst/>
              <a:gdLst/>
              <a:ahLst/>
              <a:cxnLst/>
              <a:rect l="l" t="t" r="r" b="b"/>
              <a:pathLst>
                <a:path w="805179" h="772794">
                  <a:moveTo>
                    <a:pt x="413003" y="353567"/>
                  </a:moveTo>
                  <a:lnTo>
                    <a:pt x="618744" y="1524"/>
                  </a:lnTo>
                </a:path>
                <a:path w="805179" h="772794">
                  <a:moveTo>
                    <a:pt x="595884" y="353567"/>
                  </a:moveTo>
                  <a:lnTo>
                    <a:pt x="413003" y="1524"/>
                  </a:lnTo>
                </a:path>
                <a:path w="805179" h="772794">
                  <a:moveTo>
                    <a:pt x="804672" y="352044"/>
                  </a:moveTo>
                  <a:lnTo>
                    <a:pt x="621792" y="0"/>
                  </a:lnTo>
                </a:path>
                <a:path w="805179" h="772794">
                  <a:moveTo>
                    <a:pt x="0" y="355091"/>
                  </a:moveTo>
                  <a:lnTo>
                    <a:pt x="406908" y="3048"/>
                  </a:lnTo>
                </a:path>
                <a:path w="805179" h="772794">
                  <a:moveTo>
                    <a:pt x="205740" y="353567"/>
                  </a:moveTo>
                  <a:lnTo>
                    <a:pt x="611124" y="1524"/>
                  </a:lnTo>
                </a:path>
                <a:path w="805179" h="772794">
                  <a:moveTo>
                    <a:pt x="4572" y="358139"/>
                  </a:moveTo>
                  <a:lnTo>
                    <a:pt x="618744" y="0"/>
                  </a:lnTo>
                </a:path>
                <a:path w="805179" h="772794">
                  <a:moveTo>
                    <a:pt x="600455" y="358139"/>
                  </a:moveTo>
                  <a:lnTo>
                    <a:pt x="213360" y="3048"/>
                  </a:lnTo>
                </a:path>
                <a:path w="805179" h="772794">
                  <a:moveTo>
                    <a:pt x="804672" y="359663"/>
                  </a:moveTo>
                  <a:lnTo>
                    <a:pt x="417575" y="4572"/>
                  </a:lnTo>
                </a:path>
                <a:path w="805179" h="772794">
                  <a:moveTo>
                    <a:pt x="804672" y="352044"/>
                  </a:moveTo>
                  <a:lnTo>
                    <a:pt x="213360" y="0"/>
                  </a:lnTo>
                </a:path>
                <a:path w="805179" h="772794">
                  <a:moveTo>
                    <a:pt x="600455" y="355091"/>
                  </a:moveTo>
                  <a:lnTo>
                    <a:pt x="614172" y="0"/>
                  </a:lnTo>
                </a:path>
                <a:path w="805179" h="772794">
                  <a:moveTo>
                    <a:pt x="507492" y="766572"/>
                  </a:moveTo>
                  <a:lnTo>
                    <a:pt x="592836" y="423672"/>
                  </a:lnTo>
                </a:path>
                <a:path w="805179" h="772794">
                  <a:moveTo>
                    <a:pt x="83820" y="768096"/>
                  </a:moveTo>
                  <a:lnTo>
                    <a:pt x="201168" y="420624"/>
                  </a:lnTo>
                </a:path>
                <a:path w="805179" h="772794">
                  <a:moveTo>
                    <a:pt x="289560" y="772667"/>
                  </a:moveTo>
                  <a:lnTo>
                    <a:pt x="406908" y="423672"/>
                  </a:lnTo>
                </a:path>
                <a:path w="805179" h="772794">
                  <a:moveTo>
                    <a:pt x="507492" y="766572"/>
                  </a:moveTo>
                  <a:lnTo>
                    <a:pt x="801624" y="425196"/>
                  </a:lnTo>
                </a:path>
                <a:path w="805179" h="772794">
                  <a:moveTo>
                    <a:pt x="289560" y="772667"/>
                  </a:moveTo>
                  <a:lnTo>
                    <a:pt x="205740" y="41757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6864095" y="2759963"/>
              <a:ext cx="509270" cy="349250"/>
            </a:xfrm>
            <a:custGeom>
              <a:avLst/>
              <a:gdLst/>
              <a:ahLst/>
              <a:cxnLst/>
              <a:rect l="l" t="t" r="r" b="b"/>
              <a:pathLst>
                <a:path w="509270" h="349250">
                  <a:moveTo>
                    <a:pt x="0" y="348996"/>
                  </a:moveTo>
                  <a:lnTo>
                    <a:pt x="509015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6768083" y="2759963"/>
              <a:ext cx="806450" cy="361315"/>
            </a:xfrm>
            <a:custGeom>
              <a:avLst/>
              <a:gdLst/>
              <a:ahLst/>
              <a:cxnLst/>
              <a:rect l="l" t="t" r="r" b="b"/>
              <a:pathLst>
                <a:path w="806450" h="361314">
                  <a:moveTo>
                    <a:pt x="697992" y="361188"/>
                  </a:moveTo>
                  <a:lnTo>
                    <a:pt x="1524" y="6096"/>
                  </a:lnTo>
                </a:path>
                <a:path w="806450" h="361314">
                  <a:moveTo>
                    <a:pt x="697992" y="359663"/>
                  </a:moveTo>
                  <a:lnTo>
                    <a:pt x="208788" y="6096"/>
                  </a:lnTo>
                </a:path>
                <a:path w="806450" h="361314">
                  <a:moveTo>
                    <a:pt x="697992" y="356615"/>
                  </a:moveTo>
                  <a:lnTo>
                    <a:pt x="409956" y="3048"/>
                  </a:lnTo>
                </a:path>
                <a:path w="806450" h="361314">
                  <a:moveTo>
                    <a:pt x="295656" y="358139"/>
                  </a:moveTo>
                  <a:lnTo>
                    <a:pt x="0" y="4572"/>
                  </a:lnTo>
                </a:path>
                <a:path w="806450" h="361314">
                  <a:moveTo>
                    <a:pt x="86868" y="355091"/>
                  </a:moveTo>
                  <a:lnTo>
                    <a:pt x="1524" y="0"/>
                  </a:lnTo>
                </a:path>
                <a:path w="806450" h="361314">
                  <a:moveTo>
                    <a:pt x="83820" y="355091"/>
                  </a:moveTo>
                  <a:lnTo>
                    <a:pt x="411480" y="3048"/>
                  </a:lnTo>
                </a:path>
                <a:path w="806450" h="361314">
                  <a:moveTo>
                    <a:pt x="100584" y="348996"/>
                  </a:moveTo>
                  <a:lnTo>
                    <a:pt x="806196" y="0"/>
                  </a:lnTo>
                </a:path>
                <a:path w="806450" h="361314">
                  <a:moveTo>
                    <a:pt x="295656" y="353568"/>
                  </a:moveTo>
                  <a:lnTo>
                    <a:pt x="806196" y="0"/>
                  </a:lnTo>
                </a:path>
                <a:path w="806450" h="361314">
                  <a:moveTo>
                    <a:pt x="295656" y="348996"/>
                  </a:moveTo>
                  <a:lnTo>
                    <a:pt x="597408" y="3048"/>
                  </a:lnTo>
                </a:path>
                <a:path w="806450" h="361314">
                  <a:moveTo>
                    <a:pt x="512064" y="348996"/>
                  </a:moveTo>
                  <a:lnTo>
                    <a:pt x="204216" y="1524"/>
                  </a:lnTo>
                </a:path>
                <a:path w="806450" h="361314">
                  <a:moveTo>
                    <a:pt x="512064" y="348996"/>
                  </a:moveTo>
                  <a:lnTo>
                    <a:pt x="409956" y="7620"/>
                  </a:lnTo>
                </a:path>
                <a:path w="806450" h="361314">
                  <a:moveTo>
                    <a:pt x="699516" y="356615"/>
                  </a:moveTo>
                  <a:lnTo>
                    <a:pt x="600456" y="457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7472172" y="2763012"/>
              <a:ext cx="102235" cy="353695"/>
            </a:xfrm>
            <a:custGeom>
              <a:avLst/>
              <a:gdLst/>
              <a:ahLst/>
              <a:cxnLst/>
              <a:rect l="l" t="t" r="r" b="b"/>
              <a:pathLst>
                <a:path w="102234" h="353694">
                  <a:moveTo>
                    <a:pt x="0" y="353567"/>
                  </a:moveTo>
                  <a:lnTo>
                    <a:pt x="102107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6099809" y="2730246"/>
              <a:ext cx="610870" cy="3175"/>
            </a:xfrm>
            <a:custGeom>
              <a:avLst/>
              <a:gdLst/>
              <a:ahLst/>
              <a:cxnLst/>
              <a:rect l="l" t="t" r="r" b="b"/>
              <a:pathLst>
                <a:path w="610870" h="3175">
                  <a:moveTo>
                    <a:pt x="0" y="0"/>
                  </a:moveTo>
                  <a:lnTo>
                    <a:pt x="610869" y="2793"/>
                  </a:lnTo>
                </a:path>
              </a:pathLst>
            </a:custGeom>
            <a:ln w="32004">
              <a:solidFill>
                <a:srgbClr val="0000F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5923025" y="1567434"/>
              <a:ext cx="326390" cy="327660"/>
            </a:xfrm>
            <a:custGeom>
              <a:avLst/>
              <a:gdLst/>
              <a:ahLst/>
              <a:cxnLst/>
              <a:rect l="l" t="t" r="r" b="b"/>
              <a:pathLst>
                <a:path w="326389" h="327660">
                  <a:moveTo>
                    <a:pt x="326136" y="163067"/>
                  </a:moveTo>
                  <a:lnTo>
                    <a:pt x="163068" y="0"/>
                  </a:lnTo>
                  <a:lnTo>
                    <a:pt x="0" y="163067"/>
                  </a:lnTo>
                  <a:lnTo>
                    <a:pt x="81534" y="163067"/>
                  </a:lnTo>
                  <a:lnTo>
                    <a:pt x="81534" y="327660"/>
                  </a:lnTo>
                  <a:lnTo>
                    <a:pt x="244601" y="327660"/>
                  </a:lnTo>
                  <a:lnTo>
                    <a:pt x="244601" y="163067"/>
                  </a:lnTo>
                  <a:lnTo>
                    <a:pt x="326136" y="163067"/>
                  </a:lnTo>
                  <a:close/>
                </a:path>
              </a:pathLst>
            </a:custGeom>
            <a:ln w="1981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4891277" y="1936242"/>
              <a:ext cx="2240280" cy="41275"/>
            </a:xfrm>
            <a:custGeom>
              <a:avLst/>
              <a:gdLst/>
              <a:ahLst/>
              <a:cxnLst/>
              <a:rect l="l" t="t" r="r" b="b"/>
              <a:pathLst>
                <a:path w="2240279" h="41275">
                  <a:moveTo>
                    <a:pt x="0" y="0"/>
                  </a:moveTo>
                  <a:lnTo>
                    <a:pt x="2240026" y="41148"/>
                  </a:lnTo>
                </a:path>
              </a:pathLst>
            </a:custGeom>
            <a:ln w="2590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4658106" y="1994534"/>
              <a:ext cx="2517140" cy="225425"/>
            </a:xfrm>
            <a:custGeom>
              <a:avLst/>
              <a:gdLst/>
              <a:ahLst/>
              <a:cxnLst/>
              <a:rect l="l" t="t" r="r" b="b"/>
              <a:pathLst>
                <a:path w="2517140" h="225425">
                  <a:moveTo>
                    <a:pt x="600456" y="24003"/>
                  </a:moveTo>
                  <a:lnTo>
                    <a:pt x="584949" y="20574"/>
                  </a:lnTo>
                  <a:lnTo>
                    <a:pt x="497713" y="1270"/>
                  </a:lnTo>
                  <a:lnTo>
                    <a:pt x="492379" y="0"/>
                  </a:lnTo>
                  <a:lnTo>
                    <a:pt x="487045" y="3429"/>
                  </a:lnTo>
                  <a:lnTo>
                    <a:pt x="484759" y="14097"/>
                  </a:lnTo>
                  <a:lnTo>
                    <a:pt x="488061" y="19431"/>
                  </a:lnTo>
                  <a:lnTo>
                    <a:pt x="543902" y="31737"/>
                  </a:lnTo>
                  <a:lnTo>
                    <a:pt x="0" y="205994"/>
                  </a:lnTo>
                  <a:lnTo>
                    <a:pt x="6096" y="224917"/>
                  </a:lnTo>
                  <a:lnTo>
                    <a:pt x="549846" y="50558"/>
                  </a:lnTo>
                  <a:lnTo>
                    <a:pt x="511683" y="92964"/>
                  </a:lnTo>
                  <a:lnTo>
                    <a:pt x="512064" y="99314"/>
                  </a:lnTo>
                  <a:lnTo>
                    <a:pt x="516128" y="102997"/>
                  </a:lnTo>
                  <a:lnTo>
                    <a:pt x="520192" y="106553"/>
                  </a:lnTo>
                  <a:lnTo>
                    <a:pt x="526415" y="106299"/>
                  </a:lnTo>
                  <a:lnTo>
                    <a:pt x="600456" y="24003"/>
                  </a:lnTo>
                  <a:close/>
                </a:path>
                <a:path w="2517140" h="225425">
                  <a:moveTo>
                    <a:pt x="2516759" y="205867"/>
                  </a:moveTo>
                  <a:lnTo>
                    <a:pt x="1838540" y="54089"/>
                  </a:lnTo>
                  <a:lnTo>
                    <a:pt x="1863699" y="46101"/>
                  </a:lnTo>
                  <a:lnTo>
                    <a:pt x="1892935" y="36830"/>
                  </a:lnTo>
                  <a:lnTo>
                    <a:pt x="1895843" y="31242"/>
                  </a:lnTo>
                  <a:lnTo>
                    <a:pt x="1892541" y="20828"/>
                  </a:lnTo>
                  <a:lnTo>
                    <a:pt x="1886966" y="17907"/>
                  </a:lnTo>
                  <a:lnTo>
                    <a:pt x="1781556" y="51435"/>
                  </a:lnTo>
                  <a:lnTo>
                    <a:pt x="1858645" y="122936"/>
                  </a:lnTo>
                  <a:lnTo>
                    <a:pt x="1862582" y="126746"/>
                  </a:lnTo>
                  <a:lnTo>
                    <a:pt x="1868932" y="126492"/>
                  </a:lnTo>
                  <a:lnTo>
                    <a:pt x="1872615" y="122428"/>
                  </a:lnTo>
                  <a:lnTo>
                    <a:pt x="1876298" y="118491"/>
                  </a:lnTo>
                  <a:lnTo>
                    <a:pt x="1876044" y="112141"/>
                  </a:lnTo>
                  <a:lnTo>
                    <a:pt x="1834299" y="73406"/>
                  </a:lnTo>
                  <a:lnTo>
                    <a:pt x="2512441" y="225171"/>
                  </a:lnTo>
                  <a:lnTo>
                    <a:pt x="2516759" y="205867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 descr=""/>
          <p:cNvSpPr txBox="1"/>
          <p:nvPr/>
        </p:nvSpPr>
        <p:spPr>
          <a:xfrm>
            <a:off x="1793494" y="3466338"/>
            <a:ext cx="1042669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 b="1">
                <a:latin typeface="Arial"/>
                <a:cs typeface="Arial"/>
              </a:rPr>
              <a:t>Problem</a:t>
            </a:r>
            <a:endParaRPr sz="2000">
              <a:latin typeface="Arial"/>
              <a:cs typeface="Arial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5218557" y="3494023"/>
            <a:ext cx="1042669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 b="1">
                <a:latin typeface="Arial"/>
                <a:cs typeface="Arial"/>
              </a:rPr>
              <a:t>Problem</a:t>
            </a:r>
            <a:endParaRPr sz="2000">
              <a:latin typeface="Arial"/>
              <a:cs typeface="Arial"/>
            </a:endParaRPr>
          </a:p>
        </p:txBody>
      </p:sp>
      <p:sp>
        <p:nvSpPr>
          <p:cNvPr id="63" name="object 63" descr=""/>
          <p:cNvSpPr/>
          <p:nvPr/>
        </p:nvSpPr>
        <p:spPr>
          <a:xfrm>
            <a:off x="4449317" y="3270630"/>
            <a:ext cx="1061720" cy="288925"/>
          </a:xfrm>
          <a:custGeom>
            <a:avLst/>
            <a:gdLst/>
            <a:ahLst/>
            <a:cxnLst/>
            <a:rect l="l" t="t" r="r" b="b"/>
            <a:pathLst>
              <a:path w="1061720" h="288925">
                <a:moveTo>
                  <a:pt x="56901" y="35697"/>
                </a:moveTo>
                <a:lnTo>
                  <a:pt x="38212" y="41467"/>
                </a:lnTo>
                <a:lnTo>
                  <a:pt x="52570" y="55029"/>
                </a:lnTo>
                <a:lnTo>
                  <a:pt x="1056640" y="288417"/>
                </a:lnTo>
                <a:lnTo>
                  <a:pt x="1061212" y="269113"/>
                </a:lnTo>
                <a:lnTo>
                  <a:pt x="56901" y="35697"/>
                </a:lnTo>
                <a:close/>
              </a:path>
              <a:path w="1061720" h="288925">
                <a:moveTo>
                  <a:pt x="105664" y="0"/>
                </a:moveTo>
                <a:lnTo>
                  <a:pt x="100457" y="1524"/>
                </a:lnTo>
                <a:lnTo>
                  <a:pt x="0" y="32639"/>
                </a:lnTo>
                <a:lnTo>
                  <a:pt x="76454" y="104775"/>
                </a:lnTo>
                <a:lnTo>
                  <a:pt x="80391" y="108585"/>
                </a:lnTo>
                <a:lnTo>
                  <a:pt x="86741" y="108458"/>
                </a:lnTo>
                <a:lnTo>
                  <a:pt x="90424" y="104394"/>
                </a:lnTo>
                <a:lnTo>
                  <a:pt x="94234" y="100457"/>
                </a:lnTo>
                <a:lnTo>
                  <a:pt x="93980" y="94234"/>
                </a:lnTo>
                <a:lnTo>
                  <a:pt x="90043" y="90424"/>
                </a:lnTo>
                <a:lnTo>
                  <a:pt x="52570" y="55029"/>
                </a:lnTo>
                <a:lnTo>
                  <a:pt x="16891" y="46736"/>
                </a:lnTo>
                <a:lnTo>
                  <a:pt x="21336" y="27432"/>
                </a:lnTo>
                <a:lnTo>
                  <a:pt x="83674" y="27432"/>
                </a:lnTo>
                <a:lnTo>
                  <a:pt x="106299" y="20447"/>
                </a:lnTo>
                <a:lnTo>
                  <a:pt x="111506" y="18923"/>
                </a:lnTo>
                <a:lnTo>
                  <a:pt x="114427" y="13335"/>
                </a:lnTo>
                <a:lnTo>
                  <a:pt x="112903" y="8128"/>
                </a:lnTo>
                <a:lnTo>
                  <a:pt x="111252" y="2921"/>
                </a:lnTo>
                <a:lnTo>
                  <a:pt x="105664" y="0"/>
                </a:lnTo>
                <a:close/>
              </a:path>
              <a:path w="1061720" h="288925">
                <a:moveTo>
                  <a:pt x="21336" y="27432"/>
                </a:moveTo>
                <a:lnTo>
                  <a:pt x="16891" y="46736"/>
                </a:lnTo>
                <a:lnTo>
                  <a:pt x="52570" y="55029"/>
                </a:lnTo>
                <a:lnTo>
                  <a:pt x="43521" y="46482"/>
                </a:lnTo>
                <a:lnTo>
                  <a:pt x="21971" y="46482"/>
                </a:lnTo>
                <a:lnTo>
                  <a:pt x="25908" y="29845"/>
                </a:lnTo>
                <a:lnTo>
                  <a:pt x="31718" y="29845"/>
                </a:lnTo>
                <a:lnTo>
                  <a:pt x="21336" y="27432"/>
                </a:lnTo>
                <a:close/>
              </a:path>
              <a:path w="1061720" h="288925">
                <a:moveTo>
                  <a:pt x="25908" y="29845"/>
                </a:moveTo>
                <a:lnTo>
                  <a:pt x="21971" y="46482"/>
                </a:lnTo>
                <a:lnTo>
                  <a:pt x="38212" y="41467"/>
                </a:lnTo>
                <a:lnTo>
                  <a:pt x="25908" y="29845"/>
                </a:lnTo>
                <a:close/>
              </a:path>
              <a:path w="1061720" h="288925">
                <a:moveTo>
                  <a:pt x="38212" y="41467"/>
                </a:moveTo>
                <a:lnTo>
                  <a:pt x="21971" y="46482"/>
                </a:lnTo>
                <a:lnTo>
                  <a:pt x="43521" y="46482"/>
                </a:lnTo>
                <a:lnTo>
                  <a:pt x="38212" y="41467"/>
                </a:lnTo>
                <a:close/>
              </a:path>
              <a:path w="1061720" h="288925">
                <a:moveTo>
                  <a:pt x="31718" y="29845"/>
                </a:moveTo>
                <a:lnTo>
                  <a:pt x="25908" y="29845"/>
                </a:lnTo>
                <a:lnTo>
                  <a:pt x="38212" y="41467"/>
                </a:lnTo>
                <a:lnTo>
                  <a:pt x="56901" y="35697"/>
                </a:lnTo>
                <a:lnTo>
                  <a:pt x="31718" y="29845"/>
                </a:lnTo>
                <a:close/>
              </a:path>
              <a:path w="1061720" h="288925">
                <a:moveTo>
                  <a:pt x="83674" y="27432"/>
                </a:moveTo>
                <a:lnTo>
                  <a:pt x="21336" y="27432"/>
                </a:lnTo>
                <a:lnTo>
                  <a:pt x="56901" y="35697"/>
                </a:lnTo>
                <a:lnTo>
                  <a:pt x="83674" y="27432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 descr=""/>
          <p:cNvSpPr/>
          <p:nvPr/>
        </p:nvSpPr>
        <p:spPr>
          <a:xfrm>
            <a:off x="5969127" y="3181476"/>
            <a:ext cx="1243965" cy="392430"/>
          </a:xfrm>
          <a:custGeom>
            <a:avLst/>
            <a:gdLst/>
            <a:ahLst/>
            <a:cxnLst/>
            <a:rect l="l" t="t" r="r" b="b"/>
            <a:pathLst>
              <a:path w="1243965" h="392429">
                <a:moveTo>
                  <a:pt x="1186752" y="33239"/>
                </a:moveTo>
                <a:lnTo>
                  <a:pt x="0" y="372999"/>
                </a:lnTo>
                <a:lnTo>
                  <a:pt x="5334" y="392049"/>
                </a:lnTo>
                <a:lnTo>
                  <a:pt x="1192471" y="52214"/>
                </a:lnTo>
                <a:lnTo>
                  <a:pt x="1205972" y="38123"/>
                </a:lnTo>
                <a:lnTo>
                  <a:pt x="1186752" y="33239"/>
                </a:lnTo>
                <a:close/>
              </a:path>
              <a:path w="1243965" h="392429">
                <a:moveTo>
                  <a:pt x="1227421" y="23113"/>
                </a:moveTo>
                <a:lnTo>
                  <a:pt x="1222121" y="23113"/>
                </a:lnTo>
                <a:lnTo>
                  <a:pt x="1227581" y="42163"/>
                </a:lnTo>
                <a:lnTo>
                  <a:pt x="1192471" y="52214"/>
                </a:lnTo>
                <a:lnTo>
                  <a:pt x="1156716" y="89535"/>
                </a:lnTo>
                <a:lnTo>
                  <a:pt x="1152905" y="93472"/>
                </a:lnTo>
                <a:lnTo>
                  <a:pt x="1153032" y="99822"/>
                </a:lnTo>
                <a:lnTo>
                  <a:pt x="1156970" y="103505"/>
                </a:lnTo>
                <a:lnTo>
                  <a:pt x="1160906" y="107314"/>
                </a:lnTo>
                <a:lnTo>
                  <a:pt x="1167256" y="107187"/>
                </a:lnTo>
                <a:lnTo>
                  <a:pt x="1171067" y="103250"/>
                </a:lnTo>
                <a:lnTo>
                  <a:pt x="1243838" y="27305"/>
                </a:lnTo>
                <a:lnTo>
                  <a:pt x="1227421" y="23113"/>
                </a:lnTo>
                <a:close/>
              </a:path>
              <a:path w="1243965" h="392429">
                <a:moveTo>
                  <a:pt x="1205972" y="38123"/>
                </a:moveTo>
                <a:lnTo>
                  <a:pt x="1192471" y="52214"/>
                </a:lnTo>
                <a:lnTo>
                  <a:pt x="1227138" y="42290"/>
                </a:lnTo>
                <a:lnTo>
                  <a:pt x="1222375" y="42290"/>
                </a:lnTo>
                <a:lnTo>
                  <a:pt x="1205972" y="38123"/>
                </a:lnTo>
                <a:close/>
              </a:path>
              <a:path w="1243965" h="392429">
                <a:moveTo>
                  <a:pt x="1217676" y="25908"/>
                </a:moveTo>
                <a:lnTo>
                  <a:pt x="1205972" y="38123"/>
                </a:lnTo>
                <a:lnTo>
                  <a:pt x="1222375" y="42290"/>
                </a:lnTo>
                <a:lnTo>
                  <a:pt x="1217676" y="25908"/>
                </a:lnTo>
                <a:close/>
              </a:path>
              <a:path w="1243965" h="392429">
                <a:moveTo>
                  <a:pt x="1222921" y="25908"/>
                </a:moveTo>
                <a:lnTo>
                  <a:pt x="1217676" y="25908"/>
                </a:lnTo>
                <a:lnTo>
                  <a:pt x="1222375" y="42290"/>
                </a:lnTo>
                <a:lnTo>
                  <a:pt x="1227138" y="42290"/>
                </a:lnTo>
                <a:lnTo>
                  <a:pt x="1227581" y="42163"/>
                </a:lnTo>
                <a:lnTo>
                  <a:pt x="1222921" y="25908"/>
                </a:lnTo>
                <a:close/>
              </a:path>
              <a:path w="1243965" h="392429">
                <a:moveTo>
                  <a:pt x="1222121" y="23113"/>
                </a:moveTo>
                <a:lnTo>
                  <a:pt x="1186752" y="33239"/>
                </a:lnTo>
                <a:lnTo>
                  <a:pt x="1205972" y="38123"/>
                </a:lnTo>
                <a:lnTo>
                  <a:pt x="1217676" y="25908"/>
                </a:lnTo>
                <a:lnTo>
                  <a:pt x="1222921" y="25908"/>
                </a:lnTo>
                <a:lnTo>
                  <a:pt x="1222121" y="23113"/>
                </a:lnTo>
                <a:close/>
              </a:path>
              <a:path w="1243965" h="392429">
                <a:moveTo>
                  <a:pt x="1136523" y="0"/>
                </a:moveTo>
                <a:lnTo>
                  <a:pt x="1131189" y="3175"/>
                </a:lnTo>
                <a:lnTo>
                  <a:pt x="1128395" y="13843"/>
                </a:lnTo>
                <a:lnTo>
                  <a:pt x="1131697" y="19176"/>
                </a:lnTo>
                <a:lnTo>
                  <a:pt x="1136903" y="20574"/>
                </a:lnTo>
                <a:lnTo>
                  <a:pt x="1186752" y="33239"/>
                </a:lnTo>
                <a:lnTo>
                  <a:pt x="1222121" y="23113"/>
                </a:lnTo>
                <a:lnTo>
                  <a:pt x="1227421" y="23113"/>
                </a:lnTo>
                <a:lnTo>
                  <a:pt x="1141856" y="1270"/>
                </a:lnTo>
                <a:lnTo>
                  <a:pt x="1136523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 descr=""/>
          <p:cNvSpPr txBox="1"/>
          <p:nvPr/>
        </p:nvSpPr>
        <p:spPr>
          <a:xfrm>
            <a:off x="1769745" y="1326845"/>
            <a:ext cx="1042669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 b="1">
                <a:latin typeface="Arial"/>
                <a:cs typeface="Arial"/>
              </a:rPr>
              <a:t>Solution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5574538" y="1264157"/>
            <a:ext cx="10420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 b="1">
                <a:latin typeface="Arial"/>
                <a:cs typeface="Arial"/>
              </a:rPr>
              <a:t>Solution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67" name="object 67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557392" y="1988057"/>
            <a:ext cx="111506" cy="246125"/>
          </a:xfrm>
          <a:prstGeom prst="rect">
            <a:avLst/>
          </a:prstGeom>
        </p:spPr>
      </p:pic>
      <p:pic>
        <p:nvPicPr>
          <p:cNvPr id="68" name="object 68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595492" y="3271265"/>
            <a:ext cx="111506" cy="246125"/>
          </a:xfrm>
          <a:prstGeom prst="rect">
            <a:avLst/>
          </a:prstGeom>
        </p:spPr>
      </p:pic>
      <p:pic>
        <p:nvPicPr>
          <p:cNvPr id="69" name="object 69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201545" y="3208782"/>
            <a:ext cx="111506" cy="246125"/>
          </a:xfrm>
          <a:prstGeom prst="rect">
            <a:avLst/>
          </a:prstGeom>
        </p:spPr>
      </p:pic>
      <p:sp>
        <p:nvSpPr>
          <p:cNvPr id="70" name="object 70" descr=""/>
          <p:cNvSpPr/>
          <p:nvPr/>
        </p:nvSpPr>
        <p:spPr>
          <a:xfrm>
            <a:off x="1221612" y="6232535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 h="0">
                <a:moveTo>
                  <a:pt x="0" y="0"/>
                </a:moveTo>
                <a:lnTo>
                  <a:pt x="212663" y="0"/>
                </a:lnTo>
              </a:path>
            </a:pathLst>
          </a:custGeom>
          <a:ln w="899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 descr=""/>
          <p:cNvSpPr txBox="1"/>
          <p:nvPr/>
        </p:nvSpPr>
        <p:spPr>
          <a:xfrm>
            <a:off x="1532970" y="5931442"/>
            <a:ext cx="11493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10" i="1">
                <a:latin typeface="Times New Roman"/>
                <a:cs typeface="Times New Roman"/>
              </a:rPr>
              <a:t>N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3071254" y="6201618"/>
            <a:ext cx="358140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77495" algn="l"/>
              </a:tabLst>
            </a:pPr>
            <a:r>
              <a:rPr dirty="0" sz="950" spc="-50" i="1">
                <a:latin typeface="Times New Roman"/>
                <a:cs typeface="Times New Roman"/>
              </a:rPr>
              <a:t>j</a:t>
            </a:r>
            <a:r>
              <a:rPr dirty="0" sz="950" i="1">
                <a:latin typeface="Times New Roman"/>
                <a:cs typeface="Times New Roman"/>
              </a:rPr>
              <a:t>	n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1235146" y="6225798"/>
            <a:ext cx="179070" cy="2825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45" i="1">
                <a:latin typeface="Times New Roman"/>
                <a:cs typeface="Times New Roman"/>
              </a:rPr>
              <a:t>N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1483257" y="6352529"/>
            <a:ext cx="233679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25" i="1">
                <a:latin typeface="Times New Roman"/>
                <a:cs typeface="Times New Roman"/>
              </a:rPr>
              <a:t>n</a:t>
            </a:r>
            <a:r>
              <a:rPr dirty="0" sz="950" spc="25">
                <a:latin typeface="Symbol"/>
                <a:cs typeface="Symbol"/>
              </a:rPr>
              <a:t></a:t>
            </a:r>
            <a:r>
              <a:rPr dirty="0" sz="950" spc="25">
                <a:latin typeface="Times New Roman"/>
                <a:cs typeface="Times New Roman"/>
              </a:rPr>
              <a:t>1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803378" y="6201618"/>
            <a:ext cx="193103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588135" algn="l"/>
                <a:tab pos="1851025" algn="l"/>
              </a:tabLst>
            </a:pPr>
            <a:r>
              <a:rPr dirty="0" sz="950" i="1">
                <a:latin typeface="Times New Roman"/>
                <a:cs typeface="Times New Roman"/>
              </a:rPr>
              <a:t>i</a:t>
            </a:r>
            <a:r>
              <a:rPr dirty="0" sz="950">
                <a:latin typeface="Times New Roman"/>
                <a:cs typeface="Times New Roman"/>
              </a:rPr>
              <a:t>.</a:t>
            </a:r>
            <a:r>
              <a:rPr dirty="0" sz="950" spc="75">
                <a:latin typeface="Times New Roman"/>
                <a:cs typeface="Times New Roman"/>
              </a:rPr>
              <a:t> </a:t>
            </a:r>
            <a:r>
              <a:rPr dirty="0" sz="950" spc="-50" i="1">
                <a:latin typeface="Times New Roman"/>
                <a:cs typeface="Times New Roman"/>
              </a:rPr>
              <a:t>j</a:t>
            </a:r>
            <a:r>
              <a:rPr dirty="0" sz="950" i="1">
                <a:latin typeface="Times New Roman"/>
                <a:cs typeface="Times New Roman"/>
              </a:rPr>
              <a:t>	</a:t>
            </a:r>
            <a:r>
              <a:rPr dirty="0" sz="950" spc="-50" i="1">
                <a:latin typeface="Times New Roman"/>
                <a:cs typeface="Times New Roman"/>
              </a:rPr>
              <a:t>i</a:t>
            </a:r>
            <a:r>
              <a:rPr dirty="0" sz="950" i="1">
                <a:latin typeface="Times New Roman"/>
                <a:cs typeface="Times New Roman"/>
              </a:rPr>
              <a:t>	n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500867" y="5952400"/>
            <a:ext cx="3181985" cy="4108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  <a:tabLst>
                <a:tab pos="538480" algn="l"/>
                <a:tab pos="970915" algn="l"/>
              </a:tabLst>
            </a:pPr>
            <a:r>
              <a:rPr dirty="0" sz="1650" spc="-25" i="1">
                <a:latin typeface="Times New Roman"/>
                <a:cs typeface="Times New Roman"/>
              </a:rPr>
              <a:t>div</a:t>
            </a:r>
            <a:r>
              <a:rPr dirty="0" sz="1650" i="1">
                <a:latin typeface="Times New Roman"/>
                <a:cs typeface="Times New Roman"/>
              </a:rPr>
              <a:t>	</a:t>
            </a:r>
            <a:r>
              <a:rPr dirty="0" sz="1650" spc="40">
                <a:latin typeface="Symbol"/>
                <a:cs typeface="Symbol"/>
              </a:rPr>
              <a:t></a:t>
            </a:r>
            <a:r>
              <a:rPr dirty="0" sz="1650">
                <a:latin typeface="Times New Roman"/>
                <a:cs typeface="Times New Roman"/>
              </a:rPr>
              <a:t>	</a:t>
            </a:r>
            <a:r>
              <a:rPr dirty="0" baseline="-8888" sz="3750" spc="209">
                <a:latin typeface="Symbol"/>
                <a:cs typeface="Symbol"/>
              </a:rPr>
              <a:t></a:t>
            </a:r>
            <a:r>
              <a:rPr dirty="0" baseline="-8888" sz="3750" spc="-494">
                <a:latin typeface="Times New Roman"/>
                <a:cs typeface="Times New Roman"/>
              </a:rPr>
              <a:t> </a:t>
            </a:r>
            <a:r>
              <a:rPr dirty="0" sz="1650" i="1">
                <a:latin typeface="Times New Roman"/>
                <a:cs typeface="Times New Roman"/>
              </a:rPr>
              <a:t>Diff</a:t>
            </a:r>
            <a:r>
              <a:rPr dirty="0" sz="1650" spc="90" i="1">
                <a:latin typeface="Times New Roman"/>
                <a:cs typeface="Times New Roman"/>
              </a:rPr>
              <a:t> </a:t>
            </a:r>
            <a:r>
              <a:rPr dirty="0" sz="1650" spc="60">
                <a:latin typeface="Times New Roman"/>
                <a:cs typeface="Times New Roman"/>
              </a:rPr>
              <a:t>(</a:t>
            </a:r>
            <a:r>
              <a:rPr dirty="0" sz="1650" spc="60" i="1">
                <a:latin typeface="Times New Roman"/>
                <a:cs typeface="Times New Roman"/>
              </a:rPr>
              <a:t>C</a:t>
            </a:r>
            <a:r>
              <a:rPr dirty="0" sz="1650" spc="145" i="1">
                <a:latin typeface="Times New Roman"/>
                <a:cs typeface="Times New Roman"/>
              </a:rPr>
              <a:t> </a:t>
            </a:r>
            <a:r>
              <a:rPr dirty="0" sz="1650" spc="120">
                <a:latin typeface="Times New Roman"/>
                <a:cs typeface="Times New Roman"/>
              </a:rPr>
              <a:t>(</a:t>
            </a:r>
            <a:r>
              <a:rPr dirty="0" sz="1650" spc="120" i="1">
                <a:latin typeface="Times New Roman"/>
                <a:cs typeface="Times New Roman"/>
              </a:rPr>
              <a:t>x</a:t>
            </a:r>
            <a:r>
              <a:rPr dirty="0" sz="1650" spc="375" i="1">
                <a:latin typeface="Times New Roman"/>
                <a:cs typeface="Times New Roman"/>
              </a:rPr>
              <a:t> </a:t>
            </a:r>
            <a:r>
              <a:rPr dirty="0" sz="1650">
                <a:latin typeface="Times New Roman"/>
                <a:cs typeface="Times New Roman"/>
              </a:rPr>
              <a:t>),</a:t>
            </a:r>
            <a:r>
              <a:rPr dirty="0" sz="1650" spc="-210">
                <a:latin typeface="Times New Roman"/>
                <a:cs typeface="Times New Roman"/>
              </a:rPr>
              <a:t> </a:t>
            </a:r>
            <a:r>
              <a:rPr dirty="0" sz="1650" spc="95" i="1">
                <a:latin typeface="Times New Roman"/>
                <a:cs typeface="Times New Roman"/>
              </a:rPr>
              <a:t>C</a:t>
            </a:r>
            <a:r>
              <a:rPr dirty="0" sz="1650" spc="395" i="1">
                <a:latin typeface="Times New Roman"/>
                <a:cs typeface="Times New Roman"/>
              </a:rPr>
              <a:t> </a:t>
            </a:r>
            <a:r>
              <a:rPr dirty="0" sz="1650" spc="120">
                <a:latin typeface="Times New Roman"/>
                <a:cs typeface="Times New Roman"/>
              </a:rPr>
              <a:t>(</a:t>
            </a:r>
            <a:r>
              <a:rPr dirty="0" sz="1650" spc="120" i="1">
                <a:latin typeface="Times New Roman"/>
                <a:cs typeface="Times New Roman"/>
              </a:rPr>
              <a:t>x</a:t>
            </a:r>
            <a:r>
              <a:rPr dirty="0" sz="1650" spc="370" i="1">
                <a:latin typeface="Times New Roman"/>
                <a:cs typeface="Times New Roman"/>
              </a:rPr>
              <a:t> </a:t>
            </a:r>
            <a:r>
              <a:rPr dirty="0" sz="1650" spc="-25">
                <a:latin typeface="Times New Roman"/>
                <a:cs typeface="Times New Roman"/>
              </a:rPr>
              <a:t>)),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1258169" y="5924413"/>
            <a:ext cx="140970" cy="2825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20">
                <a:latin typeface="Times New Roman"/>
                <a:cs typeface="Times New Roman"/>
              </a:rPr>
              <a:t>1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7609337" y="6253275"/>
            <a:ext cx="222250" cy="3473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100" spc="-50">
                <a:latin typeface="Symbol"/>
                <a:cs typeface="Symbol"/>
              </a:rPr>
              <a:t>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5577060" y="6271855"/>
            <a:ext cx="117284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Times New Roman"/>
                <a:cs typeface="Times New Roman"/>
              </a:rPr>
              <a:t>Total</a:t>
            </a:r>
            <a:r>
              <a:rPr dirty="0" sz="1400" spc="459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NNs</a:t>
            </a:r>
            <a:r>
              <a:rPr dirty="0" sz="1400" spc="210">
                <a:latin typeface="Times New Roman"/>
                <a:cs typeface="Times New Roman"/>
              </a:rPr>
              <a:t> </a:t>
            </a:r>
            <a:r>
              <a:rPr dirty="0" sz="1400" spc="-20">
                <a:latin typeface="Times New Roman"/>
                <a:cs typeface="Times New Roman"/>
              </a:rPr>
              <a:t>pair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7807238" y="6264234"/>
            <a:ext cx="241935" cy="1504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800" i="1">
                <a:latin typeface="Times New Roman"/>
                <a:cs typeface="Times New Roman"/>
              </a:rPr>
              <a:t>M </a:t>
            </a:r>
            <a:r>
              <a:rPr dirty="0" sz="800" spc="-25">
                <a:latin typeface="Symbol"/>
                <a:cs typeface="Symbol"/>
              </a:rPr>
              <a:t></a:t>
            </a:r>
            <a:r>
              <a:rPr dirty="0" sz="800" spc="-25">
                <a:latin typeface="Times New Roman"/>
                <a:cs typeface="Times New Roman"/>
              </a:rPr>
              <a:t>1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7805734" y="6450331"/>
            <a:ext cx="213995" cy="1504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800" spc="-25" i="1">
                <a:latin typeface="Times New Roman"/>
                <a:cs typeface="Times New Roman"/>
              </a:rPr>
              <a:t>m</a:t>
            </a:r>
            <a:r>
              <a:rPr dirty="0" sz="800" spc="-25">
                <a:latin typeface="Symbol"/>
                <a:cs typeface="Symbol"/>
              </a:rPr>
              <a:t></a:t>
            </a:r>
            <a:r>
              <a:rPr dirty="0" sz="800" spc="-25">
                <a:latin typeface="Times New Roman"/>
                <a:cs typeface="Times New Roman"/>
              </a:rPr>
              <a:t>1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8011304" y="6301221"/>
            <a:ext cx="15811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0" i="1">
                <a:latin typeface="Times New Roman"/>
                <a:cs typeface="Times New Roman"/>
              </a:rPr>
              <a:t>m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8152662" y="5968298"/>
            <a:ext cx="243204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 i="1">
                <a:latin typeface="Times New Roman"/>
                <a:cs typeface="Times New Roman"/>
              </a:rPr>
              <a:t>div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5306043" y="5897658"/>
            <a:ext cx="2718435" cy="3740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  <a:tabLst>
                <a:tab pos="470534" algn="l"/>
                <a:tab pos="1950720" algn="l"/>
              </a:tabLst>
            </a:pPr>
            <a:r>
              <a:rPr dirty="0" baseline="2469" sz="3375" spc="-30">
                <a:latin typeface="Symbol"/>
                <a:cs typeface="Symbol"/>
              </a:rPr>
              <a:t></a:t>
            </a:r>
            <a:r>
              <a:rPr dirty="0" baseline="3968" sz="2100" spc="-30" i="1">
                <a:latin typeface="Times New Roman"/>
                <a:cs typeface="Times New Roman"/>
              </a:rPr>
              <a:t>div</a:t>
            </a:r>
            <a:r>
              <a:rPr dirty="0" baseline="3968" sz="2100" i="1">
                <a:latin typeface="Times New Roman"/>
                <a:cs typeface="Times New Roman"/>
              </a:rPr>
              <a:t>	</a:t>
            </a:r>
            <a:r>
              <a:rPr dirty="0" baseline="3968" sz="2100">
                <a:latin typeface="Times New Roman"/>
                <a:cs typeface="Times New Roman"/>
              </a:rPr>
              <a:t>for</a:t>
            </a:r>
            <a:r>
              <a:rPr dirty="0" baseline="3968" sz="2100" spc="-44">
                <a:latin typeface="Times New Roman"/>
                <a:cs typeface="Times New Roman"/>
              </a:rPr>
              <a:t> </a:t>
            </a:r>
            <a:r>
              <a:rPr dirty="0" baseline="3968" sz="2100">
                <a:latin typeface="Times New Roman"/>
                <a:cs typeface="Times New Roman"/>
              </a:rPr>
              <a:t>all</a:t>
            </a:r>
            <a:r>
              <a:rPr dirty="0" baseline="3968" sz="2100" spc="15">
                <a:latin typeface="Times New Roman"/>
                <a:cs typeface="Times New Roman"/>
              </a:rPr>
              <a:t> </a:t>
            </a:r>
            <a:r>
              <a:rPr dirty="0" baseline="3968" sz="2100">
                <a:latin typeface="Times New Roman"/>
                <a:cs typeface="Times New Roman"/>
              </a:rPr>
              <a:t>NNs</a:t>
            </a:r>
            <a:r>
              <a:rPr dirty="0" baseline="3968" sz="2100" spc="-240">
                <a:latin typeface="Times New Roman"/>
                <a:cs typeface="Times New Roman"/>
              </a:rPr>
              <a:t> </a:t>
            </a:r>
            <a:r>
              <a:rPr dirty="0" baseline="3968" sz="2100">
                <a:latin typeface="Times New Roman"/>
                <a:cs typeface="Times New Roman"/>
              </a:rPr>
              <a:t>pairs</a:t>
            </a:r>
            <a:r>
              <a:rPr dirty="0" baseline="3968" sz="2100" spc="172">
                <a:latin typeface="Times New Roman"/>
                <a:cs typeface="Times New Roman"/>
              </a:rPr>
              <a:t> </a:t>
            </a:r>
            <a:r>
              <a:rPr dirty="0" baseline="2469" sz="3375" spc="-494">
                <a:latin typeface="Symbol"/>
                <a:cs typeface="Symbol"/>
              </a:rPr>
              <a:t></a:t>
            </a:r>
            <a:r>
              <a:rPr dirty="0" baseline="2469" sz="3375">
                <a:latin typeface="Times New Roman"/>
                <a:cs typeface="Times New Roman"/>
              </a:rPr>
              <a:t>	</a:t>
            </a:r>
            <a:r>
              <a:rPr dirty="0" sz="2100">
                <a:latin typeface="Symbol"/>
                <a:cs typeface="Symbol"/>
              </a:rPr>
              <a:t></a:t>
            </a:r>
            <a:r>
              <a:rPr dirty="0" baseline="83333" sz="1200" i="1">
                <a:latin typeface="Times New Roman"/>
                <a:cs typeface="Times New Roman"/>
              </a:rPr>
              <a:t>M</a:t>
            </a:r>
            <a:r>
              <a:rPr dirty="0" baseline="83333" sz="1200" spc="22" i="1">
                <a:latin typeface="Times New Roman"/>
                <a:cs typeface="Times New Roman"/>
              </a:rPr>
              <a:t> </a:t>
            </a:r>
            <a:r>
              <a:rPr dirty="0" baseline="83333" sz="1200" spc="-15">
                <a:latin typeface="Symbol"/>
                <a:cs typeface="Symbol"/>
              </a:rPr>
              <a:t></a:t>
            </a:r>
            <a:r>
              <a:rPr dirty="0" baseline="83333" sz="1200" spc="-15">
                <a:latin typeface="Times New Roman"/>
                <a:cs typeface="Times New Roman"/>
              </a:rPr>
              <a:t>1</a:t>
            </a:r>
            <a:r>
              <a:rPr dirty="0" baseline="83333" sz="1200" spc="-44">
                <a:latin typeface="Times New Roman"/>
                <a:cs typeface="Times New Roman"/>
              </a:rPr>
              <a:t> </a:t>
            </a:r>
            <a:r>
              <a:rPr dirty="0" sz="2100" spc="-25">
                <a:latin typeface="Symbol"/>
                <a:cs typeface="Symbol"/>
              </a:rPr>
              <a:t></a:t>
            </a:r>
            <a:r>
              <a:rPr dirty="0" baseline="83333" sz="1200" spc="-37" i="1">
                <a:latin typeface="Times New Roman"/>
                <a:cs typeface="Times New Roman"/>
              </a:rPr>
              <a:t>M</a:t>
            </a:r>
            <a:endParaRPr baseline="83333" sz="1200">
              <a:latin typeface="Times New Roman"/>
              <a:cs typeface="Times New Roman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4494174" y="6042948"/>
            <a:ext cx="407352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1113155" algn="l"/>
                <a:tab pos="2559685" algn="l"/>
                <a:tab pos="2955925" algn="l"/>
                <a:tab pos="3408045" algn="l"/>
                <a:tab pos="3890010" algn="l"/>
              </a:tabLst>
            </a:pPr>
            <a:r>
              <a:rPr dirty="0" baseline="-27777" sz="2100" i="1">
                <a:latin typeface="Times New Roman"/>
                <a:cs typeface="Times New Roman"/>
              </a:rPr>
              <a:t>div</a:t>
            </a:r>
            <a:r>
              <a:rPr dirty="0" baseline="-27777" sz="2100" spc="-37" i="1">
                <a:latin typeface="Times New Roman"/>
                <a:cs typeface="Times New Roman"/>
              </a:rPr>
              <a:t> </a:t>
            </a:r>
            <a:r>
              <a:rPr dirty="0" baseline="-27777" sz="2100">
                <a:latin typeface="Times New Roman"/>
                <a:cs typeface="Times New Roman"/>
              </a:rPr>
              <a:t>_</a:t>
            </a:r>
            <a:r>
              <a:rPr dirty="0" baseline="-27777" sz="2100" spc="-142">
                <a:latin typeface="Times New Roman"/>
                <a:cs typeface="Times New Roman"/>
              </a:rPr>
              <a:t> </a:t>
            </a:r>
            <a:r>
              <a:rPr dirty="0" baseline="-27777" sz="2100" i="1">
                <a:latin typeface="Times New Roman"/>
                <a:cs typeface="Times New Roman"/>
              </a:rPr>
              <a:t>ens </a:t>
            </a:r>
            <a:r>
              <a:rPr dirty="0" baseline="-27777" sz="2100">
                <a:latin typeface="Symbol"/>
                <a:cs typeface="Symbol"/>
              </a:rPr>
              <a:t></a:t>
            </a:r>
            <a:r>
              <a:rPr dirty="0" baseline="-27777" sz="2100">
                <a:latin typeface="Times New Roman"/>
                <a:cs typeface="Times New Roman"/>
              </a:rPr>
              <a:t> </a:t>
            </a:r>
            <a:r>
              <a:rPr dirty="0" u="sng" sz="8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i</a:t>
            </a:r>
            <a:r>
              <a:rPr dirty="0" u="sng" sz="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.</a:t>
            </a:r>
            <a:r>
              <a:rPr dirty="0" u="sng" sz="800" spc="1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800" spc="-5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j</a:t>
            </a:r>
            <a:r>
              <a:rPr dirty="0" u="sng" sz="8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800" spc="440" i="1">
                <a:latin typeface="Times New Roman"/>
                <a:cs typeface="Times New Roman"/>
              </a:rPr>
              <a:t> </a:t>
            </a:r>
            <a:r>
              <a:rPr dirty="0" baseline="-27777" sz="2100">
                <a:latin typeface="Symbol"/>
                <a:cs typeface="Symbol"/>
              </a:rPr>
              <a:t></a:t>
            </a:r>
            <a:r>
              <a:rPr dirty="0" baseline="-27777" sz="2100">
                <a:latin typeface="Times New Roman"/>
                <a:cs typeface="Times New Roman"/>
              </a:rPr>
              <a:t> </a:t>
            </a:r>
            <a:r>
              <a:rPr dirty="0" u="sng" sz="8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800" spc="-25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</a:t>
            </a:r>
            <a:r>
              <a:rPr dirty="0" u="sng" sz="800" spc="-25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</a:t>
            </a:r>
            <a:r>
              <a:rPr dirty="0" u="sng" sz="800" spc="-2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dirty="0" u="sng" sz="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800" spc="-1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j</a:t>
            </a:r>
            <a:r>
              <a:rPr dirty="0" u="sng" sz="800" spc="-1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</a:t>
            </a:r>
            <a:r>
              <a:rPr dirty="0" u="sng" sz="800" spc="-1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</a:t>
            </a:r>
            <a:r>
              <a:rPr dirty="0" u="sng" sz="800" spc="-1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</a:t>
            </a:r>
            <a:r>
              <a:rPr dirty="0" u="sng" sz="800" spc="-1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dirty="0" u="sng" sz="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17361" sz="12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</a:t>
            </a:r>
            <a:r>
              <a:rPr dirty="0" u="sng" baseline="17361" sz="1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.</a:t>
            </a:r>
            <a:r>
              <a:rPr dirty="0" u="sng" baseline="17361" sz="1200" spc="22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17361" sz="1200" spc="-75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j</a:t>
            </a:r>
            <a:r>
              <a:rPr dirty="0" u="sng" baseline="17361" sz="1200" spc="75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baseline="17361" sz="1200">
              <a:latin typeface="Times New Roman"/>
              <a:cs typeface="Times New Roman"/>
            </a:endParaRPr>
          </a:p>
        </p:txBody>
      </p:sp>
      <p:sp>
        <p:nvSpPr>
          <p:cNvPr id="86" name="object 86" descr=""/>
          <p:cNvSpPr txBox="1"/>
          <p:nvPr/>
        </p:nvSpPr>
        <p:spPr>
          <a:xfrm>
            <a:off x="334467" y="3801236"/>
            <a:ext cx="8615045" cy="1918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9370" marR="5080" indent="254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NNE,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component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NNs</a:t>
            </a:r>
            <a:r>
              <a:rPr dirty="0" sz="18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solve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problem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individually</a:t>
            </a:r>
            <a:r>
              <a:rPr dirty="0" sz="1800" spc="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combine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their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outputs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NNE’s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output</a:t>
            </a:r>
            <a:r>
              <a:rPr dirty="0" sz="1800">
                <a:solidFill>
                  <a:srgbClr val="00AF50"/>
                </a:solidFill>
                <a:latin typeface="Arial"/>
                <a:cs typeface="Arial"/>
              </a:rPr>
              <a:t>.</a:t>
            </a:r>
            <a:r>
              <a:rPr dirty="0" sz="1800" spc="-2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better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performance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diversity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among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NNs</a:t>
            </a:r>
            <a:r>
              <a:rPr dirty="0" sz="18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important.</a:t>
            </a:r>
            <a:endParaRPr sz="1800">
              <a:latin typeface="Arial"/>
              <a:cs typeface="Arial"/>
            </a:endParaRPr>
          </a:p>
          <a:p>
            <a:pPr marL="241300" marR="43180" indent="-229235">
              <a:lnSpc>
                <a:spcPct val="100000"/>
              </a:lnSpc>
              <a:spcBef>
                <a:spcPts val="1700"/>
              </a:spcBef>
              <a:buClr>
                <a:srgbClr val="333399"/>
              </a:buClr>
              <a:buFont typeface="Wingdings"/>
              <a:buChar char=""/>
              <a:tabLst>
                <a:tab pos="242570" algn="l"/>
              </a:tabLst>
            </a:pPr>
            <a:r>
              <a:rPr dirty="0" sz="1600">
                <a:latin typeface="Arial"/>
                <a:cs typeface="Arial"/>
              </a:rPr>
              <a:t>Diversity</a:t>
            </a:r>
            <a:r>
              <a:rPr dirty="0" sz="1600" spc="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means</a:t>
            </a:r>
            <a:r>
              <a:rPr dirty="0" sz="1600" spc="40"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disagreement</a:t>
            </a:r>
            <a:r>
              <a:rPr dirty="0" sz="1600" spc="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among</a:t>
            </a:r>
            <a:r>
              <a:rPr dirty="0" sz="1600" spc="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1600" spc="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NNs</a:t>
            </a:r>
            <a:r>
              <a:rPr dirty="0" sz="1600">
                <a:latin typeface="Arial"/>
                <a:cs typeface="Arial"/>
              </a:rPr>
              <a:t>.</a:t>
            </a:r>
            <a:r>
              <a:rPr dirty="0" sz="1600" spc="35"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Pair</a:t>
            </a:r>
            <a:r>
              <a:rPr dirty="0" sz="1600" spc="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wise</a:t>
            </a:r>
            <a:r>
              <a:rPr dirty="0" sz="1600" spc="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plain</a:t>
            </a:r>
            <a:r>
              <a:rPr dirty="0" sz="1600" spc="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disagreement</a:t>
            </a:r>
            <a:r>
              <a:rPr dirty="0" sz="1600" spc="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dirty="0" sz="1600" i="1">
                <a:solidFill>
                  <a:srgbClr val="0000FF"/>
                </a:solidFill>
                <a:latin typeface="Arial"/>
                <a:cs typeface="Arial"/>
              </a:rPr>
              <a:t>PD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)</a:t>
            </a:r>
            <a:r>
              <a:rPr dirty="0" sz="1600" spc="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measure </a:t>
            </a:r>
            <a:r>
              <a:rPr dirty="0" sz="1600" spc="-10">
                <a:latin typeface="Arial"/>
                <a:cs typeface="Arial"/>
              </a:rPr>
              <a:t>	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most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popular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among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various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measuring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techniques.</a:t>
            </a:r>
            <a:endParaRPr sz="1600">
              <a:latin typeface="Arial"/>
              <a:cs typeface="Arial"/>
            </a:endParaRPr>
          </a:p>
          <a:p>
            <a:pPr marL="241300" marR="40640" indent="-229235">
              <a:lnSpc>
                <a:spcPct val="100000"/>
              </a:lnSpc>
              <a:spcBef>
                <a:spcPts val="1200"/>
              </a:spcBef>
              <a:buClr>
                <a:srgbClr val="333399"/>
              </a:buClr>
              <a:buFont typeface="Wingdings"/>
              <a:buChar char=""/>
              <a:tabLst>
                <a:tab pos="242570" algn="l"/>
              </a:tabLst>
            </a:pP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8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9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NNs</a:t>
            </a:r>
            <a:r>
              <a:rPr dirty="0" sz="1600" spc="8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pair,</a:t>
            </a:r>
            <a:r>
              <a:rPr dirty="0" sz="1600" spc="105"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diversity</a:t>
            </a:r>
            <a:r>
              <a:rPr dirty="0" sz="1600" spc="8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i="1">
                <a:solidFill>
                  <a:srgbClr val="0000FF"/>
                </a:solidFill>
                <a:latin typeface="Arial"/>
                <a:cs typeface="Arial"/>
              </a:rPr>
              <a:t>(div)</a:t>
            </a:r>
            <a:r>
              <a:rPr dirty="0" sz="1600" spc="9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8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equal</a:t>
            </a:r>
            <a:r>
              <a:rPr dirty="0" sz="1600" spc="9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9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80"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proportion</a:t>
            </a:r>
            <a:r>
              <a:rPr dirty="0" sz="1600" spc="9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1600" spc="9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1600" spc="9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patterns</a:t>
            </a:r>
            <a:r>
              <a:rPr dirty="0" sz="1600" spc="9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on</a:t>
            </a:r>
            <a:r>
              <a:rPr dirty="0" sz="1600" spc="10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which</a:t>
            </a:r>
            <a:r>
              <a:rPr dirty="0" sz="1600" spc="8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NNs</a:t>
            </a:r>
            <a:r>
              <a:rPr dirty="0" sz="1600" spc="8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000FF"/>
                </a:solidFill>
                <a:latin typeface="Arial"/>
                <a:cs typeface="Arial"/>
              </a:rPr>
              <a:t>reply </a:t>
            </a:r>
            <a:r>
              <a:rPr dirty="0" sz="1600" spc="-1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different</a:t>
            </a:r>
            <a:r>
              <a:rPr dirty="0" sz="16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class</a:t>
            </a:r>
            <a:r>
              <a:rPr dirty="0" sz="16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predictions</a:t>
            </a:r>
            <a:r>
              <a:rPr dirty="0" sz="1600">
                <a:latin typeface="Arial"/>
                <a:cs typeface="Arial"/>
              </a:rPr>
              <a:t>.</a:t>
            </a:r>
            <a:r>
              <a:rPr dirty="0" sz="1600" spc="-7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total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NNE</a:t>
            </a:r>
            <a:r>
              <a:rPr dirty="0" sz="16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diversity</a:t>
            </a:r>
            <a:r>
              <a:rPr dirty="0" sz="16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(</a:t>
            </a:r>
            <a:r>
              <a:rPr dirty="0" sz="1600" i="1">
                <a:latin typeface="Arial"/>
                <a:cs typeface="Arial"/>
              </a:rPr>
              <a:t>div_ens)</a:t>
            </a:r>
            <a:r>
              <a:rPr dirty="0" sz="1600" spc="-30" i="1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average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for</a:t>
            </a:r>
            <a:r>
              <a:rPr dirty="0" sz="16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all</a:t>
            </a:r>
            <a:r>
              <a:rPr dirty="0" sz="160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16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000FF"/>
                </a:solidFill>
                <a:latin typeface="Arial"/>
                <a:cs typeface="Arial"/>
              </a:rPr>
              <a:t>pairs</a:t>
            </a:r>
            <a:r>
              <a:rPr dirty="0" sz="1600" spc="-1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</p:txBody>
      </p:sp>
      <p:sp>
        <p:nvSpPr>
          <p:cNvPr id="87" name="object 87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12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4980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Data</a:t>
            </a:r>
            <a:r>
              <a:rPr dirty="0" spc="-60"/>
              <a:t> </a:t>
            </a:r>
            <a:r>
              <a:rPr dirty="0"/>
              <a:t>Sampling</a:t>
            </a:r>
            <a:r>
              <a:rPr dirty="0" spc="-70"/>
              <a:t> </a:t>
            </a:r>
            <a:r>
              <a:rPr dirty="0"/>
              <a:t>for</a:t>
            </a:r>
            <a:r>
              <a:rPr dirty="0" spc="-65"/>
              <a:t> </a:t>
            </a:r>
            <a:r>
              <a:rPr dirty="0"/>
              <a:t>NNE</a:t>
            </a:r>
            <a:r>
              <a:rPr dirty="0" spc="-70"/>
              <a:t> </a:t>
            </a:r>
            <a:r>
              <a:rPr dirty="0" spc="-10"/>
              <a:t>Construction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31140" y="1596974"/>
            <a:ext cx="8630285" cy="36309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6379">
              <a:lnSpc>
                <a:spcPct val="100000"/>
              </a:lnSpc>
              <a:spcBef>
                <a:spcPts val="105"/>
              </a:spcBef>
              <a:tabLst>
                <a:tab pos="1139825" algn="l"/>
                <a:tab pos="2202180" algn="l"/>
                <a:tab pos="3108960" algn="l"/>
                <a:tab pos="4495800" algn="l"/>
                <a:tab pos="5122545" algn="l"/>
                <a:tab pos="5436235" algn="l"/>
                <a:tab pos="5849620" algn="l"/>
                <a:tab pos="7037070" algn="l"/>
                <a:tab pos="8321675" algn="l"/>
              </a:tabLst>
            </a:pP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Proper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diversity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2000" spc="-20">
                <a:latin typeface="Arial"/>
                <a:cs typeface="Arial"/>
              </a:rPr>
              <a:t>among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component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25">
                <a:latin typeface="Arial"/>
                <a:cs typeface="Arial"/>
              </a:rPr>
              <a:t>NNs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25">
                <a:latin typeface="Arial"/>
                <a:cs typeface="Arial"/>
              </a:rPr>
              <a:t>is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25">
                <a:latin typeface="Arial"/>
                <a:cs typeface="Arial"/>
              </a:rPr>
              <a:t>an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important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parameter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2000" spc="-25">
                <a:latin typeface="Arial"/>
                <a:cs typeface="Arial"/>
              </a:rPr>
              <a:t>for</a:t>
            </a:r>
            <a:endParaRPr sz="2000">
              <a:latin typeface="Arial"/>
              <a:cs typeface="Arial"/>
            </a:endParaRPr>
          </a:p>
          <a:p>
            <a:pPr marL="252729">
              <a:lnSpc>
                <a:spcPct val="100000"/>
              </a:lnSpc>
            </a:pP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ensemble</a:t>
            </a:r>
            <a:r>
              <a:rPr dirty="0" sz="20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construction</a:t>
            </a:r>
            <a:r>
              <a:rPr dirty="0" sz="20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that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failure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may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compensate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by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others.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75"/>
              </a:spcBef>
            </a:pPr>
            <a:endParaRPr sz="2000">
              <a:latin typeface="Arial"/>
              <a:cs typeface="Arial"/>
            </a:endParaRPr>
          </a:p>
          <a:p>
            <a:pPr algn="just" marL="242570" marR="28575" indent="-230504">
              <a:lnSpc>
                <a:spcPct val="100000"/>
              </a:lnSpc>
              <a:buClr>
                <a:srgbClr val="333399"/>
              </a:buClr>
              <a:buFont typeface="Wingdings"/>
              <a:buChar char=""/>
              <a:tabLst>
                <a:tab pos="242570" algn="l"/>
              </a:tabLst>
            </a:pPr>
            <a:r>
              <a:rPr dirty="0" sz="2000">
                <a:latin typeface="Arial"/>
                <a:cs typeface="Arial"/>
              </a:rPr>
              <a:t>There</a:t>
            </a:r>
            <a:r>
              <a:rPr dirty="0" sz="2000" spc="2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250"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various</a:t>
            </a:r>
            <a:r>
              <a:rPr dirty="0" sz="2000" spc="2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ways</a:t>
            </a:r>
            <a:r>
              <a:rPr dirty="0" sz="2000" spc="2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one</a:t>
            </a:r>
            <a:r>
              <a:rPr dirty="0" sz="2000" spc="25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can</a:t>
            </a:r>
            <a:r>
              <a:rPr dirty="0" sz="2000" spc="245"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produce</a:t>
            </a:r>
            <a:r>
              <a:rPr dirty="0" sz="2000" spc="254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diverse</a:t>
            </a:r>
            <a:r>
              <a:rPr dirty="0" sz="2000" spc="2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NNs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2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such</a:t>
            </a:r>
            <a:r>
              <a:rPr dirty="0" sz="2000" spc="25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as</a:t>
            </a:r>
            <a:r>
              <a:rPr dirty="0" sz="2000" spc="24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varying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initial</a:t>
            </a:r>
            <a:r>
              <a:rPr dirty="0" sz="20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random</a:t>
            </a:r>
            <a:r>
              <a:rPr dirty="0" sz="20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weights,</a:t>
            </a:r>
            <a:r>
              <a:rPr dirty="0" sz="20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algorithm</a:t>
            </a:r>
            <a:r>
              <a:rPr dirty="0" sz="2000" spc="-6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employed</a:t>
            </a:r>
            <a:r>
              <a:rPr dirty="0" sz="20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and</a:t>
            </a:r>
            <a:r>
              <a:rPr dirty="0" sz="20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training</a:t>
            </a:r>
            <a:r>
              <a:rPr dirty="0" sz="20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r>
              <a:rPr dirty="0" sz="2000" spc="-1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algn="just" marL="242570" marR="31750" indent="-230504">
              <a:lnSpc>
                <a:spcPct val="100000"/>
              </a:lnSpc>
              <a:spcBef>
                <a:spcPts val="1805"/>
              </a:spcBef>
              <a:buClr>
                <a:srgbClr val="333399"/>
              </a:buClr>
              <a:buFont typeface="Wingdings"/>
              <a:buChar char=""/>
              <a:tabLst>
                <a:tab pos="242570" algn="l"/>
              </a:tabLst>
            </a:pPr>
            <a:r>
              <a:rPr dirty="0" sz="2000">
                <a:latin typeface="Arial"/>
                <a:cs typeface="Arial"/>
              </a:rPr>
              <a:t>Since</a:t>
            </a:r>
            <a:r>
              <a:rPr dirty="0" sz="2000" spc="110"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functionality</a:t>
            </a:r>
            <a:r>
              <a:rPr dirty="0" sz="2000" spc="9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2000" spc="1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dirty="0" sz="2000" spc="1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NN</a:t>
            </a:r>
            <a:r>
              <a:rPr dirty="0" sz="2000" spc="1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depends</a:t>
            </a:r>
            <a:r>
              <a:rPr dirty="0" sz="2000" spc="1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10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its</a:t>
            </a:r>
            <a:r>
              <a:rPr dirty="0" sz="2000" spc="110"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training</a:t>
            </a:r>
            <a:r>
              <a:rPr dirty="0" sz="2000" spc="1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100"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r>
              <a:rPr dirty="0" sz="2000" spc="9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sampling</a:t>
            </a:r>
            <a:r>
              <a:rPr dirty="0" sz="2000" spc="10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is </a:t>
            </a:r>
            <a:r>
              <a:rPr dirty="0" sz="2000">
                <a:latin typeface="Arial"/>
                <a:cs typeface="Arial"/>
              </a:rPr>
              <a:t>considered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most</a:t>
            </a:r>
            <a:r>
              <a:rPr dirty="0" sz="20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effective</a:t>
            </a:r>
            <a:r>
              <a:rPr dirty="0" sz="20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for</a:t>
            </a:r>
            <a:r>
              <a:rPr dirty="0" sz="20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diversity</a:t>
            </a:r>
            <a:r>
              <a:rPr dirty="0" sz="20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than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other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approaches.</a:t>
            </a:r>
            <a:endParaRPr sz="2000">
              <a:latin typeface="Arial"/>
              <a:cs typeface="Arial"/>
            </a:endParaRPr>
          </a:p>
          <a:p>
            <a:pPr algn="just" marL="242570" marR="27940" indent="-230504">
              <a:lnSpc>
                <a:spcPct val="100000"/>
              </a:lnSpc>
              <a:spcBef>
                <a:spcPts val="1800"/>
              </a:spcBef>
              <a:buClr>
                <a:srgbClr val="333399"/>
              </a:buClr>
              <a:buFont typeface="Wingdings"/>
              <a:buChar char=""/>
              <a:tabLst>
                <a:tab pos="242570" algn="l"/>
              </a:tabLst>
            </a:pPr>
            <a:r>
              <a:rPr dirty="0" sz="2000">
                <a:latin typeface="Arial"/>
                <a:cs typeface="Arial"/>
              </a:rPr>
              <a:t>Data</a:t>
            </a:r>
            <a:r>
              <a:rPr dirty="0" sz="2000" spc="3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sampling</a:t>
            </a:r>
            <a:r>
              <a:rPr dirty="0" sz="2000" spc="3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(i.e.</a:t>
            </a:r>
            <a:r>
              <a:rPr dirty="0" sz="2000" spc="3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variation</a:t>
            </a:r>
            <a:r>
              <a:rPr dirty="0" sz="2000" spc="3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3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training</a:t>
            </a:r>
            <a:r>
              <a:rPr dirty="0" sz="2000" spc="3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data)</a:t>
            </a:r>
            <a:r>
              <a:rPr dirty="0" sz="2000" spc="3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involves:</a:t>
            </a:r>
            <a:r>
              <a:rPr dirty="0" sz="2000" spc="310"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bootstrapping</a:t>
            </a:r>
            <a:r>
              <a:rPr dirty="0" sz="2000" spc="3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0000FF"/>
                </a:solidFill>
                <a:latin typeface="Arial"/>
                <a:cs typeface="Arial"/>
              </a:rPr>
              <a:t>of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original</a:t>
            </a:r>
            <a:r>
              <a:rPr dirty="0" sz="2000" spc="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training</a:t>
            </a:r>
            <a:r>
              <a:rPr dirty="0" sz="2000" spc="6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data,</a:t>
            </a:r>
            <a:r>
              <a:rPr dirty="0" sz="2000" spc="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generation</a:t>
            </a:r>
            <a:r>
              <a:rPr dirty="0" sz="2000" spc="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artificial</a:t>
            </a:r>
            <a:r>
              <a:rPr dirty="0" sz="2000" spc="6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data,</a:t>
            </a:r>
            <a:r>
              <a:rPr dirty="0" sz="2000" spc="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sampling</a:t>
            </a:r>
            <a:r>
              <a:rPr dirty="0" sz="2000" spc="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2000" spc="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input</a:t>
            </a:r>
            <a:r>
              <a:rPr dirty="0" sz="2000" spc="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features, </a:t>
            </a:r>
            <a:r>
              <a:rPr dirty="0" sz="2000" spc="-20">
                <a:solidFill>
                  <a:srgbClr val="0000FF"/>
                </a:solidFill>
                <a:latin typeface="Arial"/>
                <a:cs typeface="Arial"/>
              </a:rPr>
              <a:t>etc.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13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8021" y="1727326"/>
            <a:ext cx="2515107" cy="2541651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579119" y="2959607"/>
            <a:ext cx="422275" cy="306705"/>
            <a:chOff x="579119" y="2959607"/>
            <a:chExt cx="422275" cy="306705"/>
          </a:xfrm>
        </p:grpSpPr>
        <p:sp>
          <p:nvSpPr>
            <p:cNvPr id="4" name="object 4" descr=""/>
            <p:cNvSpPr/>
            <p:nvPr/>
          </p:nvSpPr>
          <p:spPr>
            <a:xfrm>
              <a:off x="589025" y="2969513"/>
              <a:ext cx="402590" cy="287020"/>
            </a:xfrm>
            <a:custGeom>
              <a:avLst/>
              <a:gdLst/>
              <a:ahLst/>
              <a:cxnLst/>
              <a:rect l="l" t="t" r="r" b="b"/>
              <a:pathLst>
                <a:path w="402590" h="287020">
                  <a:moveTo>
                    <a:pt x="185292" y="0"/>
                  </a:moveTo>
                  <a:lnTo>
                    <a:pt x="185292" y="71627"/>
                  </a:lnTo>
                  <a:lnTo>
                    <a:pt x="0" y="71627"/>
                  </a:lnTo>
                  <a:lnTo>
                    <a:pt x="0" y="214884"/>
                  </a:lnTo>
                  <a:lnTo>
                    <a:pt x="185292" y="214884"/>
                  </a:lnTo>
                  <a:lnTo>
                    <a:pt x="185292" y="286512"/>
                  </a:lnTo>
                  <a:lnTo>
                    <a:pt x="402336" y="143256"/>
                  </a:lnTo>
                  <a:lnTo>
                    <a:pt x="1852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89025" y="2969513"/>
              <a:ext cx="402590" cy="287020"/>
            </a:xfrm>
            <a:custGeom>
              <a:avLst/>
              <a:gdLst/>
              <a:ahLst/>
              <a:cxnLst/>
              <a:rect l="l" t="t" r="r" b="b"/>
              <a:pathLst>
                <a:path w="402590" h="287020">
                  <a:moveTo>
                    <a:pt x="0" y="71627"/>
                  </a:moveTo>
                  <a:lnTo>
                    <a:pt x="185292" y="71627"/>
                  </a:lnTo>
                  <a:lnTo>
                    <a:pt x="185292" y="0"/>
                  </a:lnTo>
                  <a:lnTo>
                    <a:pt x="402336" y="143256"/>
                  </a:lnTo>
                  <a:lnTo>
                    <a:pt x="185292" y="286512"/>
                  </a:lnTo>
                  <a:lnTo>
                    <a:pt x="185292" y="214884"/>
                  </a:lnTo>
                  <a:lnTo>
                    <a:pt x="0" y="214884"/>
                  </a:lnTo>
                  <a:lnTo>
                    <a:pt x="0" y="71627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/>
          <p:nvPr/>
        </p:nvSpPr>
        <p:spPr>
          <a:xfrm>
            <a:off x="4328921" y="2951226"/>
            <a:ext cx="1270" cy="995044"/>
          </a:xfrm>
          <a:custGeom>
            <a:avLst/>
            <a:gdLst/>
            <a:ahLst/>
            <a:cxnLst/>
            <a:rect l="l" t="t" r="r" b="b"/>
            <a:pathLst>
              <a:path w="1270" h="995045">
                <a:moveTo>
                  <a:pt x="0" y="0"/>
                </a:moveTo>
                <a:lnTo>
                  <a:pt x="762" y="994791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5779770" y="2567177"/>
            <a:ext cx="452755" cy="615950"/>
          </a:xfrm>
          <a:custGeom>
            <a:avLst/>
            <a:gdLst/>
            <a:ahLst/>
            <a:cxnLst/>
            <a:rect l="l" t="t" r="r" b="b"/>
            <a:pathLst>
              <a:path w="452754" h="615950">
                <a:moveTo>
                  <a:pt x="0" y="307848"/>
                </a:moveTo>
                <a:lnTo>
                  <a:pt x="3646" y="252503"/>
                </a:lnTo>
                <a:lnTo>
                  <a:pt x="14161" y="200416"/>
                </a:lnTo>
                <a:lnTo>
                  <a:pt x="30903" y="152456"/>
                </a:lnTo>
                <a:lnTo>
                  <a:pt x="53233" y="109491"/>
                </a:lnTo>
                <a:lnTo>
                  <a:pt x="80511" y="72391"/>
                </a:lnTo>
                <a:lnTo>
                  <a:pt x="112098" y="42022"/>
                </a:lnTo>
                <a:lnTo>
                  <a:pt x="147354" y="19255"/>
                </a:lnTo>
                <a:lnTo>
                  <a:pt x="185639" y="4958"/>
                </a:lnTo>
                <a:lnTo>
                  <a:pt x="226313" y="0"/>
                </a:lnTo>
                <a:lnTo>
                  <a:pt x="266988" y="4958"/>
                </a:lnTo>
                <a:lnTo>
                  <a:pt x="305273" y="19255"/>
                </a:lnTo>
                <a:lnTo>
                  <a:pt x="340529" y="42022"/>
                </a:lnTo>
                <a:lnTo>
                  <a:pt x="372116" y="72391"/>
                </a:lnTo>
                <a:lnTo>
                  <a:pt x="399394" y="109491"/>
                </a:lnTo>
                <a:lnTo>
                  <a:pt x="421724" y="152456"/>
                </a:lnTo>
                <a:lnTo>
                  <a:pt x="438466" y="200416"/>
                </a:lnTo>
                <a:lnTo>
                  <a:pt x="448981" y="252503"/>
                </a:lnTo>
                <a:lnTo>
                  <a:pt x="452627" y="307848"/>
                </a:lnTo>
                <a:lnTo>
                  <a:pt x="448981" y="363192"/>
                </a:lnTo>
                <a:lnTo>
                  <a:pt x="438466" y="415279"/>
                </a:lnTo>
                <a:lnTo>
                  <a:pt x="421724" y="463239"/>
                </a:lnTo>
                <a:lnTo>
                  <a:pt x="399394" y="506204"/>
                </a:lnTo>
                <a:lnTo>
                  <a:pt x="372116" y="543304"/>
                </a:lnTo>
                <a:lnTo>
                  <a:pt x="340529" y="573673"/>
                </a:lnTo>
                <a:lnTo>
                  <a:pt x="305273" y="596440"/>
                </a:lnTo>
                <a:lnTo>
                  <a:pt x="266988" y="610737"/>
                </a:lnTo>
                <a:lnTo>
                  <a:pt x="226313" y="615696"/>
                </a:lnTo>
                <a:lnTo>
                  <a:pt x="185639" y="610737"/>
                </a:lnTo>
                <a:lnTo>
                  <a:pt x="147354" y="596440"/>
                </a:lnTo>
                <a:lnTo>
                  <a:pt x="112098" y="573673"/>
                </a:lnTo>
                <a:lnTo>
                  <a:pt x="80511" y="543304"/>
                </a:lnTo>
                <a:lnTo>
                  <a:pt x="53233" y="506204"/>
                </a:lnTo>
                <a:lnTo>
                  <a:pt x="30903" y="463239"/>
                </a:lnTo>
                <a:lnTo>
                  <a:pt x="14161" y="415279"/>
                </a:lnTo>
                <a:lnTo>
                  <a:pt x="3646" y="363192"/>
                </a:lnTo>
                <a:lnTo>
                  <a:pt x="0" y="3078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5902578" y="2637282"/>
            <a:ext cx="20701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0">
                <a:latin typeface="Arial"/>
                <a:cs typeface="Arial"/>
              </a:rPr>
              <a:t>∑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1010411" y="1958339"/>
            <a:ext cx="600710" cy="2354580"/>
            <a:chOff x="1010411" y="1958339"/>
            <a:chExt cx="600710" cy="2354580"/>
          </a:xfrm>
        </p:grpSpPr>
        <p:sp>
          <p:nvSpPr>
            <p:cNvPr id="10" name="object 10" descr=""/>
            <p:cNvSpPr/>
            <p:nvPr/>
          </p:nvSpPr>
          <p:spPr>
            <a:xfrm>
              <a:off x="1018031" y="1965959"/>
              <a:ext cx="585470" cy="2339340"/>
            </a:xfrm>
            <a:custGeom>
              <a:avLst/>
              <a:gdLst/>
              <a:ahLst/>
              <a:cxnLst/>
              <a:rect l="l" t="t" r="r" b="b"/>
              <a:pathLst>
                <a:path w="585469" h="2339340">
                  <a:moveTo>
                    <a:pt x="468122" y="0"/>
                  </a:moveTo>
                  <a:lnTo>
                    <a:pt x="117043" y="0"/>
                  </a:lnTo>
                  <a:lnTo>
                    <a:pt x="0" y="1169669"/>
                  </a:lnTo>
                  <a:lnTo>
                    <a:pt x="117043" y="2339340"/>
                  </a:lnTo>
                  <a:lnTo>
                    <a:pt x="468122" y="2339340"/>
                  </a:lnTo>
                  <a:lnTo>
                    <a:pt x="585216" y="1169669"/>
                  </a:lnTo>
                  <a:lnTo>
                    <a:pt x="4681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018031" y="1965959"/>
              <a:ext cx="585470" cy="2339340"/>
            </a:xfrm>
            <a:custGeom>
              <a:avLst/>
              <a:gdLst/>
              <a:ahLst/>
              <a:cxnLst/>
              <a:rect l="l" t="t" r="r" b="b"/>
              <a:pathLst>
                <a:path w="585469" h="2339340">
                  <a:moveTo>
                    <a:pt x="0" y="1169669"/>
                  </a:moveTo>
                  <a:lnTo>
                    <a:pt x="117043" y="0"/>
                  </a:lnTo>
                  <a:lnTo>
                    <a:pt x="468122" y="0"/>
                  </a:lnTo>
                  <a:lnTo>
                    <a:pt x="585216" y="1169669"/>
                  </a:lnTo>
                  <a:lnTo>
                    <a:pt x="468122" y="2339340"/>
                  </a:lnTo>
                  <a:lnTo>
                    <a:pt x="117043" y="2339340"/>
                  </a:lnTo>
                  <a:lnTo>
                    <a:pt x="0" y="1169669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3887470" y="1659382"/>
            <a:ext cx="2677160" cy="1367790"/>
            <a:chOff x="3887470" y="1659382"/>
            <a:chExt cx="2677160" cy="1367790"/>
          </a:xfrm>
        </p:grpSpPr>
        <p:sp>
          <p:nvSpPr>
            <p:cNvPr id="13" name="object 13" descr=""/>
            <p:cNvSpPr/>
            <p:nvPr/>
          </p:nvSpPr>
          <p:spPr>
            <a:xfrm>
              <a:off x="4985639" y="2624328"/>
              <a:ext cx="784860" cy="287020"/>
            </a:xfrm>
            <a:custGeom>
              <a:avLst/>
              <a:gdLst/>
              <a:ahLst/>
              <a:cxnLst/>
              <a:rect l="l" t="t" r="r" b="b"/>
              <a:pathLst>
                <a:path w="784860" h="287019">
                  <a:moveTo>
                    <a:pt x="710057" y="210820"/>
                  </a:moveTo>
                  <a:lnTo>
                    <a:pt x="708901" y="238510"/>
                  </a:lnTo>
                  <a:lnTo>
                    <a:pt x="721868" y="239522"/>
                  </a:lnTo>
                  <a:lnTo>
                    <a:pt x="720344" y="259207"/>
                  </a:lnTo>
                  <a:lnTo>
                    <a:pt x="708037" y="259207"/>
                  </a:lnTo>
                  <a:lnTo>
                    <a:pt x="706882" y="286893"/>
                  </a:lnTo>
                  <a:lnTo>
                    <a:pt x="768495" y="259207"/>
                  </a:lnTo>
                  <a:lnTo>
                    <a:pt x="720344" y="259207"/>
                  </a:lnTo>
                  <a:lnTo>
                    <a:pt x="708076" y="258271"/>
                  </a:lnTo>
                  <a:lnTo>
                    <a:pt x="770578" y="258271"/>
                  </a:lnTo>
                  <a:lnTo>
                    <a:pt x="784606" y="251968"/>
                  </a:lnTo>
                  <a:lnTo>
                    <a:pt x="710057" y="210820"/>
                  </a:lnTo>
                  <a:close/>
                </a:path>
                <a:path w="784860" h="287019">
                  <a:moveTo>
                    <a:pt x="708901" y="238510"/>
                  </a:moveTo>
                  <a:lnTo>
                    <a:pt x="708076" y="258271"/>
                  </a:lnTo>
                  <a:lnTo>
                    <a:pt x="720344" y="259207"/>
                  </a:lnTo>
                  <a:lnTo>
                    <a:pt x="721868" y="239522"/>
                  </a:lnTo>
                  <a:lnTo>
                    <a:pt x="708901" y="238510"/>
                  </a:lnTo>
                  <a:close/>
                </a:path>
                <a:path w="784860" h="287019">
                  <a:moveTo>
                    <a:pt x="405945" y="126237"/>
                  </a:moveTo>
                  <a:lnTo>
                    <a:pt x="386080" y="126237"/>
                  </a:lnTo>
                  <a:lnTo>
                    <a:pt x="386461" y="128143"/>
                  </a:lnTo>
                  <a:lnTo>
                    <a:pt x="386249" y="128143"/>
                  </a:lnTo>
                  <a:lnTo>
                    <a:pt x="386588" y="131952"/>
                  </a:lnTo>
                  <a:lnTo>
                    <a:pt x="387350" y="138811"/>
                  </a:lnTo>
                  <a:lnTo>
                    <a:pt x="387514" y="139573"/>
                  </a:lnTo>
                  <a:lnTo>
                    <a:pt x="389127" y="145034"/>
                  </a:lnTo>
                  <a:lnTo>
                    <a:pt x="389255" y="145542"/>
                  </a:lnTo>
                  <a:lnTo>
                    <a:pt x="415925" y="177673"/>
                  </a:lnTo>
                  <a:lnTo>
                    <a:pt x="453009" y="199771"/>
                  </a:lnTo>
                  <a:lnTo>
                    <a:pt x="501014" y="219201"/>
                  </a:lnTo>
                  <a:lnTo>
                    <a:pt x="543433" y="231775"/>
                  </a:lnTo>
                  <a:lnTo>
                    <a:pt x="606678" y="245745"/>
                  </a:lnTo>
                  <a:lnTo>
                    <a:pt x="675386" y="255777"/>
                  </a:lnTo>
                  <a:lnTo>
                    <a:pt x="708076" y="258271"/>
                  </a:lnTo>
                  <a:lnTo>
                    <a:pt x="708901" y="238510"/>
                  </a:lnTo>
                  <a:lnTo>
                    <a:pt x="677926" y="236093"/>
                  </a:lnTo>
                  <a:lnTo>
                    <a:pt x="643763" y="231775"/>
                  </a:lnTo>
                  <a:lnTo>
                    <a:pt x="578865" y="219963"/>
                  </a:lnTo>
                  <a:lnTo>
                    <a:pt x="520826" y="204724"/>
                  </a:lnTo>
                  <a:lnTo>
                    <a:pt x="483362" y="191388"/>
                  </a:lnTo>
                  <a:lnTo>
                    <a:pt x="443484" y="172338"/>
                  </a:lnTo>
                  <a:lnTo>
                    <a:pt x="413385" y="147955"/>
                  </a:lnTo>
                  <a:lnTo>
                    <a:pt x="408368" y="139573"/>
                  </a:lnTo>
                  <a:lnTo>
                    <a:pt x="408177" y="139573"/>
                  </a:lnTo>
                  <a:lnTo>
                    <a:pt x="407543" y="137922"/>
                  </a:lnTo>
                  <a:lnTo>
                    <a:pt x="407690" y="137922"/>
                  </a:lnTo>
                  <a:lnTo>
                    <a:pt x="407014" y="135636"/>
                  </a:lnTo>
                  <a:lnTo>
                    <a:pt x="406526" y="133985"/>
                  </a:lnTo>
                  <a:lnTo>
                    <a:pt x="406724" y="133985"/>
                  </a:lnTo>
                  <a:lnTo>
                    <a:pt x="406273" y="129921"/>
                  </a:lnTo>
                  <a:lnTo>
                    <a:pt x="406114" y="128143"/>
                  </a:lnTo>
                  <a:lnTo>
                    <a:pt x="386461" y="128143"/>
                  </a:lnTo>
                  <a:lnTo>
                    <a:pt x="386167" y="127219"/>
                  </a:lnTo>
                  <a:lnTo>
                    <a:pt x="406032" y="127219"/>
                  </a:lnTo>
                  <a:lnTo>
                    <a:pt x="405945" y="126237"/>
                  </a:lnTo>
                  <a:close/>
                </a:path>
                <a:path w="784860" h="287019">
                  <a:moveTo>
                    <a:pt x="407543" y="137922"/>
                  </a:moveTo>
                  <a:lnTo>
                    <a:pt x="408177" y="139573"/>
                  </a:lnTo>
                  <a:lnTo>
                    <a:pt x="407902" y="138641"/>
                  </a:lnTo>
                  <a:lnTo>
                    <a:pt x="407543" y="137922"/>
                  </a:lnTo>
                  <a:close/>
                </a:path>
                <a:path w="784860" h="287019">
                  <a:moveTo>
                    <a:pt x="407902" y="138641"/>
                  </a:moveTo>
                  <a:lnTo>
                    <a:pt x="408177" y="139573"/>
                  </a:lnTo>
                  <a:lnTo>
                    <a:pt x="408368" y="139573"/>
                  </a:lnTo>
                  <a:lnTo>
                    <a:pt x="407902" y="138641"/>
                  </a:lnTo>
                  <a:close/>
                </a:path>
                <a:path w="784860" h="287019">
                  <a:moveTo>
                    <a:pt x="407690" y="137922"/>
                  </a:moveTo>
                  <a:lnTo>
                    <a:pt x="407543" y="137922"/>
                  </a:lnTo>
                  <a:lnTo>
                    <a:pt x="407902" y="138641"/>
                  </a:lnTo>
                  <a:lnTo>
                    <a:pt x="407690" y="137922"/>
                  </a:lnTo>
                  <a:close/>
                </a:path>
                <a:path w="784860" h="287019">
                  <a:moveTo>
                    <a:pt x="406526" y="133985"/>
                  </a:moveTo>
                  <a:lnTo>
                    <a:pt x="406908" y="135636"/>
                  </a:lnTo>
                  <a:lnTo>
                    <a:pt x="406843" y="135056"/>
                  </a:lnTo>
                  <a:lnTo>
                    <a:pt x="406526" y="133985"/>
                  </a:lnTo>
                  <a:close/>
                </a:path>
                <a:path w="784860" h="287019">
                  <a:moveTo>
                    <a:pt x="406843" y="135056"/>
                  </a:moveTo>
                  <a:lnTo>
                    <a:pt x="406908" y="135636"/>
                  </a:lnTo>
                  <a:lnTo>
                    <a:pt x="406843" y="135056"/>
                  </a:lnTo>
                  <a:close/>
                </a:path>
                <a:path w="784860" h="287019">
                  <a:moveTo>
                    <a:pt x="406724" y="133985"/>
                  </a:moveTo>
                  <a:lnTo>
                    <a:pt x="406526" y="133985"/>
                  </a:lnTo>
                  <a:lnTo>
                    <a:pt x="406843" y="135056"/>
                  </a:lnTo>
                  <a:lnTo>
                    <a:pt x="406724" y="133985"/>
                  </a:lnTo>
                  <a:close/>
                </a:path>
                <a:path w="784860" h="287019">
                  <a:moveTo>
                    <a:pt x="386080" y="126237"/>
                  </a:moveTo>
                  <a:lnTo>
                    <a:pt x="386167" y="127219"/>
                  </a:lnTo>
                  <a:lnTo>
                    <a:pt x="386461" y="128143"/>
                  </a:lnTo>
                  <a:lnTo>
                    <a:pt x="386080" y="126237"/>
                  </a:lnTo>
                  <a:close/>
                </a:path>
                <a:path w="784860" h="287019">
                  <a:moveTo>
                    <a:pt x="405434" y="122555"/>
                  </a:moveTo>
                  <a:lnTo>
                    <a:pt x="384683" y="122555"/>
                  </a:lnTo>
                  <a:lnTo>
                    <a:pt x="385318" y="123951"/>
                  </a:lnTo>
                  <a:lnTo>
                    <a:pt x="385208" y="124206"/>
                  </a:lnTo>
                  <a:lnTo>
                    <a:pt x="386167" y="127219"/>
                  </a:lnTo>
                  <a:lnTo>
                    <a:pt x="386080" y="126237"/>
                  </a:lnTo>
                  <a:lnTo>
                    <a:pt x="405945" y="126237"/>
                  </a:lnTo>
                  <a:lnTo>
                    <a:pt x="405764" y="124206"/>
                  </a:lnTo>
                  <a:lnTo>
                    <a:pt x="405714" y="123951"/>
                  </a:lnTo>
                  <a:lnTo>
                    <a:pt x="385318" y="123951"/>
                  </a:lnTo>
                  <a:lnTo>
                    <a:pt x="384794" y="122904"/>
                  </a:lnTo>
                  <a:lnTo>
                    <a:pt x="405504" y="122904"/>
                  </a:lnTo>
                  <a:lnTo>
                    <a:pt x="405434" y="122555"/>
                  </a:lnTo>
                  <a:close/>
                </a:path>
                <a:path w="784860" h="287019">
                  <a:moveTo>
                    <a:pt x="384683" y="122555"/>
                  </a:moveTo>
                  <a:lnTo>
                    <a:pt x="384794" y="122904"/>
                  </a:lnTo>
                  <a:lnTo>
                    <a:pt x="385318" y="123951"/>
                  </a:lnTo>
                  <a:lnTo>
                    <a:pt x="384683" y="122555"/>
                  </a:lnTo>
                  <a:close/>
                </a:path>
                <a:path w="784860" h="287019">
                  <a:moveTo>
                    <a:pt x="253" y="0"/>
                  </a:moveTo>
                  <a:lnTo>
                    <a:pt x="0" y="19812"/>
                  </a:lnTo>
                  <a:lnTo>
                    <a:pt x="37084" y="20447"/>
                  </a:lnTo>
                  <a:lnTo>
                    <a:pt x="73533" y="22606"/>
                  </a:lnTo>
                  <a:lnTo>
                    <a:pt x="144399" y="30099"/>
                  </a:lnTo>
                  <a:lnTo>
                    <a:pt x="210693" y="42037"/>
                  </a:lnTo>
                  <a:lnTo>
                    <a:pt x="255905" y="53212"/>
                  </a:lnTo>
                  <a:lnTo>
                    <a:pt x="296037" y="65912"/>
                  </a:lnTo>
                  <a:lnTo>
                    <a:pt x="340106" y="84962"/>
                  </a:lnTo>
                  <a:lnTo>
                    <a:pt x="375920" y="110109"/>
                  </a:lnTo>
                  <a:lnTo>
                    <a:pt x="384794" y="122904"/>
                  </a:lnTo>
                  <a:lnTo>
                    <a:pt x="384683" y="122555"/>
                  </a:lnTo>
                  <a:lnTo>
                    <a:pt x="405434" y="122555"/>
                  </a:lnTo>
                  <a:lnTo>
                    <a:pt x="405384" y="122300"/>
                  </a:lnTo>
                  <a:lnTo>
                    <a:pt x="403606" y="116712"/>
                  </a:lnTo>
                  <a:lnTo>
                    <a:pt x="403351" y="115697"/>
                  </a:lnTo>
                  <a:lnTo>
                    <a:pt x="403098" y="115316"/>
                  </a:lnTo>
                  <a:lnTo>
                    <a:pt x="399669" y="108458"/>
                  </a:lnTo>
                  <a:lnTo>
                    <a:pt x="395097" y="101854"/>
                  </a:lnTo>
                  <a:lnTo>
                    <a:pt x="358648" y="72517"/>
                  </a:lnTo>
                  <a:lnTo>
                    <a:pt x="315213" y="51943"/>
                  </a:lnTo>
                  <a:lnTo>
                    <a:pt x="275336" y="38226"/>
                  </a:lnTo>
                  <a:lnTo>
                    <a:pt x="214502" y="22606"/>
                  </a:lnTo>
                  <a:lnTo>
                    <a:pt x="146938" y="10413"/>
                  </a:lnTo>
                  <a:lnTo>
                    <a:pt x="74549" y="2794"/>
                  </a:lnTo>
                  <a:lnTo>
                    <a:pt x="37464" y="635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270498" y="2708910"/>
              <a:ext cx="283845" cy="307975"/>
            </a:xfrm>
            <a:custGeom>
              <a:avLst/>
              <a:gdLst/>
              <a:ahLst/>
              <a:cxnLst/>
              <a:rect l="l" t="t" r="r" b="b"/>
              <a:pathLst>
                <a:path w="283845" h="307975">
                  <a:moveTo>
                    <a:pt x="180086" y="0"/>
                  </a:moveTo>
                  <a:lnTo>
                    <a:pt x="180086" y="76962"/>
                  </a:lnTo>
                  <a:lnTo>
                    <a:pt x="0" y="76962"/>
                  </a:lnTo>
                  <a:lnTo>
                    <a:pt x="0" y="230886"/>
                  </a:lnTo>
                  <a:lnTo>
                    <a:pt x="180086" y="230886"/>
                  </a:lnTo>
                  <a:lnTo>
                    <a:pt x="180086" y="307848"/>
                  </a:lnTo>
                  <a:lnTo>
                    <a:pt x="283463" y="153924"/>
                  </a:lnTo>
                  <a:lnTo>
                    <a:pt x="1800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270498" y="2708910"/>
              <a:ext cx="283845" cy="307975"/>
            </a:xfrm>
            <a:custGeom>
              <a:avLst/>
              <a:gdLst/>
              <a:ahLst/>
              <a:cxnLst/>
              <a:rect l="l" t="t" r="r" b="b"/>
              <a:pathLst>
                <a:path w="283845" h="307975">
                  <a:moveTo>
                    <a:pt x="0" y="76962"/>
                  </a:moveTo>
                  <a:lnTo>
                    <a:pt x="180086" y="76962"/>
                  </a:lnTo>
                  <a:lnTo>
                    <a:pt x="180086" y="0"/>
                  </a:lnTo>
                  <a:lnTo>
                    <a:pt x="283463" y="153924"/>
                  </a:lnTo>
                  <a:lnTo>
                    <a:pt x="180086" y="307848"/>
                  </a:lnTo>
                  <a:lnTo>
                    <a:pt x="180086" y="230886"/>
                  </a:lnTo>
                  <a:lnTo>
                    <a:pt x="0" y="230886"/>
                  </a:lnTo>
                  <a:lnTo>
                    <a:pt x="0" y="76962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893820" y="1665732"/>
              <a:ext cx="1053465" cy="307975"/>
            </a:xfrm>
            <a:custGeom>
              <a:avLst/>
              <a:gdLst/>
              <a:ahLst/>
              <a:cxnLst/>
              <a:rect l="l" t="t" r="r" b="b"/>
              <a:pathLst>
                <a:path w="1053464" h="307975">
                  <a:moveTo>
                    <a:pt x="1053084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1053084" y="307848"/>
                  </a:lnTo>
                  <a:lnTo>
                    <a:pt x="10530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893820" y="1665732"/>
              <a:ext cx="1053465" cy="307975"/>
            </a:xfrm>
            <a:custGeom>
              <a:avLst/>
              <a:gdLst/>
              <a:ahLst/>
              <a:cxnLst/>
              <a:rect l="l" t="t" r="r" b="b"/>
              <a:pathLst>
                <a:path w="1053464" h="307975">
                  <a:moveTo>
                    <a:pt x="131571" y="0"/>
                  </a:moveTo>
                  <a:lnTo>
                    <a:pt x="131571" y="307848"/>
                  </a:lnTo>
                </a:path>
                <a:path w="1053464" h="307975">
                  <a:moveTo>
                    <a:pt x="921384" y="0"/>
                  </a:moveTo>
                  <a:lnTo>
                    <a:pt x="921384" y="307848"/>
                  </a:lnTo>
                </a:path>
                <a:path w="1053464" h="307975">
                  <a:moveTo>
                    <a:pt x="0" y="307848"/>
                  </a:moveTo>
                  <a:lnTo>
                    <a:pt x="1053084" y="307848"/>
                  </a:lnTo>
                  <a:lnTo>
                    <a:pt x="1053084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1137984" y="2038936"/>
            <a:ext cx="281305" cy="219710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z="1800" b="1">
                <a:solidFill>
                  <a:srgbClr val="FF0000"/>
                </a:solidFill>
                <a:latin typeface="Arial"/>
                <a:cs typeface="Arial"/>
              </a:rPr>
              <a:t>Bootstrap</a:t>
            </a:r>
            <a:r>
              <a:rPr dirty="0" sz="1800" spc="-5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0000"/>
                </a:solidFill>
                <a:latin typeface="Arial"/>
                <a:cs typeface="Arial"/>
              </a:rPr>
              <a:t>Sampling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4031488" y="1665732"/>
            <a:ext cx="777875" cy="30797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 marL="158115">
              <a:lnSpc>
                <a:spcPts val="2345"/>
              </a:lnSpc>
            </a:pPr>
            <a:r>
              <a:rPr dirty="0" sz="2000" spc="-25" i="1">
                <a:latin typeface="Arial"/>
                <a:cs typeface="Arial"/>
              </a:rPr>
              <a:t>NN</a:t>
            </a:r>
            <a:r>
              <a:rPr dirty="0" baseline="25641" sz="1950" spc="-37" i="1">
                <a:latin typeface="Arial"/>
                <a:cs typeface="Arial"/>
              </a:rPr>
              <a:t>1</a:t>
            </a:r>
            <a:endParaRPr baseline="25641" sz="1950">
              <a:latin typeface="Arial"/>
              <a:cs typeface="Arial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2479294" y="1436877"/>
            <a:ext cx="499109" cy="709295"/>
            <a:chOff x="2479294" y="1436877"/>
            <a:chExt cx="499109" cy="709295"/>
          </a:xfrm>
        </p:grpSpPr>
        <p:sp>
          <p:nvSpPr>
            <p:cNvPr id="21" name="object 21" descr=""/>
            <p:cNvSpPr/>
            <p:nvPr/>
          </p:nvSpPr>
          <p:spPr>
            <a:xfrm>
              <a:off x="2485644" y="1443227"/>
              <a:ext cx="486409" cy="696595"/>
            </a:xfrm>
            <a:custGeom>
              <a:avLst/>
              <a:gdLst/>
              <a:ahLst/>
              <a:cxnLst/>
              <a:rect l="l" t="t" r="r" b="b"/>
              <a:pathLst>
                <a:path w="486410" h="696594">
                  <a:moveTo>
                    <a:pt x="486156" y="0"/>
                  </a:moveTo>
                  <a:lnTo>
                    <a:pt x="0" y="0"/>
                  </a:lnTo>
                  <a:lnTo>
                    <a:pt x="0" y="696468"/>
                  </a:lnTo>
                  <a:lnTo>
                    <a:pt x="486156" y="696468"/>
                  </a:lnTo>
                  <a:lnTo>
                    <a:pt x="4861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485644" y="1443227"/>
              <a:ext cx="486409" cy="696595"/>
            </a:xfrm>
            <a:custGeom>
              <a:avLst/>
              <a:gdLst/>
              <a:ahLst/>
              <a:cxnLst/>
              <a:rect l="l" t="t" r="r" b="b"/>
              <a:pathLst>
                <a:path w="486410" h="696594">
                  <a:moveTo>
                    <a:pt x="60706" y="0"/>
                  </a:moveTo>
                  <a:lnTo>
                    <a:pt x="60706" y="696468"/>
                  </a:lnTo>
                </a:path>
                <a:path w="486410" h="696594">
                  <a:moveTo>
                    <a:pt x="0" y="86995"/>
                  </a:moveTo>
                  <a:lnTo>
                    <a:pt x="486156" y="86995"/>
                  </a:lnTo>
                </a:path>
                <a:path w="486410" h="696594">
                  <a:moveTo>
                    <a:pt x="0" y="696468"/>
                  </a:moveTo>
                  <a:lnTo>
                    <a:pt x="486156" y="696468"/>
                  </a:lnTo>
                  <a:lnTo>
                    <a:pt x="486156" y="0"/>
                  </a:lnTo>
                  <a:lnTo>
                    <a:pt x="0" y="0"/>
                  </a:lnTo>
                  <a:lnTo>
                    <a:pt x="0" y="69646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2552445" y="1536319"/>
            <a:ext cx="419734" cy="60388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 marL="64769">
              <a:lnSpc>
                <a:spcPts val="1695"/>
              </a:lnSpc>
            </a:pPr>
            <a:r>
              <a:rPr dirty="0" baseline="-16666" sz="3000" spc="-37" i="1">
                <a:latin typeface="Arial"/>
                <a:cs typeface="Arial"/>
              </a:rPr>
              <a:t>T</a:t>
            </a:r>
            <a:r>
              <a:rPr dirty="0" sz="1300" spc="-25" i="1">
                <a:latin typeface="Arial"/>
                <a:cs typeface="Arial"/>
              </a:rPr>
              <a:t>1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3032505" y="2075433"/>
            <a:ext cx="479425" cy="708025"/>
            <a:chOff x="3032505" y="2075433"/>
            <a:chExt cx="479425" cy="708025"/>
          </a:xfrm>
        </p:grpSpPr>
        <p:sp>
          <p:nvSpPr>
            <p:cNvPr id="25" name="object 25" descr=""/>
            <p:cNvSpPr/>
            <p:nvPr/>
          </p:nvSpPr>
          <p:spPr>
            <a:xfrm>
              <a:off x="3038855" y="2081783"/>
              <a:ext cx="466725" cy="695325"/>
            </a:xfrm>
            <a:custGeom>
              <a:avLst/>
              <a:gdLst/>
              <a:ahLst/>
              <a:cxnLst/>
              <a:rect l="l" t="t" r="r" b="b"/>
              <a:pathLst>
                <a:path w="466725" h="695325">
                  <a:moveTo>
                    <a:pt x="466344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466344" y="694944"/>
                  </a:lnTo>
                  <a:lnTo>
                    <a:pt x="466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3038855" y="2081783"/>
              <a:ext cx="466725" cy="695325"/>
            </a:xfrm>
            <a:custGeom>
              <a:avLst/>
              <a:gdLst/>
              <a:ahLst/>
              <a:cxnLst/>
              <a:rect l="l" t="t" r="r" b="b"/>
              <a:pathLst>
                <a:path w="466725" h="695325">
                  <a:moveTo>
                    <a:pt x="58293" y="0"/>
                  </a:moveTo>
                  <a:lnTo>
                    <a:pt x="58293" y="694944"/>
                  </a:lnTo>
                </a:path>
                <a:path w="466725" h="695325">
                  <a:moveTo>
                    <a:pt x="0" y="86868"/>
                  </a:moveTo>
                  <a:lnTo>
                    <a:pt x="466344" y="86868"/>
                  </a:lnTo>
                </a:path>
                <a:path w="466725" h="695325">
                  <a:moveTo>
                    <a:pt x="0" y="694944"/>
                  </a:moveTo>
                  <a:lnTo>
                    <a:pt x="466344" y="694944"/>
                  </a:lnTo>
                  <a:lnTo>
                    <a:pt x="466344" y="0"/>
                  </a:lnTo>
                  <a:lnTo>
                    <a:pt x="0" y="0"/>
                  </a:lnTo>
                  <a:lnTo>
                    <a:pt x="0" y="69494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3103245" y="2174748"/>
            <a:ext cx="401955" cy="60198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 marL="64769">
              <a:lnSpc>
                <a:spcPts val="1695"/>
              </a:lnSpc>
            </a:pPr>
            <a:r>
              <a:rPr dirty="0" baseline="-16666" sz="3000" spc="-37" i="1">
                <a:latin typeface="Arial"/>
                <a:cs typeface="Arial"/>
              </a:rPr>
              <a:t>T</a:t>
            </a:r>
            <a:r>
              <a:rPr dirty="0" sz="1300" spc="-25" i="1">
                <a:latin typeface="Arial"/>
                <a:cs typeface="Arial"/>
              </a:rPr>
              <a:t>2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2642361" y="3690873"/>
            <a:ext cx="488315" cy="709295"/>
            <a:chOff x="2642361" y="3690873"/>
            <a:chExt cx="488315" cy="709295"/>
          </a:xfrm>
        </p:grpSpPr>
        <p:sp>
          <p:nvSpPr>
            <p:cNvPr id="29" name="object 29" descr=""/>
            <p:cNvSpPr/>
            <p:nvPr/>
          </p:nvSpPr>
          <p:spPr>
            <a:xfrm>
              <a:off x="2648711" y="3697223"/>
              <a:ext cx="475615" cy="696595"/>
            </a:xfrm>
            <a:custGeom>
              <a:avLst/>
              <a:gdLst/>
              <a:ahLst/>
              <a:cxnLst/>
              <a:rect l="l" t="t" r="r" b="b"/>
              <a:pathLst>
                <a:path w="475614" h="696595">
                  <a:moveTo>
                    <a:pt x="475488" y="0"/>
                  </a:moveTo>
                  <a:lnTo>
                    <a:pt x="0" y="0"/>
                  </a:lnTo>
                  <a:lnTo>
                    <a:pt x="0" y="696468"/>
                  </a:lnTo>
                  <a:lnTo>
                    <a:pt x="475488" y="696468"/>
                  </a:lnTo>
                  <a:lnTo>
                    <a:pt x="4754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2648711" y="3697223"/>
              <a:ext cx="475615" cy="696595"/>
            </a:xfrm>
            <a:custGeom>
              <a:avLst/>
              <a:gdLst/>
              <a:ahLst/>
              <a:cxnLst/>
              <a:rect l="l" t="t" r="r" b="b"/>
              <a:pathLst>
                <a:path w="475614" h="696595">
                  <a:moveTo>
                    <a:pt x="59436" y="0"/>
                  </a:moveTo>
                  <a:lnTo>
                    <a:pt x="59436" y="696468"/>
                  </a:lnTo>
                </a:path>
                <a:path w="475614" h="696595">
                  <a:moveTo>
                    <a:pt x="0" y="86994"/>
                  </a:moveTo>
                  <a:lnTo>
                    <a:pt x="475488" y="86994"/>
                  </a:lnTo>
                </a:path>
                <a:path w="475614" h="696595">
                  <a:moveTo>
                    <a:pt x="0" y="696468"/>
                  </a:moveTo>
                  <a:lnTo>
                    <a:pt x="475488" y="696468"/>
                  </a:lnTo>
                  <a:lnTo>
                    <a:pt x="475488" y="0"/>
                  </a:lnTo>
                  <a:lnTo>
                    <a:pt x="0" y="0"/>
                  </a:lnTo>
                  <a:lnTo>
                    <a:pt x="0" y="69646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 txBox="1"/>
          <p:nvPr/>
        </p:nvSpPr>
        <p:spPr>
          <a:xfrm>
            <a:off x="2714244" y="3790315"/>
            <a:ext cx="410209" cy="60388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00"/>
              </a:lnSpc>
            </a:pPr>
            <a:r>
              <a:rPr dirty="0" baseline="-16666" sz="3000" spc="-37" i="1">
                <a:latin typeface="Arial"/>
                <a:cs typeface="Arial"/>
              </a:rPr>
              <a:t>T</a:t>
            </a:r>
            <a:r>
              <a:rPr dirty="0" sz="1300" spc="-25" i="1">
                <a:latin typeface="Arial"/>
                <a:cs typeface="Arial"/>
              </a:rPr>
              <a:t>M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3911853" y="2502154"/>
            <a:ext cx="1066165" cy="320675"/>
            <a:chOff x="3911853" y="2502154"/>
            <a:chExt cx="1066165" cy="320675"/>
          </a:xfrm>
        </p:grpSpPr>
        <p:sp>
          <p:nvSpPr>
            <p:cNvPr id="33" name="object 33" descr=""/>
            <p:cNvSpPr/>
            <p:nvPr/>
          </p:nvSpPr>
          <p:spPr>
            <a:xfrm>
              <a:off x="3918203" y="2508504"/>
              <a:ext cx="1053465" cy="307975"/>
            </a:xfrm>
            <a:custGeom>
              <a:avLst/>
              <a:gdLst/>
              <a:ahLst/>
              <a:cxnLst/>
              <a:rect l="l" t="t" r="r" b="b"/>
              <a:pathLst>
                <a:path w="1053464" h="307975">
                  <a:moveTo>
                    <a:pt x="1053084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1053084" y="307848"/>
                  </a:lnTo>
                  <a:lnTo>
                    <a:pt x="10530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3918203" y="2508504"/>
              <a:ext cx="1053465" cy="307975"/>
            </a:xfrm>
            <a:custGeom>
              <a:avLst/>
              <a:gdLst/>
              <a:ahLst/>
              <a:cxnLst/>
              <a:rect l="l" t="t" r="r" b="b"/>
              <a:pathLst>
                <a:path w="1053464" h="307975">
                  <a:moveTo>
                    <a:pt x="131572" y="0"/>
                  </a:moveTo>
                  <a:lnTo>
                    <a:pt x="131572" y="307848"/>
                  </a:lnTo>
                </a:path>
                <a:path w="1053464" h="307975">
                  <a:moveTo>
                    <a:pt x="921385" y="0"/>
                  </a:moveTo>
                  <a:lnTo>
                    <a:pt x="921385" y="307848"/>
                  </a:lnTo>
                </a:path>
                <a:path w="1053464" h="307975">
                  <a:moveTo>
                    <a:pt x="0" y="307848"/>
                  </a:moveTo>
                  <a:lnTo>
                    <a:pt x="1053084" y="307848"/>
                  </a:lnTo>
                  <a:lnTo>
                    <a:pt x="1053084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 descr=""/>
          <p:cNvSpPr txBox="1"/>
          <p:nvPr/>
        </p:nvSpPr>
        <p:spPr>
          <a:xfrm>
            <a:off x="4055871" y="2508504"/>
            <a:ext cx="777875" cy="30797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 marL="158115">
              <a:lnSpc>
                <a:spcPts val="2350"/>
              </a:lnSpc>
            </a:pPr>
            <a:r>
              <a:rPr dirty="0" sz="2000" spc="-25" i="1">
                <a:latin typeface="Arial"/>
                <a:cs typeface="Arial"/>
              </a:rPr>
              <a:t>NN</a:t>
            </a:r>
            <a:r>
              <a:rPr dirty="0" baseline="25641" sz="1950" spc="-37" i="1">
                <a:latin typeface="Arial"/>
                <a:cs typeface="Arial"/>
              </a:rPr>
              <a:t>2</a:t>
            </a:r>
            <a:endParaRPr baseline="25641" sz="1950">
              <a:latin typeface="Arial"/>
              <a:cs typeface="Arial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3946905" y="4082541"/>
            <a:ext cx="1064260" cy="320675"/>
            <a:chOff x="3946905" y="4082541"/>
            <a:chExt cx="1064260" cy="320675"/>
          </a:xfrm>
        </p:grpSpPr>
        <p:sp>
          <p:nvSpPr>
            <p:cNvPr id="37" name="object 37" descr=""/>
            <p:cNvSpPr/>
            <p:nvPr/>
          </p:nvSpPr>
          <p:spPr>
            <a:xfrm>
              <a:off x="3953255" y="4088891"/>
              <a:ext cx="1051560" cy="307975"/>
            </a:xfrm>
            <a:custGeom>
              <a:avLst/>
              <a:gdLst/>
              <a:ahLst/>
              <a:cxnLst/>
              <a:rect l="l" t="t" r="r" b="b"/>
              <a:pathLst>
                <a:path w="1051560" h="307975">
                  <a:moveTo>
                    <a:pt x="1051560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1051560" y="307848"/>
                  </a:lnTo>
                  <a:lnTo>
                    <a:pt x="10515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3953255" y="4088891"/>
              <a:ext cx="1051560" cy="307975"/>
            </a:xfrm>
            <a:custGeom>
              <a:avLst/>
              <a:gdLst/>
              <a:ahLst/>
              <a:cxnLst/>
              <a:rect l="l" t="t" r="r" b="b"/>
              <a:pathLst>
                <a:path w="1051560" h="307975">
                  <a:moveTo>
                    <a:pt x="131445" y="0"/>
                  </a:moveTo>
                  <a:lnTo>
                    <a:pt x="131445" y="307848"/>
                  </a:lnTo>
                </a:path>
                <a:path w="1051560" h="307975">
                  <a:moveTo>
                    <a:pt x="920115" y="0"/>
                  </a:moveTo>
                  <a:lnTo>
                    <a:pt x="920115" y="307848"/>
                  </a:lnTo>
                </a:path>
                <a:path w="1051560" h="307975">
                  <a:moveTo>
                    <a:pt x="0" y="307848"/>
                  </a:moveTo>
                  <a:lnTo>
                    <a:pt x="1051560" y="307848"/>
                  </a:lnTo>
                  <a:lnTo>
                    <a:pt x="1051560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 descr=""/>
          <p:cNvSpPr txBox="1"/>
          <p:nvPr/>
        </p:nvSpPr>
        <p:spPr>
          <a:xfrm>
            <a:off x="4090796" y="4088891"/>
            <a:ext cx="776605" cy="30797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 marL="133985">
              <a:lnSpc>
                <a:spcPts val="2350"/>
              </a:lnSpc>
            </a:pPr>
            <a:r>
              <a:rPr dirty="0" sz="2000" spc="-25" i="1">
                <a:latin typeface="Arial"/>
                <a:cs typeface="Arial"/>
              </a:rPr>
              <a:t>NN</a:t>
            </a:r>
            <a:r>
              <a:rPr dirty="0" baseline="25641" sz="1950" spc="-37" i="1">
                <a:latin typeface="Arial"/>
                <a:cs typeface="Arial"/>
              </a:rPr>
              <a:t>M</a:t>
            </a:r>
            <a:endParaRPr baseline="25641" sz="1950">
              <a:latin typeface="Arial"/>
              <a:cs typeface="Arial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6562725" y="2512313"/>
            <a:ext cx="1226820" cy="6356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82550" marR="5080" indent="-70485">
              <a:lnSpc>
                <a:spcPct val="100000"/>
              </a:lnSpc>
              <a:spcBef>
                <a:spcPts val="105"/>
              </a:spcBef>
            </a:pPr>
            <a:r>
              <a:rPr dirty="0" sz="2000" spc="-10" b="1">
                <a:latin typeface="Arial"/>
                <a:cs typeface="Arial"/>
              </a:rPr>
              <a:t>Ensemble Decision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1" name="object 41" descr=""/>
          <p:cNvSpPr/>
          <p:nvPr/>
        </p:nvSpPr>
        <p:spPr>
          <a:xfrm>
            <a:off x="4951095" y="1809622"/>
            <a:ext cx="875665" cy="2402840"/>
          </a:xfrm>
          <a:custGeom>
            <a:avLst/>
            <a:gdLst/>
            <a:ahLst/>
            <a:cxnLst/>
            <a:rect l="l" t="t" r="r" b="b"/>
            <a:pathLst>
              <a:path w="875664" h="2402840">
                <a:moveTo>
                  <a:pt x="872871" y="1280922"/>
                </a:moveTo>
                <a:lnTo>
                  <a:pt x="800100" y="1236599"/>
                </a:lnTo>
                <a:lnTo>
                  <a:pt x="797737" y="1264704"/>
                </a:lnTo>
                <a:lnTo>
                  <a:pt x="797306" y="1264666"/>
                </a:lnTo>
                <a:lnTo>
                  <a:pt x="795655" y="1264666"/>
                </a:lnTo>
                <a:lnTo>
                  <a:pt x="781812" y="1266952"/>
                </a:lnTo>
                <a:lnTo>
                  <a:pt x="744093" y="1283335"/>
                </a:lnTo>
                <a:lnTo>
                  <a:pt x="716788" y="1310640"/>
                </a:lnTo>
                <a:lnTo>
                  <a:pt x="693547" y="1353058"/>
                </a:lnTo>
                <a:lnTo>
                  <a:pt x="678815" y="1401826"/>
                </a:lnTo>
                <a:lnTo>
                  <a:pt x="671830" y="1452626"/>
                </a:lnTo>
                <a:lnTo>
                  <a:pt x="668858" y="1493139"/>
                </a:lnTo>
                <a:lnTo>
                  <a:pt x="666851" y="1536192"/>
                </a:lnTo>
                <a:lnTo>
                  <a:pt x="665607" y="1581531"/>
                </a:lnTo>
                <a:lnTo>
                  <a:pt x="663562" y="1703070"/>
                </a:lnTo>
                <a:lnTo>
                  <a:pt x="662533" y="1751723"/>
                </a:lnTo>
                <a:lnTo>
                  <a:pt x="660984" y="1799082"/>
                </a:lnTo>
                <a:lnTo>
                  <a:pt x="658660" y="1844294"/>
                </a:lnTo>
                <a:lnTo>
                  <a:pt x="655574" y="1884426"/>
                </a:lnTo>
                <a:lnTo>
                  <a:pt x="648335" y="1938274"/>
                </a:lnTo>
                <a:lnTo>
                  <a:pt x="637667" y="1978914"/>
                </a:lnTo>
                <a:lnTo>
                  <a:pt x="614159" y="2009330"/>
                </a:lnTo>
                <a:lnTo>
                  <a:pt x="603377" y="2010664"/>
                </a:lnTo>
                <a:lnTo>
                  <a:pt x="597916" y="2009902"/>
                </a:lnTo>
                <a:lnTo>
                  <a:pt x="556514" y="1988947"/>
                </a:lnTo>
                <a:lnTo>
                  <a:pt x="485648" y="1932813"/>
                </a:lnTo>
                <a:lnTo>
                  <a:pt x="464185" y="1916303"/>
                </a:lnTo>
                <a:lnTo>
                  <a:pt x="453390" y="1908556"/>
                </a:lnTo>
                <a:lnTo>
                  <a:pt x="442341" y="1901317"/>
                </a:lnTo>
                <a:lnTo>
                  <a:pt x="433832" y="1896237"/>
                </a:lnTo>
                <a:lnTo>
                  <a:pt x="431292" y="1894713"/>
                </a:lnTo>
                <a:lnTo>
                  <a:pt x="386461" y="1877568"/>
                </a:lnTo>
                <a:lnTo>
                  <a:pt x="375158" y="1876425"/>
                </a:lnTo>
                <a:lnTo>
                  <a:pt x="365379" y="1876806"/>
                </a:lnTo>
                <a:lnTo>
                  <a:pt x="364363" y="1876806"/>
                </a:lnTo>
                <a:lnTo>
                  <a:pt x="363855" y="1876933"/>
                </a:lnTo>
                <a:lnTo>
                  <a:pt x="354203" y="1878711"/>
                </a:lnTo>
                <a:lnTo>
                  <a:pt x="353695" y="1878838"/>
                </a:lnTo>
                <a:lnTo>
                  <a:pt x="353060" y="1878965"/>
                </a:lnTo>
                <a:lnTo>
                  <a:pt x="352552" y="1879219"/>
                </a:lnTo>
                <a:lnTo>
                  <a:pt x="343154" y="1882775"/>
                </a:lnTo>
                <a:lnTo>
                  <a:pt x="342646" y="1882902"/>
                </a:lnTo>
                <a:lnTo>
                  <a:pt x="342265" y="1883156"/>
                </a:lnTo>
                <a:lnTo>
                  <a:pt x="341757" y="1883410"/>
                </a:lnTo>
                <a:lnTo>
                  <a:pt x="303911" y="1912747"/>
                </a:lnTo>
                <a:lnTo>
                  <a:pt x="276733" y="1943354"/>
                </a:lnTo>
                <a:lnTo>
                  <a:pt x="250190" y="1980184"/>
                </a:lnTo>
                <a:lnTo>
                  <a:pt x="223901" y="2022729"/>
                </a:lnTo>
                <a:lnTo>
                  <a:pt x="189484" y="2086737"/>
                </a:lnTo>
                <a:lnTo>
                  <a:pt x="172339" y="2121408"/>
                </a:lnTo>
                <a:lnTo>
                  <a:pt x="155321" y="2157603"/>
                </a:lnTo>
                <a:lnTo>
                  <a:pt x="138430" y="2195195"/>
                </a:lnTo>
                <a:lnTo>
                  <a:pt x="121539" y="2233930"/>
                </a:lnTo>
                <a:lnTo>
                  <a:pt x="104775" y="2273427"/>
                </a:lnTo>
                <a:lnTo>
                  <a:pt x="88011" y="2313686"/>
                </a:lnTo>
                <a:lnTo>
                  <a:pt x="54483" y="2395093"/>
                </a:lnTo>
                <a:lnTo>
                  <a:pt x="72771" y="2402713"/>
                </a:lnTo>
                <a:lnTo>
                  <a:pt x="106299" y="2321179"/>
                </a:lnTo>
                <a:lnTo>
                  <a:pt x="123063" y="2281047"/>
                </a:lnTo>
                <a:lnTo>
                  <a:pt x="139827" y="2241677"/>
                </a:lnTo>
                <a:lnTo>
                  <a:pt x="156591" y="2203069"/>
                </a:lnTo>
                <a:lnTo>
                  <a:pt x="173482" y="2165858"/>
                </a:lnTo>
                <a:lnTo>
                  <a:pt x="190373" y="2129790"/>
                </a:lnTo>
                <a:lnTo>
                  <a:pt x="207264" y="2095373"/>
                </a:lnTo>
                <a:lnTo>
                  <a:pt x="241300" y="2032381"/>
                </a:lnTo>
                <a:lnTo>
                  <a:pt x="266827" y="1990852"/>
                </a:lnTo>
                <a:lnTo>
                  <a:pt x="292481" y="1955419"/>
                </a:lnTo>
                <a:lnTo>
                  <a:pt x="318135" y="1926590"/>
                </a:lnTo>
                <a:lnTo>
                  <a:pt x="350532" y="1901190"/>
                </a:lnTo>
                <a:lnTo>
                  <a:pt x="375793" y="1896237"/>
                </a:lnTo>
                <a:lnTo>
                  <a:pt x="384429" y="1897253"/>
                </a:lnTo>
                <a:lnTo>
                  <a:pt x="422148" y="1912239"/>
                </a:lnTo>
                <a:lnTo>
                  <a:pt x="473710" y="1948561"/>
                </a:lnTo>
                <a:lnTo>
                  <a:pt x="514858" y="1982089"/>
                </a:lnTo>
                <a:lnTo>
                  <a:pt x="534924" y="1997710"/>
                </a:lnTo>
                <a:lnTo>
                  <a:pt x="573659" y="2022221"/>
                </a:lnTo>
                <a:lnTo>
                  <a:pt x="601599" y="2030349"/>
                </a:lnTo>
                <a:lnTo>
                  <a:pt x="602107" y="2030476"/>
                </a:lnTo>
                <a:lnTo>
                  <a:pt x="603250" y="2030476"/>
                </a:lnTo>
                <a:lnTo>
                  <a:pt x="610743" y="2030222"/>
                </a:lnTo>
                <a:lnTo>
                  <a:pt x="612267" y="2030222"/>
                </a:lnTo>
                <a:lnTo>
                  <a:pt x="612902" y="2029968"/>
                </a:lnTo>
                <a:lnTo>
                  <a:pt x="620141" y="2028190"/>
                </a:lnTo>
                <a:lnTo>
                  <a:pt x="620903" y="2028063"/>
                </a:lnTo>
                <a:lnTo>
                  <a:pt x="621665" y="2027682"/>
                </a:lnTo>
                <a:lnTo>
                  <a:pt x="637159" y="2017522"/>
                </a:lnTo>
                <a:lnTo>
                  <a:pt x="637667" y="2017141"/>
                </a:lnTo>
                <a:lnTo>
                  <a:pt x="638175" y="2016633"/>
                </a:lnTo>
                <a:lnTo>
                  <a:pt x="638556" y="2016125"/>
                </a:lnTo>
                <a:lnTo>
                  <a:pt x="642924" y="2010791"/>
                </a:lnTo>
                <a:lnTo>
                  <a:pt x="643140" y="2010537"/>
                </a:lnTo>
                <a:lnTo>
                  <a:pt x="643763" y="2009775"/>
                </a:lnTo>
                <a:lnTo>
                  <a:pt x="644398" y="2009013"/>
                </a:lnTo>
                <a:lnTo>
                  <a:pt x="644906" y="2008251"/>
                </a:lnTo>
                <a:lnTo>
                  <a:pt x="645160" y="2007743"/>
                </a:lnTo>
                <a:lnTo>
                  <a:pt x="645299" y="2007489"/>
                </a:lnTo>
                <a:lnTo>
                  <a:pt x="645985" y="2006346"/>
                </a:lnTo>
                <a:lnTo>
                  <a:pt x="647560" y="2003679"/>
                </a:lnTo>
                <a:lnTo>
                  <a:pt x="648385" y="2002282"/>
                </a:lnTo>
                <a:lnTo>
                  <a:pt x="650494" y="1998726"/>
                </a:lnTo>
                <a:lnTo>
                  <a:pt x="650938" y="1997710"/>
                </a:lnTo>
                <a:lnTo>
                  <a:pt x="651446" y="1996567"/>
                </a:lnTo>
                <a:lnTo>
                  <a:pt x="664210" y="1958467"/>
                </a:lnTo>
                <a:lnTo>
                  <a:pt x="673100" y="1906270"/>
                </a:lnTo>
                <a:lnTo>
                  <a:pt x="677037" y="1865884"/>
                </a:lnTo>
                <a:lnTo>
                  <a:pt x="679831" y="1822069"/>
                </a:lnTo>
                <a:lnTo>
                  <a:pt x="682371" y="1751076"/>
                </a:lnTo>
                <a:lnTo>
                  <a:pt x="683260" y="1702562"/>
                </a:lnTo>
                <a:lnTo>
                  <a:pt x="684022" y="1654048"/>
                </a:lnTo>
                <a:lnTo>
                  <a:pt x="684911" y="1605280"/>
                </a:lnTo>
                <a:lnTo>
                  <a:pt x="685927" y="1558798"/>
                </a:lnTo>
                <a:lnTo>
                  <a:pt x="687603" y="1513459"/>
                </a:lnTo>
                <a:lnTo>
                  <a:pt x="690219" y="1471803"/>
                </a:lnTo>
                <a:lnTo>
                  <a:pt x="691515" y="1454277"/>
                </a:lnTo>
                <a:lnTo>
                  <a:pt x="698373" y="1405255"/>
                </a:lnTo>
                <a:lnTo>
                  <a:pt x="711962" y="1360170"/>
                </a:lnTo>
                <a:lnTo>
                  <a:pt x="732917" y="1321943"/>
                </a:lnTo>
                <a:lnTo>
                  <a:pt x="766445" y="1292987"/>
                </a:lnTo>
                <a:lnTo>
                  <a:pt x="796074" y="1284655"/>
                </a:lnTo>
                <a:lnTo>
                  <a:pt x="793750" y="1312545"/>
                </a:lnTo>
                <a:lnTo>
                  <a:pt x="861428" y="1285494"/>
                </a:lnTo>
                <a:lnTo>
                  <a:pt x="872871" y="1280922"/>
                </a:lnTo>
                <a:close/>
              </a:path>
              <a:path w="875664" h="2402840">
                <a:moveTo>
                  <a:pt x="875284" y="866521"/>
                </a:moveTo>
                <a:lnTo>
                  <a:pt x="861885" y="851281"/>
                </a:lnTo>
                <a:lnTo>
                  <a:pt x="819023" y="802513"/>
                </a:lnTo>
                <a:lnTo>
                  <a:pt x="808456" y="828509"/>
                </a:lnTo>
                <a:lnTo>
                  <a:pt x="761746" y="805815"/>
                </a:lnTo>
                <a:lnTo>
                  <a:pt x="718439" y="776224"/>
                </a:lnTo>
                <a:lnTo>
                  <a:pt x="681482" y="738886"/>
                </a:lnTo>
                <a:lnTo>
                  <a:pt x="652653" y="690880"/>
                </a:lnTo>
                <a:lnTo>
                  <a:pt x="641604" y="649986"/>
                </a:lnTo>
                <a:lnTo>
                  <a:pt x="638429" y="598170"/>
                </a:lnTo>
                <a:lnTo>
                  <a:pt x="638937" y="569849"/>
                </a:lnTo>
                <a:lnTo>
                  <a:pt x="640334" y="539877"/>
                </a:lnTo>
                <a:lnTo>
                  <a:pt x="642315" y="508000"/>
                </a:lnTo>
                <a:lnTo>
                  <a:pt x="644321" y="477139"/>
                </a:lnTo>
                <a:lnTo>
                  <a:pt x="645947" y="446278"/>
                </a:lnTo>
                <a:lnTo>
                  <a:pt x="647065" y="416179"/>
                </a:lnTo>
                <a:lnTo>
                  <a:pt x="646938" y="386080"/>
                </a:lnTo>
                <a:lnTo>
                  <a:pt x="645287" y="357251"/>
                </a:lnTo>
                <a:lnTo>
                  <a:pt x="639064" y="316992"/>
                </a:lnTo>
                <a:lnTo>
                  <a:pt x="620903" y="270764"/>
                </a:lnTo>
                <a:lnTo>
                  <a:pt x="589153" y="236220"/>
                </a:lnTo>
                <a:lnTo>
                  <a:pt x="534543" y="206375"/>
                </a:lnTo>
                <a:lnTo>
                  <a:pt x="483108" y="190246"/>
                </a:lnTo>
                <a:lnTo>
                  <a:pt x="427863" y="178562"/>
                </a:lnTo>
                <a:lnTo>
                  <a:pt x="317373" y="160147"/>
                </a:lnTo>
                <a:lnTo>
                  <a:pt x="291973" y="155194"/>
                </a:lnTo>
                <a:lnTo>
                  <a:pt x="246507" y="143637"/>
                </a:lnTo>
                <a:lnTo>
                  <a:pt x="209169" y="128270"/>
                </a:lnTo>
                <a:lnTo>
                  <a:pt x="160274" y="103632"/>
                </a:lnTo>
                <a:lnTo>
                  <a:pt x="117602" y="78359"/>
                </a:lnTo>
                <a:lnTo>
                  <a:pt x="79883" y="52705"/>
                </a:lnTo>
                <a:lnTo>
                  <a:pt x="34036" y="17653"/>
                </a:lnTo>
                <a:lnTo>
                  <a:pt x="11811" y="0"/>
                </a:lnTo>
                <a:lnTo>
                  <a:pt x="0" y="14859"/>
                </a:lnTo>
                <a:lnTo>
                  <a:pt x="44831" y="50165"/>
                </a:lnTo>
                <a:lnTo>
                  <a:pt x="93853" y="85598"/>
                </a:lnTo>
                <a:lnTo>
                  <a:pt x="135636" y="111633"/>
                </a:lnTo>
                <a:lnTo>
                  <a:pt x="183388" y="137160"/>
                </a:lnTo>
                <a:lnTo>
                  <a:pt x="219456" y="153797"/>
                </a:lnTo>
                <a:lnTo>
                  <a:pt x="263017" y="168148"/>
                </a:lnTo>
                <a:lnTo>
                  <a:pt x="313817" y="178816"/>
                </a:lnTo>
                <a:lnTo>
                  <a:pt x="424688" y="197358"/>
                </a:lnTo>
                <a:lnTo>
                  <a:pt x="452247" y="202692"/>
                </a:lnTo>
                <a:lnTo>
                  <a:pt x="504317" y="216027"/>
                </a:lnTo>
                <a:lnTo>
                  <a:pt x="550037" y="234188"/>
                </a:lnTo>
                <a:lnTo>
                  <a:pt x="585978" y="258445"/>
                </a:lnTo>
                <a:lnTo>
                  <a:pt x="609854" y="290449"/>
                </a:lnTo>
                <a:lnTo>
                  <a:pt x="623189" y="333883"/>
                </a:lnTo>
                <a:lnTo>
                  <a:pt x="627888" y="387223"/>
                </a:lnTo>
                <a:lnTo>
                  <a:pt x="628015" y="416179"/>
                </a:lnTo>
                <a:lnTo>
                  <a:pt x="626999" y="446278"/>
                </a:lnTo>
                <a:lnTo>
                  <a:pt x="625144" y="478155"/>
                </a:lnTo>
                <a:lnTo>
                  <a:pt x="623100" y="509270"/>
                </a:lnTo>
                <a:lnTo>
                  <a:pt x="621284" y="538734"/>
                </a:lnTo>
                <a:lnTo>
                  <a:pt x="619887" y="568833"/>
                </a:lnTo>
                <a:lnTo>
                  <a:pt x="619379" y="598424"/>
                </a:lnTo>
                <a:lnTo>
                  <a:pt x="620141" y="625856"/>
                </a:lnTo>
                <a:lnTo>
                  <a:pt x="624840" y="664464"/>
                </a:lnTo>
                <a:lnTo>
                  <a:pt x="644271" y="716661"/>
                </a:lnTo>
                <a:lnTo>
                  <a:pt x="666115" y="749935"/>
                </a:lnTo>
                <a:lnTo>
                  <a:pt x="691769" y="778129"/>
                </a:lnTo>
                <a:lnTo>
                  <a:pt x="735965" y="812419"/>
                </a:lnTo>
                <a:lnTo>
                  <a:pt x="801281" y="846150"/>
                </a:lnTo>
                <a:lnTo>
                  <a:pt x="790321" y="873125"/>
                </a:lnTo>
                <a:lnTo>
                  <a:pt x="875284" y="8665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 txBox="1"/>
          <p:nvPr/>
        </p:nvSpPr>
        <p:spPr>
          <a:xfrm>
            <a:off x="5674614" y="3287013"/>
            <a:ext cx="90170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Arial"/>
                <a:cs typeface="Arial"/>
              </a:rPr>
              <a:t>Multiple</a:t>
            </a:r>
            <a:endParaRPr sz="2000">
              <a:latin typeface="Arial"/>
              <a:cs typeface="Arial"/>
            </a:endParaRPr>
          </a:p>
          <a:p>
            <a:pPr marL="111760">
              <a:lnSpc>
                <a:spcPct val="100000"/>
              </a:lnSpc>
            </a:pPr>
            <a:r>
              <a:rPr dirty="0" sz="2000" spc="-10">
                <a:latin typeface="Arial"/>
                <a:cs typeface="Arial"/>
              </a:rPr>
              <a:t>voting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76200" y="1679448"/>
            <a:ext cx="457200" cy="2936875"/>
          </a:xfrm>
          <a:prstGeom prst="rect">
            <a:avLst/>
          </a:prstGeom>
          <a:solidFill>
            <a:srgbClr val="FFFFFF"/>
          </a:solidFill>
          <a:ln w="15240">
            <a:solidFill>
              <a:srgbClr val="000000"/>
            </a:solidFill>
          </a:ln>
        </p:spPr>
        <p:txBody>
          <a:bodyPr wrap="square" lIns="0" tIns="85090" rIns="0" bIns="0" rtlCol="0" vert="vert270">
            <a:spAutoFit/>
          </a:bodyPr>
          <a:lstStyle/>
          <a:p>
            <a:pPr marL="100330">
              <a:lnSpc>
                <a:spcPct val="100000"/>
              </a:lnSpc>
              <a:spcBef>
                <a:spcPts val="670"/>
              </a:spcBef>
            </a:pPr>
            <a:r>
              <a:rPr dirty="0" sz="1800" b="1">
                <a:latin typeface="Arial"/>
                <a:cs typeface="Arial"/>
              </a:rPr>
              <a:t>Original</a:t>
            </a:r>
            <a:r>
              <a:rPr dirty="0" sz="1800" spc="-55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Training</a:t>
            </a:r>
            <a:r>
              <a:rPr dirty="0" sz="1800" spc="-5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Data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spc="-25" b="1">
                <a:latin typeface="Arial"/>
                <a:cs typeface="Arial"/>
              </a:rPr>
              <a:t>(</a:t>
            </a:r>
            <a:r>
              <a:rPr dirty="0" sz="1800" spc="-25" b="1" i="1">
                <a:latin typeface="Arial"/>
                <a:cs typeface="Arial"/>
              </a:rPr>
              <a:t>T</a:t>
            </a:r>
            <a:r>
              <a:rPr dirty="0" sz="1800" spc="-25" b="1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1122680" y="459486"/>
            <a:ext cx="383603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1.</a:t>
            </a:r>
            <a:r>
              <a:rPr dirty="0" spc="-60"/>
              <a:t> </a:t>
            </a:r>
            <a:r>
              <a:rPr dirty="0"/>
              <a:t>Bagging</a:t>
            </a:r>
            <a:r>
              <a:rPr dirty="0" spc="-20"/>
              <a:t> </a:t>
            </a:r>
            <a:r>
              <a:rPr dirty="0" sz="2000"/>
              <a:t>(Breiman,</a:t>
            </a:r>
            <a:r>
              <a:rPr dirty="0" sz="2000" spc="-70"/>
              <a:t> </a:t>
            </a:r>
            <a:r>
              <a:rPr dirty="0" sz="2000" spc="-10"/>
              <a:t>1996)</a:t>
            </a:r>
            <a:endParaRPr sz="2000"/>
          </a:p>
        </p:txBody>
      </p:sp>
      <p:sp>
        <p:nvSpPr>
          <p:cNvPr id="45" name="object 45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14</a:t>
            </a:r>
            <a:endParaRPr sz="1600">
              <a:latin typeface="Arial"/>
              <a:cs typeface="Arial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78739" y="4330700"/>
            <a:ext cx="8487410" cy="20466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64995" marR="4878070" indent="-2794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Training</a:t>
            </a:r>
            <a:r>
              <a:rPr dirty="0" sz="1800" spc="-5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sets</a:t>
            </a:r>
            <a:r>
              <a:rPr dirty="0" sz="1800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with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different</a:t>
            </a:r>
            <a:r>
              <a:rPr dirty="0" sz="1800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patterns</a:t>
            </a:r>
            <a:endParaRPr sz="1800">
              <a:latin typeface="Arial"/>
              <a:cs typeface="Arial"/>
            </a:endParaRPr>
          </a:p>
          <a:p>
            <a:pPr algn="ctr" marR="1473200">
              <a:lnSpc>
                <a:spcPct val="100000"/>
              </a:lnSpc>
              <a:spcBef>
                <a:spcPts val="1614"/>
              </a:spcBef>
            </a:pP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Bootstrap</a:t>
            </a:r>
            <a:r>
              <a:rPr dirty="0" sz="200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sampling:</a:t>
            </a:r>
            <a:r>
              <a:rPr dirty="0" sz="20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Randomly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selects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pattern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replace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it</a:t>
            </a:r>
            <a:endParaRPr sz="2000">
              <a:latin typeface="Arial"/>
              <a:cs typeface="Arial"/>
            </a:endParaRPr>
          </a:p>
          <a:p>
            <a:pPr algn="ctr" marL="49784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again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its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original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place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later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use.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75"/>
              </a:spcBef>
            </a:pPr>
            <a:endParaRPr sz="20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training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set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many</a:t>
            </a:r>
            <a:r>
              <a:rPr dirty="0" sz="20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patterns</a:t>
            </a:r>
            <a:r>
              <a:rPr dirty="0" sz="20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appear</a:t>
            </a:r>
            <a:r>
              <a:rPr dirty="0" sz="20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multiple</a:t>
            </a:r>
            <a:r>
              <a:rPr dirty="0" sz="20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times</a:t>
            </a:r>
            <a:r>
              <a:rPr dirty="0" sz="20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while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others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left.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47" name="object 47" descr=""/>
          <p:cNvGraphicFramePr>
            <a:graphicFrameLocks noGrp="1"/>
          </p:cNvGraphicFramePr>
          <p:nvPr/>
        </p:nvGraphicFramePr>
        <p:xfrm>
          <a:off x="7793101" y="1320800"/>
          <a:ext cx="1356995" cy="40747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3390"/>
                <a:gridCol w="358140"/>
                <a:gridCol w="457834"/>
              </a:tblGrid>
              <a:tr h="370205"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400" spc="-50" b="1" i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1580"/>
                        </a:lnSpc>
                      </a:pPr>
                      <a:r>
                        <a:rPr dirty="0" baseline="-15873" sz="2100" spc="-37" b="1" i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dirty="0" sz="900" spc="-25" b="1" i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580"/>
                        </a:lnSpc>
                      </a:pPr>
                      <a:r>
                        <a:rPr dirty="0" baseline="-15873" sz="2100" spc="-37" b="1" i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dirty="0" sz="900" spc="-25" b="1" i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</a:tbl>
          </a:graphicData>
        </a:graphic>
      </p:graphicFrame>
      <p:grpSp>
        <p:nvGrpSpPr>
          <p:cNvPr id="48" name="object 48" descr=""/>
          <p:cNvGrpSpPr/>
          <p:nvPr/>
        </p:nvGrpSpPr>
        <p:grpSpPr>
          <a:xfrm>
            <a:off x="3773423" y="1408175"/>
            <a:ext cx="3756660" cy="3220720"/>
            <a:chOff x="3773423" y="1408175"/>
            <a:chExt cx="3756660" cy="3220720"/>
          </a:xfrm>
        </p:grpSpPr>
        <p:sp>
          <p:nvSpPr>
            <p:cNvPr id="49" name="object 49" descr=""/>
            <p:cNvSpPr/>
            <p:nvPr/>
          </p:nvSpPr>
          <p:spPr>
            <a:xfrm>
              <a:off x="3777995" y="1412747"/>
              <a:ext cx="1336675" cy="3211195"/>
            </a:xfrm>
            <a:custGeom>
              <a:avLst/>
              <a:gdLst/>
              <a:ahLst/>
              <a:cxnLst/>
              <a:rect l="l" t="t" r="r" b="b"/>
              <a:pathLst>
                <a:path w="1336675" h="3211195">
                  <a:moveTo>
                    <a:pt x="668274" y="0"/>
                  </a:moveTo>
                  <a:lnTo>
                    <a:pt x="613467" y="5322"/>
                  </a:lnTo>
                  <a:lnTo>
                    <a:pt x="559880" y="21013"/>
                  </a:lnTo>
                  <a:lnTo>
                    <a:pt x="507685" y="46660"/>
                  </a:lnTo>
                  <a:lnTo>
                    <a:pt x="457053" y="81850"/>
                  </a:lnTo>
                  <a:lnTo>
                    <a:pt x="408158" y="126170"/>
                  </a:lnTo>
                  <a:lnTo>
                    <a:pt x="361170" y="179206"/>
                  </a:lnTo>
                  <a:lnTo>
                    <a:pt x="316262" y="240545"/>
                  </a:lnTo>
                  <a:lnTo>
                    <a:pt x="294642" y="274199"/>
                  </a:lnTo>
                  <a:lnTo>
                    <a:pt x="273606" y="309774"/>
                  </a:lnTo>
                  <a:lnTo>
                    <a:pt x="253177" y="347218"/>
                  </a:lnTo>
                  <a:lnTo>
                    <a:pt x="233374" y="386480"/>
                  </a:lnTo>
                  <a:lnTo>
                    <a:pt x="214221" y="427507"/>
                  </a:lnTo>
                  <a:lnTo>
                    <a:pt x="195738" y="470249"/>
                  </a:lnTo>
                  <a:lnTo>
                    <a:pt x="177947" y="514653"/>
                  </a:lnTo>
                  <a:lnTo>
                    <a:pt x="160870" y="560668"/>
                  </a:lnTo>
                  <a:lnTo>
                    <a:pt x="144528" y="608243"/>
                  </a:lnTo>
                  <a:lnTo>
                    <a:pt x="128942" y="657325"/>
                  </a:lnTo>
                  <a:lnTo>
                    <a:pt x="114134" y="707863"/>
                  </a:lnTo>
                  <a:lnTo>
                    <a:pt x="100126" y="759806"/>
                  </a:lnTo>
                  <a:lnTo>
                    <a:pt x="86939" y="813101"/>
                  </a:lnTo>
                  <a:lnTo>
                    <a:pt x="74594" y="867697"/>
                  </a:lnTo>
                  <a:lnTo>
                    <a:pt x="63113" y="923543"/>
                  </a:lnTo>
                  <a:lnTo>
                    <a:pt x="52518" y="980586"/>
                  </a:lnTo>
                  <a:lnTo>
                    <a:pt x="42830" y="1038776"/>
                  </a:lnTo>
                  <a:lnTo>
                    <a:pt x="34070" y="1098060"/>
                  </a:lnTo>
                  <a:lnTo>
                    <a:pt x="26260" y="1158387"/>
                  </a:lnTo>
                  <a:lnTo>
                    <a:pt x="19422" y="1219704"/>
                  </a:lnTo>
                  <a:lnTo>
                    <a:pt x="13577" y="1281962"/>
                  </a:lnTo>
                  <a:lnTo>
                    <a:pt x="8746" y="1345107"/>
                  </a:lnTo>
                  <a:lnTo>
                    <a:pt x="4952" y="1409088"/>
                  </a:lnTo>
                  <a:lnTo>
                    <a:pt x="2215" y="1473854"/>
                  </a:lnTo>
                  <a:lnTo>
                    <a:pt x="557" y="1539353"/>
                  </a:lnTo>
                  <a:lnTo>
                    <a:pt x="0" y="1605534"/>
                  </a:lnTo>
                  <a:lnTo>
                    <a:pt x="557" y="1671714"/>
                  </a:lnTo>
                  <a:lnTo>
                    <a:pt x="2215" y="1737213"/>
                  </a:lnTo>
                  <a:lnTo>
                    <a:pt x="4952" y="1801979"/>
                  </a:lnTo>
                  <a:lnTo>
                    <a:pt x="8746" y="1865960"/>
                  </a:lnTo>
                  <a:lnTo>
                    <a:pt x="13577" y="1929105"/>
                  </a:lnTo>
                  <a:lnTo>
                    <a:pt x="19422" y="1991363"/>
                  </a:lnTo>
                  <a:lnTo>
                    <a:pt x="26260" y="2052680"/>
                  </a:lnTo>
                  <a:lnTo>
                    <a:pt x="34070" y="2113007"/>
                  </a:lnTo>
                  <a:lnTo>
                    <a:pt x="42830" y="2172291"/>
                  </a:lnTo>
                  <a:lnTo>
                    <a:pt x="52518" y="2230481"/>
                  </a:lnTo>
                  <a:lnTo>
                    <a:pt x="63113" y="2287524"/>
                  </a:lnTo>
                  <a:lnTo>
                    <a:pt x="74594" y="2343370"/>
                  </a:lnTo>
                  <a:lnTo>
                    <a:pt x="86939" y="2397966"/>
                  </a:lnTo>
                  <a:lnTo>
                    <a:pt x="100126" y="2451261"/>
                  </a:lnTo>
                  <a:lnTo>
                    <a:pt x="114134" y="2503204"/>
                  </a:lnTo>
                  <a:lnTo>
                    <a:pt x="128942" y="2553742"/>
                  </a:lnTo>
                  <a:lnTo>
                    <a:pt x="144528" y="2602824"/>
                  </a:lnTo>
                  <a:lnTo>
                    <a:pt x="160870" y="2650399"/>
                  </a:lnTo>
                  <a:lnTo>
                    <a:pt x="177947" y="2696414"/>
                  </a:lnTo>
                  <a:lnTo>
                    <a:pt x="195738" y="2740818"/>
                  </a:lnTo>
                  <a:lnTo>
                    <a:pt x="214221" y="2783560"/>
                  </a:lnTo>
                  <a:lnTo>
                    <a:pt x="233374" y="2824587"/>
                  </a:lnTo>
                  <a:lnTo>
                    <a:pt x="253177" y="2863849"/>
                  </a:lnTo>
                  <a:lnTo>
                    <a:pt x="273606" y="2901293"/>
                  </a:lnTo>
                  <a:lnTo>
                    <a:pt x="294642" y="2936868"/>
                  </a:lnTo>
                  <a:lnTo>
                    <a:pt x="316262" y="2970522"/>
                  </a:lnTo>
                  <a:lnTo>
                    <a:pt x="338445" y="3002204"/>
                  </a:lnTo>
                  <a:lnTo>
                    <a:pt x="384415" y="3059443"/>
                  </a:lnTo>
                  <a:lnTo>
                    <a:pt x="432378" y="3108172"/>
                  </a:lnTo>
                  <a:lnTo>
                    <a:pt x="482163" y="3147979"/>
                  </a:lnTo>
                  <a:lnTo>
                    <a:pt x="533597" y="3178449"/>
                  </a:lnTo>
                  <a:lnTo>
                    <a:pt x="586510" y="3199170"/>
                  </a:lnTo>
                  <a:lnTo>
                    <a:pt x="640728" y="3209728"/>
                  </a:lnTo>
                  <a:lnTo>
                    <a:pt x="668274" y="3211068"/>
                  </a:lnTo>
                  <a:lnTo>
                    <a:pt x="695819" y="3209728"/>
                  </a:lnTo>
                  <a:lnTo>
                    <a:pt x="750037" y="3199170"/>
                  </a:lnTo>
                  <a:lnTo>
                    <a:pt x="802950" y="3178449"/>
                  </a:lnTo>
                  <a:lnTo>
                    <a:pt x="854384" y="3147979"/>
                  </a:lnTo>
                  <a:lnTo>
                    <a:pt x="904169" y="3108172"/>
                  </a:lnTo>
                  <a:lnTo>
                    <a:pt x="952132" y="3059443"/>
                  </a:lnTo>
                  <a:lnTo>
                    <a:pt x="998102" y="3002204"/>
                  </a:lnTo>
                  <a:lnTo>
                    <a:pt x="1020285" y="2970522"/>
                  </a:lnTo>
                  <a:lnTo>
                    <a:pt x="1041905" y="2936868"/>
                  </a:lnTo>
                  <a:lnTo>
                    <a:pt x="1062941" y="2901293"/>
                  </a:lnTo>
                  <a:lnTo>
                    <a:pt x="1083370" y="2863849"/>
                  </a:lnTo>
                  <a:lnTo>
                    <a:pt x="1103173" y="2824587"/>
                  </a:lnTo>
                  <a:lnTo>
                    <a:pt x="1122326" y="2783560"/>
                  </a:lnTo>
                  <a:lnTo>
                    <a:pt x="1140809" y="2740818"/>
                  </a:lnTo>
                  <a:lnTo>
                    <a:pt x="1158600" y="2696414"/>
                  </a:lnTo>
                  <a:lnTo>
                    <a:pt x="1175677" y="2650399"/>
                  </a:lnTo>
                  <a:lnTo>
                    <a:pt x="1192019" y="2602824"/>
                  </a:lnTo>
                  <a:lnTo>
                    <a:pt x="1207605" y="2553742"/>
                  </a:lnTo>
                  <a:lnTo>
                    <a:pt x="1222413" y="2503204"/>
                  </a:lnTo>
                  <a:lnTo>
                    <a:pt x="1236421" y="2451261"/>
                  </a:lnTo>
                  <a:lnTo>
                    <a:pt x="1249608" y="2397966"/>
                  </a:lnTo>
                  <a:lnTo>
                    <a:pt x="1261953" y="2343370"/>
                  </a:lnTo>
                  <a:lnTo>
                    <a:pt x="1273434" y="2287524"/>
                  </a:lnTo>
                  <a:lnTo>
                    <a:pt x="1284029" y="2230481"/>
                  </a:lnTo>
                  <a:lnTo>
                    <a:pt x="1293717" y="2172291"/>
                  </a:lnTo>
                  <a:lnTo>
                    <a:pt x="1302477" y="2113007"/>
                  </a:lnTo>
                  <a:lnTo>
                    <a:pt x="1310287" y="2052680"/>
                  </a:lnTo>
                  <a:lnTo>
                    <a:pt x="1317125" y="1991363"/>
                  </a:lnTo>
                  <a:lnTo>
                    <a:pt x="1322970" y="1929105"/>
                  </a:lnTo>
                  <a:lnTo>
                    <a:pt x="1327801" y="1865960"/>
                  </a:lnTo>
                  <a:lnTo>
                    <a:pt x="1331595" y="1801979"/>
                  </a:lnTo>
                  <a:lnTo>
                    <a:pt x="1334332" y="1737213"/>
                  </a:lnTo>
                  <a:lnTo>
                    <a:pt x="1335990" y="1671714"/>
                  </a:lnTo>
                  <a:lnTo>
                    <a:pt x="1336548" y="1605534"/>
                  </a:lnTo>
                  <a:lnTo>
                    <a:pt x="1335990" y="1539353"/>
                  </a:lnTo>
                  <a:lnTo>
                    <a:pt x="1334332" y="1473854"/>
                  </a:lnTo>
                  <a:lnTo>
                    <a:pt x="1331595" y="1409088"/>
                  </a:lnTo>
                  <a:lnTo>
                    <a:pt x="1327801" y="1345107"/>
                  </a:lnTo>
                  <a:lnTo>
                    <a:pt x="1322970" y="1281962"/>
                  </a:lnTo>
                  <a:lnTo>
                    <a:pt x="1317125" y="1219704"/>
                  </a:lnTo>
                  <a:lnTo>
                    <a:pt x="1310287" y="1158387"/>
                  </a:lnTo>
                  <a:lnTo>
                    <a:pt x="1302477" y="1098060"/>
                  </a:lnTo>
                  <a:lnTo>
                    <a:pt x="1293717" y="1038776"/>
                  </a:lnTo>
                  <a:lnTo>
                    <a:pt x="1284029" y="980586"/>
                  </a:lnTo>
                  <a:lnTo>
                    <a:pt x="1273434" y="923543"/>
                  </a:lnTo>
                  <a:lnTo>
                    <a:pt x="1261953" y="867697"/>
                  </a:lnTo>
                  <a:lnTo>
                    <a:pt x="1249608" y="813101"/>
                  </a:lnTo>
                  <a:lnTo>
                    <a:pt x="1236421" y="759806"/>
                  </a:lnTo>
                  <a:lnTo>
                    <a:pt x="1222413" y="707863"/>
                  </a:lnTo>
                  <a:lnTo>
                    <a:pt x="1207605" y="657325"/>
                  </a:lnTo>
                  <a:lnTo>
                    <a:pt x="1192019" y="608243"/>
                  </a:lnTo>
                  <a:lnTo>
                    <a:pt x="1175677" y="560668"/>
                  </a:lnTo>
                  <a:lnTo>
                    <a:pt x="1158600" y="514653"/>
                  </a:lnTo>
                  <a:lnTo>
                    <a:pt x="1140809" y="470249"/>
                  </a:lnTo>
                  <a:lnTo>
                    <a:pt x="1122326" y="427507"/>
                  </a:lnTo>
                  <a:lnTo>
                    <a:pt x="1103173" y="386480"/>
                  </a:lnTo>
                  <a:lnTo>
                    <a:pt x="1083370" y="347218"/>
                  </a:lnTo>
                  <a:lnTo>
                    <a:pt x="1062941" y="309774"/>
                  </a:lnTo>
                  <a:lnTo>
                    <a:pt x="1041905" y="274199"/>
                  </a:lnTo>
                  <a:lnTo>
                    <a:pt x="1020285" y="240545"/>
                  </a:lnTo>
                  <a:lnTo>
                    <a:pt x="998102" y="208863"/>
                  </a:lnTo>
                  <a:lnTo>
                    <a:pt x="952132" y="151624"/>
                  </a:lnTo>
                  <a:lnTo>
                    <a:pt x="904169" y="102895"/>
                  </a:lnTo>
                  <a:lnTo>
                    <a:pt x="854384" y="63088"/>
                  </a:lnTo>
                  <a:lnTo>
                    <a:pt x="802950" y="32618"/>
                  </a:lnTo>
                  <a:lnTo>
                    <a:pt x="750037" y="11897"/>
                  </a:lnTo>
                  <a:lnTo>
                    <a:pt x="695819" y="1339"/>
                  </a:lnTo>
                  <a:lnTo>
                    <a:pt x="668274" y="0"/>
                  </a:lnTo>
                  <a:close/>
                </a:path>
              </a:pathLst>
            </a:custGeom>
            <a:solidFill>
              <a:srgbClr val="00E3A8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3777995" y="1412747"/>
              <a:ext cx="1336675" cy="3211195"/>
            </a:xfrm>
            <a:custGeom>
              <a:avLst/>
              <a:gdLst/>
              <a:ahLst/>
              <a:cxnLst/>
              <a:rect l="l" t="t" r="r" b="b"/>
              <a:pathLst>
                <a:path w="1336675" h="3211195">
                  <a:moveTo>
                    <a:pt x="0" y="1605534"/>
                  </a:moveTo>
                  <a:lnTo>
                    <a:pt x="557" y="1539353"/>
                  </a:lnTo>
                  <a:lnTo>
                    <a:pt x="2215" y="1473854"/>
                  </a:lnTo>
                  <a:lnTo>
                    <a:pt x="4952" y="1409088"/>
                  </a:lnTo>
                  <a:lnTo>
                    <a:pt x="8746" y="1345107"/>
                  </a:lnTo>
                  <a:lnTo>
                    <a:pt x="13577" y="1281962"/>
                  </a:lnTo>
                  <a:lnTo>
                    <a:pt x="19422" y="1219704"/>
                  </a:lnTo>
                  <a:lnTo>
                    <a:pt x="26260" y="1158387"/>
                  </a:lnTo>
                  <a:lnTo>
                    <a:pt x="34070" y="1098060"/>
                  </a:lnTo>
                  <a:lnTo>
                    <a:pt x="42830" y="1038776"/>
                  </a:lnTo>
                  <a:lnTo>
                    <a:pt x="52518" y="980586"/>
                  </a:lnTo>
                  <a:lnTo>
                    <a:pt x="63113" y="923543"/>
                  </a:lnTo>
                  <a:lnTo>
                    <a:pt x="74594" y="867697"/>
                  </a:lnTo>
                  <a:lnTo>
                    <a:pt x="86939" y="813101"/>
                  </a:lnTo>
                  <a:lnTo>
                    <a:pt x="100126" y="759806"/>
                  </a:lnTo>
                  <a:lnTo>
                    <a:pt x="114134" y="707863"/>
                  </a:lnTo>
                  <a:lnTo>
                    <a:pt x="128942" y="657325"/>
                  </a:lnTo>
                  <a:lnTo>
                    <a:pt x="144528" y="608243"/>
                  </a:lnTo>
                  <a:lnTo>
                    <a:pt x="160870" y="560668"/>
                  </a:lnTo>
                  <a:lnTo>
                    <a:pt x="177947" y="514653"/>
                  </a:lnTo>
                  <a:lnTo>
                    <a:pt x="195738" y="470249"/>
                  </a:lnTo>
                  <a:lnTo>
                    <a:pt x="214221" y="427507"/>
                  </a:lnTo>
                  <a:lnTo>
                    <a:pt x="233374" y="386480"/>
                  </a:lnTo>
                  <a:lnTo>
                    <a:pt x="253177" y="347218"/>
                  </a:lnTo>
                  <a:lnTo>
                    <a:pt x="273606" y="309774"/>
                  </a:lnTo>
                  <a:lnTo>
                    <a:pt x="294642" y="274199"/>
                  </a:lnTo>
                  <a:lnTo>
                    <a:pt x="316262" y="240545"/>
                  </a:lnTo>
                  <a:lnTo>
                    <a:pt x="338445" y="208863"/>
                  </a:lnTo>
                  <a:lnTo>
                    <a:pt x="384415" y="151624"/>
                  </a:lnTo>
                  <a:lnTo>
                    <a:pt x="432378" y="102895"/>
                  </a:lnTo>
                  <a:lnTo>
                    <a:pt x="482163" y="63088"/>
                  </a:lnTo>
                  <a:lnTo>
                    <a:pt x="533597" y="32618"/>
                  </a:lnTo>
                  <a:lnTo>
                    <a:pt x="586510" y="11897"/>
                  </a:lnTo>
                  <a:lnTo>
                    <a:pt x="640728" y="1339"/>
                  </a:lnTo>
                  <a:lnTo>
                    <a:pt x="668274" y="0"/>
                  </a:lnTo>
                  <a:lnTo>
                    <a:pt x="695819" y="1339"/>
                  </a:lnTo>
                  <a:lnTo>
                    <a:pt x="750037" y="11897"/>
                  </a:lnTo>
                  <a:lnTo>
                    <a:pt x="802950" y="32618"/>
                  </a:lnTo>
                  <a:lnTo>
                    <a:pt x="854384" y="63088"/>
                  </a:lnTo>
                  <a:lnTo>
                    <a:pt x="904169" y="102895"/>
                  </a:lnTo>
                  <a:lnTo>
                    <a:pt x="952132" y="151624"/>
                  </a:lnTo>
                  <a:lnTo>
                    <a:pt x="998102" y="208863"/>
                  </a:lnTo>
                  <a:lnTo>
                    <a:pt x="1020285" y="240545"/>
                  </a:lnTo>
                  <a:lnTo>
                    <a:pt x="1041905" y="274199"/>
                  </a:lnTo>
                  <a:lnTo>
                    <a:pt x="1062941" y="309774"/>
                  </a:lnTo>
                  <a:lnTo>
                    <a:pt x="1083370" y="347218"/>
                  </a:lnTo>
                  <a:lnTo>
                    <a:pt x="1103173" y="386480"/>
                  </a:lnTo>
                  <a:lnTo>
                    <a:pt x="1122326" y="427507"/>
                  </a:lnTo>
                  <a:lnTo>
                    <a:pt x="1140809" y="470249"/>
                  </a:lnTo>
                  <a:lnTo>
                    <a:pt x="1158600" y="514653"/>
                  </a:lnTo>
                  <a:lnTo>
                    <a:pt x="1175677" y="560668"/>
                  </a:lnTo>
                  <a:lnTo>
                    <a:pt x="1192019" y="608243"/>
                  </a:lnTo>
                  <a:lnTo>
                    <a:pt x="1207605" y="657325"/>
                  </a:lnTo>
                  <a:lnTo>
                    <a:pt x="1222413" y="707863"/>
                  </a:lnTo>
                  <a:lnTo>
                    <a:pt x="1236421" y="759806"/>
                  </a:lnTo>
                  <a:lnTo>
                    <a:pt x="1249608" y="813101"/>
                  </a:lnTo>
                  <a:lnTo>
                    <a:pt x="1261953" y="867697"/>
                  </a:lnTo>
                  <a:lnTo>
                    <a:pt x="1273434" y="923543"/>
                  </a:lnTo>
                  <a:lnTo>
                    <a:pt x="1284029" y="980586"/>
                  </a:lnTo>
                  <a:lnTo>
                    <a:pt x="1293717" y="1038776"/>
                  </a:lnTo>
                  <a:lnTo>
                    <a:pt x="1302477" y="1098060"/>
                  </a:lnTo>
                  <a:lnTo>
                    <a:pt x="1310287" y="1158387"/>
                  </a:lnTo>
                  <a:lnTo>
                    <a:pt x="1317125" y="1219704"/>
                  </a:lnTo>
                  <a:lnTo>
                    <a:pt x="1322970" y="1281962"/>
                  </a:lnTo>
                  <a:lnTo>
                    <a:pt x="1327801" y="1345107"/>
                  </a:lnTo>
                  <a:lnTo>
                    <a:pt x="1331595" y="1409088"/>
                  </a:lnTo>
                  <a:lnTo>
                    <a:pt x="1334332" y="1473854"/>
                  </a:lnTo>
                  <a:lnTo>
                    <a:pt x="1335990" y="1539353"/>
                  </a:lnTo>
                  <a:lnTo>
                    <a:pt x="1336548" y="1605534"/>
                  </a:lnTo>
                  <a:lnTo>
                    <a:pt x="1335990" y="1671714"/>
                  </a:lnTo>
                  <a:lnTo>
                    <a:pt x="1334332" y="1737213"/>
                  </a:lnTo>
                  <a:lnTo>
                    <a:pt x="1331595" y="1801979"/>
                  </a:lnTo>
                  <a:lnTo>
                    <a:pt x="1327801" y="1865960"/>
                  </a:lnTo>
                  <a:lnTo>
                    <a:pt x="1322970" y="1929105"/>
                  </a:lnTo>
                  <a:lnTo>
                    <a:pt x="1317125" y="1991363"/>
                  </a:lnTo>
                  <a:lnTo>
                    <a:pt x="1310287" y="2052680"/>
                  </a:lnTo>
                  <a:lnTo>
                    <a:pt x="1302477" y="2113007"/>
                  </a:lnTo>
                  <a:lnTo>
                    <a:pt x="1293717" y="2172291"/>
                  </a:lnTo>
                  <a:lnTo>
                    <a:pt x="1284029" y="2230481"/>
                  </a:lnTo>
                  <a:lnTo>
                    <a:pt x="1273434" y="2287524"/>
                  </a:lnTo>
                  <a:lnTo>
                    <a:pt x="1261953" y="2343370"/>
                  </a:lnTo>
                  <a:lnTo>
                    <a:pt x="1249608" y="2397966"/>
                  </a:lnTo>
                  <a:lnTo>
                    <a:pt x="1236421" y="2451261"/>
                  </a:lnTo>
                  <a:lnTo>
                    <a:pt x="1222413" y="2503204"/>
                  </a:lnTo>
                  <a:lnTo>
                    <a:pt x="1207605" y="2553742"/>
                  </a:lnTo>
                  <a:lnTo>
                    <a:pt x="1192019" y="2602824"/>
                  </a:lnTo>
                  <a:lnTo>
                    <a:pt x="1175677" y="2650399"/>
                  </a:lnTo>
                  <a:lnTo>
                    <a:pt x="1158600" y="2696414"/>
                  </a:lnTo>
                  <a:lnTo>
                    <a:pt x="1140809" y="2740818"/>
                  </a:lnTo>
                  <a:lnTo>
                    <a:pt x="1122326" y="2783560"/>
                  </a:lnTo>
                  <a:lnTo>
                    <a:pt x="1103173" y="2824587"/>
                  </a:lnTo>
                  <a:lnTo>
                    <a:pt x="1083370" y="2863849"/>
                  </a:lnTo>
                  <a:lnTo>
                    <a:pt x="1062941" y="2901293"/>
                  </a:lnTo>
                  <a:lnTo>
                    <a:pt x="1041905" y="2936868"/>
                  </a:lnTo>
                  <a:lnTo>
                    <a:pt x="1020285" y="2970522"/>
                  </a:lnTo>
                  <a:lnTo>
                    <a:pt x="998102" y="3002204"/>
                  </a:lnTo>
                  <a:lnTo>
                    <a:pt x="952132" y="3059443"/>
                  </a:lnTo>
                  <a:lnTo>
                    <a:pt x="904169" y="3108172"/>
                  </a:lnTo>
                  <a:lnTo>
                    <a:pt x="854384" y="3147979"/>
                  </a:lnTo>
                  <a:lnTo>
                    <a:pt x="802950" y="3178449"/>
                  </a:lnTo>
                  <a:lnTo>
                    <a:pt x="750037" y="3199170"/>
                  </a:lnTo>
                  <a:lnTo>
                    <a:pt x="695819" y="3209728"/>
                  </a:lnTo>
                  <a:lnTo>
                    <a:pt x="668274" y="3211068"/>
                  </a:lnTo>
                  <a:lnTo>
                    <a:pt x="640728" y="3209728"/>
                  </a:lnTo>
                  <a:lnTo>
                    <a:pt x="586510" y="3199170"/>
                  </a:lnTo>
                  <a:lnTo>
                    <a:pt x="533597" y="3178449"/>
                  </a:lnTo>
                  <a:lnTo>
                    <a:pt x="482163" y="3147979"/>
                  </a:lnTo>
                  <a:lnTo>
                    <a:pt x="432378" y="3108172"/>
                  </a:lnTo>
                  <a:lnTo>
                    <a:pt x="384415" y="3059443"/>
                  </a:lnTo>
                  <a:lnTo>
                    <a:pt x="338445" y="3002204"/>
                  </a:lnTo>
                  <a:lnTo>
                    <a:pt x="316262" y="2970522"/>
                  </a:lnTo>
                  <a:lnTo>
                    <a:pt x="294642" y="2936868"/>
                  </a:lnTo>
                  <a:lnTo>
                    <a:pt x="273606" y="2901293"/>
                  </a:lnTo>
                  <a:lnTo>
                    <a:pt x="253177" y="2863849"/>
                  </a:lnTo>
                  <a:lnTo>
                    <a:pt x="233374" y="2824587"/>
                  </a:lnTo>
                  <a:lnTo>
                    <a:pt x="214221" y="2783560"/>
                  </a:lnTo>
                  <a:lnTo>
                    <a:pt x="195738" y="2740818"/>
                  </a:lnTo>
                  <a:lnTo>
                    <a:pt x="177947" y="2696414"/>
                  </a:lnTo>
                  <a:lnTo>
                    <a:pt x="160870" y="2650399"/>
                  </a:lnTo>
                  <a:lnTo>
                    <a:pt x="144528" y="2602824"/>
                  </a:lnTo>
                  <a:lnTo>
                    <a:pt x="128942" y="2553742"/>
                  </a:lnTo>
                  <a:lnTo>
                    <a:pt x="114134" y="2503204"/>
                  </a:lnTo>
                  <a:lnTo>
                    <a:pt x="100126" y="2451261"/>
                  </a:lnTo>
                  <a:lnTo>
                    <a:pt x="86939" y="2397966"/>
                  </a:lnTo>
                  <a:lnTo>
                    <a:pt x="74594" y="2343370"/>
                  </a:lnTo>
                  <a:lnTo>
                    <a:pt x="63113" y="2287524"/>
                  </a:lnTo>
                  <a:lnTo>
                    <a:pt x="52518" y="2230481"/>
                  </a:lnTo>
                  <a:lnTo>
                    <a:pt x="42830" y="2172291"/>
                  </a:lnTo>
                  <a:lnTo>
                    <a:pt x="34070" y="2113007"/>
                  </a:lnTo>
                  <a:lnTo>
                    <a:pt x="26260" y="2052680"/>
                  </a:lnTo>
                  <a:lnTo>
                    <a:pt x="19422" y="1991363"/>
                  </a:lnTo>
                  <a:lnTo>
                    <a:pt x="13577" y="1929105"/>
                  </a:lnTo>
                  <a:lnTo>
                    <a:pt x="8746" y="1865960"/>
                  </a:lnTo>
                  <a:lnTo>
                    <a:pt x="4952" y="1801979"/>
                  </a:lnTo>
                  <a:lnTo>
                    <a:pt x="2215" y="1737213"/>
                  </a:lnTo>
                  <a:lnTo>
                    <a:pt x="557" y="1671714"/>
                  </a:lnTo>
                  <a:lnTo>
                    <a:pt x="0" y="160553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5273039" y="1671827"/>
              <a:ext cx="2252980" cy="2438400"/>
            </a:xfrm>
            <a:custGeom>
              <a:avLst/>
              <a:gdLst/>
              <a:ahLst/>
              <a:cxnLst/>
              <a:rect l="l" t="t" r="r" b="b"/>
              <a:pathLst>
                <a:path w="2252979" h="2438400">
                  <a:moveTo>
                    <a:pt x="1126236" y="0"/>
                  </a:moveTo>
                  <a:lnTo>
                    <a:pt x="1079809" y="1016"/>
                  </a:lnTo>
                  <a:lnTo>
                    <a:pt x="1033861" y="4041"/>
                  </a:lnTo>
                  <a:lnTo>
                    <a:pt x="988427" y="9034"/>
                  </a:lnTo>
                  <a:lnTo>
                    <a:pt x="943544" y="15957"/>
                  </a:lnTo>
                  <a:lnTo>
                    <a:pt x="899247" y="24769"/>
                  </a:lnTo>
                  <a:lnTo>
                    <a:pt x="855574" y="35432"/>
                  </a:lnTo>
                  <a:lnTo>
                    <a:pt x="812560" y="47907"/>
                  </a:lnTo>
                  <a:lnTo>
                    <a:pt x="770241" y="62154"/>
                  </a:lnTo>
                  <a:lnTo>
                    <a:pt x="728654" y="78135"/>
                  </a:lnTo>
                  <a:lnTo>
                    <a:pt x="687835" y="95809"/>
                  </a:lnTo>
                  <a:lnTo>
                    <a:pt x="647821" y="115138"/>
                  </a:lnTo>
                  <a:lnTo>
                    <a:pt x="608646" y="136083"/>
                  </a:lnTo>
                  <a:lnTo>
                    <a:pt x="570348" y="158604"/>
                  </a:lnTo>
                  <a:lnTo>
                    <a:pt x="532963" y="182662"/>
                  </a:lnTo>
                  <a:lnTo>
                    <a:pt x="496527" y="208217"/>
                  </a:lnTo>
                  <a:lnTo>
                    <a:pt x="461077" y="235232"/>
                  </a:lnTo>
                  <a:lnTo>
                    <a:pt x="426647" y="263666"/>
                  </a:lnTo>
                  <a:lnTo>
                    <a:pt x="393276" y="293480"/>
                  </a:lnTo>
                  <a:lnTo>
                    <a:pt x="360998" y="324635"/>
                  </a:lnTo>
                  <a:lnTo>
                    <a:pt x="329850" y="357092"/>
                  </a:lnTo>
                  <a:lnTo>
                    <a:pt x="299869" y="390811"/>
                  </a:lnTo>
                  <a:lnTo>
                    <a:pt x="271090" y="425754"/>
                  </a:lnTo>
                  <a:lnTo>
                    <a:pt x="243550" y="461881"/>
                  </a:lnTo>
                  <a:lnTo>
                    <a:pt x="217285" y="499152"/>
                  </a:lnTo>
                  <a:lnTo>
                    <a:pt x="192332" y="537529"/>
                  </a:lnTo>
                  <a:lnTo>
                    <a:pt x="168725" y="576973"/>
                  </a:lnTo>
                  <a:lnTo>
                    <a:pt x="146503" y="617444"/>
                  </a:lnTo>
                  <a:lnTo>
                    <a:pt x="125700" y="658903"/>
                  </a:lnTo>
                  <a:lnTo>
                    <a:pt x="106353" y="701311"/>
                  </a:lnTo>
                  <a:lnTo>
                    <a:pt x="88499" y="744628"/>
                  </a:lnTo>
                  <a:lnTo>
                    <a:pt x="72173" y="788816"/>
                  </a:lnTo>
                  <a:lnTo>
                    <a:pt x="57412" y="833835"/>
                  </a:lnTo>
                  <a:lnTo>
                    <a:pt x="44251" y="879645"/>
                  </a:lnTo>
                  <a:lnTo>
                    <a:pt x="32728" y="926209"/>
                  </a:lnTo>
                  <a:lnTo>
                    <a:pt x="22879" y="973486"/>
                  </a:lnTo>
                  <a:lnTo>
                    <a:pt x="14739" y="1021437"/>
                  </a:lnTo>
                  <a:lnTo>
                    <a:pt x="8345" y="1070023"/>
                  </a:lnTo>
                  <a:lnTo>
                    <a:pt x="3733" y="1119205"/>
                  </a:lnTo>
                  <a:lnTo>
                    <a:pt x="939" y="1168944"/>
                  </a:lnTo>
                  <a:lnTo>
                    <a:pt x="0" y="1219200"/>
                  </a:lnTo>
                  <a:lnTo>
                    <a:pt x="939" y="1269455"/>
                  </a:lnTo>
                  <a:lnTo>
                    <a:pt x="3733" y="1319194"/>
                  </a:lnTo>
                  <a:lnTo>
                    <a:pt x="8345" y="1368376"/>
                  </a:lnTo>
                  <a:lnTo>
                    <a:pt x="14739" y="1416962"/>
                  </a:lnTo>
                  <a:lnTo>
                    <a:pt x="22879" y="1464913"/>
                  </a:lnTo>
                  <a:lnTo>
                    <a:pt x="32728" y="1512190"/>
                  </a:lnTo>
                  <a:lnTo>
                    <a:pt x="44251" y="1558754"/>
                  </a:lnTo>
                  <a:lnTo>
                    <a:pt x="57412" y="1604564"/>
                  </a:lnTo>
                  <a:lnTo>
                    <a:pt x="72173" y="1649583"/>
                  </a:lnTo>
                  <a:lnTo>
                    <a:pt x="88499" y="1693771"/>
                  </a:lnTo>
                  <a:lnTo>
                    <a:pt x="106353" y="1737088"/>
                  </a:lnTo>
                  <a:lnTo>
                    <a:pt x="125700" y="1779496"/>
                  </a:lnTo>
                  <a:lnTo>
                    <a:pt x="146503" y="1820955"/>
                  </a:lnTo>
                  <a:lnTo>
                    <a:pt x="168725" y="1861426"/>
                  </a:lnTo>
                  <a:lnTo>
                    <a:pt x="192332" y="1900870"/>
                  </a:lnTo>
                  <a:lnTo>
                    <a:pt x="217285" y="1939247"/>
                  </a:lnTo>
                  <a:lnTo>
                    <a:pt x="243550" y="1976518"/>
                  </a:lnTo>
                  <a:lnTo>
                    <a:pt x="271090" y="2012645"/>
                  </a:lnTo>
                  <a:lnTo>
                    <a:pt x="299869" y="2047588"/>
                  </a:lnTo>
                  <a:lnTo>
                    <a:pt x="329850" y="2081307"/>
                  </a:lnTo>
                  <a:lnTo>
                    <a:pt x="360998" y="2113764"/>
                  </a:lnTo>
                  <a:lnTo>
                    <a:pt x="393276" y="2144919"/>
                  </a:lnTo>
                  <a:lnTo>
                    <a:pt x="426647" y="2174733"/>
                  </a:lnTo>
                  <a:lnTo>
                    <a:pt x="461077" y="2203167"/>
                  </a:lnTo>
                  <a:lnTo>
                    <a:pt x="496527" y="2230182"/>
                  </a:lnTo>
                  <a:lnTo>
                    <a:pt x="532963" y="2255737"/>
                  </a:lnTo>
                  <a:lnTo>
                    <a:pt x="570348" y="2279795"/>
                  </a:lnTo>
                  <a:lnTo>
                    <a:pt x="608646" y="2302316"/>
                  </a:lnTo>
                  <a:lnTo>
                    <a:pt x="647821" y="2323261"/>
                  </a:lnTo>
                  <a:lnTo>
                    <a:pt x="687835" y="2342590"/>
                  </a:lnTo>
                  <a:lnTo>
                    <a:pt x="728654" y="2360264"/>
                  </a:lnTo>
                  <a:lnTo>
                    <a:pt x="770241" y="2376245"/>
                  </a:lnTo>
                  <a:lnTo>
                    <a:pt x="812560" y="2390492"/>
                  </a:lnTo>
                  <a:lnTo>
                    <a:pt x="855574" y="2402967"/>
                  </a:lnTo>
                  <a:lnTo>
                    <a:pt x="899247" y="2413630"/>
                  </a:lnTo>
                  <a:lnTo>
                    <a:pt x="943544" y="2422442"/>
                  </a:lnTo>
                  <a:lnTo>
                    <a:pt x="988427" y="2429365"/>
                  </a:lnTo>
                  <a:lnTo>
                    <a:pt x="1033861" y="2434358"/>
                  </a:lnTo>
                  <a:lnTo>
                    <a:pt x="1079809" y="2437383"/>
                  </a:lnTo>
                  <a:lnTo>
                    <a:pt x="1126236" y="2438400"/>
                  </a:lnTo>
                  <a:lnTo>
                    <a:pt x="1172662" y="2437383"/>
                  </a:lnTo>
                  <a:lnTo>
                    <a:pt x="1218610" y="2434358"/>
                  </a:lnTo>
                  <a:lnTo>
                    <a:pt x="1264044" y="2429365"/>
                  </a:lnTo>
                  <a:lnTo>
                    <a:pt x="1308927" y="2422442"/>
                  </a:lnTo>
                  <a:lnTo>
                    <a:pt x="1353224" y="2413630"/>
                  </a:lnTo>
                  <a:lnTo>
                    <a:pt x="1396897" y="2402967"/>
                  </a:lnTo>
                  <a:lnTo>
                    <a:pt x="1439911" y="2390492"/>
                  </a:lnTo>
                  <a:lnTo>
                    <a:pt x="1482230" y="2376245"/>
                  </a:lnTo>
                  <a:lnTo>
                    <a:pt x="1523817" y="2360264"/>
                  </a:lnTo>
                  <a:lnTo>
                    <a:pt x="1564636" y="2342590"/>
                  </a:lnTo>
                  <a:lnTo>
                    <a:pt x="1604650" y="2323261"/>
                  </a:lnTo>
                  <a:lnTo>
                    <a:pt x="1643825" y="2302316"/>
                  </a:lnTo>
                  <a:lnTo>
                    <a:pt x="1682123" y="2279795"/>
                  </a:lnTo>
                  <a:lnTo>
                    <a:pt x="1719508" y="2255737"/>
                  </a:lnTo>
                  <a:lnTo>
                    <a:pt x="1755944" y="2230182"/>
                  </a:lnTo>
                  <a:lnTo>
                    <a:pt x="1791394" y="2203167"/>
                  </a:lnTo>
                  <a:lnTo>
                    <a:pt x="1825824" y="2174733"/>
                  </a:lnTo>
                  <a:lnTo>
                    <a:pt x="1859195" y="2144919"/>
                  </a:lnTo>
                  <a:lnTo>
                    <a:pt x="1891473" y="2113764"/>
                  </a:lnTo>
                  <a:lnTo>
                    <a:pt x="1922621" y="2081307"/>
                  </a:lnTo>
                  <a:lnTo>
                    <a:pt x="1952602" y="2047588"/>
                  </a:lnTo>
                  <a:lnTo>
                    <a:pt x="1981381" y="2012645"/>
                  </a:lnTo>
                  <a:lnTo>
                    <a:pt x="2008921" y="1976518"/>
                  </a:lnTo>
                  <a:lnTo>
                    <a:pt x="2035186" y="1939247"/>
                  </a:lnTo>
                  <a:lnTo>
                    <a:pt x="2060139" y="1900870"/>
                  </a:lnTo>
                  <a:lnTo>
                    <a:pt x="2083746" y="1861426"/>
                  </a:lnTo>
                  <a:lnTo>
                    <a:pt x="2105968" y="1820955"/>
                  </a:lnTo>
                  <a:lnTo>
                    <a:pt x="2126771" y="1779496"/>
                  </a:lnTo>
                  <a:lnTo>
                    <a:pt x="2146118" y="1737088"/>
                  </a:lnTo>
                  <a:lnTo>
                    <a:pt x="2163972" y="1693771"/>
                  </a:lnTo>
                  <a:lnTo>
                    <a:pt x="2180298" y="1649583"/>
                  </a:lnTo>
                  <a:lnTo>
                    <a:pt x="2195059" y="1604564"/>
                  </a:lnTo>
                  <a:lnTo>
                    <a:pt x="2208220" y="1558754"/>
                  </a:lnTo>
                  <a:lnTo>
                    <a:pt x="2219743" y="1512190"/>
                  </a:lnTo>
                  <a:lnTo>
                    <a:pt x="2229592" y="1464913"/>
                  </a:lnTo>
                  <a:lnTo>
                    <a:pt x="2237732" y="1416962"/>
                  </a:lnTo>
                  <a:lnTo>
                    <a:pt x="2244126" y="1368376"/>
                  </a:lnTo>
                  <a:lnTo>
                    <a:pt x="2248738" y="1319194"/>
                  </a:lnTo>
                  <a:lnTo>
                    <a:pt x="2251532" y="1269455"/>
                  </a:lnTo>
                  <a:lnTo>
                    <a:pt x="2252471" y="1219200"/>
                  </a:lnTo>
                  <a:lnTo>
                    <a:pt x="2251532" y="1168944"/>
                  </a:lnTo>
                  <a:lnTo>
                    <a:pt x="2248738" y="1119205"/>
                  </a:lnTo>
                  <a:lnTo>
                    <a:pt x="2244126" y="1070023"/>
                  </a:lnTo>
                  <a:lnTo>
                    <a:pt x="2237732" y="1021437"/>
                  </a:lnTo>
                  <a:lnTo>
                    <a:pt x="2229592" y="973486"/>
                  </a:lnTo>
                  <a:lnTo>
                    <a:pt x="2219743" y="926209"/>
                  </a:lnTo>
                  <a:lnTo>
                    <a:pt x="2208220" y="879645"/>
                  </a:lnTo>
                  <a:lnTo>
                    <a:pt x="2195059" y="833835"/>
                  </a:lnTo>
                  <a:lnTo>
                    <a:pt x="2180298" y="788816"/>
                  </a:lnTo>
                  <a:lnTo>
                    <a:pt x="2163972" y="744628"/>
                  </a:lnTo>
                  <a:lnTo>
                    <a:pt x="2146118" y="701311"/>
                  </a:lnTo>
                  <a:lnTo>
                    <a:pt x="2126771" y="658903"/>
                  </a:lnTo>
                  <a:lnTo>
                    <a:pt x="2105968" y="617444"/>
                  </a:lnTo>
                  <a:lnTo>
                    <a:pt x="2083746" y="576973"/>
                  </a:lnTo>
                  <a:lnTo>
                    <a:pt x="2060139" y="537529"/>
                  </a:lnTo>
                  <a:lnTo>
                    <a:pt x="2035186" y="499152"/>
                  </a:lnTo>
                  <a:lnTo>
                    <a:pt x="2008921" y="461881"/>
                  </a:lnTo>
                  <a:lnTo>
                    <a:pt x="1981381" y="425754"/>
                  </a:lnTo>
                  <a:lnTo>
                    <a:pt x="1952602" y="390811"/>
                  </a:lnTo>
                  <a:lnTo>
                    <a:pt x="1922621" y="357092"/>
                  </a:lnTo>
                  <a:lnTo>
                    <a:pt x="1891473" y="324635"/>
                  </a:lnTo>
                  <a:lnTo>
                    <a:pt x="1859195" y="293480"/>
                  </a:lnTo>
                  <a:lnTo>
                    <a:pt x="1825824" y="263666"/>
                  </a:lnTo>
                  <a:lnTo>
                    <a:pt x="1791394" y="235232"/>
                  </a:lnTo>
                  <a:lnTo>
                    <a:pt x="1755944" y="208217"/>
                  </a:lnTo>
                  <a:lnTo>
                    <a:pt x="1719508" y="182662"/>
                  </a:lnTo>
                  <a:lnTo>
                    <a:pt x="1682123" y="158604"/>
                  </a:lnTo>
                  <a:lnTo>
                    <a:pt x="1643825" y="136083"/>
                  </a:lnTo>
                  <a:lnTo>
                    <a:pt x="1604650" y="115138"/>
                  </a:lnTo>
                  <a:lnTo>
                    <a:pt x="1564636" y="95809"/>
                  </a:lnTo>
                  <a:lnTo>
                    <a:pt x="1523817" y="78135"/>
                  </a:lnTo>
                  <a:lnTo>
                    <a:pt x="1482230" y="62154"/>
                  </a:lnTo>
                  <a:lnTo>
                    <a:pt x="1439911" y="47907"/>
                  </a:lnTo>
                  <a:lnTo>
                    <a:pt x="1396897" y="35432"/>
                  </a:lnTo>
                  <a:lnTo>
                    <a:pt x="1353224" y="24769"/>
                  </a:lnTo>
                  <a:lnTo>
                    <a:pt x="1308927" y="15957"/>
                  </a:lnTo>
                  <a:lnTo>
                    <a:pt x="1264044" y="9034"/>
                  </a:lnTo>
                  <a:lnTo>
                    <a:pt x="1218610" y="4041"/>
                  </a:lnTo>
                  <a:lnTo>
                    <a:pt x="1172662" y="1016"/>
                  </a:lnTo>
                  <a:lnTo>
                    <a:pt x="1126236" y="0"/>
                  </a:lnTo>
                  <a:close/>
                </a:path>
              </a:pathLst>
            </a:custGeom>
            <a:solidFill>
              <a:srgbClr val="00E3A8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5273039" y="1671827"/>
              <a:ext cx="2252980" cy="2438400"/>
            </a:xfrm>
            <a:custGeom>
              <a:avLst/>
              <a:gdLst/>
              <a:ahLst/>
              <a:cxnLst/>
              <a:rect l="l" t="t" r="r" b="b"/>
              <a:pathLst>
                <a:path w="2252979" h="2438400">
                  <a:moveTo>
                    <a:pt x="0" y="1219200"/>
                  </a:moveTo>
                  <a:lnTo>
                    <a:pt x="939" y="1168944"/>
                  </a:lnTo>
                  <a:lnTo>
                    <a:pt x="3733" y="1119205"/>
                  </a:lnTo>
                  <a:lnTo>
                    <a:pt x="8345" y="1070023"/>
                  </a:lnTo>
                  <a:lnTo>
                    <a:pt x="14739" y="1021437"/>
                  </a:lnTo>
                  <a:lnTo>
                    <a:pt x="22879" y="973486"/>
                  </a:lnTo>
                  <a:lnTo>
                    <a:pt x="32728" y="926209"/>
                  </a:lnTo>
                  <a:lnTo>
                    <a:pt x="44251" y="879645"/>
                  </a:lnTo>
                  <a:lnTo>
                    <a:pt x="57412" y="833835"/>
                  </a:lnTo>
                  <a:lnTo>
                    <a:pt x="72173" y="788816"/>
                  </a:lnTo>
                  <a:lnTo>
                    <a:pt x="88499" y="744628"/>
                  </a:lnTo>
                  <a:lnTo>
                    <a:pt x="106353" y="701311"/>
                  </a:lnTo>
                  <a:lnTo>
                    <a:pt x="125700" y="658903"/>
                  </a:lnTo>
                  <a:lnTo>
                    <a:pt x="146503" y="617444"/>
                  </a:lnTo>
                  <a:lnTo>
                    <a:pt x="168725" y="576973"/>
                  </a:lnTo>
                  <a:lnTo>
                    <a:pt x="192332" y="537529"/>
                  </a:lnTo>
                  <a:lnTo>
                    <a:pt x="217285" y="499152"/>
                  </a:lnTo>
                  <a:lnTo>
                    <a:pt x="243550" y="461881"/>
                  </a:lnTo>
                  <a:lnTo>
                    <a:pt x="271090" y="425754"/>
                  </a:lnTo>
                  <a:lnTo>
                    <a:pt x="299869" y="390811"/>
                  </a:lnTo>
                  <a:lnTo>
                    <a:pt x="329850" y="357092"/>
                  </a:lnTo>
                  <a:lnTo>
                    <a:pt x="360998" y="324635"/>
                  </a:lnTo>
                  <a:lnTo>
                    <a:pt x="393276" y="293480"/>
                  </a:lnTo>
                  <a:lnTo>
                    <a:pt x="426647" y="263666"/>
                  </a:lnTo>
                  <a:lnTo>
                    <a:pt x="461077" y="235232"/>
                  </a:lnTo>
                  <a:lnTo>
                    <a:pt x="496527" y="208217"/>
                  </a:lnTo>
                  <a:lnTo>
                    <a:pt x="532963" y="182662"/>
                  </a:lnTo>
                  <a:lnTo>
                    <a:pt x="570348" y="158604"/>
                  </a:lnTo>
                  <a:lnTo>
                    <a:pt x="608646" y="136083"/>
                  </a:lnTo>
                  <a:lnTo>
                    <a:pt x="647821" y="115138"/>
                  </a:lnTo>
                  <a:lnTo>
                    <a:pt x="687835" y="95809"/>
                  </a:lnTo>
                  <a:lnTo>
                    <a:pt x="728654" y="78135"/>
                  </a:lnTo>
                  <a:lnTo>
                    <a:pt x="770241" y="62154"/>
                  </a:lnTo>
                  <a:lnTo>
                    <a:pt x="812560" y="47907"/>
                  </a:lnTo>
                  <a:lnTo>
                    <a:pt x="855574" y="35432"/>
                  </a:lnTo>
                  <a:lnTo>
                    <a:pt x="899247" y="24769"/>
                  </a:lnTo>
                  <a:lnTo>
                    <a:pt x="943544" y="15957"/>
                  </a:lnTo>
                  <a:lnTo>
                    <a:pt x="988427" y="9034"/>
                  </a:lnTo>
                  <a:lnTo>
                    <a:pt x="1033861" y="4041"/>
                  </a:lnTo>
                  <a:lnTo>
                    <a:pt x="1079809" y="1016"/>
                  </a:lnTo>
                  <a:lnTo>
                    <a:pt x="1126236" y="0"/>
                  </a:lnTo>
                  <a:lnTo>
                    <a:pt x="1172662" y="1016"/>
                  </a:lnTo>
                  <a:lnTo>
                    <a:pt x="1218610" y="4041"/>
                  </a:lnTo>
                  <a:lnTo>
                    <a:pt x="1264044" y="9034"/>
                  </a:lnTo>
                  <a:lnTo>
                    <a:pt x="1308927" y="15957"/>
                  </a:lnTo>
                  <a:lnTo>
                    <a:pt x="1353224" y="24769"/>
                  </a:lnTo>
                  <a:lnTo>
                    <a:pt x="1396897" y="35432"/>
                  </a:lnTo>
                  <a:lnTo>
                    <a:pt x="1439911" y="47907"/>
                  </a:lnTo>
                  <a:lnTo>
                    <a:pt x="1482230" y="62154"/>
                  </a:lnTo>
                  <a:lnTo>
                    <a:pt x="1523817" y="78135"/>
                  </a:lnTo>
                  <a:lnTo>
                    <a:pt x="1564636" y="95809"/>
                  </a:lnTo>
                  <a:lnTo>
                    <a:pt x="1604650" y="115138"/>
                  </a:lnTo>
                  <a:lnTo>
                    <a:pt x="1643825" y="136083"/>
                  </a:lnTo>
                  <a:lnTo>
                    <a:pt x="1682123" y="158604"/>
                  </a:lnTo>
                  <a:lnTo>
                    <a:pt x="1719508" y="182662"/>
                  </a:lnTo>
                  <a:lnTo>
                    <a:pt x="1755944" y="208217"/>
                  </a:lnTo>
                  <a:lnTo>
                    <a:pt x="1791394" y="235232"/>
                  </a:lnTo>
                  <a:lnTo>
                    <a:pt x="1825824" y="263666"/>
                  </a:lnTo>
                  <a:lnTo>
                    <a:pt x="1859195" y="293480"/>
                  </a:lnTo>
                  <a:lnTo>
                    <a:pt x="1891473" y="324635"/>
                  </a:lnTo>
                  <a:lnTo>
                    <a:pt x="1922621" y="357092"/>
                  </a:lnTo>
                  <a:lnTo>
                    <a:pt x="1952602" y="390811"/>
                  </a:lnTo>
                  <a:lnTo>
                    <a:pt x="1981381" y="425754"/>
                  </a:lnTo>
                  <a:lnTo>
                    <a:pt x="2008921" y="461881"/>
                  </a:lnTo>
                  <a:lnTo>
                    <a:pt x="2035186" y="499152"/>
                  </a:lnTo>
                  <a:lnTo>
                    <a:pt x="2060139" y="537529"/>
                  </a:lnTo>
                  <a:lnTo>
                    <a:pt x="2083746" y="576973"/>
                  </a:lnTo>
                  <a:lnTo>
                    <a:pt x="2105968" y="617444"/>
                  </a:lnTo>
                  <a:lnTo>
                    <a:pt x="2126771" y="658903"/>
                  </a:lnTo>
                  <a:lnTo>
                    <a:pt x="2146118" y="701311"/>
                  </a:lnTo>
                  <a:lnTo>
                    <a:pt x="2163972" y="744628"/>
                  </a:lnTo>
                  <a:lnTo>
                    <a:pt x="2180298" y="788816"/>
                  </a:lnTo>
                  <a:lnTo>
                    <a:pt x="2195059" y="833835"/>
                  </a:lnTo>
                  <a:lnTo>
                    <a:pt x="2208220" y="879645"/>
                  </a:lnTo>
                  <a:lnTo>
                    <a:pt x="2219743" y="926209"/>
                  </a:lnTo>
                  <a:lnTo>
                    <a:pt x="2229592" y="973486"/>
                  </a:lnTo>
                  <a:lnTo>
                    <a:pt x="2237732" y="1021437"/>
                  </a:lnTo>
                  <a:lnTo>
                    <a:pt x="2244126" y="1070023"/>
                  </a:lnTo>
                  <a:lnTo>
                    <a:pt x="2248738" y="1119205"/>
                  </a:lnTo>
                  <a:lnTo>
                    <a:pt x="2251532" y="1168944"/>
                  </a:lnTo>
                  <a:lnTo>
                    <a:pt x="2252471" y="1219200"/>
                  </a:lnTo>
                  <a:lnTo>
                    <a:pt x="2251532" y="1269455"/>
                  </a:lnTo>
                  <a:lnTo>
                    <a:pt x="2248738" y="1319194"/>
                  </a:lnTo>
                  <a:lnTo>
                    <a:pt x="2244126" y="1368376"/>
                  </a:lnTo>
                  <a:lnTo>
                    <a:pt x="2237732" y="1416962"/>
                  </a:lnTo>
                  <a:lnTo>
                    <a:pt x="2229592" y="1464913"/>
                  </a:lnTo>
                  <a:lnTo>
                    <a:pt x="2219743" y="1512190"/>
                  </a:lnTo>
                  <a:lnTo>
                    <a:pt x="2208220" y="1558754"/>
                  </a:lnTo>
                  <a:lnTo>
                    <a:pt x="2195059" y="1604564"/>
                  </a:lnTo>
                  <a:lnTo>
                    <a:pt x="2180298" y="1649583"/>
                  </a:lnTo>
                  <a:lnTo>
                    <a:pt x="2163972" y="1693771"/>
                  </a:lnTo>
                  <a:lnTo>
                    <a:pt x="2146118" y="1737088"/>
                  </a:lnTo>
                  <a:lnTo>
                    <a:pt x="2126771" y="1779496"/>
                  </a:lnTo>
                  <a:lnTo>
                    <a:pt x="2105968" y="1820955"/>
                  </a:lnTo>
                  <a:lnTo>
                    <a:pt x="2083746" y="1861426"/>
                  </a:lnTo>
                  <a:lnTo>
                    <a:pt x="2060139" y="1900870"/>
                  </a:lnTo>
                  <a:lnTo>
                    <a:pt x="2035186" y="1939247"/>
                  </a:lnTo>
                  <a:lnTo>
                    <a:pt x="2008921" y="1976518"/>
                  </a:lnTo>
                  <a:lnTo>
                    <a:pt x="1981381" y="2012645"/>
                  </a:lnTo>
                  <a:lnTo>
                    <a:pt x="1952602" y="2047588"/>
                  </a:lnTo>
                  <a:lnTo>
                    <a:pt x="1922621" y="2081307"/>
                  </a:lnTo>
                  <a:lnTo>
                    <a:pt x="1891473" y="2113764"/>
                  </a:lnTo>
                  <a:lnTo>
                    <a:pt x="1859195" y="2144919"/>
                  </a:lnTo>
                  <a:lnTo>
                    <a:pt x="1825824" y="2174733"/>
                  </a:lnTo>
                  <a:lnTo>
                    <a:pt x="1791394" y="2203167"/>
                  </a:lnTo>
                  <a:lnTo>
                    <a:pt x="1755944" y="2230182"/>
                  </a:lnTo>
                  <a:lnTo>
                    <a:pt x="1719508" y="2255737"/>
                  </a:lnTo>
                  <a:lnTo>
                    <a:pt x="1682123" y="2279795"/>
                  </a:lnTo>
                  <a:lnTo>
                    <a:pt x="1643825" y="2302316"/>
                  </a:lnTo>
                  <a:lnTo>
                    <a:pt x="1604650" y="2323261"/>
                  </a:lnTo>
                  <a:lnTo>
                    <a:pt x="1564636" y="2342590"/>
                  </a:lnTo>
                  <a:lnTo>
                    <a:pt x="1523817" y="2360264"/>
                  </a:lnTo>
                  <a:lnTo>
                    <a:pt x="1482230" y="2376245"/>
                  </a:lnTo>
                  <a:lnTo>
                    <a:pt x="1439911" y="2390492"/>
                  </a:lnTo>
                  <a:lnTo>
                    <a:pt x="1396897" y="2402967"/>
                  </a:lnTo>
                  <a:lnTo>
                    <a:pt x="1353224" y="2413630"/>
                  </a:lnTo>
                  <a:lnTo>
                    <a:pt x="1308927" y="2422442"/>
                  </a:lnTo>
                  <a:lnTo>
                    <a:pt x="1264044" y="2429365"/>
                  </a:lnTo>
                  <a:lnTo>
                    <a:pt x="1218610" y="2434358"/>
                  </a:lnTo>
                  <a:lnTo>
                    <a:pt x="1172662" y="2437383"/>
                  </a:lnTo>
                  <a:lnTo>
                    <a:pt x="1126236" y="2438400"/>
                  </a:lnTo>
                  <a:lnTo>
                    <a:pt x="1079809" y="2437383"/>
                  </a:lnTo>
                  <a:lnTo>
                    <a:pt x="1033861" y="2434358"/>
                  </a:lnTo>
                  <a:lnTo>
                    <a:pt x="988427" y="2429365"/>
                  </a:lnTo>
                  <a:lnTo>
                    <a:pt x="943544" y="2422442"/>
                  </a:lnTo>
                  <a:lnTo>
                    <a:pt x="899247" y="2413630"/>
                  </a:lnTo>
                  <a:lnTo>
                    <a:pt x="855574" y="2402967"/>
                  </a:lnTo>
                  <a:lnTo>
                    <a:pt x="812560" y="2390492"/>
                  </a:lnTo>
                  <a:lnTo>
                    <a:pt x="770241" y="2376245"/>
                  </a:lnTo>
                  <a:lnTo>
                    <a:pt x="728654" y="2360264"/>
                  </a:lnTo>
                  <a:lnTo>
                    <a:pt x="687835" y="2342590"/>
                  </a:lnTo>
                  <a:lnTo>
                    <a:pt x="647821" y="2323261"/>
                  </a:lnTo>
                  <a:lnTo>
                    <a:pt x="608646" y="2302316"/>
                  </a:lnTo>
                  <a:lnTo>
                    <a:pt x="570348" y="2279795"/>
                  </a:lnTo>
                  <a:lnTo>
                    <a:pt x="532963" y="2255737"/>
                  </a:lnTo>
                  <a:lnTo>
                    <a:pt x="496527" y="2230182"/>
                  </a:lnTo>
                  <a:lnTo>
                    <a:pt x="461077" y="2203167"/>
                  </a:lnTo>
                  <a:lnTo>
                    <a:pt x="426647" y="2174733"/>
                  </a:lnTo>
                  <a:lnTo>
                    <a:pt x="393276" y="2144919"/>
                  </a:lnTo>
                  <a:lnTo>
                    <a:pt x="360998" y="2113764"/>
                  </a:lnTo>
                  <a:lnTo>
                    <a:pt x="329850" y="2081307"/>
                  </a:lnTo>
                  <a:lnTo>
                    <a:pt x="299869" y="2047588"/>
                  </a:lnTo>
                  <a:lnTo>
                    <a:pt x="271090" y="2012645"/>
                  </a:lnTo>
                  <a:lnTo>
                    <a:pt x="243550" y="1976518"/>
                  </a:lnTo>
                  <a:lnTo>
                    <a:pt x="217285" y="1939247"/>
                  </a:lnTo>
                  <a:lnTo>
                    <a:pt x="192332" y="1900870"/>
                  </a:lnTo>
                  <a:lnTo>
                    <a:pt x="168725" y="1861426"/>
                  </a:lnTo>
                  <a:lnTo>
                    <a:pt x="146503" y="1820955"/>
                  </a:lnTo>
                  <a:lnTo>
                    <a:pt x="125700" y="1779496"/>
                  </a:lnTo>
                  <a:lnTo>
                    <a:pt x="106353" y="1737088"/>
                  </a:lnTo>
                  <a:lnTo>
                    <a:pt x="88499" y="1693771"/>
                  </a:lnTo>
                  <a:lnTo>
                    <a:pt x="72173" y="1649583"/>
                  </a:lnTo>
                  <a:lnTo>
                    <a:pt x="57412" y="1604564"/>
                  </a:lnTo>
                  <a:lnTo>
                    <a:pt x="44251" y="1558754"/>
                  </a:lnTo>
                  <a:lnTo>
                    <a:pt x="32728" y="1512190"/>
                  </a:lnTo>
                  <a:lnTo>
                    <a:pt x="22879" y="1464913"/>
                  </a:lnTo>
                  <a:lnTo>
                    <a:pt x="14739" y="1416962"/>
                  </a:lnTo>
                  <a:lnTo>
                    <a:pt x="8345" y="1368376"/>
                  </a:lnTo>
                  <a:lnTo>
                    <a:pt x="3733" y="1319194"/>
                  </a:lnTo>
                  <a:lnTo>
                    <a:pt x="939" y="1269455"/>
                  </a:lnTo>
                  <a:lnTo>
                    <a:pt x="0" y="1219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3" name="object 53" descr=""/>
          <p:cNvGrpSpPr/>
          <p:nvPr/>
        </p:nvGrpSpPr>
        <p:grpSpPr>
          <a:xfrm>
            <a:off x="2138172" y="1414272"/>
            <a:ext cx="1381125" cy="3214370"/>
            <a:chOff x="2138172" y="1414272"/>
            <a:chExt cx="1381125" cy="3214370"/>
          </a:xfrm>
        </p:grpSpPr>
        <p:sp>
          <p:nvSpPr>
            <p:cNvPr id="54" name="object 54" descr=""/>
            <p:cNvSpPr/>
            <p:nvPr/>
          </p:nvSpPr>
          <p:spPr>
            <a:xfrm>
              <a:off x="2142744" y="1418844"/>
              <a:ext cx="1371600" cy="3205480"/>
            </a:xfrm>
            <a:custGeom>
              <a:avLst/>
              <a:gdLst/>
              <a:ahLst/>
              <a:cxnLst/>
              <a:rect l="l" t="t" r="r" b="b"/>
              <a:pathLst>
                <a:path w="1371600" h="3205479">
                  <a:moveTo>
                    <a:pt x="685800" y="0"/>
                  </a:moveTo>
                  <a:lnTo>
                    <a:pt x="629559" y="5311"/>
                  </a:lnTo>
                  <a:lnTo>
                    <a:pt x="574570" y="20972"/>
                  </a:lnTo>
                  <a:lnTo>
                    <a:pt x="521008" y="46570"/>
                  </a:lnTo>
                  <a:lnTo>
                    <a:pt x="469050" y="81692"/>
                  </a:lnTo>
                  <a:lnTo>
                    <a:pt x="418873" y="125926"/>
                  </a:lnTo>
                  <a:lnTo>
                    <a:pt x="370654" y="178860"/>
                  </a:lnTo>
                  <a:lnTo>
                    <a:pt x="324568" y="240081"/>
                  </a:lnTo>
                  <a:lnTo>
                    <a:pt x="302381" y="273670"/>
                  </a:lnTo>
                  <a:lnTo>
                    <a:pt x="280793" y="309176"/>
                  </a:lnTo>
                  <a:lnTo>
                    <a:pt x="259828" y="346549"/>
                  </a:lnTo>
                  <a:lnTo>
                    <a:pt x="239506" y="385735"/>
                  </a:lnTo>
                  <a:lnTo>
                    <a:pt x="219850" y="426684"/>
                  </a:lnTo>
                  <a:lnTo>
                    <a:pt x="200882" y="469344"/>
                  </a:lnTo>
                  <a:lnTo>
                    <a:pt x="182624" y="513663"/>
                  </a:lnTo>
                  <a:lnTo>
                    <a:pt x="165098" y="559591"/>
                  </a:lnTo>
                  <a:lnTo>
                    <a:pt x="148327" y="607075"/>
                  </a:lnTo>
                  <a:lnTo>
                    <a:pt x="132331" y="656063"/>
                  </a:lnTo>
                  <a:lnTo>
                    <a:pt x="117135" y="706505"/>
                  </a:lnTo>
                  <a:lnTo>
                    <a:pt x="102758" y="758349"/>
                  </a:lnTo>
                  <a:lnTo>
                    <a:pt x="89225" y="811543"/>
                  </a:lnTo>
                  <a:lnTo>
                    <a:pt x="76555" y="866036"/>
                  </a:lnTo>
                  <a:lnTo>
                    <a:pt x="64773" y="921776"/>
                  </a:lnTo>
                  <a:lnTo>
                    <a:pt x="53899" y="978711"/>
                  </a:lnTo>
                  <a:lnTo>
                    <a:pt x="43956" y="1036791"/>
                  </a:lnTo>
                  <a:lnTo>
                    <a:pt x="34966" y="1095963"/>
                  </a:lnTo>
                  <a:lnTo>
                    <a:pt x="26951" y="1156176"/>
                  </a:lnTo>
                  <a:lnTo>
                    <a:pt x="19933" y="1217378"/>
                  </a:lnTo>
                  <a:lnTo>
                    <a:pt x="13934" y="1279519"/>
                  </a:lnTo>
                  <a:lnTo>
                    <a:pt x="8977" y="1342546"/>
                  </a:lnTo>
                  <a:lnTo>
                    <a:pt x="5082" y="1406407"/>
                  </a:lnTo>
                  <a:lnTo>
                    <a:pt x="2273" y="1471052"/>
                  </a:lnTo>
                  <a:lnTo>
                    <a:pt x="572" y="1536429"/>
                  </a:lnTo>
                  <a:lnTo>
                    <a:pt x="0" y="1602485"/>
                  </a:lnTo>
                  <a:lnTo>
                    <a:pt x="572" y="1668542"/>
                  </a:lnTo>
                  <a:lnTo>
                    <a:pt x="2273" y="1733919"/>
                  </a:lnTo>
                  <a:lnTo>
                    <a:pt x="5082" y="1798564"/>
                  </a:lnTo>
                  <a:lnTo>
                    <a:pt x="8977" y="1862425"/>
                  </a:lnTo>
                  <a:lnTo>
                    <a:pt x="13934" y="1925452"/>
                  </a:lnTo>
                  <a:lnTo>
                    <a:pt x="19933" y="1987593"/>
                  </a:lnTo>
                  <a:lnTo>
                    <a:pt x="26951" y="2048795"/>
                  </a:lnTo>
                  <a:lnTo>
                    <a:pt x="34966" y="2109008"/>
                  </a:lnTo>
                  <a:lnTo>
                    <a:pt x="43956" y="2168180"/>
                  </a:lnTo>
                  <a:lnTo>
                    <a:pt x="53899" y="2226260"/>
                  </a:lnTo>
                  <a:lnTo>
                    <a:pt x="64773" y="2283195"/>
                  </a:lnTo>
                  <a:lnTo>
                    <a:pt x="76555" y="2338935"/>
                  </a:lnTo>
                  <a:lnTo>
                    <a:pt x="89225" y="2393428"/>
                  </a:lnTo>
                  <a:lnTo>
                    <a:pt x="102758" y="2446622"/>
                  </a:lnTo>
                  <a:lnTo>
                    <a:pt x="117135" y="2498466"/>
                  </a:lnTo>
                  <a:lnTo>
                    <a:pt x="132331" y="2548908"/>
                  </a:lnTo>
                  <a:lnTo>
                    <a:pt x="148327" y="2597896"/>
                  </a:lnTo>
                  <a:lnTo>
                    <a:pt x="165098" y="2645380"/>
                  </a:lnTo>
                  <a:lnTo>
                    <a:pt x="182624" y="2691308"/>
                  </a:lnTo>
                  <a:lnTo>
                    <a:pt x="200882" y="2735627"/>
                  </a:lnTo>
                  <a:lnTo>
                    <a:pt x="219850" y="2778287"/>
                  </a:lnTo>
                  <a:lnTo>
                    <a:pt x="239506" y="2819236"/>
                  </a:lnTo>
                  <a:lnTo>
                    <a:pt x="259828" y="2858422"/>
                  </a:lnTo>
                  <a:lnTo>
                    <a:pt x="280793" y="2895795"/>
                  </a:lnTo>
                  <a:lnTo>
                    <a:pt x="302381" y="2931301"/>
                  </a:lnTo>
                  <a:lnTo>
                    <a:pt x="324568" y="2964890"/>
                  </a:lnTo>
                  <a:lnTo>
                    <a:pt x="347333" y="2996511"/>
                  </a:lnTo>
                  <a:lnTo>
                    <a:pt x="394508" y="3053640"/>
                  </a:lnTo>
                  <a:lnTo>
                    <a:pt x="443728" y="3102275"/>
                  </a:lnTo>
                  <a:lnTo>
                    <a:pt x="494817" y="3142005"/>
                  </a:lnTo>
                  <a:lnTo>
                    <a:pt x="547599" y="3172416"/>
                  </a:lnTo>
                  <a:lnTo>
                    <a:pt x="601897" y="3193097"/>
                  </a:lnTo>
                  <a:lnTo>
                    <a:pt x="657534" y="3203635"/>
                  </a:lnTo>
                  <a:lnTo>
                    <a:pt x="685800" y="3204972"/>
                  </a:lnTo>
                  <a:lnTo>
                    <a:pt x="714065" y="3203635"/>
                  </a:lnTo>
                  <a:lnTo>
                    <a:pt x="769702" y="3193097"/>
                  </a:lnTo>
                  <a:lnTo>
                    <a:pt x="824000" y="3172416"/>
                  </a:lnTo>
                  <a:lnTo>
                    <a:pt x="876782" y="3142005"/>
                  </a:lnTo>
                  <a:lnTo>
                    <a:pt x="927871" y="3102275"/>
                  </a:lnTo>
                  <a:lnTo>
                    <a:pt x="977091" y="3053640"/>
                  </a:lnTo>
                  <a:lnTo>
                    <a:pt x="1024266" y="2996511"/>
                  </a:lnTo>
                  <a:lnTo>
                    <a:pt x="1047031" y="2964890"/>
                  </a:lnTo>
                  <a:lnTo>
                    <a:pt x="1069218" y="2931301"/>
                  </a:lnTo>
                  <a:lnTo>
                    <a:pt x="1090806" y="2895795"/>
                  </a:lnTo>
                  <a:lnTo>
                    <a:pt x="1111771" y="2858422"/>
                  </a:lnTo>
                  <a:lnTo>
                    <a:pt x="1132093" y="2819236"/>
                  </a:lnTo>
                  <a:lnTo>
                    <a:pt x="1151749" y="2778287"/>
                  </a:lnTo>
                  <a:lnTo>
                    <a:pt x="1170717" y="2735627"/>
                  </a:lnTo>
                  <a:lnTo>
                    <a:pt x="1188975" y="2691308"/>
                  </a:lnTo>
                  <a:lnTo>
                    <a:pt x="1206501" y="2645380"/>
                  </a:lnTo>
                  <a:lnTo>
                    <a:pt x="1223272" y="2597896"/>
                  </a:lnTo>
                  <a:lnTo>
                    <a:pt x="1239268" y="2548908"/>
                  </a:lnTo>
                  <a:lnTo>
                    <a:pt x="1254464" y="2498466"/>
                  </a:lnTo>
                  <a:lnTo>
                    <a:pt x="1268841" y="2446622"/>
                  </a:lnTo>
                  <a:lnTo>
                    <a:pt x="1282374" y="2393428"/>
                  </a:lnTo>
                  <a:lnTo>
                    <a:pt x="1295044" y="2338935"/>
                  </a:lnTo>
                  <a:lnTo>
                    <a:pt x="1306826" y="2283195"/>
                  </a:lnTo>
                  <a:lnTo>
                    <a:pt x="1317700" y="2226260"/>
                  </a:lnTo>
                  <a:lnTo>
                    <a:pt x="1327643" y="2168180"/>
                  </a:lnTo>
                  <a:lnTo>
                    <a:pt x="1336633" y="2109008"/>
                  </a:lnTo>
                  <a:lnTo>
                    <a:pt x="1344648" y="2048795"/>
                  </a:lnTo>
                  <a:lnTo>
                    <a:pt x="1351666" y="1987593"/>
                  </a:lnTo>
                  <a:lnTo>
                    <a:pt x="1357665" y="1925452"/>
                  </a:lnTo>
                  <a:lnTo>
                    <a:pt x="1362622" y="1862425"/>
                  </a:lnTo>
                  <a:lnTo>
                    <a:pt x="1366517" y="1798564"/>
                  </a:lnTo>
                  <a:lnTo>
                    <a:pt x="1369326" y="1733919"/>
                  </a:lnTo>
                  <a:lnTo>
                    <a:pt x="1371027" y="1668542"/>
                  </a:lnTo>
                  <a:lnTo>
                    <a:pt x="1371600" y="1602485"/>
                  </a:lnTo>
                  <a:lnTo>
                    <a:pt x="1371027" y="1536429"/>
                  </a:lnTo>
                  <a:lnTo>
                    <a:pt x="1369326" y="1471052"/>
                  </a:lnTo>
                  <a:lnTo>
                    <a:pt x="1366517" y="1406407"/>
                  </a:lnTo>
                  <a:lnTo>
                    <a:pt x="1362622" y="1342546"/>
                  </a:lnTo>
                  <a:lnTo>
                    <a:pt x="1357665" y="1279519"/>
                  </a:lnTo>
                  <a:lnTo>
                    <a:pt x="1351666" y="1217378"/>
                  </a:lnTo>
                  <a:lnTo>
                    <a:pt x="1344648" y="1156176"/>
                  </a:lnTo>
                  <a:lnTo>
                    <a:pt x="1336633" y="1095963"/>
                  </a:lnTo>
                  <a:lnTo>
                    <a:pt x="1327643" y="1036791"/>
                  </a:lnTo>
                  <a:lnTo>
                    <a:pt x="1317700" y="978711"/>
                  </a:lnTo>
                  <a:lnTo>
                    <a:pt x="1306826" y="921776"/>
                  </a:lnTo>
                  <a:lnTo>
                    <a:pt x="1295044" y="866036"/>
                  </a:lnTo>
                  <a:lnTo>
                    <a:pt x="1282374" y="811543"/>
                  </a:lnTo>
                  <a:lnTo>
                    <a:pt x="1268841" y="758349"/>
                  </a:lnTo>
                  <a:lnTo>
                    <a:pt x="1254464" y="706505"/>
                  </a:lnTo>
                  <a:lnTo>
                    <a:pt x="1239268" y="656063"/>
                  </a:lnTo>
                  <a:lnTo>
                    <a:pt x="1223272" y="607075"/>
                  </a:lnTo>
                  <a:lnTo>
                    <a:pt x="1206501" y="559591"/>
                  </a:lnTo>
                  <a:lnTo>
                    <a:pt x="1188975" y="513663"/>
                  </a:lnTo>
                  <a:lnTo>
                    <a:pt x="1170717" y="469344"/>
                  </a:lnTo>
                  <a:lnTo>
                    <a:pt x="1151749" y="426684"/>
                  </a:lnTo>
                  <a:lnTo>
                    <a:pt x="1132093" y="385735"/>
                  </a:lnTo>
                  <a:lnTo>
                    <a:pt x="1111771" y="346549"/>
                  </a:lnTo>
                  <a:lnTo>
                    <a:pt x="1090806" y="309176"/>
                  </a:lnTo>
                  <a:lnTo>
                    <a:pt x="1069218" y="273670"/>
                  </a:lnTo>
                  <a:lnTo>
                    <a:pt x="1047031" y="240081"/>
                  </a:lnTo>
                  <a:lnTo>
                    <a:pt x="1024266" y="208460"/>
                  </a:lnTo>
                  <a:lnTo>
                    <a:pt x="977091" y="151331"/>
                  </a:lnTo>
                  <a:lnTo>
                    <a:pt x="927871" y="102696"/>
                  </a:lnTo>
                  <a:lnTo>
                    <a:pt x="876782" y="62966"/>
                  </a:lnTo>
                  <a:lnTo>
                    <a:pt x="824000" y="32555"/>
                  </a:lnTo>
                  <a:lnTo>
                    <a:pt x="769702" y="11874"/>
                  </a:lnTo>
                  <a:lnTo>
                    <a:pt x="714065" y="1336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00E3A8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2142744" y="1418844"/>
              <a:ext cx="1371600" cy="3205480"/>
            </a:xfrm>
            <a:custGeom>
              <a:avLst/>
              <a:gdLst/>
              <a:ahLst/>
              <a:cxnLst/>
              <a:rect l="l" t="t" r="r" b="b"/>
              <a:pathLst>
                <a:path w="1371600" h="3205479">
                  <a:moveTo>
                    <a:pt x="0" y="1602485"/>
                  </a:moveTo>
                  <a:lnTo>
                    <a:pt x="572" y="1536429"/>
                  </a:lnTo>
                  <a:lnTo>
                    <a:pt x="2273" y="1471052"/>
                  </a:lnTo>
                  <a:lnTo>
                    <a:pt x="5082" y="1406407"/>
                  </a:lnTo>
                  <a:lnTo>
                    <a:pt x="8977" y="1342546"/>
                  </a:lnTo>
                  <a:lnTo>
                    <a:pt x="13934" y="1279519"/>
                  </a:lnTo>
                  <a:lnTo>
                    <a:pt x="19933" y="1217378"/>
                  </a:lnTo>
                  <a:lnTo>
                    <a:pt x="26951" y="1156176"/>
                  </a:lnTo>
                  <a:lnTo>
                    <a:pt x="34966" y="1095963"/>
                  </a:lnTo>
                  <a:lnTo>
                    <a:pt x="43956" y="1036791"/>
                  </a:lnTo>
                  <a:lnTo>
                    <a:pt x="53899" y="978711"/>
                  </a:lnTo>
                  <a:lnTo>
                    <a:pt x="64773" y="921776"/>
                  </a:lnTo>
                  <a:lnTo>
                    <a:pt x="76555" y="866036"/>
                  </a:lnTo>
                  <a:lnTo>
                    <a:pt x="89225" y="811543"/>
                  </a:lnTo>
                  <a:lnTo>
                    <a:pt x="102758" y="758349"/>
                  </a:lnTo>
                  <a:lnTo>
                    <a:pt x="117135" y="706505"/>
                  </a:lnTo>
                  <a:lnTo>
                    <a:pt x="132331" y="656063"/>
                  </a:lnTo>
                  <a:lnTo>
                    <a:pt x="148327" y="607075"/>
                  </a:lnTo>
                  <a:lnTo>
                    <a:pt x="165098" y="559591"/>
                  </a:lnTo>
                  <a:lnTo>
                    <a:pt x="182624" y="513663"/>
                  </a:lnTo>
                  <a:lnTo>
                    <a:pt x="200882" y="469344"/>
                  </a:lnTo>
                  <a:lnTo>
                    <a:pt x="219850" y="426684"/>
                  </a:lnTo>
                  <a:lnTo>
                    <a:pt x="239506" y="385735"/>
                  </a:lnTo>
                  <a:lnTo>
                    <a:pt x="259828" y="346549"/>
                  </a:lnTo>
                  <a:lnTo>
                    <a:pt x="280793" y="309176"/>
                  </a:lnTo>
                  <a:lnTo>
                    <a:pt x="302381" y="273670"/>
                  </a:lnTo>
                  <a:lnTo>
                    <a:pt x="324568" y="240081"/>
                  </a:lnTo>
                  <a:lnTo>
                    <a:pt x="347333" y="208460"/>
                  </a:lnTo>
                  <a:lnTo>
                    <a:pt x="394508" y="151331"/>
                  </a:lnTo>
                  <a:lnTo>
                    <a:pt x="443728" y="102696"/>
                  </a:lnTo>
                  <a:lnTo>
                    <a:pt x="494817" y="62966"/>
                  </a:lnTo>
                  <a:lnTo>
                    <a:pt x="547599" y="32555"/>
                  </a:lnTo>
                  <a:lnTo>
                    <a:pt x="601897" y="11874"/>
                  </a:lnTo>
                  <a:lnTo>
                    <a:pt x="657534" y="1336"/>
                  </a:lnTo>
                  <a:lnTo>
                    <a:pt x="685800" y="0"/>
                  </a:lnTo>
                  <a:lnTo>
                    <a:pt x="714065" y="1336"/>
                  </a:lnTo>
                  <a:lnTo>
                    <a:pt x="769702" y="11874"/>
                  </a:lnTo>
                  <a:lnTo>
                    <a:pt x="824000" y="32555"/>
                  </a:lnTo>
                  <a:lnTo>
                    <a:pt x="876782" y="62966"/>
                  </a:lnTo>
                  <a:lnTo>
                    <a:pt x="927871" y="102696"/>
                  </a:lnTo>
                  <a:lnTo>
                    <a:pt x="977091" y="151331"/>
                  </a:lnTo>
                  <a:lnTo>
                    <a:pt x="1024266" y="208460"/>
                  </a:lnTo>
                  <a:lnTo>
                    <a:pt x="1047031" y="240081"/>
                  </a:lnTo>
                  <a:lnTo>
                    <a:pt x="1069218" y="273670"/>
                  </a:lnTo>
                  <a:lnTo>
                    <a:pt x="1090806" y="309176"/>
                  </a:lnTo>
                  <a:lnTo>
                    <a:pt x="1111771" y="346549"/>
                  </a:lnTo>
                  <a:lnTo>
                    <a:pt x="1132093" y="385735"/>
                  </a:lnTo>
                  <a:lnTo>
                    <a:pt x="1151749" y="426684"/>
                  </a:lnTo>
                  <a:lnTo>
                    <a:pt x="1170717" y="469344"/>
                  </a:lnTo>
                  <a:lnTo>
                    <a:pt x="1188975" y="513663"/>
                  </a:lnTo>
                  <a:lnTo>
                    <a:pt x="1206501" y="559591"/>
                  </a:lnTo>
                  <a:lnTo>
                    <a:pt x="1223272" y="607075"/>
                  </a:lnTo>
                  <a:lnTo>
                    <a:pt x="1239268" y="656063"/>
                  </a:lnTo>
                  <a:lnTo>
                    <a:pt x="1254464" y="706505"/>
                  </a:lnTo>
                  <a:lnTo>
                    <a:pt x="1268841" y="758349"/>
                  </a:lnTo>
                  <a:lnTo>
                    <a:pt x="1282374" y="811543"/>
                  </a:lnTo>
                  <a:lnTo>
                    <a:pt x="1295044" y="866036"/>
                  </a:lnTo>
                  <a:lnTo>
                    <a:pt x="1306826" y="921776"/>
                  </a:lnTo>
                  <a:lnTo>
                    <a:pt x="1317700" y="978711"/>
                  </a:lnTo>
                  <a:lnTo>
                    <a:pt x="1327643" y="1036791"/>
                  </a:lnTo>
                  <a:lnTo>
                    <a:pt x="1336633" y="1095963"/>
                  </a:lnTo>
                  <a:lnTo>
                    <a:pt x="1344648" y="1156176"/>
                  </a:lnTo>
                  <a:lnTo>
                    <a:pt x="1351666" y="1217378"/>
                  </a:lnTo>
                  <a:lnTo>
                    <a:pt x="1357665" y="1279519"/>
                  </a:lnTo>
                  <a:lnTo>
                    <a:pt x="1362622" y="1342546"/>
                  </a:lnTo>
                  <a:lnTo>
                    <a:pt x="1366517" y="1406407"/>
                  </a:lnTo>
                  <a:lnTo>
                    <a:pt x="1369326" y="1471052"/>
                  </a:lnTo>
                  <a:lnTo>
                    <a:pt x="1371027" y="1536429"/>
                  </a:lnTo>
                  <a:lnTo>
                    <a:pt x="1371600" y="1602485"/>
                  </a:lnTo>
                  <a:lnTo>
                    <a:pt x="1371027" y="1668542"/>
                  </a:lnTo>
                  <a:lnTo>
                    <a:pt x="1369326" y="1733919"/>
                  </a:lnTo>
                  <a:lnTo>
                    <a:pt x="1366517" y="1798564"/>
                  </a:lnTo>
                  <a:lnTo>
                    <a:pt x="1362622" y="1862425"/>
                  </a:lnTo>
                  <a:lnTo>
                    <a:pt x="1357665" y="1925452"/>
                  </a:lnTo>
                  <a:lnTo>
                    <a:pt x="1351666" y="1987593"/>
                  </a:lnTo>
                  <a:lnTo>
                    <a:pt x="1344648" y="2048795"/>
                  </a:lnTo>
                  <a:lnTo>
                    <a:pt x="1336633" y="2109008"/>
                  </a:lnTo>
                  <a:lnTo>
                    <a:pt x="1327643" y="2168180"/>
                  </a:lnTo>
                  <a:lnTo>
                    <a:pt x="1317700" y="2226260"/>
                  </a:lnTo>
                  <a:lnTo>
                    <a:pt x="1306826" y="2283195"/>
                  </a:lnTo>
                  <a:lnTo>
                    <a:pt x="1295044" y="2338935"/>
                  </a:lnTo>
                  <a:lnTo>
                    <a:pt x="1282374" y="2393428"/>
                  </a:lnTo>
                  <a:lnTo>
                    <a:pt x="1268841" y="2446622"/>
                  </a:lnTo>
                  <a:lnTo>
                    <a:pt x="1254464" y="2498466"/>
                  </a:lnTo>
                  <a:lnTo>
                    <a:pt x="1239268" y="2548908"/>
                  </a:lnTo>
                  <a:lnTo>
                    <a:pt x="1223272" y="2597896"/>
                  </a:lnTo>
                  <a:lnTo>
                    <a:pt x="1206501" y="2645380"/>
                  </a:lnTo>
                  <a:lnTo>
                    <a:pt x="1188975" y="2691308"/>
                  </a:lnTo>
                  <a:lnTo>
                    <a:pt x="1170717" y="2735627"/>
                  </a:lnTo>
                  <a:lnTo>
                    <a:pt x="1151749" y="2778287"/>
                  </a:lnTo>
                  <a:lnTo>
                    <a:pt x="1132093" y="2819236"/>
                  </a:lnTo>
                  <a:lnTo>
                    <a:pt x="1111771" y="2858422"/>
                  </a:lnTo>
                  <a:lnTo>
                    <a:pt x="1090806" y="2895795"/>
                  </a:lnTo>
                  <a:lnTo>
                    <a:pt x="1069218" y="2931301"/>
                  </a:lnTo>
                  <a:lnTo>
                    <a:pt x="1047031" y="2964890"/>
                  </a:lnTo>
                  <a:lnTo>
                    <a:pt x="1024266" y="2996511"/>
                  </a:lnTo>
                  <a:lnTo>
                    <a:pt x="977091" y="3053640"/>
                  </a:lnTo>
                  <a:lnTo>
                    <a:pt x="927871" y="3102275"/>
                  </a:lnTo>
                  <a:lnTo>
                    <a:pt x="876782" y="3142005"/>
                  </a:lnTo>
                  <a:lnTo>
                    <a:pt x="824000" y="3172416"/>
                  </a:lnTo>
                  <a:lnTo>
                    <a:pt x="769702" y="3193097"/>
                  </a:lnTo>
                  <a:lnTo>
                    <a:pt x="714065" y="3203635"/>
                  </a:lnTo>
                  <a:lnTo>
                    <a:pt x="685800" y="3204972"/>
                  </a:lnTo>
                  <a:lnTo>
                    <a:pt x="657534" y="3203635"/>
                  </a:lnTo>
                  <a:lnTo>
                    <a:pt x="601897" y="3193097"/>
                  </a:lnTo>
                  <a:lnTo>
                    <a:pt x="547599" y="3172416"/>
                  </a:lnTo>
                  <a:lnTo>
                    <a:pt x="494817" y="3142005"/>
                  </a:lnTo>
                  <a:lnTo>
                    <a:pt x="443728" y="3102275"/>
                  </a:lnTo>
                  <a:lnTo>
                    <a:pt x="394508" y="3053640"/>
                  </a:lnTo>
                  <a:lnTo>
                    <a:pt x="347333" y="2996511"/>
                  </a:lnTo>
                  <a:lnTo>
                    <a:pt x="324568" y="2964890"/>
                  </a:lnTo>
                  <a:lnTo>
                    <a:pt x="302381" y="2931301"/>
                  </a:lnTo>
                  <a:lnTo>
                    <a:pt x="280793" y="2895795"/>
                  </a:lnTo>
                  <a:lnTo>
                    <a:pt x="259828" y="2858422"/>
                  </a:lnTo>
                  <a:lnTo>
                    <a:pt x="239506" y="2819236"/>
                  </a:lnTo>
                  <a:lnTo>
                    <a:pt x="219850" y="2778287"/>
                  </a:lnTo>
                  <a:lnTo>
                    <a:pt x="200882" y="2735627"/>
                  </a:lnTo>
                  <a:lnTo>
                    <a:pt x="182624" y="2691308"/>
                  </a:lnTo>
                  <a:lnTo>
                    <a:pt x="165098" y="2645380"/>
                  </a:lnTo>
                  <a:lnTo>
                    <a:pt x="148327" y="2597896"/>
                  </a:lnTo>
                  <a:lnTo>
                    <a:pt x="132331" y="2548908"/>
                  </a:lnTo>
                  <a:lnTo>
                    <a:pt x="117135" y="2498466"/>
                  </a:lnTo>
                  <a:lnTo>
                    <a:pt x="102758" y="2446622"/>
                  </a:lnTo>
                  <a:lnTo>
                    <a:pt x="89225" y="2393428"/>
                  </a:lnTo>
                  <a:lnTo>
                    <a:pt x="76555" y="2338935"/>
                  </a:lnTo>
                  <a:lnTo>
                    <a:pt x="64773" y="2283195"/>
                  </a:lnTo>
                  <a:lnTo>
                    <a:pt x="53899" y="2226260"/>
                  </a:lnTo>
                  <a:lnTo>
                    <a:pt x="43956" y="2168180"/>
                  </a:lnTo>
                  <a:lnTo>
                    <a:pt x="34966" y="2109008"/>
                  </a:lnTo>
                  <a:lnTo>
                    <a:pt x="26951" y="2048795"/>
                  </a:lnTo>
                  <a:lnTo>
                    <a:pt x="19933" y="1987593"/>
                  </a:lnTo>
                  <a:lnTo>
                    <a:pt x="13934" y="1925452"/>
                  </a:lnTo>
                  <a:lnTo>
                    <a:pt x="8977" y="1862425"/>
                  </a:lnTo>
                  <a:lnTo>
                    <a:pt x="5082" y="1798564"/>
                  </a:lnTo>
                  <a:lnTo>
                    <a:pt x="2273" y="1733919"/>
                  </a:lnTo>
                  <a:lnTo>
                    <a:pt x="572" y="1668542"/>
                  </a:lnTo>
                  <a:lnTo>
                    <a:pt x="0" y="160248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 descr=""/>
          <p:cNvSpPr txBox="1"/>
          <p:nvPr/>
        </p:nvSpPr>
        <p:spPr>
          <a:xfrm>
            <a:off x="1347597" y="952881"/>
            <a:ext cx="7693659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latin typeface="Arial"/>
                <a:cs typeface="Arial"/>
              </a:rPr>
              <a:t>L.</a:t>
            </a:r>
            <a:r>
              <a:rPr dirty="0" sz="1700" spc="-3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Breiman,</a:t>
            </a:r>
            <a:r>
              <a:rPr dirty="0" sz="1700" spc="-30"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001F5F"/>
                </a:solidFill>
                <a:latin typeface="Arial"/>
                <a:cs typeface="Arial"/>
              </a:rPr>
              <a:t>“Bagging</a:t>
            </a:r>
            <a:r>
              <a:rPr dirty="0" sz="170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001F5F"/>
                </a:solidFill>
                <a:latin typeface="Arial"/>
                <a:cs typeface="Arial"/>
              </a:rPr>
              <a:t>Predictors”</a:t>
            </a:r>
            <a:r>
              <a:rPr dirty="0" sz="1700" spc="-3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700" i="1">
                <a:latin typeface="Arial"/>
                <a:cs typeface="Arial"/>
              </a:rPr>
              <a:t>Machine</a:t>
            </a:r>
            <a:r>
              <a:rPr dirty="0" sz="1700" spc="-20" i="1">
                <a:latin typeface="Arial"/>
                <a:cs typeface="Arial"/>
              </a:rPr>
              <a:t> </a:t>
            </a:r>
            <a:r>
              <a:rPr dirty="0" sz="1700" i="1">
                <a:latin typeface="Arial"/>
                <a:cs typeface="Arial"/>
              </a:rPr>
              <a:t>Learning,</a:t>
            </a:r>
            <a:r>
              <a:rPr dirty="0" sz="1700" spc="430" i="1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vol.</a:t>
            </a:r>
            <a:r>
              <a:rPr dirty="0" sz="1700" spc="-3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24,</a:t>
            </a:r>
            <a:r>
              <a:rPr dirty="0" sz="1700" spc="-2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pp.</a:t>
            </a:r>
            <a:r>
              <a:rPr dirty="0" sz="1700" spc="-3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23</a:t>
            </a:r>
            <a:r>
              <a:rPr dirty="0" sz="1700" spc="-1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–140,</a:t>
            </a:r>
            <a:r>
              <a:rPr dirty="0" sz="1700" spc="-20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1996.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2890" y="2107438"/>
            <a:ext cx="1940433" cy="1845437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456688" y="3300984"/>
            <a:ext cx="553720" cy="300355"/>
            <a:chOff x="2456688" y="3300984"/>
            <a:chExt cx="553720" cy="300355"/>
          </a:xfrm>
        </p:grpSpPr>
        <p:sp>
          <p:nvSpPr>
            <p:cNvPr id="4" name="object 4" descr=""/>
            <p:cNvSpPr/>
            <p:nvPr/>
          </p:nvSpPr>
          <p:spPr>
            <a:xfrm>
              <a:off x="2466594" y="3310890"/>
              <a:ext cx="533400" cy="280670"/>
            </a:xfrm>
            <a:custGeom>
              <a:avLst/>
              <a:gdLst/>
              <a:ahLst/>
              <a:cxnLst/>
              <a:rect l="l" t="t" r="r" b="b"/>
              <a:pathLst>
                <a:path w="533400" h="280670">
                  <a:moveTo>
                    <a:pt x="320929" y="0"/>
                  </a:moveTo>
                  <a:lnTo>
                    <a:pt x="320929" y="70104"/>
                  </a:lnTo>
                  <a:lnTo>
                    <a:pt x="0" y="70104"/>
                  </a:lnTo>
                  <a:lnTo>
                    <a:pt x="0" y="210312"/>
                  </a:lnTo>
                  <a:lnTo>
                    <a:pt x="320929" y="210312"/>
                  </a:lnTo>
                  <a:lnTo>
                    <a:pt x="320929" y="280415"/>
                  </a:lnTo>
                  <a:lnTo>
                    <a:pt x="533400" y="140208"/>
                  </a:lnTo>
                  <a:lnTo>
                    <a:pt x="3209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466594" y="3310890"/>
              <a:ext cx="533400" cy="280670"/>
            </a:xfrm>
            <a:custGeom>
              <a:avLst/>
              <a:gdLst/>
              <a:ahLst/>
              <a:cxnLst/>
              <a:rect l="l" t="t" r="r" b="b"/>
              <a:pathLst>
                <a:path w="533400" h="280670">
                  <a:moveTo>
                    <a:pt x="0" y="70104"/>
                  </a:moveTo>
                  <a:lnTo>
                    <a:pt x="320929" y="70104"/>
                  </a:lnTo>
                  <a:lnTo>
                    <a:pt x="320929" y="0"/>
                  </a:lnTo>
                  <a:lnTo>
                    <a:pt x="533400" y="140208"/>
                  </a:lnTo>
                  <a:lnTo>
                    <a:pt x="320929" y="280415"/>
                  </a:lnTo>
                  <a:lnTo>
                    <a:pt x="320929" y="210312"/>
                  </a:lnTo>
                  <a:lnTo>
                    <a:pt x="0" y="210312"/>
                  </a:lnTo>
                  <a:lnTo>
                    <a:pt x="0" y="70104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/>
          <p:nvPr/>
        </p:nvSpPr>
        <p:spPr>
          <a:xfrm>
            <a:off x="5884036" y="3041904"/>
            <a:ext cx="0" cy="758825"/>
          </a:xfrm>
          <a:custGeom>
            <a:avLst/>
            <a:gdLst/>
            <a:ahLst/>
            <a:cxnLst/>
            <a:rect l="l" t="t" r="r" b="b"/>
            <a:pathLst>
              <a:path w="0" h="758825">
                <a:moveTo>
                  <a:pt x="0" y="0"/>
                </a:moveTo>
                <a:lnTo>
                  <a:pt x="0" y="758571"/>
                </a:lnTo>
              </a:path>
            </a:pathLst>
          </a:custGeom>
          <a:ln w="36321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985254" y="2780538"/>
            <a:ext cx="353695" cy="481965"/>
          </a:xfrm>
          <a:custGeom>
            <a:avLst/>
            <a:gdLst/>
            <a:ahLst/>
            <a:cxnLst/>
            <a:rect l="l" t="t" r="r" b="b"/>
            <a:pathLst>
              <a:path w="353695" h="481964">
                <a:moveTo>
                  <a:pt x="0" y="240791"/>
                </a:moveTo>
                <a:lnTo>
                  <a:pt x="4667" y="185585"/>
                </a:lnTo>
                <a:lnTo>
                  <a:pt x="17963" y="134905"/>
                </a:lnTo>
                <a:lnTo>
                  <a:pt x="38828" y="90195"/>
                </a:lnTo>
                <a:lnTo>
                  <a:pt x="66202" y="52904"/>
                </a:lnTo>
                <a:lnTo>
                  <a:pt x="99026" y="24477"/>
                </a:lnTo>
                <a:lnTo>
                  <a:pt x="136240" y="6360"/>
                </a:lnTo>
                <a:lnTo>
                  <a:pt x="176784" y="0"/>
                </a:lnTo>
                <a:lnTo>
                  <a:pt x="217327" y="6360"/>
                </a:lnTo>
                <a:lnTo>
                  <a:pt x="254541" y="24477"/>
                </a:lnTo>
                <a:lnTo>
                  <a:pt x="287365" y="52904"/>
                </a:lnTo>
                <a:lnTo>
                  <a:pt x="314739" y="90195"/>
                </a:lnTo>
                <a:lnTo>
                  <a:pt x="335604" y="134905"/>
                </a:lnTo>
                <a:lnTo>
                  <a:pt x="348900" y="185585"/>
                </a:lnTo>
                <a:lnTo>
                  <a:pt x="353568" y="240791"/>
                </a:lnTo>
                <a:lnTo>
                  <a:pt x="348900" y="295998"/>
                </a:lnTo>
                <a:lnTo>
                  <a:pt x="335604" y="346678"/>
                </a:lnTo>
                <a:lnTo>
                  <a:pt x="314739" y="391388"/>
                </a:lnTo>
                <a:lnTo>
                  <a:pt x="287365" y="428679"/>
                </a:lnTo>
                <a:lnTo>
                  <a:pt x="254541" y="457106"/>
                </a:lnTo>
                <a:lnTo>
                  <a:pt x="217327" y="475223"/>
                </a:lnTo>
                <a:lnTo>
                  <a:pt x="176784" y="481584"/>
                </a:lnTo>
                <a:lnTo>
                  <a:pt x="136240" y="475223"/>
                </a:lnTo>
                <a:lnTo>
                  <a:pt x="99026" y="457106"/>
                </a:lnTo>
                <a:lnTo>
                  <a:pt x="66202" y="428679"/>
                </a:lnTo>
                <a:lnTo>
                  <a:pt x="38828" y="391388"/>
                </a:lnTo>
                <a:lnTo>
                  <a:pt x="17963" y="346678"/>
                </a:lnTo>
                <a:lnTo>
                  <a:pt x="4667" y="295998"/>
                </a:lnTo>
                <a:lnTo>
                  <a:pt x="0" y="2407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7058659" y="2830830"/>
            <a:ext cx="20701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0">
                <a:latin typeface="Arial"/>
                <a:cs typeface="Arial"/>
              </a:rPr>
              <a:t>∑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7406640" y="2871216"/>
            <a:ext cx="315595" cy="279400"/>
            <a:chOff x="7406640" y="2871216"/>
            <a:chExt cx="315595" cy="279400"/>
          </a:xfrm>
        </p:grpSpPr>
        <p:sp>
          <p:nvSpPr>
            <p:cNvPr id="10" name="object 10" descr=""/>
            <p:cNvSpPr/>
            <p:nvPr/>
          </p:nvSpPr>
          <p:spPr>
            <a:xfrm>
              <a:off x="7416546" y="2881122"/>
              <a:ext cx="295910" cy="259079"/>
            </a:xfrm>
            <a:custGeom>
              <a:avLst/>
              <a:gdLst/>
              <a:ahLst/>
              <a:cxnLst/>
              <a:rect l="l" t="t" r="r" b="b"/>
              <a:pathLst>
                <a:path w="295909" h="259080">
                  <a:moveTo>
                    <a:pt x="201168" y="0"/>
                  </a:moveTo>
                  <a:lnTo>
                    <a:pt x="201168" y="64769"/>
                  </a:lnTo>
                  <a:lnTo>
                    <a:pt x="0" y="64769"/>
                  </a:lnTo>
                  <a:lnTo>
                    <a:pt x="0" y="194310"/>
                  </a:lnTo>
                  <a:lnTo>
                    <a:pt x="201168" y="194310"/>
                  </a:lnTo>
                  <a:lnTo>
                    <a:pt x="201168" y="259079"/>
                  </a:lnTo>
                  <a:lnTo>
                    <a:pt x="295655" y="129539"/>
                  </a:lnTo>
                  <a:lnTo>
                    <a:pt x="2011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7416546" y="2881122"/>
              <a:ext cx="295910" cy="259079"/>
            </a:xfrm>
            <a:custGeom>
              <a:avLst/>
              <a:gdLst/>
              <a:ahLst/>
              <a:cxnLst/>
              <a:rect l="l" t="t" r="r" b="b"/>
              <a:pathLst>
                <a:path w="295909" h="259080">
                  <a:moveTo>
                    <a:pt x="0" y="64769"/>
                  </a:moveTo>
                  <a:lnTo>
                    <a:pt x="201168" y="64769"/>
                  </a:lnTo>
                  <a:lnTo>
                    <a:pt x="201168" y="0"/>
                  </a:lnTo>
                  <a:lnTo>
                    <a:pt x="295655" y="129539"/>
                  </a:lnTo>
                  <a:lnTo>
                    <a:pt x="201168" y="259079"/>
                  </a:lnTo>
                  <a:lnTo>
                    <a:pt x="201168" y="194310"/>
                  </a:lnTo>
                  <a:lnTo>
                    <a:pt x="0" y="194310"/>
                  </a:lnTo>
                  <a:lnTo>
                    <a:pt x="0" y="64769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3119627" y="2223516"/>
            <a:ext cx="472440" cy="2225040"/>
            <a:chOff x="3119627" y="2223516"/>
            <a:chExt cx="472440" cy="2225040"/>
          </a:xfrm>
        </p:grpSpPr>
        <p:sp>
          <p:nvSpPr>
            <p:cNvPr id="13" name="object 13" descr=""/>
            <p:cNvSpPr/>
            <p:nvPr/>
          </p:nvSpPr>
          <p:spPr>
            <a:xfrm>
              <a:off x="3127247" y="2231136"/>
              <a:ext cx="457200" cy="2209800"/>
            </a:xfrm>
            <a:custGeom>
              <a:avLst/>
              <a:gdLst/>
              <a:ahLst/>
              <a:cxnLst/>
              <a:rect l="l" t="t" r="r" b="b"/>
              <a:pathLst>
                <a:path w="457200" h="2209800">
                  <a:moveTo>
                    <a:pt x="365760" y="0"/>
                  </a:moveTo>
                  <a:lnTo>
                    <a:pt x="91439" y="0"/>
                  </a:lnTo>
                  <a:lnTo>
                    <a:pt x="0" y="1104900"/>
                  </a:lnTo>
                  <a:lnTo>
                    <a:pt x="91439" y="2209800"/>
                  </a:lnTo>
                  <a:lnTo>
                    <a:pt x="365760" y="2209800"/>
                  </a:lnTo>
                  <a:lnTo>
                    <a:pt x="457200" y="1104900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3127247" y="2231136"/>
              <a:ext cx="457200" cy="2209800"/>
            </a:xfrm>
            <a:custGeom>
              <a:avLst/>
              <a:gdLst/>
              <a:ahLst/>
              <a:cxnLst/>
              <a:rect l="l" t="t" r="r" b="b"/>
              <a:pathLst>
                <a:path w="457200" h="2209800">
                  <a:moveTo>
                    <a:pt x="0" y="1104900"/>
                  </a:moveTo>
                  <a:lnTo>
                    <a:pt x="91439" y="0"/>
                  </a:lnTo>
                  <a:lnTo>
                    <a:pt x="365760" y="0"/>
                  </a:lnTo>
                  <a:lnTo>
                    <a:pt x="457200" y="1104900"/>
                  </a:lnTo>
                  <a:lnTo>
                    <a:pt x="365760" y="2209800"/>
                  </a:lnTo>
                  <a:lnTo>
                    <a:pt x="91439" y="2209800"/>
                  </a:lnTo>
                  <a:lnTo>
                    <a:pt x="0" y="1104900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 descr=""/>
          <p:cNvGrpSpPr/>
          <p:nvPr/>
        </p:nvGrpSpPr>
        <p:grpSpPr>
          <a:xfrm>
            <a:off x="4375150" y="1830070"/>
            <a:ext cx="2590165" cy="1261110"/>
            <a:chOff x="4375150" y="1830070"/>
            <a:chExt cx="2590165" cy="1261110"/>
          </a:xfrm>
        </p:grpSpPr>
        <p:sp>
          <p:nvSpPr>
            <p:cNvPr id="16" name="object 16" descr=""/>
            <p:cNvSpPr/>
            <p:nvPr/>
          </p:nvSpPr>
          <p:spPr>
            <a:xfrm>
              <a:off x="6351016" y="2822448"/>
              <a:ext cx="614045" cy="233679"/>
            </a:xfrm>
            <a:custGeom>
              <a:avLst/>
              <a:gdLst/>
              <a:ahLst/>
              <a:cxnLst/>
              <a:rect l="l" t="t" r="r" b="b"/>
              <a:pathLst>
                <a:path w="614045" h="233680">
                  <a:moveTo>
                    <a:pt x="539623" y="157225"/>
                  </a:moveTo>
                  <a:lnTo>
                    <a:pt x="538174" y="185255"/>
                  </a:lnTo>
                  <a:lnTo>
                    <a:pt x="551053" y="186054"/>
                  </a:lnTo>
                  <a:lnTo>
                    <a:pt x="549656" y="205866"/>
                  </a:lnTo>
                  <a:lnTo>
                    <a:pt x="537109" y="205866"/>
                  </a:lnTo>
                  <a:lnTo>
                    <a:pt x="535686" y="233425"/>
                  </a:lnTo>
                  <a:lnTo>
                    <a:pt x="598692" y="205866"/>
                  </a:lnTo>
                  <a:lnTo>
                    <a:pt x="549656" y="205866"/>
                  </a:lnTo>
                  <a:lnTo>
                    <a:pt x="537151" y="205057"/>
                  </a:lnTo>
                  <a:lnTo>
                    <a:pt x="600542" y="205057"/>
                  </a:lnTo>
                  <a:lnTo>
                    <a:pt x="613790" y="199262"/>
                  </a:lnTo>
                  <a:lnTo>
                    <a:pt x="539623" y="157225"/>
                  </a:lnTo>
                  <a:close/>
                </a:path>
                <a:path w="614045" h="233680">
                  <a:moveTo>
                    <a:pt x="538174" y="185255"/>
                  </a:moveTo>
                  <a:lnTo>
                    <a:pt x="537151" y="205057"/>
                  </a:lnTo>
                  <a:lnTo>
                    <a:pt x="549656" y="205866"/>
                  </a:lnTo>
                  <a:lnTo>
                    <a:pt x="551053" y="186054"/>
                  </a:lnTo>
                  <a:lnTo>
                    <a:pt x="538174" y="185255"/>
                  </a:lnTo>
                  <a:close/>
                </a:path>
                <a:path w="614045" h="233680">
                  <a:moveTo>
                    <a:pt x="319778" y="101218"/>
                  </a:moveTo>
                  <a:lnTo>
                    <a:pt x="299847" y="101218"/>
                  </a:lnTo>
                  <a:lnTo>
                    <a:pt x="300228" y="102997"/>
                  </a:lnTo>
                  <a:lnTo>
                    <a:pt x="300050" y="102997"/>
                  </a:lnTo>
                  <a:lnTo>
                    <a:pt x="300989" y="111251"/>
                  </a:lnTo>
                  <a:lnTo>
                    <a:pt x="301116" y="111760"/>
                  </a:lnTo>
                  <a:lnTo>
                    <a:pt x="302387" y="116077"/>
                  </a:lnTo>
                  <a:lnTo>
                    <a:pt x="302513" y="116712"/>
                  </a:lnTo>
                  <a:lnTo>
                    <a:pt x="330581" y="147447"/>
                  </a:lnTo>
                  <a:lnTo>
                    <a:pt x="380873" y="171957"/>
                  </a:lnTo>
                  <a:lnTo>
                    <a:pt x="424561" y="185547"/>
                  </a:lnTo>
                  <a:lnTo>
                    <a:pt x="474090" y="196468"/>
                  </a:lnTo>
                  <a:lnTo>
                    <a:pt x="528065" y="204469"/>
                  </a:lnTo>
                  <a:lnTo>
                    <a:pt x="537151" y="205057"/>
                  </a:lnTo>
                  <a:lnTo>
                    <a:pt x="538174" y="185255"/>
                  </a:lnTo>
                  <a:lnTo>
                    <a:pt x="530606" y="184785"/>
                  </a:lnTo>
                  <a:lnTo>
                    <a:pt x="503936" y="181355"/>
                  </a:lnTo>
                  <a:lnTo>
                    <a:pt x="453263" y="172085"/>
                  </a:lnTo>
                  <a:lnTo>
                    <a:pt x="408178" y="160274"/>
                  </a:lnTo>
                  <a:lnTo>
                    <a:pt x="370332" y="146430"/>
                  </a:lnTo>
                  <a:lnTo>
                    <a:pt x="336677" y="127507"/>
                  </a:lnTo>
                  <a:lnTo>
                    <a:pt x="321665" y="110743"/>
                  </a:lnTo>
                  <a:lnTo>
                    <a:pt x="321437" y="110743"/>
                  </a:lnTo>
                  <a:lnTo>
                    <a:pt x="320802" y="108965"/>
                  </a:lnTo>
                  <a:lnTo>
                    <a:pt x="320615" y="107950"/>
                  </a:lnTo>
                  <a:lnTo>
                    <a:pt x="320166" y="106425"/>
                  </a:lnTo>
                  <a:lnTo>
                    <a:pt x="320373" y="106425"/>
                  </a:lnTo>
                  <a:lnTo>
                    <a:pt x="319981" y="102997"/>
                  </a:lnTo>
                  <a:lnTo>
                    <a:pt x="300228" y="102997"/>
                  </a:lnTo>
                  <a:lnTo>
                    <a:pt x="299931" y="101959"/>
                  </a:lnTo>
                  <a:lnTo>
                    <a:pt x="319863" y="101959"/>
                  </a:lnTo>
                  <a:lnTo>
                    <a:pt x="319778" y="101218"/>
                  </a:lnTo>
                  <a:close/>
                </a:path>
                <a:path w="614045" h="233680">
                  <a:moveTo>
                    <a:pt x="320802" y="108965"/>
                  </a:moveTo>
                  <a:lnTo>
                    <a:pt x="321437" y="110743"/>
                  </a:lnTo>
                  <a:lnTo>
                    <a:pt x="321086" y="109550"/>
                  </a:lnTo>
                  <a:lnTo>
                    <a:pt x="320802" y="108965"/>
                  </a:lnTo>
                  <a:close/>
                </a:path>
                <a:path w="614045" h="233680">
                  <a:moveTo>
                    <a:pt x="321086" y="109550"/>
                  </a:moveTo>
                  <a:lnTo>
                    <a:pt x="321437" y="110743"/>
                  </a:lnTo>
                  <a:lnTo>
                    <a:pt x="321665" y="110743"/>
                  </a:lnTo>
                  <a:lnTo>
                    <a:pt x="321086" y="109550"/>
                  </a:lnTo>
                  <a:close/>
                </a:path>
                <a:path w="614045" h="233680">
                  <a:moveTo>
                    <a:pt x="320914" y="108965"/>
                  </a:moveTo>
                  <a:lnTo>
                    <a:pt x="321086" y="109550"/>
                  </a:lnTo>
                  <a:lnTo>
                    <a:pt x="320914" y="108965"/>
                  </a:lnTo>
                  <a:close/>
                </a:path>
                <a:path w="614045" h="233680">
                  <a:moveTo>
                    <a:pt x="320166" y="106425"/>
                  </a:moveTo>
                  <a:lnTo>
                    <a:pt x="320548" y="107950"/>
                  </a:lnTo>
                  <a:lnTo>
                    <a:pt x="320505" y="107576"/>
                  </a:lnTo>
                  <a:lnTo>
                    <a:pt x="320166" y="106425"/>
                  </a:lnTo>
                  <a:close/>
                </a:path>
                <a:path w="614045" h="233680">
                  <a:moveTo>
                    <a:pt x="320505" y="107576"/>
                  </a:moveTo>
                  <a:lnTo>
                    <a:pt x="320548" y="107950"/>
                  </a:lnTo>
                  <a:lnTo>
                    <a:pt x="320505" y="107576"/>
                  </a:lnTo>
                  <a:close/>
                </a:path>
                <a:path w="614045" h="233680">
                  <a:moveTo>
                    <a:pt x="320373" y="106425"/>
                  </a:moveTo>
                  <a:lnTo>
                    <a:pt x="320166" y="106425"/>
                  </a:lnTo>
                  <a:lnTo>
                    <a:pt x="320505" y="107576"/>
                  </a:lnTo>
                  <a:lnTo>
                    <a:pt x="320373" y="106425"/>
                  </a:lnTo>
                  <a:close/>
                </a:path>
                <a:path w="614045" h="233680">
                  <a:moveTo>
                    <a:pt x="299847" y="101218"/>
                  </a:moveTo>
                  <a:lnTo>
                    <a:pt x="299931" y="101959"/>
                  </a:lnTo>
                  <a:lnTo>
                    <a:pt x="300228" y="102997"/>
                  </a:lnTo>
                  <a:lnTo>
                    <a:pt x="299847" y="101218"/>
                  </a:lnTo>
                  <a:close/>
                </a:path>
                <a:path w="614045" h="233680">
                  <a:moveTo>
                    <a:pt x="319532" y="98551"/>
                  </a:moveTo>
                  <a:lnTo>
                    <a:pt x="298958" y="98551"/>
                  </a:lnTo>
                  <a:lnTo>
                    <a:pt x="299465" y="100202"/>
                  </a:lnTo>
                  <a:lnTo>
                    <a:pt x="299931" y="101959"/>
                  </a:lnTo>
                  <a:lnTo>
                    <a:pt x="299847" y="101218"/>
                  </a:lnTo>
                  <a:lnTo>
                    <a:pt x="319778" y="101218"/>
                  </a:lnTo>
                  <a:lnTo>
                    <a:pt x="319639" y="99996"/>
                  </a:lnTo>
                  <a:lnTo>
                    <a:pt x="319532" y="98551"/>
                  </a:lnTo>
                  <a:close/>
                </a:path>
                <a:path w="614045" h="233680">
                  <a:moveTo>
                    <a:pt x="299370" y="99996"/>
                  </a:moveTo>
                  <a:lnTo>
                    <a:pt x="299429" y="100202"/>
                  </a:lnTo>
                  <a:lnTo>
                    <a:pt x="299370" y="99996"/>
                  </a:lnTo>
                  <a:close/>
                </a:path>
                <a:path w="614045" h="233680">
                  <a:moveTo>
                    <a:pt x="298958" y="98551"/>
                  </a:moveTo>
                  <a:lnTo>
                    <a:pt x="299370" y="99996"/>
                  </a:lnTo>
                  <a:lnTo>
                    <a:pt x="299465" y="100202"/>
                  </a:lnTo>
                  <a:lnTo>
                    <a:pt x="298958" y="98551"/>
                  </a:lnTo>
                  <a:close/>
                </a:path>
                <a:path w="614045" h="233680">
                  <a:moveTo>
                    <a:pt x="508" y="0"/>
                  </a:moveTo>
                  <a:lnTo>
                    <a:pt x="0" y="19812"/>
                  </a:lnTo>
                  <a:lnTo>
                    <a:pt x="29083" y="20319"/>
                  </a:lnTo>
                  <a:lnTo>
                    <a:pt x="57531" y="21843"/>
                  </a:lnTo>
                  <a:lnTo>
                    <a:pt x="112903" y="27812"/>
                  </a:lnTo>
                  <a:lnTo>
                    <a:pt x="164591" y="37084"/>
                  </a:lnTo>
                  <a:lnTo>
                    <a:pt x="210692" y="49022"/>
                  </a:lnTo>
                  <a:lnTo>
                    <a:pt x="249301" y="62991"/>
                  </a:lnTo>
                  <a:lnTo>
                    <a:pt x="283844" y="82168"/>
                  </a:lnTo>
                  <a:lnTo>
                    <a:pt x="299370" y="99996"/>
                  </a:lnTo>
                  <a:lnTo>
                    <a:pt x="298958" y="98551"/>
                  </a:lnTo>
                  <a:lnTo>
                    <a:pt x="319532" y="98551"/>
                  </a:lnTo>
                  <a:lnTo>
                    <a:pt x="319405" y="97789"/>
                  </a:lnTo>
                  <a:lnTo>
                    <a:pt x="319151" y="97281"/>
                  </a:lnTo>
                  <a:lnTo>
                    <a:pt x="317881" y="92837"/>
                  </a:lnTo>
                  <a:lnTo>
                    <a:pt x="288670" y="61340"/>
                  </a:lnTo>
                  <a:lnTo>
                    <a:pt x="237236" y="36956"/>
                  </a:lnTo>
                  <a:lnTo>
                    <a:pt x="192912" y="23494"/>
                  </a:lnTo>
                  <a:lnTo>
                    <a:pt x="142367" y="12446"/>
                  </a:lnTo>
                  <a:lnTo>
                    <a:pt x="87249" y="4699"/>
                  </a:lnTo>
                  <a:lnTo>
                    <a:pt x="29463" y="635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492496" y="2075688"/>
              <a:ext cx="822960" cy="307975"/>
            </a:xfrm>
            <a:custGeom>
              <a:avLst/>
              <a:gdLst/>
              <a:ahLst/>
              <a:cxnLst/>
              <a:rect l="l" t="t" r="r" b="b"/>
              <a:pathLst>
                <a:path w="822960" h="307975">
                  <a:moveTo>
                    <a:pt x="822960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822960" y="307848"/>
                  </a:lnTo>
                  <a:lnTo>
                    <a:pt x="8229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5492496" y="2075688"/>
              <a:ext cx="822960" cy="307975"/>
            </a:xfrm>
            <a:custGeom>
              <a:avLst/>
              <a:gdLst/>
              <a:ahLst/>
              <a:cxnLst/>
              <a:rect l="l" t="t" r="r" b="b"/>
              <a:pathLst>
                <a:path w="822960" h="307975">
                  <a:moveTo>
                    <a:pt x="102869" y="0"/>
                  </a:moveTo>
                  <a:lnTo>
                    <a:pt x="102869" y="307848"/>
                  </a:lnTo>
                </a:path>
                <a:path w="822960" h="307975">
                  <a:moveTo>
                    <a:pt x="720089" y="0"/>
                  </a:moveTo>
                  <a:lnTo>
                    <a:pt x="720089" y="307848"/>
                  </a:lnTo>
                </a:path>
                <a:path w="822960" h="307975">
                  <a:moveTo>
                    <a:pt x="0" y="307848"/>
                  </a:moveTo>
                  <a:lnTo>
                    <a:pt x="822960" y="307848"/>
                  </a:lnTo>
                  <a:lnTo>
                    <a:pt x="822960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4381500" y="1836420"/>
              <a:ext cx="396240" cy="619125"/>
            </a:xfrm>
            <a:custGeom>
              <a:avLst/>
              <a:gdLst/>
              <a:ahLst/>
              <a:cxnLst/>
              <a:rect l="l" t="t" r="r" b="b"/>
              <a:pathLst>
                <a:path w="396239" h="619125">
                  <a:moveTo>
                    <a:pt x="396239" y="0"/>
                  </a:moveTo>
                  <a:lnTo>
                    <a:pt x="0" y="0"/>
                  </a:lnTo>
                  <a:lnTo>
                    <a:pt x="0" y="618743"/>
                  </a:lnTo>
                  <a:lnTo>
                    <a:pt x="396239" y="618743"/>
                  </a:lnTo>
                  <a:lnTo>
                    <a:pt x="3962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4381500" y="1836420"/>
              <a:ext cx="396240" cy="619125"/>
            </a:xfrm>
            <a:custGeom>
              <a:avLst/>
              <a:gdLst/>
              <a:ahLst/>
              <a:cxnLst/>
              <a:rect l="l" t="t" r="r" b="b"/>
              <a:pathLst>
                <a:path w="396239" h="619125">
                  <a:moveTo>
                    <a:pt x="49529" y="0"/>
                  </a:moveTo>
                  <a:lnTo>
                    <a:pt x="49529" y="618743"/>
                  </a:lnTo>
                </a:path>
                <a:path w="396239" h="619125">
                  <a:moveTo>
                    <a:pt x="0" y="77342"/>
                  </a:moveTo>
                  <a:lnTo>
                    <a:pt x="396239" y="77342"/>
                  </a:lnTo>
                </a:path>
                <a:path w="396239" h="619125">
                  <a:moveTo>
                    <a:pt x="0" y="618743"/>
                  </a:moveTo>
                  <a:lnTo>
                    <a:pt x="396239" y="618743"/>
                  </a:lnTo>
                  <a:lnTo>
                    <a:pt x="396239" y="0"/>
                  </a:lnTo>
                  <a:lnTo>
                    <a:pt x="0" y="0"/>
                  </a:lnTo>
                  <a:lnTo>
                    <a:pt x="0" y="61874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4829555" y="2427732"/>
              <a:ext cx="437515" cy="657225"/>
            </a:xfrm>
            <a:custGeom>
              <a:avLst/>
              <a:gdLst/>
              <a:ahLst/>
              <a:cxnLst/>
              <a:rect l="l" t="t" r="r" b="b"/>
              <a:pathLst>
                <a:path w="437514" h="657225">
                  <a:moveTo>
                    <a:pt x="437388" y="0"/>
                  </a:moveTo>
                  <a:lnTo>
                    <a:pt x="0" y="0"/>
                  </a:lnTo>
                  <a:lnTo>
                    <a:pt x="0" y="656844"/>
                  </a:lnTo>
                  <a:lnTo>
                    <a:pt x="437388" y="656844"/>
                  </a:lnTo>
                  <a:lnTo>
                    <a:pt x="4373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4829555" y="2427732"/>
              <a:ext cx="437515" cy="657225"/>
            </a:xfrm>
            <a:custGeom>
              <a:avLst/>
              <a:gdLst/>
              <a:ahLst/>
              <a:cxnLst/>
              <a:rect l="l" t="t" r="r" b="b"/>
              <a:pathLst>
                <a:path w="437514" h="657225">
                  <a:moveTo>
                    <a:pt x="54610" y="0"/>
                  </a:moveTo>
                  <a:lnTo>
                    <a:pt x="54610" y="656844"/>
                  </a:lnTo>
                </a:path>
                <a:path w="437514" h="657225">
                  <a:moveTo>
                    <a:pt x="0" y="82042"/>
                  </a:moveTo>
                  <a:lnTo>
                    <a:pt x="437388" y="82042"/>
                  </a:lnTo>
                </a:path>
                <a:path w="437514" h="657225">
                  <a:moveTo>
                    <a:pt x="0" y="656844"/>
                  </a:moveTo>
                  <a:lnTo>
                    <a:pt x="437388" y="656844"/>
                  </a:lnTo>
                  <a:lnTo>
                    <a:pt x="437388" y="0"/>
                  </a:lnTo>
                  <a:lnTo>
                    <a:pt x="0" y="0"/>
                  </a:lnTo>
                  <a:lnTo>
                    <a:pt x="0" y="65684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5512308" y="2734056"/>
              <a:ext cx="822960" cy="307975"/>
            </a:xfrm>
            <a:custGeom>
              <a:avLst/>
              <a:gdLst/>
              <a:ahLst/>
              <a:cxnLst/>
              <a:rect l="l" t="t" r="r" b="b"/>
              <a:pathLst>
                <a:path w="822960" h="307975">
                  <a:moveTo>
                    <a:pt x="822960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822960" y="307848"/>
                  </a:lnTo>
                  <a:lnTo>
                    <a:pt x="8229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5512308" y="2734056"/>
              <a:ext cx="822960" cy="307975"/>
            </a:xfrm>
            <a:custGeom>
              <a:avLst/>
              <a:gdLst/>
              <a:ahLst/>
              <a:cxnLst/>
              <a:rect l="l" t="t" r="r" b="b"/>
              <a:pathLst>
                <a:path w="822960" h="307975">
                  <a:moveTo>
                    <a:pt x="102869" y="0"/>
                  </a:moveTo>
                  <a:lnTo>
                    <a:pt x="102869" y="307848"/>
                  </a:lnTo>
                </a:path>
                <a:path w="822960" h="307975">
                  <a:moveTo>
                    <a:pt x="720089" y="0"/>
                  </a:moveTo>
                  <a:lnTo>
                    <a:pt x="720089" y="307848"/>
                  </a:lnTo>
                </a:path>
                <a:path w="822960" h="307975">
                  <a:moveTo>
                    <a:pt x="0" y="307848"/>
                  </a:moveTo>
                  <a:lnTo>
                    <a:pt x="822960" y="307848"/>
                  </a:lnTo>
                  <a:lnTo>
                    <a:pt x="822960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3221905" y="2239472"/>
            <a:ext cx="281305" cy="219773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z="1800" b="1">
                <a:latin typeface="Arial"/>
                <a:cs typeface="Arial"/>
              </a:rPr>
              <a:t>Bootstrap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Sampling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5582158" y="2714625"/>
            <a:ext cx="65595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09855">
              <a:lnSpc>
                <a:spcPct val="100000"/>
              </a:lnSpc>
              <a:spcBef>
                <a:spcPts val="105"/>
              </a:spcBef>
            </a:pPr>
            <a:r>
              <a:rPr dirty="0" sz="2000" spc="-25" i="1">
                <a:latin typeface="Arial"/>
                <a:cs typeface="Arial"/>
              </a:rPr>
              <a:t>NN</a:t>
            </a:r>
            <a:r>
              <a:rPr dirty="0" baseline="25641" sz="1950" spc="-37" i="1">
                <a:latin typeface="Arial"/>
                <a:cs typeface="Arial"/>
              </a:rPr>
              <a:t>2</a:t>
            </a:r>
            <a:endParaRPr baseline="25641" sz="1950">
              <a:latin typeface="Arial"/>
              <a:cs typeface="Arial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5478526" y="3794505"/>
            <a:ext cx="835660" cy="320675"/>
            <a:chOff x="5478526" y="3794505"/>
            <a:chExt cx="835660" cy="320675"/>
          </a:xfrm>
        </p:grpSpPr>
        <p:sp>
          <p:nvSpPr>
            <p:cNvPr id="28" name="object 28" descr=""/>
            <p:cNvSpPr/>
            <p:nvPr/>
          </p:nvSpPr>
          <p:spPr>
            <a:xfrm>
              <a:off x="5484876" y="3800855"/>
              <a:ext cx="822960" cy="307975"/>
            </a:xfrm>
            <a:custGeom>
              <a:avLst/>
              <a:gdLst/>
              <a:ahLst/>
              <a:cxnLst/>
              <a:rect l="l" t="t" r="r" b="b"/>
              <a:pathLst>
                <a:path w="822960" h="307975">
                  <a:moveTo>
                    <a:pt x="822960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822960" y="307848"/>
                  </a:lnTo>
                  <a:lnTo>
                    <a:pt x="8229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5484876" y="3800855"/>
              <a:ext cx="822960" cy="307975"/>
            </a:xfrm>
            <a:custGeom>
              <a:avLst/>
              <a:gdLst/>
              <a:ahLst/>
              <a:cxnLst/>
              <a:rect l="l" t="t" r="r" b="b"/>
              <a:pathLst>
                <a:path w="822960" h="307975">
                  <a:moveTo>
                    <a:pt x="102870" y="0"/>
                  </a:moveTo>
                  <a:lnTo>
                    <a:pt x="102870" y="307848"/>
                  </a:lnTo>
                </a:path>
                <a:path w="822960" h="307975">
                  <a:moveTo>
                    <a:pt x="720089" y="0"/>
                  </a:moveTo>
                  <a:lnTo>
                    <a:pt x="720089" y="307848"/>
                  </a:lnTo>
                </a:path>
                <a:path w="822960" h="307975">
                  <a:moveTo>
                    <a:pt x="0" y="307848"/>
                  </a:moveTo>
                  <a:lnTo>
                    <a:pt x="822960" y="307848"/>
                  </a:lnTo>
                  <a:lnTo>
                    <a:pt x="822960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 txBox="1"/>
          <p:nvPr/>
        </p:nvSpPr>
        <p:spPr>
          <a:xfrm>
            <a:off x="5607558" y="3800855"/>
            <a:ext cx="605155" cy="30797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 marL="34925">
              <a:lnSpc>
                <a:spcPts val="2355"/>
              </a:lnSpc>
            </a:pPr>
            <a:r>
              <a:rPr dirty="0" sz="2000" spc="-25" i="1">
                <a:latin typeface="Arial"/>
                <a:cs typeface="Arial"/>
              </a:rPr>
              <a:t>NN</a:t>
            </a:r>
            <a:r>
              <a:rPr dirty="0" baseline="25641" sz="1950" spc="-37" i="1">
                <a:latin typeface="Arial"/>
                <a:cs typeface="Arial"/>
              </a:rPr>
              <a:t>M</a:t>
            </a:r>
            <a:endParaRPr baseline="25641" sz="195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7751826" y="2726182"/>
            <a:ext cx="11049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6200" marR="5080" indent="-64135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Arial"/>
                <a:cs typeface="Arial"/>
              </a:rPr>
              <a:t>Ensemble Decision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 descr=""/>
          <p:cNvSpPr/>
          <p:nvPr/>
        </p:nvSpPr>
        <p:spPr>
          <a:xfrm>
            <a:off x="6302883" y="2186050"/>
            <a:ext cx="705485" cy="1748789"/>
          </a:xfrm>
          <a:custGeom>
            <a:avLst/>
            <a:gdLst/>
            <a:ahLst/>
            <a:cxnLst/>
            <a:rect l="l" t="t" r="r" b="b"/>
            <a:pathLst>
              <a:path w="705484" h="1748789">
                <a:moveTo>
                  <a:pt x="693293" y="679323"/>
                </a:moveTo>
                <a:lnTo>
                  <a:pt x="679577" y="663321"/>
                </a:lnTo>
                <a:lnTo>
                  <a:pt x="637921" y="614680"/>
                </a:lnTo>
                <a:lnTo>
                  <a:pt x="626935" y="640702"/>
                </a:lnTo>
                <a:lnTo>
                  <a:pt x="582676" y="615315"/>
                </a:lnTo>
                <a:lnTo>
                  <a:pt x="552450" y="588645"/>
                </a:lnTo>
                <a:lnTo>
                  <a:pt x="527812" y="554482"/>
                </a:lnTo>
                <a:lnTo>
                  <a:pt x="512699" y="509905"/>
                </a:lnTo>
                <a:lnTo>
                  <a:pt x="510159" y="469773"/>
                </a:lnTo>
                <a:lnTo>
                  <a:pt x="510667" y="447421"/>
                </a:lnTo>
                <a:lnTo>
                  <a:pt x="511683" y="424053"/>
                </a:lnTo>
                <a:lnTo>
                  <a:pt x="514794" y="374523"/>
                </a:lnTo>
                <a:lnTo>
                  <a:pt x="516128" y="351282"/>
                </a:lnTo>
                <a:lnTo>
                  <a:pt x="516877" y="327152"/>
                </a:lnTo>
                <a:lnTo>
                  <a:pt x="516763" y="303530"/>
                </a:lnTo>
                <a:lnTo>
                  <a:pt x="515620" y="280670"/>
                </a:lnTo>
                <a:lnTo>
                  <a:pt x="508000" y="239141"/>
                </a:lnTo>
                <a:lnTo>
                  <a:pt x="490728" y="204343"/>
                </a:lnTo>
                <a:lnTo>
                  <a:pt x="445897" y="169291"/>
                </a:lnTo>
                <a:lnTo>
                  <a:pt x="407924" y="154178"/>
                </a:lnTo>
                <a:lnTo>
                  <a:pt x="365760" y="143510"/>
                </a:lnTo>
                <a:lnTo>
                  <a:pt x="257416" y="124841"/>
                </a:lnTo>
                <a:lnTo>
                  <a:pt x="237744" y="121031"/>
                </a:lnTo>
                <a:lnTo>
                  <a:pt x="187452" y="106426"/>
                </a:lnTo>
                <a:lnTo>
                  <a:pt x="147320" y="87376"/>
                </a:lnTo>
                <a:lnTo>
                  <a:pt x="112649" y="67818"/>
                </a:lnTo>
                <a:lnTo>
                  <a:pt x="72644" y="41148"/>
                </a:lnTo>
                <a:lnTo>
                  <a:pt x="36830" y="13843"/>
                </a:lnTo>
                <a:lnTo>
                  <a:pt x="19431" y="0"/>
                </a:lnTo>
                <a:lnTo>
                  <a:pt x="7620" y="14859"/>
                </a:lnTo>
                <a:lnTo>
                  <a:pt x="42672" y="42545"/>
                </a:lnTo>
                <a:lnTo>
                  <a:pt x="81026" y="70231"/>
                </a:lnTo>
                <a:lnTo>
                  <a:pt x="125730" y="97409"/>
                </a:lnTo>
                <a:lnTo>
                  <a:pt x="165227" y="117348"/>
                </a:lnTo>
                <a:lnTo>
                  <a:pt x="213995" y="135128"/>
                </a:lnTo>
                <a:lnTo>
                  <a:pt x="253873" y="143510"/>
                </a:lnTo>
                <a:lnTo>
                  <a:pt x="296786" y="150622"/>
                </a:lnTo>
                <a:lnTo>
                  <a:pt x="340614" y="157988"/>
                </a:lnTo>
                <a:lnTo>
                  <a:pt x="382905" y="167005"/>
                </a:lnTo>
                <a:lnTo>
                  <a:pt x="421259" y="179070"/>
                </a:lnTo>
                <a:lnTo>
                  <a:pt x="459740" y="200152"/>
                </a:lnTo>
                <a:lnTo>
                  <a:pt x="483997" y="229616"/>
                </a:lnTo>
                <a:lnTo>
                  <a:pt x="496697" y="283083"/>
                </a:lnTo>
                <a:lnTo>
                  <a:pt x="497840" y="327152"/>
                </a:lnTo>
                <a:lnTo>
                  <a:pt x="497078" y="350647"/>
                </a:lnTo>
                <a:lnTo>
                  <a:pt x="495604" y="375666"/>
                </a:lnTo>
                <a:lnTo>
                  <a:pt x="492633" y="422783"/>
                </a:lnTo>
                <a:lnTo>
                  <a:pt x="491617" y="446532"/>
                </a:lnTo>
                <a:lnTo>
                  <a:pt x="491744" y="491236"/>
                </a:lnTo>
                <a:lnTo>
                  <a:pt x="497332" y="530733"/>
                </a:lnTo>
                <a:lnTo>
                  <a:pt x="518922" y="576707"/>
                </a:lnTo>
                <a:lnTo>
                  <a:pt x="548259" y="611632"/>
                </a:lnTo>
                <a:lnTo>
                  <a:pt x="583311" y="638683"/>
                </a:lnTo>
                <a:lnTo>
                  <a:pt x="619544" y="658215"/>
                </a:lnTo>
                <a:lnTo>
                  <a:pt x="608330" y="684784"/>
                </a:lnTo>
                <a:lnTo>
                  <a:pt x="693293" y="679323"/>
                </a:lnTo>
                <a:close/>
              </a:path>
              <a:path w="705484" h="1748789">
                <a:moveTo>
                  <a:pt x="705231" y="1000379"/>
                </a:moveTo>
                <a:lnTo>
                  <a:pt x="682637" y="987933"/>
                </a:lnTo>
                <a:lnTo>
                  <a:pt x="630555" y="959231"/>
                </a:lnTo>
                <a:lnTo>
                  <a:pt x="629424" y="988720"/>
                </a:lnTo>
                <a:lnTo>
                  <a:pt x="584454" y="1004951"/>
                </a:lnTo>
                <a:lnTo>
                  <a:pt x="557530" y="1033399"/>
                </a:lnTo>
                <a:lnTo>
                  <a:pt x="539623" y="1069848"/>
                </a:lnTo>
                <a:lnTo>
                  <a:pt x="530860" y="1113917"/>
                </a:lnTo>
                <a:lnTo>
                  <a:pt x="527380" y="1155573"/>
                </a:lnTo>
                <a:lnTo>
                  <a:pt x="525005" y="1216152"/>
                </a:lnTo>
                <a:lnTo>
                  <a:pt x="523735" y="1281049"/>
                </a:lnTo>
                <a:lnTo>
                  <a:pt x="522986" y="1312672"/>
                </a:lnTo>
                <a:lnTo>
                  <a:pt x="519684" y="1373505"/>
                </a:lnTo>
                <a:lnTo>
                  <a:pt x="515035" y="1413764"/>
                </a:lnTo>
                <a:lnTo>
                  <a:pt x="505206" y="1454658"/>
                </a:lnTo>
                <a:lnTo>
                  <a:pt x="493928" y="1474216"/>
                </a:lnTo>
                <a:lnTo>
                  <a:pt x="490715" y="1477200"/>
                </a:lnTo>
                <a:lnTo>
                  <a:pt x="487146" y="1479435"/>
                </a:lnTo>
                <a:lnTo>
                  <a:pt x="482955" y="1481112"/>
                </a:lnTo>
                <a:lnTo>
                  <a:pt x="477989" y="1482128"/>
                </a:lnTo>
                <a:lnTo>
                  <a:pt x="474091" y="1482217"/>
                </a:lnTo>
                <a:lnTo>
                  <a:pt x="468376" y="1481709"/>
                </a:lnTo>
                <a:lnTo>
                  <a:pt x="424815" y="1463167"/>
                </a:lnTo>
                <a:lnTo>
                  <a:pt x="371856" y="1430401"/>
                </a:lnTo>
                <a:lnTo>
                  <a:pt x="353187" y="1419225"/>
                </a:lnTo>
                <a:lnTo>
                  <a:pt x="340575" y="1412621"/>
                </a:lnTo>
                <a:lnTo>
                  <a:pt x="334518" y="1409446"/>
                </a:lnTo>
                <a:lnTo>
                  <a:pt x="324993" y="1405001"/>
                </a:lnTo>
                <a:lnTo>
                  <a:pt x="286639" y="1393698"/>
                </a:lnTo>
                <a:lnTo>
                  <a:pt x="276987" y="1392936"/>
                </a:lnTo>
                <a:lnTo>
                  <a:pt x="267335" y="1393190"/>
                </a:lnTo>
                <a:lnTo>
                  <a:pt x="257810" y="1394714"/>
                </a:lnTo>
                <a:lnTo>
                  <a:pt x="249809" y="1397000"/>
                </a:lnTo>
                <a:lnTo>
                  <a:pt x="249288" y="1397127"/>
                </a:lnTo>
                <a:lnTo>
                  <a:pt x="248920" y="1397254"/>
                </a:lnTo>
                <a:lnTo>
                  <a:pt x="248412" y="1397520"/>
                </a:lnTo>
                <a:lnTo>
                  <a:pt x="239763" y="1401457"/>
                </a:lnTo>
                <a:lnTo>
                  <a:pt x="207518" y="1423670"/>
                </a:lnTo>
                <a:lnTo>
                  <a:pt x="176530" y="1453896"/>
                </a:lnTo>
                <a:lnTo>
                  <a:pt x="146177" y="1490853"/>
                </a:lnTo>
                <a:lnTo>
                  <a:pt x="116459" y="1533652"/>
                </a:lnTo>
                <a:lnTo>
                  <a:pt x="86995" y="1580896"/>
                </a:lnTo>
                <a:lnTo>
                  <a:pt x="57785" y="1631696"/>
                </a:lnTo>
                <a:lnTo>
                  <a:pt x="28829" y="1684782"/>
                </a:lnTo>
                <a:lnTo>
                  <a:pt x="0" y="1738884"/>
                </a:lnTo>
                <a:lnTo>
                  <a:pt x="17526" y="1748282"/>
                </a:lnTo>
                <a:lnTo>
                  <a:pt x="46228" y="1694053"/>
                </a:lnTo>
                <a:lnTo>
                  <a:pt x="60706" y="1667383"/>
                </a:lnTo>
                <a:lnTo>
                  <a:pt x="89535" y="1615694"/>
                </a:lnTo>
                <a:lnTo>
                  <a:pt x="118618" y="1567053"/>
                </a:lnTo>
                <a:lnTo>
                  <a:pt x="147701" y="1522730"/>
                </a:lnTo>
                <a:lnTo>
                  <a:pt x="176911" y="1483741"/>
                </a:lnTo>
                <a:lnTo>
                  <a:pt x="206121" y="1451483"/>
                </a:lnTo>
                <a:lnTo>
                  <a:pt x="242443" y="1422654"/>
                </a:lnTo>
                <a:lnTo>
                  <a:pt x="277368" y="1412621"/>
                </a:lnTo>
                <a:lnTo>
                  <a:pt x="284861" y="1413395"/>
                </a:lnTo>
                <a:lnTo>
                  <a:pt x="326136" y="1427353"/>
                </a:lnTo>
                <a:lnTo>
                  <a:pt x="361696" y="1447419"/>
                </a:lnTo>
                <a:lnTo>
                  <a:pt x="397256" y="1469771"/>
                </a:lnTo>
                <a:lnTo>
                  <a:pt x="414528" y="1480185"/>
                </a:lnTo>
                <a:lnTo>
                  <a:pt x="455930" y="1499108"/>
                </a:lnTo>
                <a:lnTo>
                  <a:pt x="471932" y="1502029"/>
                </a:lnTo>
                <a:lnTo>
                  <a:pt x="479806" y="1501775"/>
                </a:lnTo>
                <a:lnTo>
                  <a:pt x="480949" y="1501775"/>
                </a:lnTo>
                <a:lnTo>
                  <a:pt x="481457" y="1501648"/>
                </a:lnTo>
                <a:lnTo>
                  <a:pt x="487680" y="1500378"/>
                </a:lnTo>
                <a:lnTo>
                  <a:pt x="488188" y="1500251"/>
                </a:lnTo>
                <a:lnTo>
                  <a:pt x="488823" y="1500124"/>
                </a:lnTo>
                <a:lnTo>
                  <a:pt x="489331" y="1499870"/>
                </a:lnTo>
                <a:lnTo>
                  <a:pt x="495173" y="1497584"/>
                </a:lnTo>
                <a:lnTo>
                  <a:pt x="495681" y="1497457"/>
                </a:lnTo>
                <a:lnTo>
                  <a:pt x="496316" y="1497076"/>
                </a:lnTo>
                <a:lnTo>
                  <a:pt x="496824" y="1496822"/>
                </a:lnTo>
                <a:lnTo>
                  <a:pt x="502158" y="1493393"/>
                </a:lnTo>
                <a:lnTo>
                  <a:pt x="502793" y="1493012"/>
                </a:lnTo>
                <a:lnTo>
                  <a:pt x="503301" y="1492631"/>
                </a:lnTo>
                <a:lnTo>
                  <a:pt x="503682" y="1492123"/>
                </a:lnTo>
                <a:lnTo>
                  <a:pt x="508762" y="1487424"/>
                </a:lnTo>
                <a:lnTo>
                  <a:pt x="509905" y="1486281"/>
                </a:lnTo>
                <a:lnTo>
                  <a:pt x="512953" y="1482217"/>
                </a:lnTo>
                <a:lnTo>
                  <a:pt x="513041" y="1482090"/>
                </a:lnTo>
                <a:lnTo>
                  <a:pt x="513524" y="1481455"/>
                </a:lnTo>
                <a:lnTo>
                  <a:pt x="513905" y="1480947"/>
                </a:lnTo>
                <a:lnTo>
                  <a:pt x="514477" y="1480185"/>
                </a:lnTo>
                <a:lnTo>
                  <a:pt x="514540" y="1480058"/>
                </a:lnTo>
                <a:lnTo>
                  <a:pt x="515061" y="1479169"/>
                </a:lnTo>
                <a:lnTo>
                  <a:pt x="515861" y="1477772"/>
                </a:lnTo>
                <a:lnTo>
                  <a:pt x="516521" y="1476629"/>
                </a:lnTo>
                <a:lnTo>
                  <a:pt x="518566" y="1473073"/>
                </a:lnTo>
                <a:lnTo>
                  <a:pt x="519303" y="1471803"/>
                </a:lnTo>
                <a:lnTo>
                  <a:pt x="523367" y="1462532"/>
                </a:lnTo>
                <a:lnTo>
                  <a:pt x="534670" y="1416939"/>
                </a:lnTo>
                <a:lnTo>
                  <a:pt x="539496" y="1375295"/>
                </a:lnTo>
                <a:lnTo>
                  <a:pt x="542683" y="1312672"/>
                </a:lnTo>
                <a:lnTo>
                  <a:pt x="544830" y="1215771"/>
                </a:lnTo>
                <a:lnTo>
                  <a:pt x="545719" y="1185037"/>
                </a:lnTo>
                <a:lnTo>
                  <a:pt x="548132" y="1141730"/>
                </a:lnTo>
                <a:lnTo>
                  <a:pt x="554101" y="1093597"/>
                </a:lnTo>
                <a:lnTo>
                  <a:pt x="567817" y="1054862"/>
                </a:lnTo>
                <a:lnTo>
                  <a:pt x="596900" y="1020318"/>
                </a:lnTo>
                <a:lnTo>
                  <a:pt x="628650" y="1008684"/>
                </a:lnTo>
                <a:lnTo>
                  <a:pt x="627634" y="1035431"/>
                </a:lnTo>
                <a:lnTo>
                  <a:pt x="705231" y="10003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 txBox="1"/>
          <p:nvPr/>
        </p:nvSpPr>
        <p:spPr>
          <a:xfrm>
            <a:off x="6867906" y="3366642"/>
            <a:ext cx="98488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7960" marR="5080" indent="-17526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latin typeface="Arial"/>
                <a:cs typeface="Arial"/>
              </a:rPr>
              <a:t>Weighted </a:t>
            </a:r>
            <a:r>
              <a:rPr dirty="0" sz="1800" spc="-10">
                <a:latin typeface="Arial"/>
                <a:cs typeface="Arial"/>
              </a:rPr>
              <a:t>voting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34" name="object 34" descr=""/>
          <p:cNvGraphicFramePr>
            <a:graphicFrameLocks noGrp="1"/>
          </p:cNvGraphicFramePr>
          <p:nvPr/>
        </p:nvGraphicFramePr>
        <p:xfrm>
          <a:off x="2612135" y="4640579"/>
          <a:ext cx="1609725" cy="5346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865"/>
                <a:gridCol w="1140460"/>
                <a:gridCol w="189865"/>
              </a:tblGrid>
              <a:tr h="5346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2115"/>
                        </a:lnSpc>
                      </a:pPr>
                      <a:r>
                        <a:rPr dirty="0" sz="1800" spc="-10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Update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1995"/>
                        </a:lnSpc>
                      </a:pPr>
                      <a:r>
                        <a:rPr dirty="0" sz="1800" spc="-10" i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distribution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35" name="object 35" descr=""/>
          <p:cNvGrpSpPr/>
          <p:nvPr/>
        </p:nvGrpSpPr>
        <p:grpSpPr>
          <a:xfrm>
            <a:off x="1770888" y="4454652"/>
            <a:ext cx="858519" cy="530860"/>
            <a:chOff x="1770888" y="4454652"/>
            <a:chExt cx="858519" cy="530860"/>
          </a:xfrm>
        </p:grpSpPr>
        <p:sp>
          <p:nvSpPr>
            <p:cNvPr id="36" name="object 36" descr=""/>
            <p:cNvSpPr/>
            <p:nvPr/>
          </p:nvSpPr>
          <p:spPr>
            <a:xfrm>
              <a:off x="1780794" y="4464558"/>
              <a:ext cx="838200" cy="510540"/>
            </a:xfrm>
            <a:custGeom>
              <a:avLst/>
              <a:gdLst/>
              <a:ahLst/>
              <a:cxnLst/>
              <a:rect l="l" t="t" r="r" b="b"/>
              <a:pathLst>
                <a:path w="838200" h="510539">
                  <a:moveTo>
                    <a:pt x="235838" y="0"/>
                  </a:moveTo>
                  <a:lnTo>
                    <a:pt x="0" y="216789"/>
                  </a:lnTo>
                  <a:lnTo>
                    <a:pt x="141097" y="216789"/>
                  </a:lnTo>
                  <a:lnTo>
                    <a:pt x="144683" y="260184"/>
                  </a:lnTo>
                  <a:lnTo>
                    <a:pt x="155100" y="301608"/>
                  </a:lnTo>
                  <a:lnTo>
                    <a:pt x="171836" y="340603"/>
                  </a:lnTo>
                  <a:lnTo>
                    <a:pt x="194380" y="376715"/>
                  </a:lnTo>
                  <a:lnTo>
                    <a:pt x="222220" y="409488"/>
                  </a:lnTo>
                  <a:lnTo>
                    <a:pt x="254843" y="438469"/>
                  </a:lnTo>
                  <a:lnTo>
                    <a:pt x="291739" y="463200"/>
                  </a:lnTo>
                  <a:lnTo>
                    <a:pt x="332395" y="483229"/>
                  </a:lnTo>
                  <a:lnTo>
                    <a:pt x="376299" y="498098"/>
                  </a:lnTo>
                  <a:lnTo>
                    <a:pt x="422939" y="507353"/>
                  </a:lnTo>
                  <a:lnTo>
                    <a:pt x="471805" y="510540"/>
                  </a:lnTo>
                  <a:lnTo>
                    <a:pt x="838200" y="510540"/>
                  </a:lnTo>
                  <a:lnTo>
                    <a:pt x="838200" y="392557"/>
                  </a:lnTo>
                  <a:lnTo>
                    <a:pt x="471805" y="392557"/>
                  </a:lnTo>
                  <a:lnTo>
                    <a:pt x="427187" y="383591"/>
                  </a:lnTo>
                  <a:lnTo>
                    <a:pt x="388452" y="358630"/>
                  </a:lnTo>
                  <a:lnTo>
                    <a:pt x="357916" y="320575"/>
                  </a:lnTo>
                  <a:lnTo>
                    <a:pt x="337896" y="272327"/>
                  </a:lnTo>
                  <a:lnTo>
                    <a:pt x="330707" y="216789"/>
                  </a:lnTo>
                  <a:lnTo>
                    <a:pt x="471805" y="216789"/>
                  </a:lnTo>
                  <a:lnTo>
                    <a:pt x="2358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1780794" y="4464558"/>
              <a:ext cx="838200" cy="510540"/>
            </a:xfrm>
            <a:custGeom>
              <a:avLst/>
              <a:gdLst/>
              <a:ahLst/>
              <a:cxnLst/>
              <a:rect l="l" t="t" r="r" b="b"/>
              <a:pathLst>
                <a:path w="838200" h="510539">
                  <a:moveTo>
                    <a:pt x="235838" y="0"/>
                  </a:moveTo>
                  <a:lnTo>
                    <a:pt x="0" y="216789"/>
                  </a:lnTo>
                  <a:lnTo>
                    <a:pt x="141097" y="216789"/>
                  </a:lnTo>
                  <a:lnTo>
                    <a:pt x="144683" y="260184"/>
                  </a:lnTo>
                  <a:lnTo>
                    <a:pt x="155100" y="301608"/>
                  </a:lnTo>
                  <a:lnTo>
                    <a:pt x="171836" y="340603"/>
                  </a:lnTo>
                  <a:lnTo>
                    <a:pt x="194380" y="376715"/>
                  </a:lnTo>
                  <a:lnTo>
                    <a:pt x="222220" y="409488"/>
                  </a:lnTo>
                  <a:lnTo>
                    <a:pt x="254843" y="438469"/>
                  </a:lnTo>
                  <a:lnTo>
                    <a:pt x="291739" y="463200"/>
                  </a:lnTo>
                  <a:lnTo>
                    <a:pt x="332395" y="483229"/>
                  </a:lnTo>
                  <a:lnTo>
                    <a:pt x="376299" y="498098"/>
                  </a:lnTo>
                  <a:lnTo>
                    <a:pt x="422939" y="507353"/>
                  </a:lnTo>
                  <a:lnTo>
                    <a:pt x="471805" y="510540"/>
                  </a:lnTo>
                  <a:lnTo>
                    <a:pt x="838200" y="510540"/>
                  </a:lnTo>
                  <a:lnTo>
                    <a:pt x="838200" y="392557"/>
                  </a:lnTo>
                  <a:lnTo>
                    <a:pt x="471805" y="392557"/>
                  </a:lnTo>
                  <a:lnTo>
                    <a:pt x="427187" y="383591"/>
                  </a:lnTo>
                  <a:lnTo>
                    <a:pt x="388452" y="358630"/>
                  </a:lnTo>
                  <a:lnTo>
                    <a:pt x="357916" y="320575"/>
                  </a:lnTo>
                  <a:lnTo>
                    <a:pt x="337896" y="272327"/>
                  </a:lnTo>
                  <a:lnTo>
                    <a:pt x="330707" y="216789"/>
                  </a:lnTo>
                  <a:lnTo>
                    <a:pt x="471805" y="216789"/>
                  </a:lnTo>
                  <a:lnTo>
                    <a:pt x="235838" y="0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8" name="object 38" descr=""/>
          <p:cNvGrpSpPr/>
          <p:nvPr/>
        </p:nvGrpSpPr>
        <p:grpSpPr>
          <a:xfrm>
            <a:off x="4142994" y="2296667"/>
            <a:ext cx="2667635" cy="2855595"/>
            <a:chOff x="4142994" y="2296667"/>
            <a:chExt cx="2667635" cy="2855595"/>
          </a:xfrm>
        </p:grpSpPr>
        <p:sp>
          <p:nvSpPr>
            <p:cNvPr id="39" name="object 39" descr=""/>
            <p:cNvSpPr/>
            <p:nvPr/>
          </p:nvSpPr>
          <p:spPr>
            <a:xfrm>
              <a:off x="4142994" y="2296667"/>
              <a:ext cx="2667635" cy="2855595"/>
            </a:xfrm>
            <a:custGeom>
              <a:avLst/>
              <a:gdLst/>
              <a:ahLst/>
              <a:cxnLst/>
              <a:rect l="l" t="t" r="r" b="b"/>
              <a:pathLst>
                <a:path w="2667634" h="2855595">
                  <a:moveTo>
                    <a:pt x="2373630" y="0"/>
                  </a:moveTo>
                  <a:lnTo>
                    <a:pt x="2360422" y="0"/>
                  </a:lnTo>
                  <a:lnTo>
                    <a:pt x="2360422" y="16510"/>
                  </a:lnTo>
                  <a:lnTo>
                    <a:pt x="2353818" y="9906"/>
                  </a:lnTo>
                  <a:lnTo>
                    <a:pt x="2353818" y="2433320"/>
                  </a:lnTo>
                  <a:lnTo>
                    <a:pt x="76200" y="2433320"/>
                  </a:lnTo>
                  <a:lnTo>
                    <a:pt x="76200" y="2405126"/>
                  </a:lnTo>
                  <a:lnTo>
                    <a:pt x="0" y="2443226"/>
                  </a:lnTo>
                  <a:lnTo>
                    <a:pt x="76200" y="2481326"/>
                  </a:lnTo>
                  <a:lnTo>
                    <a:pt x="76200" y="2453132"/>
                  </a:lnTo>
                  <a:lnTo>
                    <a:pt x="2373630" y="2453132"/>
                  </a:lnTo>
                  <a:lnTo>
                    <a:pt x="2373630" y="2443226"/>
                  </a:lnTo>
                  <a:lnTo>
                    <a:pt x="2373630" y="2433320"/>
                  </a:lnTo>
                  <a:lnTo>
                    <a:pt x="2373630" y="19812"/>
                  </a:lnTo>
                  <a:lnTo>
                    <a:pt x="2373630" y="0"/>
                  </a:lnTo>
                  <a:close/>
                </a:path>
                <a:path w="2667634" h="2855595">
                  <a:moveTo>
                    <a:pt x="2527935" y="598932"/>
                  </a:moveTo>
                  <a:lnTo>
                    <a:pt x="2514727" y="598932"/>
                  </a:lnTo>
                  <a:lnTo>
                    <a:pt x="2514727" y="615442"/>
                  </a:lnTo>
                  <a:lnTo>
                    <a:pt x="2508123" y="608838"/>
                  </a:lnTo>
                  <a:lnTo>
                    <a:pt x="2508123" y="2616962"/>
                  </a:lnTo>
                  <a:lnTo>
                    <a:pt x="76200" y="2616962"/>
                  </a:lnTo>
                  <a:lnTo>
                    <a:pt x="76200" y="2588768"/>
                  </a:lnTo>
                  <a:lnTo>
                    <a:pt x="0" y="2626868"/>
                  </a:lnTo>
                  <a:lnTo>
                    <a:pt x="76200" y="2664968"/>
                  </a:lnTo>
                  <a:lnTo>
                    <a:pt x="76200" y="2636774"/>
                  </a:lnTo>
                  <a:lnTo>
                    <a:pt x="2527935" y="2636774"/>
                  </a:lnTo>
                  <a:lnTo>
                    <a:pt x="2527935" y="2626868"/>
                  </a:lnTo>
                  <a:lnTo>
                    <a:pt x="2527935" y="2616962"/>
                  </a:lnTo>
                  <a:lnTo>
                    <a:pt x="2527935" y="618744"/>
                  </a:lnTo>
                  <a:lnTo>
                    <a:pt x="2527935" y="598932"/>
                  </a:lnTo>
                  <a:close/>
                </a:path>
                <a:path w="2667634" h="2855595">
                  <a:moveTo>
                    <a:pt x="2667127" y="1360932"/>
                  </a:moveTo>
                  <a:lnTo>
                    <a:pt x="2630805" y="1360932"/>
                  </a:lnTo>
                  <a:lnTo>
                    <a:pt x="2630805" y="2807208"/>
                  </a:lnTo>
                  <a:lnTo>
                    <a:pt x="76200" y="2807208"/>
                  </a:lnTo>
                  <a:lnTo>
                    <a:pt x="76200" y="2779014"/>
                  </a:lnTo>
                  <a:lnTo>
                    <a:pt x="0" y="2817114"/>
                  </a:lnTo>
                  <a:lnTo>
                    <a:pt x="76200" y="2855214"/>
                  </a:lnTo>
                  <a:lnTo>
                    <a:pt x="76200" y="2827020"/>
                  </a:lnTo>
                  <a:lnTo>
                    <a:pt x="2650617" y="2827020"/>
                  </a:lnTo>
                  <a:lnTo>
                    <a:pt x="2650617" y="2817114"/>
                  </a:lnTo>
                  <a:lnTo>
                    <a:pt x="2650617" y="2807208"/>
                  </a:lnTo>
                  <a:lnTo>
                    <a:pt x="2650617" y="1380744"/>
                  </a:lnTo>
                  <a:lnTo>
                    <a:pt x="2667127" y="1380744"/>
                  </a:lnTo>
                  <a:lnTo>
                    <a:pt x="2667127" y="1370838"/>
                  </a:lnTo>
                  <a:lnTo>
                    <a:pt x="2667127" y="13609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4523232" y="3425951"/>
              <a:ext cx="429895" cy="629920"/>
            </a:xfrm>
            <a:custGeom>
              <a:avLst/>
              <a:gdLst/>
              <a:ahLst/>
              <a:cxnLst/>
              <a:rect l="l" t="t" r="r" b="b"/>
              <a:pathLst>
                <a:path w="429895" h="629920">
                  <a:moveTo>
                    <a:pt x="429767" y="0"/>
                  </a:moveTo>
                  <a:lnTo>
                    <a:pt x="0" y="0"/>
                  </a:lnTo>
                  <a:lnTo>
                    <a:pt x="0" y="629412"/>
                  </a:lnTo>
                  <a:lnTo>
                    <a:pt x="429767" y="629412"/>
                  </a:lnTo>
                  <a:lnTo>
                    <a:pt x="4297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4523232" y="3425951"/>
              <a:ext cx="429895" cy="629920"/>
            </a:xfrm>
            <a:custGeom>
              <a:avLst/>
              <a:gdLst/>
              <a:ahLst/>
              <a:cxnLst/>
              <a:rect l="l" t="t" r="r" b="b"/>
              <a:pathLst>
                <a:path w="429895" h="629920">
                  <a:moveTo>
                    <a:pt x="53720" y="0"/>
                  </a:moveTo>
                  <a:lnTo>
                    <a:pt x="53720" y="629412"/>
                  </a:lnTo>
                </a:path>
                <a:path w="429895" h="629920">
                  <a:moveTo>
                    <a:pt x="0" y="78612"/>
                  </a:moveTo>
                  <a:lnTo>
                    <a:pt x="429767" y="78612"/>
                  </a:lnTo>
                </a:path>
                <a:path w="429895" h="629920">
                  <a:moveTo>
                    <a:pt x="0" y="629412"/>
                  </a:moveTo>
                  <a:lnTo>
                    <a:pt x="429767" y="629412"/>
                  </a:lnTo>
                  <a:lnTo>
                    <a:pt x="429767" y="0"/>
                  </a:lnTo>
                  <a:lnTo>
                    <a:pt x="0" y="0"/>
                  </a:lnTo>
                  <a:lnTo>
                    <a:pt x="0" y="629412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 descr=""/>
          <p:cNvSpPr txBox="1"/>
          <p:nvPr/>
        </p:nvSpPr>
        <p:spPr>
          <a:xfrm>
            <a:off x="1757172" y="2537460"/>
            <a:ext cx="620395" cy="1828800"/>
          </a:xfrm>
          <a:prstGeom prst="rect">
            <a:avLst/>
          </a:prstGeom>
          <a:solidFill>
            <a:srgbClr val="FFFFFF"/>
          </a:solidFill>
          <a:ln w="15239">
            <a:solidFill>
              <a:srgbClr val="000000"/>
            </a:solidFill>
          </a:ln>
        </p:spPr>
        <p:txBody>
          <a:bodyPr wrap="square" lIns="0" tIns="40005" rIns="0" bIns="0" rtlCol="0" vert="vert270">
            <a:spAutoFit/>
          </a:bodyPr>
          <a:lstStyle/>
          <a:p>
            <a:pPr marL="188595" marR="185420" indent="120014">
              <a:lnSpc>
                <a:spcPct val="100000"/>
              </a:lnSpc>
              <a:spcBef>
                <a:spcPts val="315"/>
              </a:spcBef>
            </a:pPr>
            <a:r>
              <a:rPr dirty="0" sz="1800" spc="-10" b="1">
                <a:solidFill>
                  <a:srgbClr val="FF0000"/>
                </a:solidFill>
                <a:latin typeface="Arial"/>
                <a:cs typeface="Arial"/>
              </a:rPr>
              <a:t>Distributed Training</a:t>
            </a:r>
            <a:r>
              <a:rPr dirty="0" sz="1800" spc="-9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20" b="1">
                <a:solidFill>
                  <a:srgbClr val="FF0000"/>
                </a:solidFill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4583048" y="3510660"/>
            <a:ext cx="370205" cy="54483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10"/>
              </a:lnSpc>
            </a:pPr>
            <a:r>
              <a:rPr dirty="0" baseline="-16666" sz="3000" spc="-37" i="1">
                <a:latin typeface="Arial"/>
                <a:cs typeface="Arial"/>
              </a:rPr>
              <a:t>T</a:t>
            </a:r>
            <a:r>
              <a:rPr dirty="0" sz="1300" spc="-25" i="1">
                <a:latin typeface="Arial"/>
                <a:cs typeface="Arial"/>
              </a:rPr>
              <a:t>M</a:t>
            </a:r>
            <a:endParaRPr sz="1300">
              <a:latin typeface="Arial"/>
              <a:cs typeface="Arial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678180" y="1975104"/>
            <a:ext cx="457200" cy="2936875"/>
          </a:xfrm>
          <a:prstGeom prst="rect">
            <a:avLst/>
          </a:prstGeom>
          <a:solidFill>
            <a:srgbClr val="FFFFFF"/>
          </a:solidFill>
          <a:ln w="15239">
            <a:solidFill>
              <a:srgbClr val="000000"/>
            </a:solidFill>
          </a:ln>
        </p:spPr>
        <p:txBody>
          <a:bodyPr wrap="square" lIns="0" tIns="85090" rIns="0" bIns="0" rtlCol="0" vert="vert270">
            <a:spAutoFit/>
          </a:bodyPr>
          <a:lstStyle/>
          <a:p>
            <a:pPr marL="100965">
              <a:lnSpc>
                <a:spcPct val="100000"/>
              </a:lnSpc>
              <a:spcBef>
                <a:spcPts val="670"/>
              </a:spcBef>
            </a:pPr>
            <a:r>
              <a:rPr dirty="0" sz="1800" b="1">
                <a:latin typeface="Arial"/>
                <a:cs typeface="Arial"/>
              </a:rPr>
              <a:t>Original</a:t>
            </a:r>
            <a:r>
              <a:rPr dirty="0" sz="1800" spc="-50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Training</a:t>
            </a:r>
            <a:r>
              <a:rPr dirty="0" sz="1800" spc="-3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Data</a:t>
            </a:r>
            <a:r>
              <a:rPr dirty="0" sz="1800" spc="-10" b="1">
                <a:latin typeface="Arial"/>
                <a:cs typeface="Arial"/>
              </a:rPr>
              <a:t> </a:t>
            </a:r>
            <a:r>
              <a:rPr dirty="0" sz="1800" spc="-25" b="1">
                <a:latin typeface="Arial"/>
                <a:cs typeface="Arial"/>
              </a:rPr>
              <a:t>(</a:t>
            </a:r>
            <a:r>
              <a:rPr dirty="0" sz="1800" spc="-25" b="1" i="1">
                <a:latin typeface="Arial"/>
                <a:cs typeface="Arial"/>
              </a:rPr>
              <a:t>T</a:t>
            </a:r>
            <a:r>
              <a:rPr dirty="0" sz="1800" spc="-25" b="1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5" name="object 45" descr=""/>
          <p:cNvGrpSpPr/>
          <p:nvPr/>
        </p:nvGrpSpPr>
        <p:grpSpPr>
          <a:xfrm>
            <a:off x="1175003" y="3288791"/>
            <a:ext cx="553720" cy="300355"/>
            <a:chOff x="1175003" y="3288791"/>
            <a:chExt cx="553720" cy="300355"/>
          </a:xfrm>
        </p:grpSpPr>
        <p:sp>
          <p:nvSpPr>
            <p:cNvPr id="46" name="object 46" descr=""/>
            <p:cNvSpPr/>
            <p:nvPr/>
          </p:nvSpPr>
          <p:spPr>
            <a:xfrm>
              <a:off x="1184909" y="3298697"/>
              <a:ext cx="533400" cy="280670"/>
            </a:xfrm>
            <a:custGeom>
              <a:avLst/>
              <a:gdLst/>
              <a:ahLst/>
              <a:cxnLst/>
              <a:rect l="l" t="t" r="r" b="b"/>
              <a:pathLst>
                <a:path w="533400" h="280670">
                  <a:moveTo>
                    <a:pt x="320928" y="0"/>
                  </a:moveTo>
                  <a:lnTo>
                    <a:pt x="320928" y="70103"/>
                  </a:lnTo>
                  <a:lnTo>
                    <a:pt x="0" y="70103"/>
                  </a:lnTo>
                  <a:lnTo>
                    <a:pt x="0" y="210312"/>
                  </a:lnTo>
                  <a:lnTo>
                    <a:pt x="320928" y="210312"/>
                  </a:lnTo>
                  <a:lnTo>
                    <a:pt x="320928" y="280415"/>
                  </a:lnTo>
                  <a:lnTo>
                    <a:pt x="533400" y="140207"/>
                  </a:lnTo>
                  <a:lnTo>
                    <a:pt x="3209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1184909" y="3298697"/>
              <a:ext cx="533400" cy="280670"/>
            </a:xfrm>
            <a:custGeom>
              <a:avLst/>
              <a:gdLst/>
              <a:ahLst/>
              <a:cxnLst/>
              <a:rect l="l" t="t" r="r" b="b"/>
              <a:pathLst>
                <a:path w="533400" h="280670">
                  <a:moveTo>
                    <a:pt x="0" y="70103"/>
                  </a:moveTo>
                  <a:lnTo>
                    <a:pt x="320928" y="70103"/>
                  </a:lnTo>
                  <a:lnTo>
                    <a:pt x="320928" y="0"/>
                  </a:lnTo>
                  <a:lnTo>
                    <a:pt x="533400" y="140207"/>
                  </a:lnTo>
                  <a:lnTo>
                    <a:pt x="320928" y="280415"/>
                  </a:lnTo>
                  <a:lnTo>
                    <a:pt x="320928" y="210312"/>
                  </a:lnTo>
                  <a:lnTo>
                    <a:pt x="0" y="210312"/>
                  </a:lnTo>
                  <a:lnTo>
                    <a:pt x="0" y="70103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1069644" y="648969"/>
            <a:ext cx="533654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2.</a:t>
            </a:r>
            <a:r>
              <a:rPr dirty="0" spc="-60"/>
              <a:t> </a:t>
            </a:r>
            <a:r>
              <a:rPr dirty="0"/>
              <a:t>AdaBoost</a:t>
            </a:r>
            <a:r>
              <a:rPr dirty="0" spc="-5"/>
              <a:t> </a:t>
            </a:r>
            <a:r>
              <a:rPr dirty="0" sz="2000"/>
              <a:t>(Freund</a:t>
            </a:r>
            <a:r>
              <a:rPr dirty="0" sz="2000" spc="-55"/>
              <a:t> </a:t>
            </a:r>
            <a:r>
              <a:rPr dirty="0" sz="2000"/>
              <a:t>&amp;</a:t>
            </a:r>
            <a:r>
              <a:rPr dirty="0" sz="2000" spc="-50"/>
              <a:t> </a:t>
            </a:r>
            <a:r>
              <a:rPr dirty="0" sz="2000"/>
              <a:t>Schapire,</a:t>
            </a:r>
            <a:r>
              <a:rPr dirty="0" sz="2000" spc="-60"/>
              <a:t> </a:t>
            </a:r>
            <a:r>
              <a:rPr dirty="0" sz="2000" spc="-10"/>
              <a:t>1996)</a:t>
            </a:r>
            <a:endParaRPr sz="2000"/>
          </a:p>
        </p:txBody>
      </p:sp>
      <p:sp>
        <p:nvSpPr>
          <p:cNvPr id="49" name="object 49" descr=""/>
          <p:cNvSpPr txBox="1"/>
          <p:nvPr/>
        </p:nvSpPr>
        <p:spPr>
          <a:xfrm>
            <a:off x="383540" y="5360619"/>
            <a:ext cx="8606790" cy="1398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3840" marR="5080" indent="-231775">
              <a:lnSpc>
                <a:spcPct val="100000"/>
              </a:lnSpc>
              <a:spcBef>
                <a:spcPts val="100"/>
              </a:spcBef>
              <a:buClr>
                <a:srgbClr val="3333CC"/>
              </a:buClr>
              <a:buSzPct val="60000"/>
              <a:buFont typeface="Wingdings"/>
              <a:buChar char=""/>
              <a:tabLst>
                <a:tab pos="243840" algn="l"/>
              </a:tabLst>
            </a:pPr>
            <a:r>
              <a:rPr dirty="0" sz="2000">
                <a:latin typeface="Arial"/>
                <a:cs typeface="Arial"/>
              </a:rPr>
              <a:t>NNs</a:t>
            </a:r>
            <a:r>
              <a:rPr dirty="0" sz="2000" spc="3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3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trained</a:t>
            </a:r>
            <a:r>
              <a:rPr dirty="0" sz="2000" spc="340"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one</a:t>
            </a:r>
            <a:r>
              <a:rPr dirty="0" sz="2000" spc="3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after</a:t>
            </a:r>
            <a:r>
              <a:rPr dirty="0" sz="2000" spc="3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another</a:t>
            </a:r>
            <a:r>
              <a:rPr dirty="0" sz="2000" spc="3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sequentially</a:t>
            </a:r>
            <a:r>
              <a:rPr dirty="0" sz="2000" spc="3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3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after</a:t>
            </a:r>
            <a:r>
              <a:rPr dirty="0" sz="2000" spc="3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training</a:t>
            </a:r>
            <a:r>
              <a:rPr dirty="0" sz="2000" spc="3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33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NN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distribution</a:t>
            </a:r>
            <a:r>
              <a:rPr dirty="0" sz="200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200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training</a:t>
            </a:r>
            <a:r>
              <a:rPr dirty="0" sz="20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r>
              <a:rPr dirty="0" sz="20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updates</a:t>
            </a:r>
            <a:r>
              <a:rPr dirty="0" sz="2000" spc="-1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marL="243840" indent="-231140">
              <a:lnSpc>
                <a:spcPct val="100000"/>
              </a:lnSpc>
              <a:spcBef>
                <a:spcPts val="1200"/>
              </a:spcBef>
              <a:buClr>
                <a:srgbClr val="3333CC"/>
              </a:buClr>
              <a:buSzPct val="60000"/>
              <a:buFont typeface="Wingdings"/>
              <a:buChar char=""/>
              <a:tabLst>
                <a:tab pos="243840" algn="l"/>
                <a:tab pos="1509395" algn="l"/>
                <a:tab pos="1882775" algn="l"/>
                <a:tab pos="3188970" algn="l"/>
                <a:tab pos="3874770" algn="l"/>
                <a:tab pos="5083810" algn="l"/>
                <a:tab pos="6160770" algn="l"/>
                <a:tab pos="7412355" algn="l"/>
                <a:tab pos="7772400" algn="l"/>
              </a:tabLst>
            </a:pPr>
            <a:r>
              <a:rPr dirty="0" sz="2000" spc="-10">
                <a:latin typeface="Arial"/>
                <a:cs typeface="Arial"/>
              </a:rPr>
              <a:t>Existence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25">
                <a:latin typeface="Arial"/>
                <a:cs typeface="Arial"/>
              </a:rPr>
              <a:t>of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previously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20">
                <a:solidFill>
                  <a:srgbClr val="0000FF"/>
                </a:solidFill>
                <a:latin typeface="Arial"/>
                <a:cs typeface="Arial"/>
              </a:rPr>
              <a:t>miss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classified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patterns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increases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2000" spc="-25">
                <a:latin typeface="Arial"/>
                <a:cs typeface="Arial"/>
              </a:rPr>
              <a:t>in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coming</a:t>
            </a:r>
            <a:endParaRPr sz="2000">
              <a:latin typeface="Arial"/>
              <a:cs typeface="Arial"/>
            </a:endParaRPr>
          </a:p>
          <a:p>
            <a:pPr marL="24384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training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sets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due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error</a:t>
            </a:r>
            <a:r>
              <a:rPr dirty="0" sz="20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base</a:t>
            </a:r>
            <a:r>
              <a:rPr dirty="0" sz="20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distribution</a:t>
            </a:r>
            <a:r>
              <a:rPr dirty="0" sz="2000" spc="-1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15</a:t>
            </a:r>
            <a:endParaRPr sz="1600">
              <a:latin typeface="Arial"/>
              <a:cs typeface="Arial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1031544" y="1272362"/>
            <a:ext cx="7872095" cy="1473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</a:pPr>
            <a:r>
              <a:rPr dirty="0" sz="1600" spc="-110">
                <a:latin typeface="Arial"/>
                <a:cs typeface="Arial"/>
              </a:rPr>
              <a:t>Y.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Freund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R.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E.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Schapire,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1F5F"/>
                </a:solidFill>
                <a:latin typeface="Arial"/>
                <a:cs typeface="Arial"/>
              </a:rPr>
              <a:t>“Experiments</a:t>
            </a:r>
            <a:r>
              <a:rPr dirty="0" sz="1600" spc="-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1F5F"/>
                </a:solidFill>
                <a:latin typeface="Arial"/>
                <a:cs typeface="Arial"/>
              </a:rPr>
              <a:t>with</a:t>
            </a:r>
            <a:r>
              <a:rPr dirty="0" sz="160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1F5F"/>
                </a:solidFill>
                <a:latin typeface="Arial"/>
                <a:cs typeface="Arial"/>
              </a:rPr>
              <a:t>a</a:t>
            </a:r>
            <a:r>
              <a:rPr dirty="0" sz="160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1F5F"/>
                </a:solidFill>
                <a:latin typeface="Arial"/>
                <a:cs typeface="Arial"/>
              </a:rPr>
              <a:t>new</a:t>
            </a:r>
            <a:r>
              <a:rPr dirty="0" sz="1600" spc="-4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1F5F"/>
                </a:solidFill>
                <a:latin typeface="Arial"/>
                <a:cs typeface="Arial"/>
              </a:rPr>
              <a:t>boosting</a:t>
            </a:r>
            <a:r>
              <a:rPr dirty="0" sz="1600" spc="-3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1F5F"/>
                </a:solidFill>
                <a:latin typeface="Arial"/>
                <a:cs typeface="Arial"/>
              </a:rPr>
              <a:t>algorithm”</a:t>
            </a:r>
            <a:r>
              <a:rPr dirty="0" sz="1600">
                <a:latin typeface="Arial"/>
                <a:cs typeface="Arial"/>
              </a:rPr>
              <a:t>,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 i="1">
                <a:latin typeface="Arial"/>
                <a:cs typeface="Arial"/>
              </a:rPr>
              <a:t>in</a:t>
            </a:r>
            <a:r>
              <a:rPr dirty="0" sz="1600" spc="-35" i="1">
                <a:latin typeface="Arial"/>
                <a:cs typeface="Arial"/>
              </a:rPr>
              <a:t> </a:t>
            </a:r>
            <a:r>
              <a:rPr dirty="0" sz="1600" i="1">
                <a:latin typeface="Arial"/>
                <a:cs typeface="Arial"/>
              </a:rPr>
              <a:t>Proc.</a:t>
            </a:r>
            <a:r>
              <a:rPr dirty="0" sz="1600" spc="-25" i="1">
                <a:latin typeface="Arial"/>
                <a:cs typeface="Arial"/>
              </a:rPr>
              <a:t> of</a:t>
            </a:r>
            <a:endParaRPr sz="16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5"/>
              </a:spcBef>
            </a:pPr>
            <a:r>
              <a:rPr dirty="0" sz="1600" i="1">
                <a:latin typeface="Arial"/>
                <a:cs typeface="Arial"/>
              </a:rPr>
              <a:t>the</a:t>
            </a:r>
            <a:r>
              <a:rPr dirty="0" sz="1600" spc="-35" i="1">
                <a:latin typeface="Arial"/>
                <a:cs typeface="Arial"/>
              </a:rPr>
              <a:t> </a:t>
            </a:r>
            <a:r>
              <a:rPr dirty="0" sz="1600" i="1">
                <a:latin typeface="Arial"/>
                <a:cs typeface="Arial"/>
              </a:rPr>
              <a:t>13th</a:t>
            </a:r>
            <a:r>
              <a:rPr dirty="0" sz="1600" spc="-30" i="1">
                <a:latin typeface="Arial"/>
                <a:cs typeface="Arial"/>
              </a:rPr>
              <a:t> </a:t>
            </a:r>
            <a:r>
              <a:rPr dirty="0" sz="1600" i="1">
                <a:latin typeface="Arial"/>
                <a:cs typeface="Arial"/>
              </a:rPr>
              <a:t>Int.</a:t>
            </a:r>
            <a:r>
              <a:rPr dirty="0" sz="1600" spc="-25" i="1">
                <a:latin typeface="Arial"/>
                <a:cs typeface="Arial"/>
              </a:rPr>
              <a:t> </a:t>
            </a:r>
            <a:r>
              <a:rPr dirty="0" sz="1600" i="1">
                <a:latin typeface="Arial"/>
                <a:cs typeface="Arial"/>
              </a:rPr>
              <a:t>Conf.</a:t>
            </a:r>
            <a:r>
              <a:rPr dirty="0" sz="1600" spc="-35" i="1">
                <a:latin typeface="Arial"/>
                <a:cs typeface="Arial"/>
              </a:rPr>
              <a:t> </a:t>
            </a:r>
            <a:r>
              <a:rPr dirty="0" sz="1600" i="1">
                <a:latin typeface="Arial"/>
                <a:cs typeface="Arial"/>
              </a:rPr>
              <a:t>on</a:t>
            </a:r>
            <a:r>
              <a:rPr dirty="0" sz="1600" spc="-45" i="1">
                <a:latin typeface="Arial"/>
                <a:cs typeface="Arial"/>
              </a:rPr>
              <a:t> </a:t>
            </a:r>
            <a:r>
              <a:rPr dirty="0" sz="1600" i="1">
                <a:latin typeface="Arial"/>
                <a:cs typeface="Arial"/>
              </a:rPr>
              <a:t>Machine</a:t>
            </a:r>
            <a:r>
              <a:rPr dirty="0" sz="1600" spc="-30" i="1">
                <a:latin typeface="Arial"/>
                <a:cs typeface="Arial"/>
              </a:rPr>
              <a:t> </a:t>
            </a:r>
            <a:r>
              <a:rPr dirty="0" sz="1600" i="1">
                <a:latin typeface="Arial"/>
                <a:cs typeface="Arial"/>
              </a:rPr>
              <a:t>Learning(Morgan</a:t>
            </a:r>
            <a:r>
              <a:rPr dirty="0" sz="1600" spc="-15" i="1">
                <a:latin typeface="Arial"/>
                <a:cs typeface="Arial"/>
              </a:rPr>
              <a:t> </a:t>
            </a:r>
            <a:r>
              <a:rPr dirty="0" sz="1600" i="1">
                <a:latin typeface="Arial"/>
                <a:cs typeface="Arial"/>
              </a:rPr>
              <a:t>Kaufmann,</a:t>
            </a:r>
            <a:r>
              <a:rPr dirty="0" sz="1600" spc="-25" i="1">
                <a:latin typeface="Arial"/>
                <a:cs typeface="Arial"/>
              </a:rPr>
              <a:t> </a:t>
            </a:r>
            <a:r>
              <a:rPr dirty="0" sz="1600" i="1">
                <a:latin typeface="Arial"/>
                <a:cs typeface="Arial"/>
              </a:rPr>
              <a:t>1996)</a:t>
            </a:r>
            <a:r>
              <a:rPr dirty="0" sz="1600">
                <a:latin typeface="Arial"/>
                <a:cs typeface="Arial"/>
              </a:rPr>
              <a:t>,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pp.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148–156</a:t>
            </a:r>
            <a:endParaRPr sz="1600">
              <a:latin typeface="Arial"/>
              <a:cs typeface="Arial"/>
            </a:endParaRPr>
          </a:p>
          <a:p>
            <a:pPr algn="ctr" marR="838200">
              <a:lnSpc>
                <a:spcPts val="1980"/>
              </a:lnSpc>
              <a:spcBef>
                <a:spcPts val="525"/>
              </a:spcBef>
            </a:pPr>
            <a:r>
              <a:rPr dirty="0" baseline="-16975" sz="2700" spc="-37" i="1">
                <a:latin typeface="Arial"/>
                <a:cs typeface="Arial"/>
              </a:rPr>
              <a:t>T</a:t>
            </a:r>
            <a:r>
              <a:rPr dirty="0" sz="1200" spc="-25" i="1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  <a:p>
            <a:pPr algn="ctr" marL="1875155">
              <a:lnSpc>
                <a:spcPts val="2220"/>
              </a:lnSpc>
            </a:pPr>
            <a:r>
              <a:rPr dirty="0" sz="2000" spc="-25" i="1">
                <a:latin typeface="Arial"/>
                <a:cs typeface="Arial"/>
              </a:rPr>
              <a:t>NN</a:t>
            </a:r>
            <a:r>
              <a:rPr dirty="0" baseline="25641" sz="1950" spc="-37" i="1">
                <a:latin typeface="Arial"/>
                <a:cs typeface="Arial"/>
              </a:rPr>
              <a:t>1</a:t>
            </a:r>
            <a:endParaRPr baseline="25641" sz="1950">
              <a:latin typeface="Arial"/>
              <a:cs typeface="Arial"/>
            </a:endParaRPr>
          </a:p>
          <a:p>
            <a:pPr algn="ctr" marL="83820">
              <a:lnSpc>
                <a:spcPct val="100000"/>
              </a:lnSpc>
              <a:spcBef>
                <a:spcPts val="430"/>
              </a:spcBef>
            </a:pPr>
            <a:r>
              <a:rPr dirty="0" baseline="-16666" sz="3000" spc="-37" i="1">
                <a:latin typeface="Arial"/>
                <a:cs typeface="Arial"/>
              </a:rPr>
              <a:t>T</a:t>
            </a:r>
            <a:r>
              <a:rPr dirty="0" sz="1300" spc="-25" i="1">
                <a:latin typeface="Arial"/>
                <a:cs typeface="Arial"/>
              </a:rPr>
              <a:t>2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6492" y="490727"/>
            <a:ext cx="8543925" cy="1053465"/>
            <a:chOff x="126492" y="490727"/>
            <a:chExt cx="8543925" cy="1053465"/>
          </a:xfrm>
        </p:grpSpPr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40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1" y="967740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7071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Bagging</a:t>
            </a:r>
            <a:r>
              <a:rPr dirty="0" sz="3200" spc="-65"/>
              <a:t> </a:t>
            </a:r>
            <a:r>
              <a:rPr dirty="0" sz="3200"/>
              <a:t>and</a:t>
            </a:r>
            <a:r>
              <a:rPr dirty="0" sz="3200" spc="-35"/>
              <a:t> </a:t>
            </a:r>
            <a:r>
              <a:rPr dirty="0" sz="3200" spc="-10"/>
              <a:t>AdaBoost</a:t>
            </a:r>
            <a:endParaRPr sz="3200"/>
          </a:p>
        </p:txBody>
      </p:sp>
      <p:sp>
        <p:nvSpPr>
          <p:cNvPr id="12" name="object 12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16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22827" y="2251443"/>
            <a:ext cx="3972560" cy="2278380"/>
          </a:xfrm>
          <a:custGeom>
            <a:avLst/>
            <a:gdLst/>
            <a:ahLst/>
            <a:cxnLst/>
            <a:rect l="l" t="t" r="r" b="b"/>
            <a:pathLst>
              <a:path w="3972560" h="2278379">
                <a:moveTo>
                  <a:pt x="0" y="2278225"/>
                </a:moveTo>
                <a:lnTo>
                  <a:pt x="3972006" y="2278225"/>
                </a:lnTo>
                <a:lnTo>
                  <a:pt x="3972006" y="0"/>
                </a:lnTo>
                <a:lnTo>
                  <a:pt x="0" y="0"/>
                </a:lnTo>
                <a:lnTo>
                  <a:pt x="0" y="2278225"/>
                </a:lnTo>
                <a:close/>
              </a:path>
            </a:pathLst>
          </a:custGeom>
          <a:ln w="951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105937" y="2212291"/>
            <a:ext cx="3780154" cy="1040765"/>
          </a:xfrm>
          <a:prstGeom prst="rect">
            <a:avLst/>
          </a:prstGeom>
        </p:spPr>
        <p:txBody>
          <a:bodyPr wrap="square" lIns="0" tIns="78105" rIns="0" bIns="0" rtlCol="0" vert="horz">
            <a:spAutoFit/>
          </a:bodyPr>
          <a:lstStyle/>
          <a:p>
            <a:pPr marL="139065" indent="-126364">
              <a:lnSpc>
                <a:spcPct val="100000"/>
              </a:lnSpc>
              <a:spcBef>
                <a:spcPts val="615"/>
              </a:spcBef>
              <a:buAutoNum type="arabicPeriod"/>
              <a:tabLst>
                <a:tab pos="139065" algn="l"/>
              </a:tabLst>
            </a:pPr>
            <a:r>
              <a:rPr dirty="0" sz="1000">
                <a:latin typeface="Times New Roman"/>
                <a:cs typeface="Times New Roman"/>
              </a:rPr>
              <a:t>Let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 i="1">
                <a:latin typeface="Times New Roman"/>
                <a:cs typeface="Times New Roman"/>
              </a:rPr>
              <a:t>M</a:t>
            </a:r>
            <a:r>
              <a:rPr dirty="0" sz="1000" spc="-25" i="1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be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the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number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of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networks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to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be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trained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for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an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ensemble</a:t>
            </a:r>
            <a:endParaRPr sz="1000">
              <a:latin typeface="Times New Roman"/>
              <a:cs typeface="Times New Roman"/>
            </a:endParaRPr>
          </a:p>
          <a:p>
            <a:pPr marL="12700" marR="5080" indent="63500">
              <a:lnSpc>
                <a:spcPts val="1810"/>
              </a:lnSpc>
              <a:spcBef>
                <a:spcPts val="70"/>
              </a:spcBef>
            </a:pPr>
            <a:r>
              <a:rPr dirty="0" sz="1000">
                <a:latin typeface="Times New Roman"/>
                <a:cs typeface="Times New Roman"/>
              </a:rPr>
              <a:t>Take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original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training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set</a:t>
            </a:r>
            <a:r>
              <a:rPr dirty="0" sz="1000" spc="190">
                <a:latin typeface="Times New Roman"/>
                <a:cs typeface="Times New Roman"/>
              </a:rPr>
              <a:t>  </a:t>
            </a:r>
            <a:r>
              <a:rPr dirty="0" sz="1000" i="1">
                <a:latin typeface="Times New Roman"/>
                <a:cs typeface="Times New Roman"/>
              </a:rPr>
              <a:t>T=</a:t>
            </a:r>
            <a:r>
              <a:rPr dirty="0" sz="1000" spc="-15" i="1">
                <a:latin typeface="Times New Roman"/>
                <a:cs typeface="Times New Roman"/>
              </a:rPr>
              <a:t> </a:t>
            </a:r>
            <a:r>
              <a:rPr dirty="0" sz="1000" spc="-20" i="1">
                <a:latin typeface="Times New Roman"/>
                <a:cs typeface="Times New Roman"/>
              </a:rPr>
              <a:t>{(x</a:t>
            </a:r>
            <a:r>
              <a:rPr dirty="0" sz="1000" spc="-50" i="1">
                <a:latin typeface="Times New Roman"/>
                <a:cs typeface="Times New Roman"/>
              </a:rPr>
              <a:t> </a:t>
            </a:r>
            <a:r>
              <a:rPr dirty="0" sz="1000" i="1">
                <a:latin typeface="Times New Roman"/>
                <a:cs typeface="Times New Roman"/>
              </a:rPr>
              <a:t>(1),</a:t>
            </a:r>
            <a:r>
              <a:rPr dirty="0" sz="1000" spc="-15" i="1">
                <a:latin typeface="Times New Roman"/>
                <a:cs typeface="Times New Roman"/>
              </a:rPr>
              <a:t> </a:t>
            </a:r>
            <a:r>
              <a:rPr dirty="0" sz="1000" spc="-10" i="1">
                <a:latin typeface="Times New Roman"/>
                <a:cs typeface="Times New Roman"/>
              </a:rPr>
              <a:t>d</a:t>
            </a:r>
            <a:r>
              <a:rPr dirty="0" sz="1000" spc="-70" i="1">
                <a:latin typeface="Times New Roman"/>
                <a:cs typeface="Times New Roman"/>
              </a:rPr>
              <a:t> </a:t>
            </a:r>
            <a:r>
              <a:rPr dirty="0" sz="1000" spc="-10" i="1">
                <a:latin typeface="Times New Roman"/>
                <a:cs typeface="Times New Roman"/>
              </a:rPr>
              <a:t>(1)),…,</a:t>
            </a:r>
            <a:r>
              <a:rPr dirty="0" sz="1000" spc="-15" i="1">
                <a:latin typeface="Times New Roman"/>
                <a:cs typeface="Times New Roman"/>
              </a:rPr>
              <a:t> </a:t>
            </a:r>
            <a:r>
              <a:rPr dirty="0" sz="1000" spc="-20" i="1">
                <a:latin typeface="Times New Roman"/>
                <a:cs typeface="Times New Roman"/>
              </a:rPr>
              <a:t>(x</a:t>
            </a:r>
            <a:r>
              <a:rPr dirty="0" sz="1000" spc="-55" i="1">
                <a:latin typeface="Times New Roman"/>
                <a:cs typeface="Times New Roman"/>
              </a:rPr>
              <a:t> </a:t>
            </a:r>
            <a:r>
              <a:rPr dirty="0" sz="1000" i="1">
                <a:latin typeface="Times New Roman"/>
                <a:cs typeface="Times New Roman"/>
              </a:rPr>
              <a:t>(N),</a:t>
            </a:r>
            <a:r>
              <a:rPr dirty="0" sz="1000" spc="155" i="1">
                <a:latin typeface="Times New Roman"/>
                <a:cs typeface="Times New Roman"/>
              </a:rPr>
              <a:t> </a:t>
            </a:r>
            <a:r>
              <a:rPr dirty="0" sz="1000" i="1">
                <a:latin typeface="Times New Roman"/>
                <a:cs typeface="Times New Roman"/>
              </a:rPr>
              <a:t>d(N))}</a:t>
            </a:r>
            <a:r>
              <a:rPr dirty="0" sz="1000" spc="160" i="1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with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class </a:t>
            </a:r>
            <a:r>
              <a:rPr dirty="0" baseline="2777" sz="1500">
                <a:latin typeface="Times New Roman"/>
                <a:cs typeface="Times New Roman"/>
              </a:rPr>
              <a:t>label</a:t>
            </a:r>
            <a:r>
              <a:rPr dirty="0" baseline="2777" sz="1500" spc="359">
                <a:latin typeface="Times New Roman"/>
                <a:cs typeface="Times New Roman"/>
              </a:rPr>
              <a:t> </a:t>
            </a:r>
            <a:r>
              <a:rPr dirty="0" sz="1050" i="1">
                <a:latin typeface="Times New Roman"/>
                <a:cs typeface="Times New Roman"/>
              </a:rPr>
              <a:t>d</a:t>
            </a:r>
            <a:r>
              <a:rPr dirty="0" sz="1050" spc="-125" i="1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(</a:t>
            </a:r>
            <a:r>
              <a:rPr dirty="0" sz="1050" i="1">
                <a:latin typeface="Times New Roman"/>
                <a:cs typeface="Times New Roman"/>
              </a:rPr>
              <a:t>n</a:t>
            </a:r>
            <a:r>
              <a:rPr dirty="0" sz="1050">
                <a:latin typeface="Times New Roman"/>
                <a:cs typeface="Times New Roman"/>
              </a:rPr>
              <a:t>)</a:t>
            </a:r>
            <a:r>
              <a:rPr dirty="0" sz="1050" spc="-105">
                <a:latin typeface="Times New Roman"/>
                <a:cs typeface="Times New Roman"/>
              </a:rPr>
              <a:t> </a:t>
            </a:r>
            <a:r>
              <a:rPr dirty="0" sz="1050" spc="60">
                <a:latin typeface="Symbol"/>
                <a:cs typeface="Symbol"/>
              </a:rPr>
              <a:t></a:t>
            </a:r>
            <a:r>
              <a:rPr dirty="0" sz="1050" spc="-55">
                <a:latin typeface="Times New Roman"/>
                <a:cs typeface="Times New Roman"/>
              </a:rPr>
              <a:t> </a:t>
            </a:r>
            <a:r>
              <a:rPr dirty="0" sz="1050" spc="55" i="1">
                <a:latin typeface="Times New Roman"/>
                <a:cs typeface="Times New Roman"/>
              </a:rPr>
              <a:t>K</a:t>
            </a:r>
            <a:r>
              <a:rPr dirty="0" sz="1050" spc="175" i="1">
                <a:latin typeface="Times New Roman"/>
                <a:cs typeface="Times New Roman"/>
              </a:rPr>
              <a:t> </a:t>
            </a:r>
            <a:r>
              <a:rPr dirty="0" sz="1050">
                <a:latin typeface="Symbol"/>
                <a:cs typeface="Symbol"/>
              </a:rPr>
              <a:t></a:t>
            </a:r>
            <a:r>
              <a:rPr dirty="0" sz="1050" spc="-80">
                <a:latin typeface="Times New Roman"/>
                <a:cs typeface="Times New Roman"/>
              </a:rPr>
              <a:t> </a:t>
            </a:r>
            <a:r>
              <a:rPr dirty="0" sz="1050" spc="-10">
                <a:latin typeface="Times New Roman"/>
                <a:cs typeface="Times New Roman"/>
              </a:rPr>
              <a:t>{1,2,.....,</a:t>
            </a:r>
            <a:r>
              <a:rPr dirty="0" sz="1050" spc="-130">
                <a:latin typeface="Times New Roman"/>
                <a:cs typeface="Times New Roman"/>
              </a:rPr>
              <a:t> </a:t>
            </a:r>
            <a:r>
              <a:rPr dirty="0" sz="1050" spc="25" i="1">
                <a:latin typeface="Times New Roman"/>
                <a:cs typeface="Times New Roman"/>
              </a:rPr>
              <a:t>k</a:t>
            </a:r>
            <a:r>
              <a:rPr dirty="0" sz="1050" spc="25">
                <a:latin typeface="Times New Roman"/>
                <a:cs typeface="Times New Roman"/>
              </a:rPr>
              <a:t>}</a:t>
            </a:r>
            <a:endParaRPr sz="10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35"/>
              </a:spcBef>
            </a:pPr>
            <a:endParaRPr sz="1000">
              <a:latin typeface="Times New Roman"/>
              <a:cs typeface="Times New Roman"/>
            </a:endParaRPr>
          </a:p>
          <a:p>
            <a:pPr marL="171450" indent="-158750">
              <a:lnSpc>
                <a:spcPct val="100000"/>
              </a:lnSpc>
              <a:buFont typeface="Times New Roman"/>
              <a:buAutoNum type="arabicPeriod" startAt="2"/>
              <a:tabLst>
                <a:tab pos="171450" algn="l"/>
              </a:tabLst>
            </a:pPr>
            <a:r>
              <a:rPr dirty="0" sz="1000" i="1">
                <a:latin typeface="Times New Roman"/>
                <a:cs typeface="Times New Roman"/>
              </a:rPr>
              <a:t>for</a:t>
            </a:r>
            <a:r>
              <a:rPr dirty="0" sz="1000" spc="-20" i="1">
                <a:latin typeface="Times New Roman"/>
                <a:cs typeface="Times New Roman"/>
              </a:rPr>
              <a:t> </a:t>
            </a:r>
            <a:r>
              <a:rPr dirty="0" sz="1000" i="1">
                <a:latin typeface="Times New Roman"/>
                <a:cs typeface="Times New Roman"/>
              </a:rPr>
              <a:t>i=1</a:t>
            </a:r>
            <a:r>
              <a:rPr dirty="0" sz="1000" spc="-15" i="1">
                <a:latin typeface="Times New Roman"/>
                <a:cs typeface="Times New Roman"/>
              </a:rPr>
              <a:t> </a:t>
            </a:r>
            <a:r>
              <a:rPr dirty="0" sz="1000" i="1">
                <a:latin typeface="Times New Roman"/>
                <a:cs typeface="Times New Roman"/>
              </a:rPr>
              <a:t>to</a:t>
            </a:r>
            <a:r>
              <a:rPr dirty="0" sz="1000" spc="-10" i="1">
                <a:latin typeface="Times New Roman"/>
                <a:cs typeface="Times New Roman"/>
              </a:rPr>
              <a:t> </a:t>
            </a:r>
            <a:r>
              <a:rPr dirty="0" sz="1000" i="1">
                <a:latin typeface="Times New Roman"/>
                <a:cs typeface="Times New Roman"/>
              </a:rPr>
              <a:t>M</a:t>
            </a:r>
            <a:r>
              <a:rPr dirty="0" sz="1000" spc="-10" i="1">
                <a:latin typeface="Times New Roman"/>
                <a:cs typeface="Times New Roman"/>
              </a:rPr>
              <a:t> </a:t>
            </a:r>
            <a:r>
              <a:rPr dirty="0" sz="1000" spc="-50">
                <a:latin typeface="Times New Roman"/>
                <a:cs typeface="Times New Roman"/>
              </a:rPr>
              <a:t>{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33198" y="3316202"/>
            <a:ext cx="113664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Times New Roman"/>
                <a:cs typeface="Times New Roman"/>
              </a:rPr>
              <a:t>a.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33198" y="3755097"/>
            <a:ext cx="1212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Times New Roman"/>
                <a:cs typeface="Times New Roman"/>
              </a:rPr>
              <a:t>b.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60761" y="3272910"/>
            <a:ext cx="3001010" cy="671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6000"/>
              </a:lnSpc>
              <a:spcBef>
                <a:spcPts val="100"/>
              </a:spcBef>
            </a:pPr>
            <a:r>
              <a:rPr dirty="0" baseline="5555" sz="1500">
                <a:latin typeface="Times New Roman"/>
                <a:cs typeface="Times New Roman"/>
              </a:rPr>
              <a:t>Make</a:t>
            </a:r>
            <a:r>
              <a:rPr dirty="0" baseline="5555" sz="1500" spc="-37">
                <a:latin typeface="Times New Roman"/>
                <a:cs typeface="Times New Roman"/>
              </a:rPr>
              <a:t> </a:t>
            </a:r>
            <a:r>
              <a:rPr dirty="0" baseline="5555" sz="1500">
                <a:latin typeface="Times New Roman"/>
                <a:cs typeface="Times New Roman"/>
              </a:rPr>
              <a:t>a</a:t>
            </a:r>
            <a:r>
              <a:rPr dirty="0" baseline="5555" sz="1500" spc="-37">
                <a:latin typeface="Times New Roman"/>
                <a:cs typeface="Times New Roman"/>
              </a:rPr>
              <a:t> </a:t>
            </a:r>
            <a:r>
              <a:rPr dirty="0" baseline="5555" sz="1500" spc="-15">
                <a:latin typeface="Times New Roman"/>
                <a:cs typeface="Times New Roman"/>
              </a:rPr>
              <a:t>training</a:t>
            </a:r>
            <a:r>
              <a:rPr dirty="0" baseline="5555" sz="1500" spc="-44">
                <a:latin typeface="Times New Roman"/>
                <a:cs typeface="Times New Roman"/>
              </a:rPr>
              <a:t> </a:t>
            </a:r>
            <a:r>
              <a:rPr dirty="0" baseline="5555" sz="1500">
                <a:latin typeface="Times New Roman"/>
                <a:cs typeface="Times New Roman"/>
              </a:rPr>
              <a:t>set,</a:t>
            </a:r>
            <a:r>
              <a:rPr dirty="0" baseline="5555" sz="1500" spc="15">
                <a:latin typeface="Times New Roman"/>
                <a:cs typeface="Times New Roman"/>
              </a:rPr>
              <a:t> </a:t>
            </a:r>
            <a:r>
              <a:rPr dirty="0" baseline="5555" sz="1500" i="1">
                <a:latin typeface="Times New Roman"/>
                <a:cs typeface="Times New Roman"/>
              </a:rPr>
              <a:t>T</a:t>
            </a:r>
            <a:r>
              <a:rPr dirty="0" sz="650" i="1">
                <a:latin typeface="Times New Roman"/>
                <a:cs typeface="Times New Roman"/>
              </a:rPr>
              <a:t>i</a:t>
            </a:r>
            <a:r>
              <a:rPr dirty="0" sz="650" spc="60" i="1">
                <a:latin typeface="Times New Roman"/>
                <a:cs typeface="Times New Roman"/>
              </a:rPr>
              <a:t> </a:t>
            </a:r>
            <a:r>
              <a:rPr dirty="0" baseline="5555" sz="1500">
                <a:latin typeface="Times New Roman"/>
                <a:cs typeface="Times New Roman"/>
              </a:rPr>
              <a:t>by</a:t>
            </a:r>
            <a:r>
              <a:rPr dirty="0" baseline="5555" sz="1500" spc="-60">
                <a:latin typeface="Times New Roman"/>
                <a:cs typeface="Times New Roman"/>
              </a:rPr>
              <a:t> </a:t>
            </a:r>
            <a:r>
              <a:rPr dirty="0" baseline="5555" sz="1500">
                <a:latin typeface="Times New Roman"/>
                <a:cs typeface="Times New Roman"/>
              </a:rPr>
              <a:t>sampling</a:t>
            </a:r>
            <a:r>
              <a:rPr dirty="0" baseline="5555" sz="1500" spc="37">
                <a:latin typeface="Times New Roman"/>
                <a:cs typeface="Times New Roman"/>
              </a:rPr>
              <a:t> </a:t>
            </a:r>
            <a:r>
              <a:rPr dirty="0" baseline="5555" sz="1500" i="1">
                <a:latin typeface="Times New Roman"/>
                <a:cs typeface="Times New Roman"/>
              </a:rPr>
              <a:t>N</a:t>
            </a:r>
            <a:r>
              <a:rPr dirty="0" baseline="5555" sz="1500" spc="-37" i="1">
                <a:latin typeface="Times New Roman"/>
                <a:cs typeface="Times New Roman"/>
              </a:rPr>
              <a:t> </a:t>
            </a:r>
            <a:r>
              <a:rPr dirty="0" baseline="5555" sz="1500">
                <a:latin typeface="Times New Roman"/>
                <a:cs typeface="Times New Roman"/>
              </a:rPr>
              <a:t>patterns</a:t>
            </a:r>
            <a:r>
              <a:rPr dirty="0" baseline="5555" sz="1500" spc="-44">
                <a:latin typeface="Times New Roman"/>
                <a:cs typeface="Times New Roman"/>
              </a:rPr>
              <a:t> </a:t>
            </a:r>
            <a:r>
              <a:rPr dirty="0" baseline="5555" sz="1500" spc="-15">
                <a:latin typeface="Times New Roman"/>
                <a:cs typeface="Times New Roman"/>
              </a:rPr>
              <a:t>uniformly</a:t>
            </a:r>
            <a:r>
              <a:rPr dirty="0" baseline="5555" sz="1500" spc="-60">
                <a:latin typeface="Times New Roman"/>
                <a:cs typeface="Times New Roman"/>
              </a:rPr>
              <a:t> </a:t>
            </a:r>
            <a:r>
              <a:rPr dirty="0" baseline="5555" sz="1500" spc="-37">
                <a:latin typeface="Times New Roman"/>
                <a:cs typeface="Times New Roman"/>
              </a:rPr>
              <a:t>at </a:t>
            </a:r>
            <a:r>
              <a:rPr dirty="0" sz="1000">
                <a:latin typeface="Times New Roman"/>
                <a:cs typeface="Times New Roman"/>
              </a:rPr>
              <a:t>random</a:t>
            </a:r>
            <a:r>
              <a:rPr dirty="0" sz="1000" spc="-6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with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replacement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from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 spc="-50" i="1">
                <a:latin typeface="Times New Roman"/>
                <a:cs typeface="Times New Roman"/>
              </a:rPr>
              <a:t>T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dirty="0" baseline="5555" sz="1500">
                <a:latin typeface="Times New Roman"/>
                <a:cs typeface="Times New Roman"/>
              </a:rPr>
              <a:t>Train</a:t>
            </a:r>
            <a:r>
              <a:rPr dirty="0" baseline="5555" sz="1500" spc="-44">
                <a:latin typeface="Times New Roman"/>
                <a:cs typeface="Times New Roman"/>
              </a:rPr>
              <a:t> </a:t>
            </a:r>
            <a:r>
              <a:rPr dirty="0" baseline="5555" sz="1500" spc="-15">
                <a:latin typeface="Times New Roman"/>
                <a:cs typeface="Times New Roman"/>
              </a:rPr>
              <a:t>network</a:t>
            </a:r>
            <a:r>
              <a:rPr dirty="0" baseline="5555" sz="1500" spc="-44">
                <a:latin typeface="Times New Roman"/>
                <a:cs typeface="Times New Roman"/>
              </a:rPr>
              <a:t> </a:t>
            </a:r>
            <a:r>
              <a:rPr dirty="0" baseline="5555" sz="1500" i="1">
                <a:latin typeface="Times New Roman"/>
                <a:cs typeface="Times New Roman"/>
              </a:rPr>
              <a:t>NN</a:t>
            </a:r>
            <a:r>
              <a:rPr dirty="0" sz="650" i="1">
                <a:latin typeface="Times New Roman"/>
                <a:cs typeface="Times New Roman"/>
              </a:rPr>
              <a:t>i</a:t>
            </a:r>
            <a:r>
              <a:rPr dirty="0" sz="650" spc="70" i="1">
                <a:latin typeface="Times New Roman"/>
                <a:cs typeface="Times New Roman"/>
              </a:rPr>
              <a:t> </a:t>
            </a:r>
            <a:r>
              <a:rPr dirty="0" baseline="5555" sz="1500">
                <a:latin typeface="Times New Roman"/>
                <a:cs typeface="Times New Roman"/>
              </a:rPr>
              <a:t>by</a:t>
            </a:r>
            <a:r>
              <a:rPr dirty="0" baseline="5555" sz="1500" spc="-37">
                <a:latin typeface="Times New Roman"/>
                <a:cs typeface="Times New Roman"/>
              </a:rPr>
              <a:t> </a:t>
            </a:r>
            <a:r>
              <a:rPr dirty="0" baseline="5555" sz="1500" spc="-37" i="1">
                <a:latin typeface="Times New Roman"/>
                <a:cs typeface="Times New Roman"/>
              </a:rPr>
              <a:t>T</a:t>
            </a:r>
            <a:r>
              <a:rPr dirty="0" sz="650" spc="-25" i="1">
                <a:latin typeface="Times New Roman"/>
                <a:cs typeface="Times New Roman"/>
              </a:rPr>
              <a:t>i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05937" y="3973319"/>
            <a:ext cx="2698115" cy="8953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latin typeface="Times New Roman"/>
                <a:cs typeface="Times New Roman"/>
              </a:rPr>
              <a:t>}</a:t>
            </a: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0"/>
              </a:spcBef>
            </a:pP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00">
                <a:latin typeface="Times New Roman"/>
                <a:cs typeface="Times New Roman"/>
              </a:rPr>
              <a:t>3.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Ensemble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decision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is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made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in</a:t>
            </a:r>
            <a:r>
              <a:rPr dirty="0" sz="1000" spc="3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multiple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voting</a:t>
            </a:r>
            <a:r>
              <a:rPr dirty="0" sz="1000" spc="2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way</a:t>
            </a: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9"/>
              </a:spcBef>
            </a:pPr>
            <a:endParaRPr sz="1000">
              <a:latin typeface="Times New Roman"/>
              <a:cs typeface="Times New Roman"/>
            </a:endParaRPr>
          </a:p>
          <a:p>
            <a:pPr marL="1645920">
              <a:lnSpc>
                <a:spcPct val="100000"/>
              </a:lnSpc>
            </a:pPr>
            <a:r>
              <a:rPr dirty="0" sz="1300" spc="-10" b="1">
                <a:latin typeface="Times New Roman"/>
                <a:cs typeface="Times New Roman"/>
              </a:rPr>
              <a:t>Bagging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6191364" y="5577808"/>
            <a:ext cx="707390" cy="2228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>
                <a:latin typeface="Times New Roman"/>
                <a:cs typeface="Times New Roman"/>
              </a:rPr>
              <a:t>AdaBoost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4030901" y="1535565"/>
            <a:ext cx="5029200" cy="3974465"/>
          </a:xfrm>
          <a:custGeom>
            <a:avLst/>
            <a:gdLst/>
            <a:ahLst/>
            <a:cxnLst/>
            <a:rect l="l" t="t" r="r" b="b"/>
            <a:pathLst>
              <a:path w="5029200" h="3974465">
                <a:moveTo>
                  <a:pt x="0" y="3973968"/>
                </a:moveTo>
                <a:lnTo>
                  <a:pt x="5028611" y="3973968"/>
                </a:lnTo>
                <a:lnTo>
                  <a:pt x="5028611" y="0"/>
                </a:lnTo>
                <a:lnTo>
                  <a:pt x="0" y="0"/>
                </a:lnTo>
                <a:lnTo>
                  <a:pt x="0" y="3973968"/>
                </a:lnTo>
                <a:close/>
              </a:path>
            </a:pathLst>
          </a:custGeom>
          <a:ln w="95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4328544" y="3285415"/>
            <a:ext cx="557530" cy="227329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  <a:tabLst>
                <a:tab pos="268605" algn="l"/>
              </a:tabLst>
            </a:pPr>
            <a:r>
              <a:rPr dirty="0" sz="1000" spc="-25">
                <a:latin typeface="Times New Roman"/>
                <a:cs typeface="Times New Roman"/>
              </a:rPr>
              <a:t>c.</a:t>
            </a:r>
            <a:r>
              <a:rPr dirty="0" sz="1000">
                <a:latin typeface="Times New Roman"/>
                <a:cs typeface="Times New Roman"/>
              </a:rPr>
              <a:t>	</a:t>
            </a:r>
            <a:r>
              <a:rPr dirty="0" baseline="2136" sz="1950" i="1">
                <a:latin typeface="Symbol"/>
                <a:cs typeface="Symbol"/>
              </a:rPr>
              <a:t></a:t>
            </a:r>
            <a:r>
              <a:rPr dirty="0" baseline="-19841" sz="1050" i="1">
                <a:latin typeface="Times New Roman"/>
                <a:cs typeface="Times New Roman"/>
              </a:rPr>
              <a:t>i</a:t>
            </a:r>
            <a:r>
              <a:rPr dirty="0" baseline="-19841" sz="1050" spc="480" i="1">
                <a:latin typeface="Times New Roman"/>
                <a:cs typeface="Times New Roman"/>
              </a:rPr>
              <a:t> </a:t>
            </a:r>
            <a:r>
              <a:rPr dirty="0" baseline="2222" sz="1875" spc="-75">
                <a:latin typeface="Symbol"/>
                <a:cs typeface="Symbol"/>
              </a:rPr>
              <a:t></a:t>
            </a:r>
            <a:endParaRPr baseline="2222" sz="1875">
              <a:latin typeface="Symbol"/>
              <a:cs typeface="Symbo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4113688" y="1529137"/>
            <a:ext cx="4688840" cy="2113915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139065" indent="-126364">
              <a:lnSpc>
                <a:spcPct val="100000"/>
              </a:lnSpc>
              <a:spcBef>
                <a:spcPts val="700"/>
              </a:spcBef>
              <a:buAutoNum type="arabicPeriod"/>
              <a:tabLst>
                <a:tab pos="139065" algn="l"/>
              </a:tabLst>
            </a:pPr>
            <a:r>
              <a:rPr dirty="0" sz="1000">
                <a:latin typeface="Times New Roman"/>
                <a:cs typeface="Times New Roman"/>
              </a:rPr>
              <a:t>Let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 i="1">
                <a:latin typeface="Times New Roman"/>
                <a:cs typeface="Times New Roman"/>
              </a:rPr>
              <a:t>M</a:t>
            </a:r>
            <a:r>
              <a:rPr dirty="0" sz="1000" spc="-30" i="1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be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the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number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of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networks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to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be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trained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for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an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ensemble.</a:t>
            </a:r>
            <a:endParaRPr sz="100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  <a:spcBef>
                <a:spcPts val="605"/>
              </a:spcBef>
              <a:tabLst>
                <a:tab pos="1188085" algn="l"/>
                <a:tab pos="1739900" algn="l"/>
              </a:tabLst>
            </a:pPr>
            <a:r>
              <a:rPr dirty="0" sz="1000">
                <a:latin typeface="Times New Roman"/>
                <a:cs typeface="Times New Roman"/>
              </a:rPr>
              <a:t>Take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original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train</a:t>
            </a:r>
            <a:r>
              <a:rPr dirty="0" sz="1000">
                <a:latin typeface="Times New Roman"/>
                <a:cs typeface="Times New Roman"/>
              </a:rPr>
              <a:t>	ing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set</a:t>
            </a:r>
            <a:r>
              <a:rPr dirty="0" sz="1000">
                <a:latin typeface="Times New Roman"/>
                <a:cs typeface="Times New Roman"/>
              </a:rPr>
              <a:t>	</a:t>
            </a:r>
            <a:r>
              <a:rPr dirty="0" sz="1000" i="1">
                <a:latin typeface="Times New Roman"/>
                <a:cs typeface="Times New Roman"/>
              </a:rPr>
              <a:t>T=</a:t>
            </a:r>
            <a:r>
              <a:rPr dirty="0" sz="1000" spc="-20" i="1">
                <a:latin typeface="Times New Roman"/>
                <a:cs typeface="Times New Roman"/>
              </a:rPr>
              <a:t> </a:t>
            </a:r>
            <a:r>
              <a:rPr dirty="0" sz="1000" i="1">
                <a:latin typeface="Times New Roman"/>
                <a:cs typeface="Times New Roman"/>
              </a:rPr>
              <a:t>{(x</a:t>
            </a:r>
            <a:r>
              <a:rPr dirty="0" sz="1000" spc="434" i="1">
                <a:latin typeface="Times New Roman"/>
                <a:cs typeface="Times New Roman"/>
              </a:rPr>
              <a:t> </a:t>
            </a:r>
            <a:r>
              <a:rPr dirty="0" sz="1000" i="1">
                <a:latin typeface="Times New Roman"/>
                <a:cs typeface="Times New Roman"/>
              </a:rPr>
              <a:t>(1),</a:t>
            </a:r>
            <a:r>
              <a:rPr dirty="0" sz="1000" spc="-15" i="1">
                <a:latin typeface="Times New Roman"/>
                <a:cs typeface="Times New Roman"/>
              </a:rPr>
              <a:t> </a:t>
            </a:r>
            <a:r>
              <a:rPr dirty="0" sz="1000" i="1">
                <a:latin typeface="Times New Roman"/>
                <a:cs typeface="Times New Roman"/>
              </a:rPr>
              <a:t>d</a:t>
            </a:r>
            <a:r>
              <a:rPr dirty="0" sz="1000" spc="440" i="1">
                <a:latin typeface="Times New Roman"/>
                <a:cs typeface="Times New Roman"/>
              </a:rPr>
              <a:t> </a:t>
            </a:r>
            <a:r>
              <a:rPr dirty="0" sz="1000" spc="-10" i="1">
                <a:latin typeface="Times New Roman"/>
                <a:cs typeface="Times New Roman"/>
              </a:rPr>
              <a:t>(1)),…,</a:t>
            </a:r>
            <a:r>
              <a:rPr dirty="0" sz="1000" spc="-15" i="1">
                <a:latin typeface="Times New Roman"/>
                <a:cs typeface="Times New Roman"/>
              </a:rPr>
              <a:t> </a:t>
            </a:r>
            <a:r>
              <a:rPr dirty="0" sz="1000" i="1">
                <a:latin typeface="Times New Roman"/>
                <a:cs typeface="Times New Roman"/>
              </a:rPr>
              <a:t>(x</a:t>
            </a:r>
            <a:r>
              <a:rPr dirty="0" sz="1000" spc="450" i="1">
                <a:latin typeface="Times New Roman"/>
                <a:cs typeface="Times New Roman"/>
              </a:rPr>
              <a:t> </a:t>
            </a:r>
            <a:r>
              <a:rPr dirty="0" sz="1000" i="1">
                <a:latin typeface="Times New Roman"/>
                <a:cs typeface="Times New Roman"/>
              </a:rPr>
              <a:t>(N),</a:t>
            </a:r>
            <a:r>
              <a:rPr dirty="0" sz="1000" spc="210" i="1">
                <a:latin typeface="Times New Roman"/>
                <a:cs typeface="Times New Roman"/>
              </a:rPr>
              <a:t>  </a:t>
            </a:r>
            <a:r>
              <a:rPr dirty="0" sz="1000" i="1">
                <a:latin typeface="Times New Roman"/>
                <a:cs typeface="Times New Roman"/>
              </a:rPr>
              <a:t>d(N))}</a:t>
            </a:r>
            <a:r>
              <a:rPr dirty="0" sz="1000" spc="215" i="1">
                <a:latin typeface="Times New Roman"/>
                <a:cs typeface="Times New Roman"/>
              </a:rPr>
              <a:t>  </a:t>
            </a:r>
            <a:r>
              <a:rPr dirty="0" sz="1000">
                <a:latin typeface="Times New Roman"/>
                <a:cs typeface="Times New Roman"/>
              </a:rPr>
              <a:t>with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class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label</a:t>
            </a:r>
            <a:endParaRPr sz="1000">
              <a:latin typeface="Times New Roman"/>
              <a:cs typeface="Times New Roman"/>
            </a:endParaRPr>
          </a:p>
          <a:p>
            <a:pPr marL="34290">
              <a:lnSpc>
                <a:spcPct val="100000"/>
              </a:lnSpc>
              <a:spcBef>
                <a:spcPts val="465"/>
              </a:spcBef>
            </a:pPr>
            <a:r>
              <a:rPr dirty="0" sz="1050" i="1">
                <a:latin typeface="Times New Roman"/>
                <a:cs typeface="Times New Roman"/>
              </a:rPr>
              <a:t>d</a:t>
            </a:r>
            <a:r>
              <a:rPr dirty="0" sz="1050" spc="-110" i="1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(</a:t>
            </a:r>
            <a:r>
              <a:rPr dirty="0" sz="1050" i="1">
                <a:latin typeface="Times New Roman"/>
                <a:cs typeface="Times New Roman"/>
              </a:rPr>
              <a:t>n</a:t>
            </a:r>
            <a:r>
              <a:rPr dirty="0" sz="1050">
                <a:latin typeface="Times New Roman"/>
                <a:cs typeface="Times New Roman"/>
              </a:rPr>
              <a:t>)</a:t>
            </a:r>
            <a:r>
              <a:rPr dirty="0" sz="1050" spc="-90">
                <a:latin typeface="Times New Roman"/>
                <a:cs typeface="Times New Roman"/>
              </a:rPr>
              <a:t> </a:t>
            </a:r>
            <a:r>
              <a:rPr dirty="0" sz="1050" spc="60">
                <a:latin typeface="Symbol"/>
                <a:cs typeface="Symbol"/>
              </a:rPr>
              <a:t></a:t>
            </a:r>
            <a:r>
              <a:rPr dirty="0" sz="1050" spc="-40">
                <a:latin typeface="Times New Roman"/>
                <a:cs typeface="Times New Roman"/>
              </a:rPr>
              <a:t> </a:t>
            </a:r>
            <a:r>
              <a:rPr dirty="0" sz="1050" spc="55" i="1">
                <a:latin typeface="Times New Roman"/>
                <a:cs typeface="Times New Roman"/>
              </a:rPr>
              <a:t>K</a:t>
            </a:r>
            <a:r>
              <a:rPr dirty="0" sz="1050" spc="220" i="1">
                <a:latin typeface="Times New Roman"/>
                <a:cs typeface="Times New Roman"/>
              </a:rPr>
              <a:t> </a:t>
            </a:r>
            <a:r>
              <a:rPr dirty="0" sz="1050">
                <a:latin typeface="Symbol"/>
                <a:cs typeface="Symbol"/>
              </a:rPr>
              <a:t></a:t>
            </a:r>
            <a:r>
              <a:rPr dirty="0" sz="1050" spc="-65">
                <a:latin typeface="Times New Roman"/>
                <a:cs typeface="Times New Roman"/>
              </a:rPr>
              <a:t> </a:t>
            </a:r>
            <a:r>
              <a:rPr dirty="0" sz="1050" spc="-10">
                <a:latin typeface="Times New Roman"/>
                <a:cs typeface="Times New Roman"/>
              </a:rPr>
              <a:t>{1,2,.....,</a:t>
            </a:r>
            <a:r>
              <a:rPr dirty="0" sz="1050" spc="-125">
                <a:latin typeface="Times New Roman"/>
                <a:cs typeface="Times New Roman"/>
              </a:rPr>
              <a:t> </a:t>
            </a:r>
            <a:r>
              <a:rPr dirty="0" sz="1050" spc="25" i="1">
                <a:latin typeface="Times New Roman"/>
                <a:cs typeface="Times New Roman"/>
              </a:rPr>
              <a:t>k</a:t>
            </a:r>
            <a:r>
              <a:rPr dirty="0" sz="1050" spc="25">
                <a:latin typeface="Times New Roman"/>
                <a:cs typeface="Times New Roman"/>
              </a:rPr>
              <a:t>}</a:t>
            </a:r>
            <a:endParaRPr sz="105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  <a:spcBef>
                <a:spcPts val="770"/>
              </a:spcBef>
            </a:pPr>
            <a:r>
              <a:rPr dirty="0" baseline="5555" sz="1500" spc="-15">
                <a:latin typeface="Times New Roman"/>
                <a:cs typeface="Times New Roman"/>
              </a:rPr>
              <a:t>Assign</a:t>
            </a:r>
            <a:r>
              <a:rPr dirty="0" baseline="5555" sz="1500" spc="-44">
                <a:latin typeface="Times New Roman"/>
                <a:cs typeface="Times New Roman"/>
              </a:rPr>
              <a:t> </a:t>
            </a:r>
            <a:r>
              <a:rPr dirty="0" baseline="5555" sz="1500" spc="-15">
                <a:latin typeface="Times New Roman"/>
                <a:cs typeface="Times New Roman"/>
              </a:rPr>
              <a:t>weight</a:t>
            </a:r>
            <a:r>
              <a:rPr dirty="0" baseline="5555" sz="1500" spc="-30">
                <a:latin typeface="Times New Roman"/>
                <a:cs typeface="Times New Roman"/>
              </a:rPr>
              <a:t> </a:t>
            </a:r>
            <a:r>
              <a:rPr dirty="0" baseline="5555" sz="1500">
                <a:latin typeface="Times New Roman"/>
                <a:cs typeface="Times New Roman"/>
              </a:rPr>
              <a:t>for</a:t>
            </a:r>
            <a:r>
              <a:rPr dirty="0" baseline="5555" sz="1500" spc="-30">
                <a:latin typeface="Times New Roman"/>
                <a:cs typeface="Times New Roman"/>
              </a:rPr>
              <a:t> </a:t>
            </a:r>
            <a:r>
              <a:rPr dirty="0" baseline="5555" sz="1500">
                <a:latin typeface="Times New Roman"/>
                <a:cs typeface="Times New Roman"/>
              </a:rPr>
              <a:t>each</a:t>
            </a:r>
            <a:r>
              <a:rPr dirty="0" baseline="5555" sz="1500" spc="-30">
                <a:latin typeface="Times New Roman"/>
                <a:cs typeface="Times New Roman"/>
              </a:rPr>
              <a:t> </a:t>
            </a:r>
            <a:r>
              <a:rPr dirty="0" baseline="5555" sz="1500">
                <a:latin typeface="Times New Roman"/>
                <a:cs typeface="Times New Roman"/>
              </a:rPr>
              <a:t>pattern</a:t>
            </a:r>
            <a:r>
              <a:rPr dirty="0" baseline="5555" sz="1500" spc="-44">
                <a:latin typeface="Times New Roman"/>
                <a:cs typeface="Times New Roman"/>
              </a:rPr>
              <a:t> </a:t>
            </a:r>
            <a:r>
              <a:rPr dirty="0" baseline="5555" sz="1500">
                <a:latin typeface="Times New Roman"/>
                <a:cs typeface="Times New Roman"/>
              </a:rPr>
              <a:t>of</a:t>
            </a:r>
            <a:r>
              <a:rPr dirty="0" baseline="5555" sz="1500" spc="97">
                <a:latin typeface="Times New Roman"/>
                <a:cs typeface="Times New Roman"/>
              </a:rPr>
              <a:t> </a:t>
            </a:r>
            <a:r>
              <a:rPr dirty="0" baseline="5555" sz="1500" i="1">
                <a:latin typeface="Times New Roman"/>
                <a:cs typeface="Times New Roman"/>
              </a:rPr>
              <a:t>T</a:t>
            </a:r>
            <a:r>
              <a:rPr dirty="0" baseline="5555" sz="1500">
                <a:latin typeface="Times New Roman"/>
                <a:cs typeface="Times New Roman"/>
              </a:rPr>
              <a:t>,</a:t>
            </a:r>
            <a:r>
              <a:rPr dirty="0" baseline="5555" sz="1500" spc="-30">
                <a:latin typeface="Times New Roman"/>
                <a:cs typeface="Times New Roman"/>
              </a:rPr>
              <a:t> </a:t>
            </a:r>
            <a:r>
              <a:rPr dirty="0" baseline="5555" sz="1500" spc="-15">
                <a:latin typeface="Times New Roman"/>
                <a:cs typeface="Times New Roman"/>
              </a:rPr>
              <a:t>initially</a:t>
            </a:r>
            <a:r>
              <a:rPr dirty="0" baseline="5555" sz="1500" spc="-60">
                <a:latin typeface="Times New Roman"/>
                <a:cs typeface="Times New Roman"/>
              </a:rPr>
              <a:t> </a:t>
            </a:r>
            <a:r>
              <a:rPr dirty="0" baseline="5555" sz="1500" spc="-15">
                <a:latin typeface="Times New Roman"/>
                <a:cs typeface="Times New Roman"/>
              </a:rPr>
              <a:t>weights</a:t>
            </a:r>
            <a:r>
              <a:rPr dirty="0" baseline="5555" sz="1500" spc="-37">
                <a:latin typeface="Times New Roman"/>
                <a:cs typeface="Times New Roman"/>
              </a:rPr>
              <a:t> </a:t>
            </a:r>
            <a:r>
              <a:rPr dirty="0" baseline="5555" sz="1500">
                <a:latin typeface="Times New Roman"/>
                <a:cs typeface="Times New Roman"/>
              </a:rPr>
              <a:t>are</a:t>
            </a:r>
            <a:r>
              <a:rPr dirty="0" baseline="5555" sz="1500" spc="-22">
                <a:latin typeface="Times New Roman"/>
                <a:cs typeface="Times New Roman"/>
              </a:rPr>
              <a:t> </a:t>
            </a:r>
            <a:r>
              <a:rPr dirty="0" baseline="5555" sz="1500">
                <a:latin typeface="Times New Roman"/>
                <a:cs typeface="Times New Roman"/>
              </a:rPr>
              <a:t>the</a:t>
            </a:r>
            <a:r>
              <a:rPr dirty="0" baseline="5555" sz="1500" spc="-30">
                <a:latin typeface="Times New Roman"/>
                <a:cs typeface="Times New Roman"/>
              </a:rPr>
              <a:t> </a:t>
            </a:r>
            <a:r>
              <a:rPr dirty="0" baseline="5555" sz="1500" spc="-15">
                <a:latin typeface="Times New Roman"/>
                <a:cs typeface="Times New Roman"/>
              </a:rPr>
              <a:t>same,</a:t>
            </a:r>
            <a:r>
              <a:rPr dirty="0" baseline="5555" sz="1500" spc="-22">
                <a:latin typeface="Times New Roman"/>
                <a:cs typeface="Times New Roman"/>
              </a:rPr>
              <a:t> </a:t>
            </a:r>
            <a:r>
              <a:rPr dirty="0" baseline="5555" sz="1500">
                <a:latin typeface="Times New Roman"/>
                <a:cs typeface="Times New Roman"/>
              </a:rPr>
              <a:t>i.e.,</a:t>
            </a:r>
            <a:r>
              <a:rPr dirty="0" baseline="5555" sz="1500" spc="142">
                <a:latin typeface="Times New Roman"/>
                <a:cs typeface="Times New Roman"/>
              </a:rPr>
              <a:t> </a:t>
            </a:r>
            <a:r>
              <a:rPr dirty="0" baseline="5555" sz="1500" spc="-15" i="1">
                <a:latin typeface="Times New Roman"/>
                <a:cs typeface="Times New Roman"/>
              </a:rPr>
              <a:t>w</a:t>
            </a:r>
            <a:r>
              <a:rPr dirty="0" sz="650" spc="-10" i="1">
                <a:latin typeface="Times New Roman"/>
                <a:cs typeface="Times New Roman"/>
              </a:rPr>
              <a:t>1</a:t>
            </a:r>
            <a:r>
              <a:rPr dirty="0" baseline="5555" sz="1500" spc="-15" i="1">
                <a:latin typeface="Times New Roman"/>
                <a:cs typeface="Times New Roman"/>
              </a:rPr>
              <a:t>(n)=1/N</a:t>
            </a:r>
            <a:endParaRPr baseline="5555" sz="1500">
              <a:latin typeface="Times New Roman"/>
              <a:cs typeface="Times New Roman"/>
            </a:endParaRPr>
          </a:p>
          <a:p>
            <a:pPr marL="171450" indent="-158750">
              <a:lnSpc>
                <a:spcPct val="100000"/>
              </a:lnSpc>
              <a:spcBef>
                <a:spcPts val="500"/>
              </a:spcBef>
              <a:buFont typeface="Times New Roman"/>
              <a:buAutoNum type="arabicPeriod" startAt="2"/>
              <a:tabLst>
                <a:tab pos="171450" algn="l"/>
              </a:tabLst>
            </a:pPr>
            <a:r>
              <a:rPr dirty="0" sz="1000" i="1">
                <a:latin typeface="Times New Roman"/>
                <a:cs typeface="Times New Roman"/>
              </a:rPr>
              <a:t>for</a:t>
            </a:r>
            <a:r>
              <a:rPr dirty="0" sz="1000" spc="-20" i="1">
                <a:latin typeface="Times New Roman"/>
                <a:cs typeface="Times New Roman"/>
              </a:rPr>
              <a:t> </a:t>
            </a:r>
            <a:r>
              <a:rPr dirty="0" sz="1000" i="1">
                <a:latin typeface="Times New Roman"/>
                <a:cs typeface="Times New Roman"/>
              </a:rPr>
              <a:t>i=1</a:t>
            </a:r>
            <a:r>
              <a:rPr dirty="0" sz="1000" spc="-15" i="1">
                <a:latin typeface="Times New Roman"/>
                <a:cs typeface="Times New Roman"/>
              </a:rPr>
              <a:t> </a:t>
            </a:r>
            <a:r>
              <a:rPr dirty="0" sz="1000" i="1">
                <a:latin typeface="Times New Roman"/>
                <a:cs typeface="Times New Roman"/>
              </a:rPr>
              <a:t>to</a:t>
            </a:r>
            <a:r>
              <a:rPr dirty="0" sz="1000" spc="-10" i="1">
                <a:latin typeface="Times New Roman"/>
                <a:cs typeface="Times New Roman"/>
              </a:rPr>
              <a:t> </a:t>
            </a:r>
            <a:r>
              <a:rPr dirty="0" sz="1000" i="1">
                <a:latin typeface="Times New Roman"/>
                <a:cs typeface="Times New Roman"/>
              </a:rPr>
              <a:t>M</a:t>
            </a:r>
            <a:r>
              <a:rPr dirty="0" sz="1000" spc="-10" i="1">
                <a:latin typeface="Times New Roman"/>
                <a:cs typeface="Times New Roman"/>
              </a:rPr>
              <a:t> </a:t>
            </a:r>
            <a:r>
              <a:rPr dirty="0" sz="1000" spc="-50">
                <a:latin typeface="Times New Roman"/>
                <a:cs typeface="Times New Roman"/>
              </a:rPr>
              <a:t>{</a:t>
            </a:r>
            <a:endParaRPr sz="1000">
              <a:latin typeface="Times New Roman"/>
              <a:cs typeface="Times New Roman"/>
            </a:endParaRPr>
          </a:p>
          <a:p>
            <a:pPr lvl="1" marL="467359" indent="-227329">
              <a:lnSpc>
                <a:spcPts val="1175"/>
              </a:lnSpc>
              <a:spcBef>
                <a:spcPts val="350"/>
              </a:spcBef>
              <a:buAutoNum type="alphaLcPeriod"/>
              <a:tabLst>
                <a:tab pos="467359" algn="l"/>
              </a:tabLst>
            </a:pPr>
            <a:r>
              <a:rPr dirty="0" baseline="5555" sz="1500">
                <a:latin typeface="Times New Roman"/>
                <a:cs typeface="Times New Roman"/>
              </a:rPr>
              <a:t>Make</a:t>
            </a:r>
            <a:r>
              <a:rPr dirty="0" baseline="5555" sz="1500" spc="-44">
                <a:latin typeface="Times New Roman"/>
                <a:cs typeface="Times New Roman"/>
              </a:rPr>
              <a:t> </a:t>
            </a:r>
            <a:r>
              <a:rPr dirty="0" baseline="5555" sz="1500">
                <a:latin typeface="Times New Roman"/>
                <a:cs typeface="Times New Roman"/>
              </a:rPr>
              <a:t>a</a:t>
            </a:r>
            <a:r>
              <a:rPr dirty="0" baseline="5555" sz="1500" spc="-37">
                <a:latin typeface="Times New Roman"/>
                <a:cs typeface="Times New Roman"/>
              </a:rPr>
              <a:t> </a:t>
            </a:r>
            <a:r>
              <a:rPr dirty="0" baseline="5555" sz="1500" spc="-15">
                <a:latin typeface="Times New Roman"/>
                <a:cs typeface="Times New Roman"/>
              </a:rPr>
              <a:t>training</a:t>
            </a:r>
            <a:r>
              <a:rPr dirty="0" baseline="5555" sz="1500" spc="-52">
                <a:latin typeface="Times New Roman"/>
                <a:cs typeface="Times New Roman"/>
              </a:rPr>
              <a:t> </a:t>
            </a:r>
            <a:r>
              <a:rPr dirty="0" baseline="5555" sz="1500">
                <a:latin typeface="Times New Roman"/>
                <a:cs typeface="Times New Roman"/>
              </a:rPr>
              <a:t>set,</a:t>
            </a:r>
            <a:r>
              <a:rPr dirty="0" baseline="5555" sz="1500" spc="15">
                <a:latin typeface="Times New Roman"/>
                <a:cs typeface="Times New Roman"/>
              </a:rPr>
              <a:t> </a:t>
            </a:r>
            <a:r>
              <a:rPr dirty="0" baseline="5555" sz="1500" i="1">
                <a:latin typeface="Times New Roman"/>
                <a:cs typeface="Times New Roman"/>
              </a:rPr>
              <a:t>T</a:t>
            </a:r>
            <a:r>
              <a:rPr dirty="0" sz="650" i="1">
                <a:latin typeface="Times New Roman"/>
                <a:cs typeface="Times New Roman"/>
              </a:rPr>
              <a:t>i</a:t>
            </a:r>
            <a:r>
              <a:rPr dirty="0" sz="650" spc="60" i="1">
                <a:latin typeface="Times New Roman"/>
                <a:cs typeface="Times New Roman"/>
              </a:rPr>
              <a:t> </a:t>
            </a:r>
            <a:r>
              <a:rPr dirty="0" baseline="5555" sz="1500">
                <a:latin typeface="Times New Roman"/>
                <a:cs typeface="Times New Roman"/>
              </a:rPr>
              <a:t>by</a:t>
            </a:r>
            <a:r>
              <a:rPr dirty="0" baseline="5555" sz="1500" spc="-67">
                <a:latin typeface="Times New Roman"/>
                <a:cs typeface="Times New Roman"/>
              </a:rPr>
              <a:t> </a:t>
            </a:r>
            <a:r>
              <a:rPr dirty="0" baseline="5555" sz="1500">
                <a:latin typeface="Times New Roman"/>
                <a:cs typeface="Times New Roman"/>
              </a:rPr>
              <a:t>sampling</a:t>
            </a:r>
            <a:r>
              <a:rPr dirty="0" baseline="5555" sz="1500" spc="37">
                <a:latin typeface="Times New Roman"/>
                <a:cs typeface="Times New Roman"/>
              </a:rPr>
              <a:t> </a:t>
            </a:r>
            <a:r>
              <a:rPr dirty="0" baseline="5555" sz="1500" i="1">
                <a:latin typeface="Times New Roman"/>
                <a:cs typeface="Times New Roman"/>
              </a:rPr>
              <a:t>N</a:t>
            </a:r>
            <a:r>
              <a:rPr dirty="0" baseline="5555" sz="1500" spc="-44" i="1">
                <a:latin typeface="Times New Roman"/>
                <a:cs typeface="Times New Roman"/>
              </a:rPr>
              <a:t> </a:t>
            </a:r>
            <a:r>
              <a:rPr dirty="0" baseline="5555" sz="1500">
                <a:latin typeface="Times New Roman"/>
                <a:cs typeface="Times New Roman"/>
              </a:rPr>
              <a:t>patterns</a:t>
            </a:r>
            <a:r>
              <a:rPr dirty="0" baseline="5555" sz="1500" spc="-44">
                <a:latin typeface="Times New Roman"/>
                <a:cs typeface="Times New Roman"/>
              </a:rPr>
              <a:t> </a:t>
            </a:r>
            <a:r>
              <a:rPr dirty="0" baseline="5555" sz="1500">
                <a:latin typeface="Times New Roman"/>
                <a:cs typeface="Times New Roman"/>
              </a:rPr>
              <a:t>at</a:t>
            </a:r>
            <a:r>
              <a:rPr dirty="0" baseline="5555" sz="1500" spc="-37">
                <a:latin typeface="Times New Roman"/>
                <a:cs typeface="Times New Roman"/>
              </a:rPr>
              <a:t> </a:t>
            </a:r>
            <a:r>
              <a:rPr dirty="0" baseline="5555" sz="1500">
                <a:latin typeface="Times New Roman"/>
                <a:cs typeface="Times New Roman"/>
              </a:rPr>
              <a:t>random</a:t>
            </a:r>
            <a:r>
              <a:rPr dirty="0" baseline="5555" sz="1500" spc="-67">
                <a:latin typeface="Times New Roman"/>
                <a:cs typeface="Times New Roman"/>
              </a:rPr>
              <a:t> </a:t>
            </a:r>
            <a:r>
              <a:rPr dirty="0" baseline="5555" sz="1500">
                <a:latin typeface="Times New Roman"/>
                <a:cs typeface="Times New Roman"/>
              </a:rPr>
              <a:t>with</a:t>
            </a:r>
            <a:r>
              <a:rPr dirty="0" baseline="5555" sz="1500" spc="-52">
                <a:latin typeface="Times New Roman"/>
                <a:cs typeface="Times New Roman"/>
              </a:rPr>
              <a:t> </a:t>
            </a:r>
            <a:r>
              <a:rPr dirty="0" baseline="5555" sz="1500" spc="-15">
                <a:latin typeface="Times New Roman"/>
                <a:cs typeface="Times New Roman"/>
              </a:rPr>
              <a:t>replacement</a:t>
            </a:r>
            <a:r>
              <a:rPr dirty="0" baseline="5555" sz="1500" spc="-44">
                <a:latin typeface="Times New Roman"/>
                <a:cs typeface="Times New Roman"/>
              </a:rPr>
              <a:t> </a:t>
            </a:r>
            <a:r>
              <a:rPr dirty="0" baseline="5555" sz="1500">
                <a:latin typeface="Times New Roman"/>
                <a:cs typeface="Times New Roman"/>
              </a:rPr>
              <a:t>from</a:t>
            </a:r>
            <a:r>
              <a:rPr dirty="0" baseline="5555" sz="1500" spc="89">
                <a:latin typeface="Times New Roman"/>
                <a:cs typeface="Times New Roman"/>
              </a:rPr>
              <a:t> </a:t>
            </a:r>
            <a:r>
              <a:rPr dirty="0" baseline="5555" sz="1500" spc="-75" i="1">
                <a:latin typeface="Times New Roman"/>
                <a:cs typeface="Times New Roman"/>
              </a:rPr>
              <a:t>T</a:t>
            </a:r>
            <a:endParaRPr baseline="5555" sz="1500">
              <a:latin typeface="Times New Roman"/>
              <a:cs typeface="Times New Roman"/>
            </a:endParaRPr>
          </a:p>
          <a:p>
            <a:pPr marL="467359">
              <a:lnSpc>
                <a:spcPts val="1175"/>
              </a:lnSpc>
            </a:pPr>
            <a:r>
              <a:rPr dirty="0" baseline="5555" sz="1500">
                <a:latin typeface="Times New Roman"/>
                <a:cs typeface="Times New Roman"/>
              </a:rPr>
              <a:t>based</a:t>
            </a:r>
            <a:r>
              <a:rPr dirty="0" baseline="5555" sz="1500" spc="-52">
                <a:latin typeface="Times New Roman"/>
                <a:cs typeface="Times New Roman"/>
              </a:rPr>
              <a:t> </a:t>
            </a:r>
            <a:r>
              <a:rPr dirty="0" baseline="5555" sz="1500">
                <a:latin typeface="Times New Roman"/>
                <a:cs typeface="Times New Roman"/>
              </a:rPr>
              <a:t>on</a:t>
            </a:r>
            <a:r>
              <a:rPr dirty="0" baseline="5555" sz="1500" spc="-60">
                <a:latin typeface="Times New Roman"/>
                <a:cs typeface="Times New Roman"/>
              </a:rPr>
              <a:t> </a:t>
            </a:r>
            <a:r>
              <a:rPr dirty="0" baseline="5555" sz="1500" spc="-15">
                <a:latin typeface="Times New Roman"/>
                <a:cs typeface="Times New Roman"/>
              </a:rPr>
              <a:t>weight</a:t>
            </a:r>
            <a:r>
              <a:rPr dirty="0" baseline="5555" sz="1500" spc="-52">
                <a:latin typeface="Times New Roman"/>
                <a:cs typeface="Times New Roman"/>
              </a:rPr>
              <a:t> </a:t>
            </a:r>
            <a:r>
              <a:rPr dirty="0" baseline="5555" sz="1500">
                <a:latin typeface="Times New Roman"/>
                <a:cs typeface="Times New Roman"/>
              </a:rPr>
              <a:t>distribution</a:t>
            </a:r>
            <a:r>
              <a:rPr dirty="0" baseline="5555" sz="1500" spc="22">
                <a:latin typeface="Times New Roman"/>
                <a:cs typeface="Times New Roman"/>
              </a:rPr>
              <a:t> </a:t>
            </a:r>
            <a:r>
              <a:rPr dirty="0" baseline="5555" sz="1500" spc="-30" i="1">
                <a:latin typeface="Times New Roman"/>
                <a:cs typeface="Times New Roman"/>
              </a:rPr>
              <a:t>w</a:t>
            </a:r>
            <a:r>
              <a:rPr dirty="0" sz="650" spc="-20" i="1">
                <a:latin typeface="Times New Roman"/>
                <a:cs typeface="Times New Roman"/>
              </a:rPr>
              <a:t>i</a:t>
            </a:r>
            <a:r>
              <a:rPr dirty="0" baseline="5555" sz="1500" spc="-30" i="1">
                <a:latin typeface="Times New Roman"/>
                <a:cs typeface="Times New Roman"/>
              </a:rPr>
              <a:t>(n)</a:t>
            </a:r>
            <a:endParaRPr baseline="5555" sz="1500">
              <a:latin typeface="Times New Roman"/>
              <a:cs typeface="Times New Roman"/>
            </a:endParaRPr>
          </a:p>
          <a:p>
            <a:pPr lvl="1" marL="467359" indent="-227329">
              <a:lnSpc>
                <a:spcPct val="100000"/>
              </a:lnSpc>
              <a:spcBef>
                <a:spcPts val="260"/>
              </a:spcBef>
              <a:buAutoNum type="alphaLcPeriod" startAt="2"/>
              <a:tabLst>
                <a:tab pos="467359" algn="l"/>
              </a:tabLst>
            </a:pPr>
            <a:r>
              <a:rPr dirty="0" baseline="5555" sz="1500">
                <a:latin typeface="Times New Roman"/>
                <a:cs typeface="Times New Roman"/>
              </a:rPr>
              <a:t>Train</a:t>
            </a:r>
            <a:r>
              <a:rPr dirty="0" baseline="5555" sz="1500" spc="-52">
                <a:latin typeface="Times New Roman"/>
                <a:cs typeface="Times New Roman"/>
              </a:rPr>
              <a:t> </a:t>
            </a:r>
            <a:r>
              <a:rPr dirty="0" baseline="5555" sz="1500" spc="-15">
                <a:latin typeface="Times New Roman"/>
                <a:cs typeface="Times New Roman"/>
              </a:rPr>
              <a:t>network</a:t>
            </a:r>
            <a:r>
              <a:rPr dirty="0" baseline="5555" sz="1500" spc="-44">
                <a:latin typeface="Times New Roman"/>
                <a:cs typeface="Times New Roman"/>
              </a:rPr>
              <a:t> </a:t>
            </a:r>
            <a:r>
              <a:rPr dirty="0" baseline="5555" sz="1500" i="1">
                <a:latin typeface="Times New Roman"/>
                <a:cs typeface="Times New Roman"/>
              </a:rPr>
              <a:t>NN</a:t>
            </a:r>
            <a:r>
              <a:rPr dirty="0" sz="650" i="1">
                <a:latin typeface="Times New Roman"/>
                <a:cs typeface="Times New Roman"/>
              </a:rPr>
              <a:t>i </a:t>
            </a:r>
            <a:r>
              <a:rPr dirty="0" baseline="5291" sz="1575">
                <a:latin typeface="Times New Roman"/>
                <a:cs typeface="Times New Roman"/>
              </a:rPr>
              <a:t>with</a:t>
            </a:r>
            <a:r>
              <a:rPr dirty="0" baseline="5291" sz="1575" spc="89">
                <a:latin typeface="Times New Roman"/>
                <a:cs typeface="Times New Roman"/>
              </a:rPr>
              <a:t> </a:t>
            </a:r>
            <a:r>
              <a:rPr dirty="0" baseline="5555" sz="1500" spc="-37" i="1">
                <a:latin typeface="Times New Roman"/>
                <a:cs typeface="Times New Roman"/>
              </a:rPr>
              <a:t>T</a:t>
            </a:r>
            <a:r>
              <a:rPr dirty="0" sz="650" spc="-25" i="1">
                <a:latin typeface="Times New Roman"/>
                <a:cs typeface="Times New Roman"/>
              </a:rPr>
              <a:t>i</a:t>
            </a:r>
            <a:endParaRPr sz="650">
              <a:latin typeface="Times New Roman"/>
              <a:cs typeface="Times New Roman"/>
            </a:endParaRPr>
          </a:p>
          <a:p>
            <a:pPr algn="ctr" marL="157480">
              <a:lnSpc>
                <a:spcPct val="100000"/>
              </a:lnSpc>
              <a:spcBef>
                <a:spcPts val="80"/>
              </a:spcBef>
              <a:tabLst>
                <a:tab pos="869950" algn="l"/>
              </a:tabLst>
            </a:pPr>
            <a:r>
              <a:rPr dirty="0" baseline="-7507" sz="2775">
                <a:latin typeface="Symbol"/>
                <a:cs typeface="Symbol"/>
              </a:rPr>
              <a:t></a:t>
            </a:r>
            <a:r>
              <a:rPr dirty="0" baseline="2222" sz="1875" i="1">
                <a:latin typeface="Times New Roman"/>
                <a:cs typeface="Times New Roman"/>
              </a:rPr>
              <a:t>w</a:t>
            </a:r>
            <a:r>
              <a:rPr dirty="0" baseline="-19841" sz="1050" i="1">
                <a:latin typeface="Times New Roman"/>
                <a:cs typeface="Times New Roman"/>
              </a:rPr>
              <a:t>i</a:t>
            </a:r>
            <a:r>
              <a:rPr dirty="0" baseline="-19841" sz="1050" spc="37" i="1">
                <a:latin typeface="Times New Roman"/>
                <a:cs typeface="Times New Roman"/>
              </a:rPr>
              <a:t> </a:t>
            </a:r>
            <a:r>
              <a:rPr dirty="0" baseline="2222" sz="1875" spc="-37">
                <a:latin typeface="Times New Roman"/>
                <a:cs typeface="Times New Roman"/>
              </a:rPr>
              <a:t>(</a:t>
            </a:r>
            <a:r>
              <a:rPr dirty="0" baseline="2222" sz="1875" spc="-37" i="1">
                <a:latin typeface="Times New Roman"/>
                <a:cs typeface="Times New Roman"/>
              </a:rPr>
              <a:t>n</a:t>
            </a:r>
            <a:r>
              <a:rPr dirty="0" baseline="2222" sz="1875" spc="-37">
                <a:latin typeface="Times New Roman"/>
                <a:cs typeface="Times New Roman"/>
              </a:rPr>
              <a:t>)</a:t>
            </a:r>
            <a:r>
              <a:rPr dirty="0" baseline="2222" sz="1875">
                <a:latin typeface="Times New Roman"/>
                <a:cs typeface="Times New Roman"/>
              </a:rPr>
              <a:t>	</a:t>
            </a:r>
            <a:r>
              <a:rPr dirty="0" sz="1000" spc="-10">
                <a:latin typeface="Times New Roman"/>
                <a:cs typeface="Times New Roman"/>
              </a:rPr>
              <a:t>(weighted </a:t>
            </a:r>
            <a:r>
              <a:rPr dirty="0" sz="1000">
                <a:latin typeface="Times New Roman"/>
                <a:cs typeface="Times New Roman"/>
              </a:rPr>
              <a:t>error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on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training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set)</a:t>
            </a:r>
            <a:endParaRPr sz="1000">
              <a:latin typeface="Times New Roman"/>
              <a:cs typeface="Times New Roman"/>
            </a:endParaRPr>
          </a:p>
          <a:p>
            <a:pPr marL="764540">
              <a:lnSpc>
                <a:spcPct val="100000"/>
              </a:lnSpc>
              <a:spcBef>
                <a:spcPts val="75"/>
              </a:spcBef>
            </a:pPr>
            <a:r>
              <a:rPr dirty="0" sz="700">
                <a:latin typeface="Times New Roman"/>
                <a:cs typeface="Times New Roman"/>
              </a:rPr>
              <a:t>(</a:t>
            </a:r>
            <a:r>
              <a:rPr dirty="0" sz="700" spc="-25">
                <a:latin typeface="Times New Roman"/>
                <a:cs typeface="Times New Roman"/>
              </a:rPr>
              <a:t> </a:t>
            </a:r>
            <a:r>
              <a:rPr dirty="0" sz="700" i="1">
                <a:latin typeface="Times New Roman"/>
                <a:cs typeface="Times New Roman"/>
              </a:rPr>
              <a:t>x</a:t>
            </a:r>
            <a:r>
              <a:rPr dirty="0" sz="700">
                <a:latin typeface="Times New Roman"/>
                <a:cs typeface="Times New Roman"/>
              </a:rPr>
              <a:t>(</a:t>
            </a:r>
            <a:r>
              <a:rPr dirty="0" sz="700" i="1">
                <a:latin typeface="Times New Roman"/>
                <a:cs typeface="Times New Roman"/>
              </a:rPr>
              <a:t>n</a:t>
            </a:r>
            <a:r>
              <a:rPr dirty="0" sz="700">
                <a:latin typeface="Times New Roman"/>
                <a:cs typeface="Times New Roman"/>
              </a:rPr>
              <a:t>),</a:t>
            </a:r>
            <a:r>
              <a:rPr dirty="0" sz="700" i="1">
                <a:latin typeface="Times New Roman"/>
                <a:cs typeface="Times New Roman"/>
              </a:rPr>
              <a:t>d</a:t>
            </a:r>
            <a:r>
              <a:rPr dirty="0" sz="700" spc="30" i="1">
                <a:latin typeface="Times New Roman"/>
                <a:cs typeface="Times New Roman"/>
              </a:rPr>
              <a:t> </a:t>
            </a:r>
            <a:r>
              <a:rPr dirty="0" sz="700">
                <a:latin typeface="Times New Roman"/>
                <a:cs typeface="Times New Roman"/>
              </a:rPr>
              <a:t>(</a:t>
            </a:r>
            <a:r>
              <a:rPr dirty="0" sz="700" i="1">
                <a:latin typeface="Times New Roman"/>
                <a:cs typeface="Times New Roman"/>
              </a:rPr>
              <a:t>n</a:t>
            </a:r>
            <a:r>
              <a:rPr dirty="0" sz="700">
                <a:latin typeface="Times New Roman"/>
                <a:cs typeface="Times New Roman"/>
              </a:rPr>
              <a:t>))</a:t>
            </a:r>
            <a:r>
              <a:rPr dirty="0" sz="700">
                <a:latin typeface="Symbol"/>
                <a:cs typeface="Symbol"/>
              </a:rPr>
              <a:t></a:t>
            </a:r>
            <a:r>
              <a:rPr dirty="0" sz="700" i="1">
                <a:latin typeface="Times New Roman"/>
                <a:cs typeface="Times New Roman"/>
              </a:rPr>
              <a:t>T</a:t>
            </a:r>
            <a:r>
              <a:rPr dirty="0" sz="700">
                <a:latin typeface="Times New Roman"/>
                <a:cs typeface="Times New Roman"/>
              </a:rPr>
              <a:t>:</a:t>
            </a:r>
            <a:r>
              <a:rPr dirty="0" sz="700" i="1">
                <a:latin typeface="Times New Roman"/>
                <a:cs typeface="Times New Roman"/>
              </a:rPr>
              <a:t>NN</a:t>
            </a:r>
            <a:r>
              <a:rPr dirty="0" baseline="-22222" sz="750" i="1">
                <a:latin typeface="Times New Roman"/>
                <a:cs typeface="Times New Roman"/>
              </a:rPr>
              <a:t>i</a:t>
            </a:r>
            <a:r>
              <a:rPr dirty="0" baseline="-22222" sz="750" spc="172" i="1">
                <a:latin typeface="Times New Roman"/>
                <a:cs typeface="Times New Roman"/>
              </a:rPr>
              <a:t> </a:t>
            </a:r>
            <a:r>
              <a:rPr dirty="0" sz="700">
                <a:latin typeface="Times New Roman"/>
                <a:cs typeface="Times New Roman"/>
              </a:rPr>
              <a:t>(</a:t>
            </a:r>
            <a:r>
              <a:rPr dirty="0" sz="700" spc="-20">
                <a:latin typeface="Times New Roman"/>
                <a:cs typeface="Times New Roman"/>
              </a:rPr>
              <a:t> </a:t>
            </a:r>
            <a:r>
              <a:rPr dirty="0" sz="700" i="1">
                <a:latin typeface="Times New Roman"/>
                <a:cs typeface="Times New Roman"/>
              </a:rPr>
              <a:t>x</a:t>
            </a:r>
            <a:r>
              <a:rPr dirty="0" sz="700">
                <a:latin typeface="Times New Roman"/>
                <a:cs typeface="Times New Roman"/>
              </a:rPr>
              <a:t>(</a:t>
            </a:r>
            <a:r>
              <a:rPr dirty="0" sz="700" i="1">
                <a:latin typeface="Times New Roman"/>
                <a:cs typeface="Times New Roman"/>
              </a:rPr>
              <a:t>n</a:t>
            </a:r>
            <a:r>
              <a:rPr dirty="0" sz="700">
                <a:latin typeface="Times New Roman"/>
                <a:cs typeface="Times New Roman"/>
              </a:rPr>
              <a:t>))</a:t>
            </a:r>
            <a:r>
              <a:rPr dirty="0" sz="700">
                <a:latin typeface="Symbol"/>
                <a:cs typeface="Symbol"/>
              </a:rPr>
              <a:t></a:t>
            </a:r>
            <a:r>
              <a:rPr dirty="0" sz="700" i="1">
                <a:latin typeface="Times New Roman"/>
                <a:cs typeface="Times New Roman"/>
              </a:rPr>
              <a:t>d</a:t>
            </a:r>
            <a:r>
              <a:rPr dirty="0" sz="700" spc="30" i="1">
                <a:latin typeface="Times New Roman"/>
                <a:cs typeface="Times New Roman"/>
              </a:rPr>
              <a:t> </a:t>
            </a:r>
            <a:r>
              <a:rPr dirty="0" sz="700" spc="-25">
                <a:latin typeface="Times New Roman"/>
                <a:cs typeface="Times New Roman"/>
              </a:rPr>
              <a:t>(</a:t>
            </a:r>
            <a:r>
              <a:rPr dirty="0" sz="700" spc="-25" i="1">
                <a:latin typeface="Times New Roman"/>
                <a:cs typeface="Times New Roman"/>
              </a:rPr>
              <a:t>n</a:t>
            </a:r>
            <a:r>
              <a:rPr dirty="0" sz="700" spc="-25">
                <a:latin typeface="Times New Roman"/>
                <a:cs typeface="Times New Roman"/>
              </a:rPr>
              <a:t>)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4328544" y="3799592"/>
            <a:ext cx="1745614" cy="54991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276860" indent="-251460">
              <a:lnSpc>
                <a:spcPct val="100000"/>
              </a:lnSpc>
              <a:spcBef>
                <a:spcPts val="114"/>
              </a:spcBef>
              <a:buSzPct val="76923"/>
              <a:buFont typeface="Times New Roman"/>
              <a:buAutoNum type="alphaLcPeriod" startAt="4"/>
              <a:tabLst>
                <a:tab pos="276860" algn="l"/>
              </a:tabLst>
            </a:pPr>
            <a:r>
              <a:rPr dirty="0" baseline="2136" sz="1950" i="1">
                <a:latin typeface="Symbol"/>
                <a:cs typeface="Symbol"/>
              </a:rPr>
              <a:t></a:t>
            </a:r>
            <a:r>
              <a:rPr dirty="0" baseline="-23809" sz="1050" i="1">
                <a:latin typeface="Times New Roman"/>
                <a:cs typeface="Times New Roman"/>
              </a:rPr>
              <a:t>i</a:t>
            </a:r>
            <a:r>
              <a:rPr dirty="0" baseline="-23809" sz="1050" spc="367" i="1">
                <a:latin typeface="Times New Roman"/>
                <a:cs typeface="Times New Roman"/>
              </a:rPr>
              <a:t> </a:t>
            </a:r>
            <a:r>
              <a:rPr dirty="0" baseline="2222" sz="1875" spc="-44">
                <a:latin typeface="Symbol"/>
                <a:cs typeface="Symbol"/>
              </a:rPr>
              <a:t></a:t>
            </a:r>
            <a:r>
              <a:rPr dirty="0" baseline="2222" sz="1875" spc="-89">
                <a:latin typeface="Times New Roman"/>
                <a:cs typeface="Times New Roman"/>
              </a:rPr>
              <a:t> </a:t>
            </a:r>
            <a:r>
              <a:rPr dirty="0" baseline="2222" sz="1875" spc="-67">
                <a:latin typeface="Times New Roman"/>
                <a:cs typeface="Times New Roman"/>
              </a:rPr>
              <a:t>(1</a:t>
            </a:r>
            <a:r>
              <a:rPr dirty="0" baseline="2222" sz="1875" spc="-67">
                <a:latin typeface="Symbol"/>
                <a:cs typeface="Symbol"/>
              </a:rPr>
              <a:t></a:t>
            </a:r>
            <a:r>
              <a:rPr dirty="0" baseline="2222" sz="1875" spc="-292">
                <a:latin typeface="Times New Roman"/>
                <a:cs typeface="Times New Roman"/>
              </a:rPr>
              <a:t> </a:t>
            </a:r>
            <a:r>
              <a:rPr dirty="0" baseline="2136" sz="1950" i="1">
                <a:latin typeface="Symbol"/>
                <a:cs typeface="Symbol"/>
              </a:rPr>
              <a:t></a:t>
            </a:r>
            <a:r>
              <a:rPr dirty="0" baseline="-23809" sz="1050" i="1">
                <a:latin typeface="Times New Roman"/>
                <a:cs typeface="Times New Roman"/>
              </a:rPr>
              <a:t>i</a:t>
            </a:r>
            <a:r>
              <a:rPr dirty="0" baseline="-23809" sz="1050" spc="-60" i="1">
                <a:latin typeface="Times New Roman"/>
                <a:cs typeface="Times New Roman"/>
              </a:rPr>
              <a:t> </a:t>
            </a:r>
            <a:r>
              <a:rPr dirty="0" baseline="2222" sz="1875" spc="-30">
                <a:latin typeface="Times New Roman"/>
                <a:cs typeface="Times New Roman"/>
              </a:rPr>
              <a:t>)</a:t>
            </a:r>
            <a:r>
              <a:rPr dirty="0" baseline="2222" sz="1875" spc="-254">
                <a:latin typeface="Times New Roman"/>
                <a:cs typeface="Times New Roman"/>
              </a:rPr>
              <a:t> </a:t>
            </a:r>
            <a:r>
              <a:rPr dirty="0" baseline="2222" sz="1875" spc="-37">
                <a:latin typeface="Times New Roman"/>
                <a:cs typeface="Times New Roman"/>
              </a:rPr>
              <a:t>/</a:t>
            </a:r>
            <a:r>
              <a:rPr dirty="0" baseline="2222" sz="1875" spc="-284">
                <a:latin typeface="Times New Roman"/>
                <a:cs typeface="Times New Roman"/>
              </a:rPr>
              <a:t> </a:t>
            </a:r>
            <a:r>
              <a:rPr dirty="0" baseline="2136" sz="1950" spc="-52" i="1">
                <a:latin typeface="Symbol"/>
                <a:cs typeface="Symbol"/>
              </a:rPr>
              <a:t></a:t>
            </a:r>
            <a:r>
              <a:rPr dirty="0" baseline="-23809" sz="1050" spc="-52" i="1">
                <a:latin typeface="Times New Roman"/>
                <a:cs typeface="Times New Roman"/>
              </a:rPr>
              <a:t>i</a:t>
            </a:r>
            <a:endParaRPr baseline="-23809" sz="1050">
              <a:latin typeface="Times New Roman"/>
              <a:cs typeface="Times New Roman"/>
            </a:endParaRPr>
          </a:p>
          <a:p>
            <a:pPr marL="252095" indent="-226695">
              <a:lnSpc>
                <a:spcPct val="100000"/>
              </a:lnSpc>
              <a:spcBef>
                <a:spcPts val="1110"/>
              </a:spcBef>
              <a:buFont typeface="Times New Roman"/>
              <a:buAutoNum type="alphaLcPeriod" startAt="4"/>
              <a:tabLst>
                <a:tab pos="252095" algn="l"/>
              </a:tabLst>
            </a:pPr>
            <a:r>
              <a:rPr dirty="0" sz="1000" i="1">
                <a:latin typeface="Times New Roman"/>
                <a:cs typeface="Times New Roman"/>
              </a:rPr>
              <a:t>for</a:t>
            </a:r>
            <a:r>
              <a:rPr dirty="0" sz="1000" spc="20" i="1">
                <a:latin typeface="Times New Roman"/>
                <a:cs typeface="Times New Roman"/>
              </a:rPr>
              <a:t> </a:t>
            </a:r>
            <a:r>
              <a:rPr dirty="0" sz="1000" i="1">
                <a:latin typeface="Times New Roman"/>
                <a:cs typeface="Times New Roman"/>
              </a:rPr>
              <a:t>each</a:t>
            </a:r>
            <a:r>
              <a:rPr dirty="0" sz="1000" spc="204" i="1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</a:t>
            </a:r>
            <a:r>
              <a:rPr dirty="0" sz="1200" i="1">
                <a:latin typeface="Times New Roman"/>
                <a:cs typeface="Times New Roman"/>
              </a:rPr>
              <a:t>x</a:t>
            </a:r>
            <a:r>
              <a:rPr dirty="0" sz="1200">
                <a:latin typeface="Times New Roman"/>
                <a:cs typeface="Times New Roman"/>
              </a:rPr>
              <a:t>(</a:t>
            </a:r>
            <a:r>
              <a:rPr dirty="0" sz="1200" i="1">
                <a:latin typeface="Times New Roman"/>
                <a:cs typeface="Times New Roman"/>
              </a:rPr>
              <a:t>n</a:t>
            </a:r>
            <a:r>
              <a:rPr dirty="0" sz="1200">
                <a:latin typeface="Times New Roman"/>
                <a:cs typeface="Times New Roman"/>
              </a:rPr>
              <a:t>),</a:t>
            </a:r>
            <a:r>
              <a:rPr dirty="0" sz="1200" spc="-155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d</a:t>
            </a:r>
            <a:r>
              <a:rPr dirty="0" sz="1200" spc="-170" i="1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(</a:t>
            </a:r>
            <a:r>
              <a:rPr dirty="0" sz="1200" spc="-10" i="1">
                <a:latin typeface="Times New Roman"/>
                <a:cs typeface="Times New Roman"/>
              </a:rPr>
              <a:t>n</a:t>
            </a:r>
            <a:r>
              <a:rPr dirty="0" sz="1200" spc="-10">
                <a:latin typeface="Times New Roman"/>
                <a:cs typeface="Times New Roman"/>
              </a:rPr>
              <a:t>))</a:t>
            </a:r>
            <a:r>
              <a:rPr dirty="0" sz="1200" spc="-145">
                <a:latin typeface="Times New Roman"/>
                <a:cs typeface="Times New Roman"/>
              </a:rPr>
              <a:t> </a:t>
            </a:r>
            <a:r>
              <a:rPr dirty="0" sz="1200">
                <a:latin typeface="Symbol"/>
                <a:cs typeface="Symbol"/>
              </a:rPr>
              <a:t></a:t>
            </a:r>
            <a:r>
              <a:rPr dirty="0" sz="1200" i="1">
                <a:latin typeface="Times New Roman"/>
                <a:cs typeface="Times New Roman"/>
              </a:rPr>
              <a:t>T</a:t>
            </a:r>
            <a:r>
              <a:rPr dirty="0" sz="1200" spc="70" i="1">
                <a:latin typeface="Times New Roman"/>
                <a:cs typeface="Times New Roman"/>
              </a:rPr>
              <a:t> </a:t>
            </a:r>
            <a:r>
              <a:rPr dirty="0" sz="1000" spc="-50">
                <a:latin typeface="Times New Roman"/>
                <a:cs typeface="Times New Roman"/>
              </a:rPr>
              <a:t>,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8413670" y="4537923"/>
            <a:ext cx="38735" cy="13779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dirty="0" sz="700" spc="-50" i="1">
                <a:latin typeface="Times New Roman"/>
                <a:cs typeface="Times New Roman"/>
              </a:rPr>
              <a:t>i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7980340" y="4431220"/>
            <a:ext cx="674370" cy="2171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250">
                <a:latin typeface="Times New Roman"/>
                <a:cs typeface="Times New Roman"/>
              </a:rPr>
              <a:t>(</a:t>
            </a:r>
            <a:r>
              <a:rPr dirty="0" sz="1250" i="1">
                <a:latin typeface="Times New Roman"/>
                <a:cs typeface="Times New Roman"/>
              </a:rPr>
              <a:t>n</a:t>
            </a:r>
            <a:r>
              <a:rPr dirty="0" sz="1250">
                <a:latin typeface="Times New Roman"/>
                <a:cs typeface="Times New Roman"/>
              </a:rPr>
              <a:t>)</a:t>
            </a:r>
            <a:r>
              <a:rPr dirty="0" sz="1250" spc="-60">
                <a:latin typeface="Times New Roman"/>
                <a:cs typeface="Times New Roman"/>
              </a:rPr>
              <a:t> </a:t>
            </a:r>
            <a:r>
              <a:rPr dirty="0" sz="1250">
                <a:latin typeface="Symbol"/>
                <a:cs typeface="Symbol"/>
              </a:rPr>
              <a:t></a:t>
            </a:r>
            <a:r>
              <a:rPr dirty="0" sz="1250" spc="-40">
                <a:latin typeface="Times New Roman"/>
                <a:cs typeface="Times New Roman"/>
              </a:rPr>
              <a:t> </a:t>
            </a:r>
            <a:r>
              <a:rPr dirty="0" sz="1250" spc="-10" i="1">
                <a:latin typeface="Times New Roman"/>
                <a:cs typeface="Times New Roman"/>
              </a:rPr>
              <a:t>w</a:t>
            </a:r>
            <a:r>
              <a:rPr dirty="0" sz="1250" spc="-80" i="1">
                <a:latin typeface="Times New Roman"/>
                <a:cs typeface="Times New Roman"/>
              </a:rPr>
              <a:t> </a:t>
            </a:r>
            <a:r>
              <a:rPr dirty="0" sz="1250" spc="-25">
                <a:latin typeface="Times New Roman"/>
                <a:cs typeface="Times New Roman"/>
              </a:rPr>
              <a:t>(</a:t>
            </a:r>
            <a:r>
              <a:rPr dirty="0" sz="1250" spc="-25" i="1">
                <a:latin typeface="Times New Roman"/>
                <a:cs typeface="Times New Roman"/>
              </a:rPr>
              <a:t>n</a:t>
            </a:r>
            <a:r>
              <a:rPr dirty="0" sz="1250" spc="-25">
                <a:latin typeface="Times New Roman"/>
                <a:cs typeface="Times New Roman"/>
              </a:rPr>
              <a:t>)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4100988" y="4426299"/>
            <a:ext cx="3923665" cy="8782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80059">
              <a:lnSpc>
                <a:spcPts val="1225"/>
              </a:lnSpc>
              <a:spcBef>
                <a:spcPts val="125"/>
              </a:spcBef>
            </a:pPr>
            <a:r>
              <a:rPr dirty="0" sz="1100">
                <a:latin typeface="Century"/>
                <a:cs typeface="Century"/>
              </a:rPr>
              <a:t>if</a:t>
            </a:r>
            <a:r>
              <a:rPr dirty="0" sz="1100" spc="170">
                <a:latin typeface="Century"/>
                <a:cs typeface="Century"/>
              </a:rPr>
              <a:t> </a:t>
            </a:r>
            <a:r>
              <a:rPr dirty="0" sz="1150" spc="60" i="1">
                <a:latin typeface="Times New Roman"/>
                <a:cs typeface="Times New Roman"/>
              </a:rPr>
              <a:t>NN</a:t>
            </a:r>
            <a:r>
              <a:rPr dirty="0" baseline="47008" sz="975" spc="89" i="1">
                <a:latin typeface="Times New Roman"/>
                <a:cs typeface="Times New Roman"/>
              </a:rPr>
              <a:t>i</a:t>
            </a:r>
            <a:r>
              <a:rPr dirty="0" baseline="47008" sz="975" spc="-37" i="1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(</a:t>
            </a:r>
            <a:r>
              <a:rPr dirty="0" sz="1150" i="1">
                <a:latin typeface="Times New Roman"/>
                <a:cs typeface="Times New Roman"/>
              </a:rPr>
              <a:t>x</a:t>
            </a:r>
            <a:r>
              <a:rPr dirty="0" sz="1150" spc="195" i="1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)</a:t>
            </a:r>
            <a:r>
              <a:rPr dirty="0" sz="1150" spc="-5">
                <a:latin typeface="Times New Roman"/>
                <a:cs typeface="Times New Roman"/>
              </a:rPr>
              <a:t> </a:t>
            </a:r>
            <a:r>
              <a:rPr dirty="0" sz="1150">
                <a:latin typeface="Symbol"/>
                <a:cs typeface="Symbol"/>
              </a:rPr>
              <a:t></a:t>
            </a:r>
            <a:r>
              <a:rPr dirty="0" sz="1150" spc="15">
                <a:latin typeface="Times New Roman"/>
                <a:cs typeface="Times New Roman"/>
              </a:rPr>
              <a:t> </a:t>
            </a:r>
            <a:r>
              <a:rPr dirty="0" sz="1150" i="1">
                <a:latin typeface="Times New Roman"/>
                <a:cs typeface="Times New Roman"/>
              </a:rPr>
              <a:t>d</a:t>
            </a:r>
            <a:r>
              <a:rPr dirty="0" sz="1150" spc="145" i="1">
                <a:latin typeface="Times New Roman"/>
                <a:cs typeface="Times New Roman"/>
              </a:rPr>
              <a:t>  </a:t>
            </a:r>
            <a:r>
              <a:rPr dirty="0" sz="1100">
                <a:latin typeface="Century"/>
                <a:cs typeface="Century"/>
              </a:rPr>
              <a:t>then</a:t>
            </a:r>
            <a:r>
              <a:rPr dirty="0" sz="1100" spc="140">
                <a:latin typeface="Century"/>
                <a:cs typeface="Century"/>
              </a:rPr>
              <a:t> </a:t>
            </a:r>
            <a:r>
              <a:rPr dirty="0" baseline="2222" sz="1875" i="1">
                <a:latin typeface="Times New Roman"/>
                <a:cs typeface="Times New Roman"/>
              </a:rPr>
              <a:t>w</a:t>
            </a:r>
            <a:r>
              <a:rPr dirty="0" baseline="2222" sz="1875" spc="225" i="1">
                <a:latin typeface="Times New Roman"/>
                <a:cs typeface="Times New Roman"/>
              </a:rPr>
              <a:t>  </a:t>
            </a:r>
            <a:r>
              <a:rPr dirty="0" baseline="2222" sz="1875" spc="-15">
                <a:latin typeface="Times New Roman"/>
                <a:cs typeface="Times New Roman"/>
              </a:rPr>
              <a:t>(</a:t>
            </a:r>
            <a:r>
              <a:rPr dirty="0" baseline="2222" sz="1875" spc="-15" i="1">
                <a:latin typeface="Times New Roman"/>
                <a:cs typeface="Times New Roman"/>
              </a:rPr>
              <a:t>n</a:t>
            </a:r>
            <a:r>
              <a:rPr dirty="0" baseline="2222" sz="1875" spc="-15">
                <a:latin typeface="Times New Roman"/>
                <a:cs typeface="Times New Roman"/>
              </a:rPr>
              <a:t>)</a:t>
            </a:r>
            <a:r>
              <a:rPr dirty="0" baseline="2222" sz="1875" spc="-97">
                <a:latin typeface="Times New Roman"/>
                <a:cs typeface="Times New Roman"/>
              </a:rPr>
              <a:t> </a:t>
            </a:r>
            <a:r>
              <a:rPr dirty="0" baseline="2222" sz="1875">
                <a:latin typeface="Symbol"/>
                <a:cs typeface="Symbol"/>
              </a:rPr>
              <a:t></a:t>
            </a:r>
            <a:r>
              <a:rPr dirty="0" baseline="2222" sz="1875" spc="-67">
                <a:latin typeface="Times New Roman"/>
                <a:cs typeface="Times New Roman"/>
              </a:rPr>
              <a:t> </a:t>
            </a:r>
            <a:r>
              <a:rPr dirty="0" baseline="2222" sz="1875" spc="-37" i="1">
                <a:latin typeface="Times New Roman"/>
                <a:cs typeface="Times New Roman"/>
              </a:rPr>
              <a:t>w</a:t>
            </a:r>
            <a:r>
              <a:rPr dirty="0" baseline="2222" sz="1875" spc="-127" i="1">
                <a:latin typeface="Times New Roman"/>
                <a:cs typeface="Times New Roman"/>
              </a:rPr>
              <a:t> </a:t>
            </a:r>
            <a:r>
              <a:rPr dirty="0" baseline="2222" sz="1875">
                <a:latin typeface="Times New Roman"/>
                <a:cs typeface="Times New Roman"/>
              </a:rPr>
              <a:t>(</a:t>
            </a:r>
            <a:r>
              <a:rPr dirty="0" baseline="2222" sz="1875" i="1">
                <a:latin typeface="Times New Roman"/>
                <a:cs typeface="Times New Roman"/>
              </a:rPr>
              <a:t>n</a:t>
            </a:r>
            <a:r>
              <a:rPr dirty="0" baseline="2222" sz="1875">
                <a:latin typeface="Times New Roman"/>
                <a:cs typeface="Times New Roman"/>
              </a:rPr>
              <a:t>).</a:t>
            </a:r>
            <a:r>
              <a:rPr dirty="0" baseline="2136" sz="1950" i="1">
                <a:latin typeface="Symbol"/>
                <a:cs typeface="Symbol"/>
              </a:rPr>
              <a:t></a:t>
            </a:r>
            <a:r>
              <a:rPr dirty="0" baseline="2136" sz="1950" spc="585">
                <a:latin typeface="Times New Roman"/>
                <a:cs typeface="Times New Roman"/>
              </a:rPr>
              <a:t> </a:t>
            </a:r>
            <a:r>
              <a:rPr dirty="0" sz="1050">
                <a:latin typeface="Century"/>
                <a:cs typeface="Century"/>
              </a:rPr>
              <a:t>,</a:t>
            </a:r>
            <a:r>
              <a:rPr dirty="0" sz="1050" spc="-25">
                <a:latin typeface="Century"/>
                <a:cs typeface="Century"/>
              </a:rPr>
              <a:t> </a:t>
            </a:r>
            <a:r>
              <a:rPr dirty="0" sz="1100" spc="-20">
                <a:latin typeface="Century"/>
                <a:cs typeface="Century"/>
              </a:rPr>
              <a:t>otherwise</a:t>
            </a:r>
            <a:r>
              <a:rPr dirty="0" sz="1100" spc="145">
                <a:latin typeface="Century"/>
                <a:cs typeface="Century"/>
              </a:rPr>
              <a:t> </a:t>
            </a:r>
            <a:r>
              <a:rPr dirty="0" baseline="2222" sz="1875" spc="-75" i="1">
                <a:latin typeface="Times New Roman"/>
                <a:cs typeface="Times New Roman"/>
              </a:rPr>
              <a:t>w</a:t>
            </a:r>
            <a:endParaRPr baseline="2222" sz="1875">
              <a:latin typeface="Times New Roman"/>
              <a:cs typeface="Times New Roman"/>
            </a:endParaRPr>
          </a:p>
          <a:p>
            <a:pPr marL="1027430">
              <a:lnSpc>
                <a:spcPts val="505"/>
              </a:lnSpc>
              <a:tabLst>
                <a:tab pos="1375410" algn="l"/>
                <a:tab pos="1915795" algn="l"/>
                <a:tab pos="2480310" algn="l"/>
                <a:tab pos="2825115" algn="l"/>
                <a:tab pos="3742690" algn="l"/>
              </a:tabLst>
            </a:pPr>
            <a:r>
              <a:rPr dirty="0" sz="650" spc="-50" i="1">
                <a:latin typeface="Times New Roman"/>
                <a:cs typeface="Times New Roman"/>
              </a:rPr>
              <a:t>n</a:t>
            </a:r>
            <a:r>
              <a:rPr dirty="0" sz="650" i="1">
                <a:latin typeface="Times New Roman"/>
                <a:cs typeface="Times New Roman"/>
              </a:rPr>
              <a:t>	</a:t>
            </a:r>
            <a:r>
              <a:rPr dirty="0" sz="650" spc="-50" i="1">
                <a:latin typeface="Times New Roman"/>
                <a:cs typeface="Times New Roman"/>
              </a:rPr>
              <a:t>n</a:t>
            </a:r>
            <a:r>
              <a:rPr dirty="0" sz="650" i="1">
                <a:latin typeface="Times New Roman"/>
                <a:cs typeface="Times New Roman"/>
              </a:rPr>
              <a:t>	</a:t>
            </a:r>
            <a:r>
              <a:rPr dirty="0" sz="700" i="1">
                <a:latin typeface="Times New Roman"/>
                <a:cs typeface="Times New Roman"/>
              </a:rPr>
              <a:t>i</a:t>
            </a:r>
            <a:r>
              <a:rPr dirty="0" sz="700" spc="-105" i="1">
                <a:latin typeface="Times New Roman"/>
                <a:cs typeface="Times New Roman"/>
              </a:rPr>
              <a:t> </a:t>
            </a:r>
            <a:r>
              <a:rPr dirty="0" sz="700" spc="-25">
                <a:latin typeface="Symbol"/>
                <a:cs typeface="Symbol"/>
              </a:rPr>
              <a:t></a:t>
            </a:r>
            <a:r>
              <a:rPr dirty="0" sz="700" spc="-25">
                <a:latin typeface="Times New Roman"/>
                <a:cs typeface="Times New Roman"/>
              </a:rPr>
              <a:t>1</a:t>
            </a:r>
            <a:r>
              <a:rPr dirty="0" sz="700">
                <a:latin typeface="Times New Roman"/>
                <a:cs typeface="Times New Roman"/>
              </a:rPr>
              <a:t>	</a:t>
            </a:r>
            <a:r>
              <a:rPr dirty="0" sz="700" spc="-50" i="1">
                <a:latin typeface="Times New Roman"/>
                <a:cs typeface="Times New Roman"/>
              </a:rPr>
              <a:t>i</a:t>
            </a:r>
            <a:r>
              <a:rPr dirty="0" sz="700" i="1">
                <a:latin typeface="Times New Roman"/>
                <a:cs typeface="Times New Roman"/>
              </a:rPr>
              <a:t>	</a:t>
            </a:r>
            <a:r>
              <a:rPr dirty="0" sz="700" spc="-50" i="1">
                <a:latin typeface="Times New Roman"/>
                <a:cs typeface="Times New Roman"/>
              </a:rPr>
              <a:t>i</a:t>
            </a:r>
            <a:r>
              <a:rPr dirty="0" sz="700" i="1">
                <a:latin typeface="Times New Roman"/>
                <a:cs typeface="Times New Roman"/>
              </a:rPr>
              <a:t>	i</a:t>
            </a:r>
            <a:r>
              <a:rPr dirty="0" sz="700" spc="-114" i="1">
                <a:latin typeface="Times New Roman"/>
                <a:cs typeface="Times New Roman"/>
              </a:rPr>
              <a:t> </a:t>
            </a:r>
            <a:r>
              <a:rPr dirty="0" sz="700" spc="-25">
                <a:latin typeface="Symbol"/>
                <a:cs typeface="Symbol"/>
              </a:rPr>
              <a:t></a:t>
            </a:r>
            <a:r>
              <a:rPr dirty="0" sz="700" spc="-25">
                <a:latin typeface="Times New Roman"/>
                <a:cs typeface="Times New Roman"/>
              </a:rPr>
              <a:t>1</a:t>
            </a: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700">
              <a:latin typeface="Times New Roman"/>
              <a:cs typeface="Times New Roman"/>
            </a:endParaRPr>
          </a:p>
          <a:p>
            <a:pPr marL="252729">
              <a:lnSpc>
                <a:spcPts val="1175"/>
              </a:lnSpc>
              <a:tabLst>
                <a:tab pos="480059" algn="l"/>
              </a:tabLst>
            </a:pPr>
            <a:r>
              <a:rPr dirty="0" sz="1000" spc="-25">
                <a:latin typeface="Times New Roman"/>
                <a:cs typeface="Times New Roman"/>
              </a:rPr>
              <a:t>f.</a:t>
            </a:r>
            <a:r>
              <a:rPr dirty="0" sz="1000">
                <a:latin typeface="Times New Roman"/>
                <a:cs typeface="Times New Roman"/>
              </a:rPr>
              <a:t>	</a:t>
            </a:r>
            <a:r>
              <a:rPr dirty="0" sz="1000" spc="-10">
                <a:latin typeface="Times New Roman"/>
                <a:cs typeface="Times New Roman"/>
              </a:rPr>
              <a:t>Normalize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the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weights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of</a:t>
            </a:r>
            <a:r>
              <a:rPr dirty="0" sz="1000" spc="50">
                <a:latin typeface="Times New Roman"/>
                <a:cs typeface="Times New Roman"/>
              </a:rPr>
              <a:t> </a:t>
            </a:r>
            <a:r>
              <a:rPr dirty="0" sz="1000" spc="-60" i="1">
                <a:latin typeface="Times New Roman"/>
                <a:cs typeface="Times New Roman"/>
              </a:rPr>
              <a:t>T</a:t>
            </a:r>
            <a:endParaRPr sz="1000">
              <a:latin typeface="Times New Roman"/>
              <a:cs typeface="Times New Roman"/>
            </a:endParaRPr>
          </a:p>
          <a:p>
            <a:pPr marL="57150">
              <a:lnSpc>
                <a:spcPts val="1175"/>
              </a:lnSpc>
            </a:pPr>
            <a:r>
              <a:rPr dirty="0" sz="1000" spc="-50">
                <a:latin typeface="Times New Roman"/>
                <a:cs typeface="Times New Roman"/>
              </a:rPr>
              <a:t>}</a:t>
            </a:r>
            <a:endParaRPr sz="10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530"/>
              </a:spcBef>
            </a:pPr>
            <a:r>
              <a:rPr dirty="0" sz="1000">
                <a:latin typeface="Times New Roman"/>
                <a:cs typeface="Times New Roman"/>
              </a:rPr>
              <a:t>3.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Ensemble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decision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is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made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in</a:t>
            </a:r>
            <a:r>
              <a:rPr dirty="0" sz="1000" spc="3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weighted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voting</a:t>
            </a:r>
            <a:r>
              <a:rPr dirty="0" sz="1000" spc="3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way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6032" y="2410079"/>
            <a:ext cx="2514981" cy="2541651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990600" y="3677411"/>
            <a:ext cx="506095" cy="325120"/>
            <a:chOff x="990600" y="3677411"/>
            <a:chExt cx="506095" cy="325120"/>
          </a:xfrm>
        </p:grpSpPr>
        <p:sp>
          <p:nvSpPr>
            <p:cNvPr id="4" name="object 4" descr=""/>
            <p:cNvSpPr/>
            <p:nvPr/>
          </p:nvSpPr>
          <p:spPr>
            <a:xfrm>
              <a:off x="1000505" y="3687317"/>
              <a:ext cx="486409" cy="304800"/>
            </a:xfrm>
            <a:custGeom>
              <a:avLst/>
              <a:gdLst/>
              <a:ahLst/>
              <a:cxnLst/>
              <a:rect l="l" t="t" r="r" b="b"/>
              <a:pathLst>
                <a:path w="486409" h="304800">
                  <a:moveTo>
                    <a:pt x="255244" y="0"/>
                  </a:moveTo>
                  <a:lnTo>
                    <a:pt x="255244" y="76199"/>
                  </a:lnTo>
                  <a:lnTo>
                    <a:pt x="0" y="76199"/>
                  </a:lnTo>
                  <a:lnTo>
                    <a:pt x="0" y="228599"/>
                  </a:lnTo>
                  <a:lnTo>
                    <a:pt x="255244" y="228599"/>
                  </a:lnTo>
                  <a:lnTo>
                    <a:pt x="255244" y="304799"/>
                  </a:lnTo>
                  <a:lnTo>
                    <a:pt x="486156" y="152399"/>
                  </a:lnTo>
                  <a:lnTo>
                    <a:pt x="2552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000505" y="3687317"/>
              <a:ext cx="486409" cy="304800"/>
            </a:xfrm>
            <a:custGeom>
              <a:avLst/>
              <a:gdLst/>
              <a:ahLst/>
              <a:cxnLst/>
              <a:rect l="l" t="t" r="r" b="b"/>
              <a:pathLst>
                <a:path w="486409" h="304800">
                  <a:moveTo>
                    <a:pt x="0" y="76199"/>
                  </a:moveTo>
                  <a:lnTo>
                    <a:pt x="255244" y="76199"/>
                  </a:lnTo>
                  <a:lnTo>
                    <a:pt x="255244" y="0"/>
                  </a:lnTo>
                  <a:lnTo>
                    <a:pt x="486156" y="152399"/>
                  </a:lnTo>
                  <a:lnTo>
                    <a:pt x="255244" y="304799"/>
                  </a:lnTo>
                  <a:lnTo>
                    <a:pt x="255244" y="228599"/>
                  </a:lnTo>
                  <a:lnTo>
                    <a:pt x="0" y="228599"/>
                  </a:lnTo>
                  <a:lnTo>
                    <a:pt x="0" y="76199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/>
          <p:nvPr/>
        </p:nvSpPr>
        <p:spPr>
          <a:xfrm>
            <a:off x="5186934" y="3633978"/>
            <a:ext cx="1270" cy="995044"/>
          </a:xfrm>
          <a:custGeom>
            <a:avLst/>
            <a:gdLst/>
            <a:ahLst/>
            <a:cxnLst/>
            <a:rect l="l" t="t" r="r" b="b"/>
            <a:pathLst>
              <a:path w="1270" h="995045">
                <a:moveTo>
                  <a:pt x="0" y="0"/>
                </a:moveTo>
                <a:lnTo>
                  <a:pt x="762" y="994791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637781" y="3249929"/>
            <a:ext cx="452755" cy="615950"/>
          </a:xfrm>
          <a:custGeom>
            <a:avLst/>
            <a:gdLst/>
            <a:ahLst/>
            <a:cxnLst/>
            <a:rect l="l" t="t" r="r" b="b"/>
            <a:pathLst>
              <a:path w="452754" h="615950">
                <a:moveTo>
                  <a:pt x="0" y="307848"/>
                </a:moveTo>
                <a:lnTo>
                  <a:pt x="3646" y="252503"/>
                </a:lnTo>
                <a:lnTo>
                  <a:pt x="14161" y="200416"/>
                </a:lnTo>
                <a:lnTo>
                  <a:pt x="30903" y="152456"/>
                </a:lnTo>
                <a:lnTo>
                  <a:pt x="53233" y="109491"/>
                </a:lnTo>
                <a:lnTo>
                  <a:pt x="80511" y="72391"/>
                </a:lnTo>
                <a:lnTo>
                  <a:pt x="112098" y="42022"/>
                </a:lnTo>
                <a:lnTo>
                  <a:pt x="147354" y="19255"/>
                </a:lnTo>
                <a:lnTo>
                  <a:pt x="185639" y="4958"/>
                </a:lnTo>
                <a:lnTo>
                  <a:pt x="226314" y="0"/>
                </a:lnTo>
                <a:lnTo>
                  <a:pt x="266988" y="4958"/>
                </a:lnTo>
                <a:lnTo>
                  <a:pt x="305273" y="19255"/>
                </a:lnTo>
                <a:lnTo>
                  <a:pt x="340529" y="42022"/>
                </a:lnTo>
                <a:lnTo>
                  <a:pt x="372116" y="72391"/>
                </a:lnTo>
                <a:lnTo>
                  <a:pt x="399394" y="109491"/>
                </a:lnTo>
                <a:lnTo>
                  <a:pt x="421724" y="152456"/>
                </a:lnTo>
                <a:lnTo>
                  <a:pt x="438466" y="200416"/>
                </a:lnTo>
                <a:lnTo>
                  <a:pt x="448981" y="252503"/>
                </a:lnTo>
                <a:lnTo>
                  <a:pt x="452627" y="307848"/>
                </a:lnTo>
                <a:lnTo>
                  <a:pt x="448981" y="363192"/>
                </a:lnTo>
                <a:lnTo>
                  <a:pt x="438466" y="415279"/>
                </a:lnTo>
                <a:lnTo>
                  <a:pt x="421724" y="463239"/>
                </a:lnTo>
                <a:lnTo>
                  <a:pt x="399394" y="506204"/>
                </a:lnTo>
                <a:lnTo>
                  <a:pt x="372116" y="543304"/>
                </a:lnTo>
                <a:lnTo>
                  <a:pt x="340529" y="573673"/>
                </a:lnTo>
                <a:lnTo>
                  <a:pt x="305273" y="596440"/>
                </a:lnTo>
                <a:lnTo>
                  <a:pt x="266988" y="610737"/>
                </a:lnTo>
                <a:lnTo>
                  <a:pt x="226314" y="615696"/>
                </a:lnTo>
                <a:lnTo>
                  <a:pt x="185639" y="610737"/>
                </a:lnTo>
                <a:lnTo>
                  <a:pt x="147354" y="596440"/>
                </a:lnTo>
                <a:lnTo>
                  <a:pt x="112098" y="573673"/>
                </a:lnTo>
                <a:lnTo>
                  <a:pt x="80511" y="543304"/>
                </a:lnTo>
                <a:lnTo>
                  <a:pt x="53233" y="506204"/>
                </a:lnTo>
                <a:lnTo>
                  <a:pt x="30903" y="463239"/>
                </a:lnTo>
                <a:lnTo>
                  <a:pt x="14161" y="415279"/>
                </a:lnTo>
                <a:lnTo>
                  <a:pt x="3646" y="363192"/>
                </a:lnTo>
                <a:lnTo>
                  <a:pt x="0" y="3078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6760591" y="3320288"/>
            <a:ext cx="20701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0">
                <a:latin typeface="Arial"/>
                <a:cs typeface="Arial"/>
              </a:rPr>
              <a:t>∑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7222235" y="3459479"/>
            <a:ext cx="295910" cy="208915"/>
            <a:chOff x="7222235" y="3459479"/>
            <a:chExt cx="295910" cy="208915"/>
          </a:xfrm>
        </p:grpSpPr>
        <p:sp>
          <p:nvSpPr>
            <p:cNvPr id="10" name="object 10" descr=""/>
            <p:cNvSpPr/>
            <p:nvPr/>
          </p:nvSpPr>
          <p:spPr>
            <a:xfrm>
              <a:off x="7232141" y="3469385"/>
              <a:ext cx="276225" cy="189230"/>
            </a:xfrm>
            <a:custGeom>
              <a:avLst/>
              <a:gdLst/>
              <a:ahLst/>
              <a:cxnLst/>
              <a:rect l="l" t="t" r="r" b="b"/>
              <a:pathLst>
                <a:path w="276225" h="189229">
                  <a:moveTo>
                    <a:pt x="206882" y="0"/>
                  </a:moveTo>
                  <a:lnTo>
                    <a:pt x="206882" y="47243"/>
                  </a:lnTo>
                  <a:lnTo>
                    <a:pt x="0" y="47243"/>
                  </a:lnTo>
                  <a:lnTo>
                    <a:pt x="0" y="141731"/>
                  </a:lnTo>
                  <a:lnTo>
                    <a:pt x="206882" y="141731"/>
                  </a:lnTo>
                  <a:lnTo>
                    <a:pt x="206882" y="188975"/>
                  </a:lnTo>
                  <a:lnTo>
                    <a:pt x="275843" y="94487"/>
                  </a:lnTo>
                  <a:lnTo>
                    <a:pt x="2068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7232141" y="3469385"/>
              <a:ext cx="276225" cy="189230"/>
            </a:xfrm>
            <a:custGeom>
              <a:avLst/>
              <a:gdLst/>
              <a:ahLst/>
              <a:cxnLst/>
              <a:rect l="l" t="t" r="r" b="b"/>
              <a:pathLst>
                <a:path w="276225" h="189229">
                  <a:moveTo>
                    <a:pt x="0" y="47243"/>
                  </a:moveTo>
                  <a:lnTo>
                    <a:pt x="206882" y="47243"/>
                  </a:lnTo>
                  <a:lnTo>
                    <a:pt x="206882" y="0"/>
                  </a:lnTo>
                  <a:lnTo>
                    <a:pt x="275843" y="94487"/>
                  </a:lnTo>
                  <a:lnTo>
                    <a:pt x="206882" y="188975"/>
                  </a:lnTo>
                  <a:lnTo>
                    <a:pt x="206882" y="141731"/>
                  </a:lnTo>
                  <a:lnTo>
                    <a:pt x="0" y="141731"/>
                  </a:lnTo>
                  <a:lnTo>
                    <a:pt x="0" y="47243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1516380" y="2641092"/>
            <a:ext cx="853440" cy="2354580"/>
            <a:chOff x="1516380" y="2641092"/>
            <a:chExt cx="853440" cy="2354580"/>
          </a:xfrm>
        </p:grpSpPr>
        <p:sp>
          <p:nvSpPr>
            <p:cNvPr id="13" name="object 13" descr=""/>
            <p:cNvSpPr/>
            <p:nvPr/>
          </p:nvSpPr>
          <p:spPr>
            <a:xfrm>
              <a:off x="1524000" y="2648712"/>
              <a:ext cx="838200" cy="2339340"/>
            </a:xfrm>
            <a:custGeom>
              <a:avLst/>
              <a:gdLst/>
              <a:ahLst/>
              <a:cxnLst/>
              <a:rect l="l" t="t" r="r" b="b"/>
              <a:pathLst>
                <a:path w="838200" h="2339340">
                  <a:moveTo>
                    <a:pt x="670560" y="0"/>
                  </a:moveTo>
                  <a:lnTo>
                    <a:pt x="167639" y="0"/>
                  </a:lnTo>
                  <a:lnTo>
                    <a:pt x="0" y="1169670"/>
                  </a:lnTo>
                  <a:lnTo>
                    <a:pt x="167639" y="2339340"/>
                  </a:lnTo>
                  <a:lnTo>
                    <a:pt x="670560" y="2339340"/>
                  </a:lnTo>
                  <a:lnTo>
                    <a:pt x="838200" y="1169670"/>
                  </a:lnTo>
                  <a:lnTo>
                    <a:pt x="6705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524000" y="2648712"/>
              <a:ext cx="838200" cy="2339340"/>
            </a:xfrm>
            <a:custGeom>
              <a:avLst/>
              <a:gdLst/>
              <a:ahLst/>
              <a:cxnLst/>
              <a:rect l="l" t="t" r="r" b="b"/>
              <a:pathLst>
                <a:path w="838200" h="2339340">
                  <a:moveTo>
                    <a:pt x="0" y="1169670"/>
                  </a:moveTo>
                  <a:lnTo>
                    <a:pt x="167639" y="0"/>
                  </a:lnTo>
                  <a:lnTo>
                    <a:pt x="670560" y="0"/>
                  </a:lnTo>
                  <a:lnTo>
                    <a:pt x="838200" y="1169670"/>
                  </a:lnTo>
                  <a:lnTo>
                    <a:pt x="670560" y="2339340"/>
                  </a:lnTo>
                  <a:lnTo>
                    <a:pt x="167639" y="2339340"/>
                  </a:lnTo>
                  <a:lnTo>
                    <a:pt x="0" y="1169670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 descr=""/>
          <p:cNvGrpSpPr/>
          <p:nvPr/>
        </p:nvGrpSpPr>
        <p:grpSpPr>
          <a:xfrm>
            <a:off x="4745482" y="2342133"/>
            <a:ext cx="1882775" cy="1252220"/>
            <a:chOff x="4745482" y="2342133"/>
            <a:chExt cx="1882775" cy="1252220"/>
          </a:xfrm>
        </p:grpSpPr>
        <p:sp>
          <p:nvSpPr>
            <p:cNvPr id="16" name="object 16" descr=""/>
            <p:cNvSpPr/>
            <p:nvPr/>
          </p:nvSpPr>
          <p:spPr>
            <a:xfrm>
              <a:off x="5843651" y="3307080"/>
              <a:ext cx="784860" cy="287020"/>
            </a:xfrm>
            <a:custGeom>
              <a:avLst/>
              <a:gdLst/>
              <a:ahLst/>
              <a:cxnLst/>
              <a:rect l="l" t="t" r="r" b="b"/>
              <a:pathLst>
                <a:path w="784859" h="287020">
                  <a:moveTo>
                    <a:pt x="710056" y="210820"/>
                  </a:moveTo>
                  <a:lnTo>
                    <a:pt x="708901" y="238510"/>
                  </a:lnTo>
                  <a:lnTo>
                    <a:pt x="721868" y="239522"/>
                  </a:lnTo>
                  <a:lnTo>
                    <a:pt x="720344" y="259207"/>
                  </a:lnTo>
                  <a:lnTo>
                    <a:pt x="708037" y="259207"/>
                  </a:lnTo>
                  <a:lnTo>
                    <a:pt x="706881" y="286893"/>
                  </a:lnTo>
                  <a:lnTo>
                    <a:pt x="768495" y="259207"/>
                  </a:lnTo>
                  <a:lnTo>
                    <a:pt x="720344" y="259207"/>
                  </a:lnTo>
                  <a:lnTo>
                    <a:pt x="708076" y="258271"/>
                  </a:lnTo>
                  <a:lnTo>
                    <a:pt x="770578" y="258271"/>
                  </a:lnTo>
                  <a:lnTo>
                    <a:pt x="784605" y="251968"/>
                  </a:lnTo>
                  <a:lnTo>
                    <a:pt x="710056" y="210820"/>
                  </a:lnTo>
                  <a:close/>
                </a:path>
                <a:path w="784859" h="287020">
                  <a:moveTo>
                    <a:pt x="708901" y="238510"/>
                  </a:moveTo>
                  <a:lnTo>
                    <a:pt x="708076" y="258271"/>
                  </a:lnTo>
                  <a:lnTo>
                    <a:pt x="720344" y="259207"/>
                  </a:lnTo>
                  <a:lnTo>
                    <a:pt x="721868" y="239522"/>
                  </a:lnTo>
                  <a:lnTo>
                    <a:pt x="708901" y="238510"/>
                  </a:lnTo>
                  <a:close/>
                </a:path>
                <a:path w="784859" h="287020">
                  <a:moveTo>
                    <a:pt x="405945" y="126237"/>
                  </a:moveTo>
                  <a:lnTo>
                    <a:pt x="386079" y="126237"/>
                  </a:lnTo>
                  <a:lnTo>
                    <a:pt x="386461" y="128143"/>
                  </a:lnTo>
                  <a:lnTo>
                    <a:pt x="386249" y="128143"/>
                  </a:lnTo>
                  <a:lnTo>
                    <a:pt x="386588" y="131953"/>
                  </a:lnTo>
                  <a:lnTo>
                    <a:pt x="387350" y="138811"/>
                  </a:lnTo>
                  <a:lnTo>
                    <a:pt x="387514" y="139573"/>
                  </a:lnTo>
                  <a:lnTo>
                    <a:pt x="389127" y="145034"/>
                  </a:lnTo>
                  <a:lnTo>
                    <a:pt x="389254" y="145669"/>
                  </a:lnTo>
                  <a:lnTo>
                    <a:pt x="416051" y="177673"/>
                  </a:lnTo>
                  <a:lnTo>
                    <a:pt x="452882" y="199644"/>
                  </a:lnTo>
                  <a:lnTo>
                    <a:pt x="488061" y="214503"/>
                  </a:lnTo>
                  <a:lnTo>
                    <a:pt x="543433" y="231775"/>
                  </a:lnTo>
                  <a:lnTo>
                    <a:pt x="606678" y="245745"/>
                  </a:lnTo>
                  <a:lnTo>
                    <a:pt x="675385" y="255778"/>
                  </a:lnTo>
                  <a:lnTo>
                    <a:pt x="708076" y="258271"/>
                  </a:lnTo>
                  <a:lnTo>
                    <a:pt x="708901" y="238510"/>
                  </a:lnTo>
                  <a:lnTo>
                    <a:pt x="677926" y="236093"/>
                  </a:lnTo>
                  <a:lnTo>
                    <a:pt x="643636" y="231775"/>
                  </a:lnTo>
                  <a:lnTo>
                    <a:pt x="578865" y="219964"/>
                  </a:lnTo>
                  <a:lnTo>
                    <a:pt x="520700" y="204724"/>
                  </a:lnTo>
                  <a:lnTo>
                    <a:pt x="483362" y="191389"/>
                  </a:lnTo>
                  <a:lnTo>
                    <a:pt x="443484" y="172339"/>
                  </a:lnTo>
                  <a:lnTo>
                    <a:pt x="413385" y="147955"/>
                  </a:lnTo>
                  <a:lnTo>
                    <a:pt x="408368" y="139573"/>
                  </a:lnTo>
                  <a:lnTo>
                    <a:pt x="408177" y="139573"/>
                  </a:lnTo>
                  <a:lnTo>
                    <a:pt x="407543" y="137922"/>
                  </a:lnTo>
                  <a:lnTo>
                    <a:pt x="407690" y="137922"/>
                  </a:lnTo>
                  <a:lnTo>
                    <a:pt x="407014" y="135636"/>
                  </a:lnTo>
                  <a:lnTo>
                    <a:pt x="406526" y="133985"/>
                  </a:lnTo>
                  <a:lnTo>
                    <a:pt x="406724" y="133985"/>
                  </a:lnTo>
                  <a:lnTo>
                    <a:pt x="406273" y="129921"/>
                  </a:lnTo>
                  <a:lnTo>
                    <a:pt x="406114" y="128143"/>
                  </a:lnTo>
                  <a:lnTo>
                    <a:pt x="386461" y="128143"/>
                  </a:lnTo>
                  <a:lnTo>
                    <a:pt x="386167" y="127219"/>
                  </a:lnTo>
                  <a:lnTo>
                    <a:pt x="406032" y="127219"/>
                  </a:lnTo>
                  <a:lnTo>
                    <a:pt x="405945" y="126237"/>
                  </a:lnTo>
                  <a:close/>
                </a:path>
                <a:path w="784859" h="287020">
                  <a:moveTo>
                    <a:pt x="407543" y="137922"/>
                  </a:moveTo>
                  <a:lnTo>
                    <a:pt x="408177" y="139573"/>
                  </a:lnTo>
                  <a:lnTo>
                    <a:pt x="407902" y="138641"/>
                  </a:lnTo>
                  <a:lnTo>
                    <a:pt x="407543" y="137922"/>
                  </a:lnTo>
                  <a:close/>
                </a:path>
                <a:path w="784859" h="287020">
                  <a:moveTo>
                    <a:pt x="407902" y="138641"/>
                  </a:moveTo>
                  <a:lnTo>
                    <a:pt x="408177" y="139573"/>
                  </a:lnTo>
                  <a:lnTo>
                    <a:pt x="408368" y="139573"/>
                  </a:lnTo>
                  <a:lnTo>
                    <a:pt x="407902" y="138641"/>
                  </a:lnTo>
                  <a:close/>
                </a:path>
                <a:path w="784859" h="287020">
                  <a:moveTo>
                    <a:pt x="407690" y="137922"/>
                  </a:moveTo>
                  <a:lnTo>
                    <a:pt x="407543" y="137922"/>
                  </a:lnTo>
                  <a:lnTo>
                    <a:pt x="407902" y="138641"/>
                  </a:lnTo>
                  <a:lnTo>
                    <a:pt x="407690" y="137922"/>
                  </a:lnTo>
                  <a:close/>
                </a:path>
                <a:path w="784859" h="287020">
                  <a:moveTo>
                    <a:pt x="406526" y="133985"/>
                  </a:moveTo>
                  <a:lnTo>
                    <a:pt x="406908" y="135636"/>
                  </a:lnTo>
                  <a:lnTo>
                    <a:pt x="406843" y="135056"/>
                  </a:lnTo>
                  <a:lnTo>
                    <a:pt x="406526" y="133985"/>
                  </a:lnTo>
                  <a:close/>
                </a:path>
                <a:path w="784859" h="287020">
                  <a:moveTo>
                    <a:pt x="406843" y="135056"/>
                  </a:moveTo>
                  <a:lnTo>
                    <a:pt x="406908" y="135636"/>
                  </a:lnTo>
                  <a:lnTo>
                    <a:pt x="406843" y="135056"/>
                  </a:lnTo>
                  <a:close/>
                </a:path>
                <a:path w="784859" h="287020">
                  <a:moveTo>
                    <a:pt x="406724" y="133985"/>
                  </a:moveTo>
                  <a:lnTo>
                    <a:pt x="406526" y="133985"/>
                  </a:lnTo>
                  <a:lnTo>
                    <a:pt x="406843" y="135056"/>
                  </a:lnTo>
                  <a:lnTo>
                    <a:pt x="406724" y="133985"/>
                  </a:lnTo>
                  <a:close/>
                </a:path>
                <a:path w="784859" h="287020">
                  <a:moveTo>
                    <a:pt x="386079" y="126237"/>
                  </a:moveTo>
                  <a:lnTo>
                    <a:pt x="386167" y="127219"/>
                  </a:lnTo>
                  <a:lnTo>
                    <a:pt x="386461" y="128143"/>
                  </a:lnTo>
                  <a:lnTo>
                    <a:pt x="386079" y="126237"/>
                  </a:lnTo>
                  <a:close/>
                </a:path>
                <a:path w="784859" h="287020">
                  <a:moveTo>
                    <a:pt x="405434" y="122555"/>
                  </a:moveTo>
                  <a:lnTo>
                    <a:pt x="384683" y="122555"/>
                  </a:lnTo>
                  <a:lnTo>
                    <a:pt x="385318" y="123952"/>
                  </a:lnTo>
                  <a:lnTo>
                    <a:pt x="385208" y="124206"/>
                  </a:lnTo>
                  <a:lnTo>
                    <a:pt x="386167" y="127219"/>
                  </a:lnTo>
                  <a:lnTo>
                    <a:pt x="386079" y="126237"/>
                  </a:lnTo>
                  <a:lnTo>
                    <a:pt x="405945" y="126237"/>
                  </a:lnTo>
                  <a:lnTo>
                    <a:pt x="405764" y="124206"/>
                  </a:lnTo>
                  <a:lnTo>
                    <a:pt x="405714" y="123952"/>
                  </a:lnTo>
                  <a:lnTo>
                    <a:pt x="385318" y="123952"/>
                  </a:lnTo>
                  <a:lnTo>
                    <a:pt x="384794" y="122904"/>
                  </a:lnTo>
                  <a:lnTo>
                    <a:pt x="405504" y="122904"/>
                  </a:lnTo>
                  <a:lnTo>
                    <a:pt x="405434" y="122555"/>
                  </a:lnTo>
                  <a:close/>
                </a:path>
                <a:path w="784859" h="287020">
                  <a:moveTo>
                    <a:pt x="384683" y="122555"/>
                  </a:moveTo>
                  <a:lnTo>
                    <a:pt x="384794" y="122904"/>
                  </a:lnTo>
                  <a:lnTo>
                    <a:pt x="385318" y="123952"/>
                  </a:lnTo>
                  <a:lnTo>
                    <a:pt x="384683" y="122555"/>
                  </a:lnTo>
                  <a:close/>
                </a:path>
                <a:path w="784859" h="287020">
                  <a:moveTo>
                    <a:pt x="253" y="0"/>
                  </a:moveTo>
                  <a:lnTo>
                    <a:pt x="0" y="19812"/>
                  </a:lnTo>
                  <a:lnTo>
                    <a:pt x="37084" y="20447"/>
                  </a:lnTo>
                  <a:lnTo>
                    <a:pt x="73533" y="22606"/>
                  </a:lnTo>
                  <a:lnTo>
                    <a:pt x="144399" y="30099"/>
                  </a:lnTo>
                  <a:lnTo>
                    <a:pt x="210693" y="42037"/>
                  </a:lnTo>
                  <a:lnTo>
                    <a:pt x="255904" y="53212"/>
                  </a:lnTo>
                  <a:lnTo>
                    <a:pt x="296037" y="65912"/>
                  </a:lnTo>
                  <a:lnTo>
                    <a:pt x="340106" y="84962"/>
                  </a:lnTo>
                  <a:lnTo>
                    <a:pt x="375920" y="110109"/>
                  </a:lnTo>
                  <a:lnTo>
                    <a:pt x="384794" y="122904"/>
                  </a:lnTo>
                  <a:lnTo>
                    <a:pt x="384683" y="122555"/>
                  </a:lnTo>
                  <a:lnTo>
                    <a:pt x="405434" y="122555"/>
                  </a:lnTo>
                  <a:lnTo>
                    <a:pt x="405384" y="122300"/>
                  </a:lnTo>
                  <a:lnTo>
                    <a:pt x="403606" y="116712"/>
                  </a:lnTo>
                  <a:lnTo>
                    <a:pt x="403351" y="115697"/>
                  </a:lnTo>
                  <a:lnTo>
                    <a:pt x="403098" y="115316"/>
                  </a:lnTo>
                  <a:lnTo>
                    <a:pt x="399669" y="108458"/>
                  </a:lnTo>
                  <a:lnTo>
                    <a:pt x="395097" y="101854"/>
                  </a:lnTo>
                  <a:lnTo>
                    <a:pt x="358648" y="72517"/>
                  </a:lnTo>
                  <a:lnTo>
                    <a:pt x="315213" y="51943"/>
                  </a:lnTo>
                  <a:lnTo>
                    <a:pt x="275336" y="38227"/>
                  </a:lnTo>
                  <a:lnTo>
                    <a:pt x="214502" y="22606"/>
                  </a:lnTo>
                  <a:lnTo>
                    <a:pt x="146938" y="10414"/>
                  </a:lnTo>
                  <a:lnTo>
                    <a:pt x="74549" y="2794"/>
                  </a:lnTo>
                  <a:lnTo>
                    <a:pt x="37464" y="635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751832" y="2348483"/>
              <a:ext cx="1053465" cy="307975"/>
            </a:xfrm>
            <a:custGeom>
              <a:avLst/>
              <a:gdLst/>
              <a:ahLst/>
              <a:cxnLst/>
              <a:rect l="l" t="t" r="r" b="b"/>
              <a:pathLst>
                <a:path w="1053464" h="307975">
                  <a:moveTo>
                    <a:pt x="1053084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1053084" y="307848"/>
                  </a:lnTo>
                  <a:lnTo>
                    <a:pt x="10530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751832" y="2348483"/>
              <a:ext cx="1053465" cy="307975"/>
            </a:xfrm>
            <a:custGeom>
              <a:avLst/>
              <a:gdLst/>
              <a:ahLst/>
              <a:cxnLst/>
              <a:rect l="l" t="t" r="r" b="b"/>
              <a:pathLst>
                <a:path w="1053464" h="307975">
                  <a:moveTo>
                    <a:pt x="921384" y="0"/>
                  </a:moveTo>
                  <a:lnTo>
                    <a:pt x="921384" y="307848"/>
                  </a:lnTo>
                </a:path>
                <a:path w="1053464" h="307975">
                  <a:moveTo>
                    <a:pt x="0" y="307848"/>
                  </a:moveTo>
                  <a:lnTo>
                    <a:pt x="1053084" y="307848"/>
                  </a:lnTo>
                  <a:lnTo>
                    <a:pt x="1053084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1695133" y="2722069"/>
            <a:ext cx="555625" cy="219710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z="1800" b="1">
                <a:solidFill>
                  <a:srgbClr val="FF0000"/>
                </a:solidFill>
                <a:latin typeface="Arial"/>
                <a:cs typeface="Arial"/>
              </a:rPr>
              <a:t>Bootstrap</a:t>
            </a:r>
            <a:r>
              <a:rPr dirty="0" sz="1800" spc="-5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0000"/>
                </a:solidFill>
                <a:latin typeface="Arial"/>
                <a:cs typeface="Arial"/>
              </a:rPr>
              <a:t>Sampling</a:t>
            </a:r>
            <a:endParaRPr sz="1800">
              <a:latin typeface="Arial"/>
              <a:cs typeface="Arial"/>
            </a:endParaRPr>
          </a:p>
          <a:p>
            <a:pPr marL="116205">
              <a:lnSpc>
                <a:spcPct val="100000"/>
              </a:lnSpc>
            </a:pPr>
            <a:r>
              <a:rPr dirty="0" sz="1800" b="1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1800" spc="-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0000"/>
                </a:solidFill>
                <a:latin typeface="Arial"/>
                <a:cs typeface="Arial"/>
              </a:rPr>
              <a:t>Input</a:t>
            </a:r>
            <a:r>
              <a:rPr dirty="0" sz="1800" spc="-8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0000"/>
                </a:solidFill>
                <a:latin typeface="Arial"/>
                <a:cs typeface="Arial"/>
              </a:rPr>
              <a:t>Attributes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4883403" y="2348483"/>
            <a:ext cx="789940" cy="307975"/>
          </a:xfrm>
          <a:prstGeom prst="rect">
            <a:avLst/>
          </a:prstGeom>
          <a:solidFill>
            <a:srgbClr val="FFFFFF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63830">
              <a:lnSpc>
                <a:spcPts val="2345"/>
              </a:lnSpc>
            </a:pPr>
            <a:r>
              <a:rPr dirty="0" sz="2000" spc="-25" i="1">
                <a:latin typeface="Arial"/>
                <a:cs typeface="Arial"/>
              </a:rPr>
              <a:t>NN</a:t>
            </a:r>
            <a:r>
              <a:rPr dirty="0" baseline="25641" sz="1950" spc="-37" i="1">
                <a:latin typeface="Arial"/>
                <a:cs typeface="Arial"/>
              </a:rPr>
              <a:t>1</a:t>
            </a:r>
            <a:endParaRPr baseline="25641" sz="1950">
              <a:latin typeface="Arial"/>
              <a:cs typeface="Arial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3337559" y="2119883"/>
            <a:ext cx="478790" cy="708660"/>
            <a:chOff x="3337559" y="2119883"/>
            <a:chExt cx="478790" cy="708660"/>
          </a:xfrm>
        </p:grpSpPr>
        <p:sp>
          <p:nvSpPr>
            <p:cNvPr id="22" name="object 22" descr=""/>
            <p:cNvSpPr/>
            <p:nvPr/>
          </p:nvSpPr>
          <p:spPr>
            <a:xfrm>
              <a:off x="3343655" y="2125979"/>
              <a:ext cx="466725" cy="696595"/>
            </a:xfrm>
            <a:custGeom>
              <a:avLst/>
              <a:gdLst/>
              <a:ahLst/>
              <a:cxnLst/>
              <a:rect l="l" t="t" r="r" b="b"/>
              <a:pathLst>
                <a:path w="466725" h="696594">
                  <a:moveTo>
                    <a:pt x="466344" y="0"/>
                  </a:moveTo>
                  <a:lnTo>
                    <a:pt x="0" y="0"/>
                  </a:lnTo>
                  <a:lnTo>
                    <a:pt x="0" y="696468"/>
                  </a:lnTo>
                  <a:lnTo>
                    <a:pt x="466344" y="696468"/>
                  </a:lnTo>
                  <a:lnTo>
                    <a:pt x="466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3343655" y="2125979"/>
              <a:ext cx="466725" cy="696595"/>
            </a:xfrm>
            <a:custGeom>
              <a:avLst/>
              <a:gdLst/>
              <a:ahLst/>
              <a:cxnLst/>
              <a:rect l="l" t="t" r="r" b="b"/>
              <a:pathLst>
                <a:path w="466725" h="696594">
                  <a:moveTo>
                    <a:pt x="58293" y="0"/>
                  </a:moveTo>
                  <a:lnTo>
                    <a:pt x="58293" y="696468"/>
                  </a:lnTo>
                </a:path>
                <a:path w="466725" h="696594">
                  <a:moveTo>
                    <a:pt x="0" y="86995"/>
                  </a:moveTo>
                  <a:lnTo>
                    <a:pt x="466344" y="86995"/>
                  </a:lnTo>
                </a:path>
                <a:path w="466725" h="696594">
                  <a:moveTo>
                    <a:pt x="0" y="696468"/>
                  </a:moveTo>
                  <a:lnTo>
                    <a:pt x="466344" y="696468"/>
                  </a:lnTo>
                  <a:lnTo>
                    <a:pt x="466344" y="0"/>
                  </a:lnTo>
                  <a:lnTo>
                    <a:pt x="0" y="0"/>
                  </a:lnTo>
                  <a:lnTo>
                    <a:pt x="0" y="69646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3401948" y="2212975"/>
            <a:ext cx="408305" cy="609600"/>
          </a:xfrm>
          <a:prstGeom prst="rect">
            <a:avLst/>
          </a:prstGeom>
          <a:solidFill>
            <a:srgbClr val="FFFFFF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71120">
              <a:lnSpc>
                <a:spcPts val="1750"/>
              </a:lnSpc>
            </a:pPr>
            <a:r>
              <a:rPr dirty="0" baseline="-16666" sz="3000" spc="-37" i="1">
                <a:latin typeface="Arial"/>
                <a:cs typeface="Arial"/>
              </a:rPr>
              <a:t>T</a:t>
            </a:r>
            <a:r>
              <a:rPr dirty="0" sz="1300" spc="-25" i="1">
                <a:latin typeface="Arial"/>
                <a:cs typeface="Arial"/>
              </a:rPr>
              <a:t>1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3890771" y="2758439"/>
            <a:ext cx="459105" cy="707390"/>
            <a:chOff x="3890771" y="2758439"/>
            <a:chExt cx="459105" cy="707390"/>
          </a:xfrm>
        </p:grpSpPr>
        <p:sp>
          <p:nvSpPr>
            <p:cNvPr id="26" name="object 26" descr=""/>
            <p:cNvSpPr/>
            <p:nvPr/>
          </p:nvSpPr>
          <p:spPr>
            <a:xfrm>
              <a:off x="3896867" y="2764535"/>
              <a:ext cx="447040" cy="695325"/>
            </a:xfrm>
            <a:custGeom>
              <a:avLst/>
              <a:gdLst/>
              <a:ahLst/>
              <a:cxnLst/>
              <a:rect l="l" t="t" r="r" b="b"/>
              <a:pathLst>
                <a:path w="447039" h="695325">
                  <a:moveTo>
                    <a:pt x="44653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446532" y="694944"/>
                  </a:lnTo>
                  <a:lnTo>
                    <a:pt x="4465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3896867" y="2764535"/>
              <a:ext cx="447040" cy="695325"/>
            </a:xfrm>
            <a:custGeom>
              <a:avLst/>
              <a:gdLst/>
              <a:ahLst/>
              <a:cxnLst/>
              <a:rect l="l" t="t" r="r" b="b"/>
              <a:pathLst>
                <a:path w="447039" h="695325">
                  <a:moveTo>
                    <a:pt x="55753" y="0"/>
                  </a:moveTo>
                  <a:lnTo>
                    <a:pt x="55753" y="694944"/>
                  </a:lnTo>
                </a:path>
                <a:path w="447039" h="695325">
                  <a:moveTo>
                    <a:pt x="0" y="694944"/>
                  </a:moveTo>
                  <a:lnTo>
                    <a:pt x="446532" y="694944"/>
                  </a:lnTo>
                  <a:lnTo>
                    <a:pt x="446532" y="0"/>
                  </a:lnTo>
                  <a:lnTo>
                    <a:pt x="0" y="0"/>
                  </a:lnTo>
                  <a:lnTo>
                    <a:pt x="0" y="69494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3952621" y="2851404"/>
            <a:ext cx="391160" cy="608330"/>
          </a:xfrm>
          <a:prstGeom prst="rect">
            <a:avLst/>
          </a:prstGeom>
          <a:solidFill>
            <a:srgbClr val="FFFFFF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70485">
              <a:lnSpc>
                <a:spcPts val="1745"/>
              </a:lnSpc>
            </a:pPr>
            <a:r>
              <a:rPr dirty="0" baseline="-16666" sz="3000" spc="-37" i="1">
                <a:latin typeface="Arial"/>
                <a:cs typeface="Arial"/>
              </a:rPr>
              <a:t>T</a:t>
            </a:r>
            <a:r>
              <a:rPr dirty="0" sz="1300" spc="-25" i="1">
                <a:latin typeface="Arial"/>
                <a:cs typeface="Arial"/>
              </a:rPr>
              <a:t>2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3500628" y="4373879"/>
            <a:ext cx="467995" cy="708660"/>
            <a:chOff x="3500628" y="4373879"/>
            <a:chExt cx="467995" cy="708660"/>
          </a:xfrm>
        </p:grpSpPr>
        <p:sp>
          <p:nvSpPr>
            <p:cNvPr id="30" name="object 30" descr=""/>
            <p:cNvSpPr/>
            <p:nvPr/>
          </p:nvSpPr>
          <p:spPr>
            <a:xfrm>
              <a:off x="3506724" y="4379975"/>
              <a:ext cx="455930" cy="696595"/>
            </a:xfrm>
            <a:custGeom>
              <a:avLst/>
              <a:gdLst/>
              <a:ahLst/>
              <a:cxnLst/>
              <a:rect l="l" t="t" r="r" b="b"/>
              <a:pathLst>
                <a:path w="455929" h="696595">
                  <a:moveTo>
                    <a:pt x="455675" y="0"/>
                  </a:moveTo>
                  <a:lnTo>
                    <a:pt x="0" y="0"/>
                  </a:lnTo>
                  <a:lnTo>
                    <a:pt x="0" y="696468"/>
                  </a:lnTo>
                  <a:lnTo>
                    <a:pt x="455675" y="696468"/>
                  </a:lnTo>
                  <a:lnTo>
                    <a:pt x="4556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3506724" y="4379975"/>
              <a:ext cx="455930" cy="696595"/>
            </a:xfrm>
            <a:custGeom>
              <a:avLst/>
              <a:gdLst/>
              <a:ahLst/>
              <a:cxnLst/>
              <a:rect l="l" t="t" r="r" b="b"/>
              <a:pathLst>
                <a:path w="455929" h="696595">
                  <a:moveTo>
                    <a:pt x="56896" y="0"/>
                  </a:moveTo>
                  <a:lnTo>
                    <a:pt x="56896" y="696468"/>
                  </a:lnTo>
                </a:path>
                <a:path w="455929" h="696595">
                  <a:moveTo>
                    <a:pt x="0" y="696468"/>
                  </a:moveTo>
                  <a:lnTo>
                    <a:pt x="455675" y="696468"/>
                  </a:lnTo>
                  <a:lnTo>
                    <a:pt x="455675" y="0"/>
                  </a:lnTo>
                  <a:lnTo>
                    <a:pt x="0" y="0"/>
                  </a:lnTo>
                  <a:lnTo>
                    <a:pt x="0" y="69646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 descr=""/>
          <p:cNvSpPr txBox="1"/>
          <p:nvPr/>
        </p:nvSpPr>
        <p:spPr>
          <a:xfrm>
            <a:off x="3563620" y="4466971"/>
            <a:ext cx="398780" cy="609600"/>
          </a:xfrm>
          <a:prstGeom prst="rect">
            <a:avLst/>
          </a:prstGeom>
          <a:solidFill>
            <a:srgbClr val="FFFFFF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55"/>
              </a:lnSpc>
            </a:pPr>
            <a:r>
              <a:rPr dirty="0" baseline="-16666" sz="3000" spc="-37" i="1">
                <a:latin typeface="Arial"/>
                <a:cs typeface="Arial"/>
              </a:rPr>
              <a:t>T</a:t>
            </a:r>
            <a:r>
              <a:rPr dirty="0" sz="1300" spc="-25" i="1">
                <a:latin typeface="Arial"/>
                <a:cs typeface="Arial"/>
              </a:rPr>
              <a:t>M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4769865" y="3184905"/>
            <a:ext cx="1066165" cy="320675"/>
            <a:chOff x="4769865" y="3184905"/>
            <a:chExt cx="1066165" cy="320675"/>
          </a:xfrm>
        </p:grpSpPr>
        <p:sp>
          <p:nvSpPr>
            <p:cNvPr id="34" name="object 34" descr=""/>
            <p:cNvSpPr/>
            <p:nvPr/>
          </p:nvSpPr>
          <p:spPr>
            <a:xfrm>
              <a:off x="4776215" y="3191255"/>
              <a:ext cx="1053465" cy="307975"/>
            </a:xfrm>
            <a:custGeom>
              <a:avLst/>
              <a:gdLst/>
              <a:ahLst/>
              <a:cxnLst/>
              <a:rect l="l" t="t" r="r" b="b"/>
              <a:pathLst>
                <a:path w="1053464" h="307975">
                  <a:moveTo>
                    <a:pt x="1053084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1053084" y="307848"/>
                  </a:lnTo>
                  <a:lnTo>
                    <a:pt x="10530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4776215" y="3191255"/>
              <a:ext cx="1053465" cy="307975"/>
            </a:xfrm>
            <a:custGeom>
              <a:avLst/>
              <a:gdLst/>
              <a:ahLst/>
              <a:cxnLst/>
              <a:rect l="l" t="t" r="r" b="b"/>
              <a:pathLst>
                <a:path w="1053464" h="307975">
                  <a:moveTo>
                    <a:pt x="921385" y="0"/>
                  </a:moveTo>
                  <a:lnTo>
                    <a:pt x="921385" y="307848"/>
                  </a:lnTo>
                </a:path>
                <a:path w="1053464" h="307975">
                  <a:moveTo>
                    <a:pt x="0" y="307848"/>
                  </a:moveTo>
                  <a:lnTo>
                    <a:pt x="1053084" y="307848"/>
                  </a:lnTo>
                  <a:lnTo>
                    <a:pt x="1053084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 txBox="1"/>
          <p:nvPr/>
        </p:nvSpPr>
        <p:spPr>
          <a:xfrm>
            <a:off x="4907788" y="3191255"/>
            <a:ext cx="789940" cy="307975"/>
          </a:xfrm>
          <a:prstGeom prst="rect">
            <a:avLst/>
          </a:prstGeom>
          <a:solidFill>
            <a:srgbClr val="FFFFFF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63830">
              <a:lnSpc>
                <a:spcPts val="2350"/>
              </a:lnSpc>
            </a:pPr>
            <a:r>
              <a:rPr dirty="0" sz="2000" spc="-25" i="1">
                <a:latin typeface="Arial"/>
                <a:cs typeface="Arial"/>
              </a:rPr>
              <a:t>NN</a:t>
            </a:r>
            <a:r>
              <a:rPr dirty="0" baseline="25641" sz="1950" spc="-37" i="1">
                <a:latin typeface="Arial"/>
                <a:cs typeface="Arial"/>
              </a:rPr>
              <a:t>2</a:t>
            </a:r>
            <a:endParaRPr baseline="25641" sz="1950">
              <a:latin typeface="Arial"/>
              <a:cs typeface="Arial"/>
            </a:endParaRPr>
          </a:p>
        </p:txBody>
      </p:sp>
      <p:grpSp>
        <p:nvGrpSpPr>
          <p:cNvPr id="37" name="object 37" descr=""/>
          <p:cNvGrpSpPr/>
          <p:nvPr/>
        </p:nvGrpSpPr>
        <p:grpSpPr>
          <a:xfrm>
            <a:off x="4804917" y="4765294"/>
            <a:ext cx="1064260" cy="320675"/>
            <a:chOff x="4804917" y="4765294"/>
            <a:chExt cx="1064260" cy="320675"/>
          </a:xfrm>
        </p:grpSpPr>
        <p:sp>
          <p:nvSpPr>
            <p:cNvPr id="38" name="object 38" descr=""/>
            <p:cNvSpPr/>
            <p:nvPr/>
          </p:nvSpPr>
          <p:spPr>
            <a:xfrm>
              <a:off x="4811267" y="4771644"/>
              <a:ext cx="1051560" cy="307975"/>
            </a:xfrm>
            <a:custGeom>
              <a:avLst/>
              <a:gdLst/>
              <a:ahLst/>
              <a:cxnLst/>
              <a:rect l="l" t="t" r="r" b="b"/>
              <a:pathLst>
                <a:path w="1051560" h="307975">
                  <a:moveTo>
                    <a:pt x="1051560" y="0"/>
                  </a:moveTo>
                  <a:lnTo>
                    <a:pt x="0" y="0"/>
                  </a:lnTo>
                  <a:lnTo>
                    <a:pt x="0" y="307847"/>
                  </a:lnTo>
                  <a:lnTo>
                    <a:pt x="1051560" y="307847"/>
                  </a:lnTo>
                  <a:lnTo>
                    <a:pt x="10515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4811267" y="4771644"/>
              <a:ext cx="1051560" cy="307975"/>
            </a:xfrm>
            <a:custGeom>
              <a:avLst/>
              <a:gdLst/>
              <a:ahLst/>
              <a:cxnLst/>
              <a:rect l="l" t="t" r="r" b="b"/>
              <a:pathLst>
                <a:path w="1051560" h="307975">
                  <a:moveTo>
                    <a:pt x="920115" y="0"/>
                  </a:moveTo>
                  <a:lnTo>
                    <a:pt x="920115" y="307847"/>
                  </a:lnTo>
                </a:path>
                <a:path w="1051560" h="307975">
                  <a:moveTo>
                    <a:pt x="0" y="307847"/>
                  </a:moveTo>
                  <a:lnTo>
                    <a:pt x="1051560" y="307847"/>
                  </a:lnTo>
                  <a:lnTo>
                    <a:pt x="1051560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 descr=""/>
          <p:cNvSpPr txBox="1"/>
          <p:nvPr/>
        </p:nvSpPr>
        <p:spPr>
          <a:xfrm>
            <a:off x="4942713" y="4771644"/>
            <a:ext cx="788670" cy="307975"/>
          </a:xfrm>
          <a:prstGeom prst="rect">
            <a:avLst/>
          </a:prstGeom>
          <a:solidFill>
            <a:srgbClr val="FFFFFF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40335">
              <a:lnSpc>
                <a:spcPts val="2350"/>
              </a:lnSpc>
            </a:pPr>
            <a:r>
              <a:rPr dirty="0" sz="2000" spc="-25" i="1">
                <a:latin typeface="Arial"/>
                <a:cs typeface="Arial"/>
              </a:rPr>
              <a:t>NN</a:t>
            </a:r>
            <a:r>
              <a:rPr dirty="0" baseline="25641" sz="1950" spc="-37" i="1">
                <a:latin typeface="Arial"/>
                <a:cs typeface="Arial"/>
              </a:rPr>
              <a:t>M</a:t>
            </a:r>
            <a:endParaRPr baseline="25641" sz="1950">
              <a:latin typeface="Arial"/>
              <a:cs typeface="Arial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7647178" y="3249549"/>
            <a:ext cx="122682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 b="1">
                <a:latin typeface="Arial"/>
                <a:cs typeface="Arial"/>
              </a:rPr>
              <a:t>Ensemble</a:t>
            </a:r>
            <a:endParaRPr sz="2000">
              <a:latin typeface="Arial"/>
              <a:cs typeface="Arial"/>
            </a:endParaRPr>
          </a:p>
          <a:p>
            <a:pPr marL="82550">
              <a:lnSpc>
                <a:spcPct val="100000"/>
              </a:lnSpc>
            </a:pPr>
            <a:r>
              <a:rPr dirty="0" sz="2000" spc="-10" b="1">
                <a:latin typeface="Arial"/>
                <a:cs typeface="Arial"/>
              </a:rPr>
              <a:t>Decision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2" name="object 42" descr=""/>
          <p:cNvSpPr/>
          <p:nvPr/>
        </p:nvSpPr>
        <p:spPr>
          <a:xfrm>
            <a:off x="5808980" y="2492501"/>
            <a:ext cx="875665" cy="2402840"/>
          </a:xfrm>
          <a:custGeom>
            <a:avLst/>
            <a:gdLst/>
            <a:ahLst/>
            <a:cxnLst/>
            <a:rect l="l" t="t" r="r" b="b"/>
            <a:pathLst>
              <a:path w="875665" h="2402840">
                <a:moveTo>
                  <a:pt x="872998" y="1280795"/>
                </a:moveTo>
                <a:lnTo>
                  <a:pt x="800214" y="1236472"/>
                </a:lnTo>
                <a:lnTo>
                  <a:pt x="797864" y="1264577"/>
                </a:lnTo>
                <a:lnTo>
                  <a:pt x="797433" y="1264539"/>
                </a:lnTo>
                <a:lnTo>
                  <a:pt x="795769" y="1264539"/>
                </a:lnTo>
                <a:lnTo>
                  <a:pt x="781939" y="1266825"/>
                </a:lnTo>
                <a:lnTo>
                  <a:pt x="744220" y="1283208"/>
                </a:lnTo>
                <a:lnTo>
                  <a:pt x="716915" y="1310513"/>
                </a:lnTo>
                <a:lnTo>
                  <a:pt x="693674" y="1352931"/>
                </a:lnTo>
                <a:lnTo>
                  <a:pt x="678942" y="1401699"/>
                </a:lnTo>
                <a:lnTo>
                  <a:pt x="671957" y="1452499"/>
                </a:lnTo>
                <a:lnTo>
                  <a:pt x="668985" y="1493012"/>
                </a:lnTo>
                <a:lnTo>
                  <a:pt x="666978" y="1536065"/>
                </a:lnTo>
                <a:lnTo>
                  <a:pt x="665734" y="1581404"/>
                </a:lnTo>
                <a:lnTo>
                  <a:pt x="663689" y="1702943"/>
                </a:lnTo>
                <a:lnTo>
                  <a:pt x="662660" y="1751584"/>
                </a:lnTo>
                <a:lnTo>
                  <a:pt x="661111" y="1798955"/>
                </a:lnTo>
                <a:lnTo>
                  <a:pt x="658787" y="1844167"/>
                </a:lnTo>
                <a:lnTo>
                  <a:pt x="655701" y="1884299"/>
                </a:lnTo>
                <a:lnTo>
                  <a:pt x="648462" y="1938147"/>
                </a:lnTo>
                <a:lnTo>
                  <a:pt x="637794" y="1978787"/>
                </a:lnTo>
                <a:lnTo>
                  <a:pt x="614286" y="2009203"/>
                </a:lnTo>
                <a:lnTo>
                  <a:pt x="603504" y="2010537"/>
                </a:lnTo>
                <a:lnTo>
                  <a:pt x="598043" y="2009775"/>
                </a:lnTo>
                <a:lnTo>
                  <a:pt x="556641" y="1988820"/>
                </a:lnTo>
                <a:lnTo>
                  <a:pt x="485775" y="1932686"/>
                </a:lnTo>
                <a:lnTo>
                  <a:pt x="464312" y="1916176"/>
                </a:lnTo>
                <a:lnTo>
                  <a:pt x="453517" y="1908429"/>
                </a:lnTo>
                <a:lnTo>
                  <a:pt x="442468" y="1901190"/>
                </a:lnTo>
                <a:lnTo>
                  <a:pt x="433959" y="1896110"/>
                </a:lnTo>
                <a:lnTo>
                  <a:pt x="431419" y="1894586"/>
                </a:lnTo>
                <a:lnTo>
                  <a:pt x="386588" y="1877441"/>
                </a:lnTo>
                <a:lnTo>
                  <a:pt x="375285" y="1876298"/>
                </a:lnTo>
                <a:lnTo>
                  <a:pt x="365506" y="1876679"/>
                </a:lnTo>
                <a:lnTo>
                  <a:pt x="364490" y="1876679"/>
                </a:lnTo>
                <a:lnTo>
                  <a:pt x="363982" y="1876806"/>
                </a:lnTo>
                <a:lnTo>
                  <a:pt x="354330" y="1878584"/>
                </a:lnTo>
                <a:lnTo>
                  <a:pt x="353822" y="1878711"/>
                </a:lnTo>
                <a:lnTo>
                  <a:pt x="353187" y="1878838"/>
                </a:lnTo>
                <a:lnTo>
                  <a:pt x="352679" y="1879092"/>
                </a:lnTo>
                <a:lnTo>
                  <a:pt x="343281" y="1882648"/>
                </a:lnTo>
                <a:lnTo>
                  <a:pt x="342773" y="1882775"/>
                </a:lnTo>
                <a:lnTo>
                  <a:pt x="342392" y="1883029"/>
                </a:lnTo>
                <a:lnTo>
                  <a:pt x="341884" y="1883283"/>
                </a:lnTo>
                <a:lnTo>
                  <a:pt x="304038" y="1912620"/>
                </a:lnTo>
                <a:lnTo>
                  <a:pt x="276860" y="1943227"/>
                </a:lnTo>
                <a:lnTo>
                  <a:pt x="250317" y="1980057"/>
                </a:lnTo>
                <a:lnTo>
                  <a:pt x="224028" y="2022602"/>
                </a:lnTo>
                <a:lnTo>
                  <a:pt x="189611" y="2086483"/>
                </a:lnTo>
                <a:lnTo>
                  <a:pt x="172466" y="2121281"/>
                </a:lnTo>
                <a:lnTo>
                  <a:pt x="155448" y="2157476"/>
                </a:lnTo>
                <a:lnTo>
                  <a:pt x="138557" y="2195068"/>
                </a:lnTo>
                <a:lnTo>
                  <a:pt x="121666" y="2233803"/>
                </a:lnTo>
                <a:lnTo>
                  <a:pt x="104902" y="2273300"/>
                </a:lnTo>
                <a:lnTo>
                  <a:pt x="88138" y="2313559"/>
                </a:lnTo>
                <a:lnTo>
                  <a:pt x="54610" y="2394966"/>
                </a:lnTo>
                <a:lnTo>
                  <a:pt x="72898" y="2402586"/>
                </a:lnTo>
                <a:lnTo>
                  <a:pt x="106426" y="2321052"/>
                </a:lnTo>
                <a:lnTo>
                  <a:pt x="123190" y="2280920"/>
                </a:lnTo>
                <a:lnTo>
                  <a:pt x="139954" y="2241550"/>
                </a:lnTo>
                <a:lnTo>
                  <a:pt x="156718" y="2202942"/>
                </a:lnTo>
                <a:lnTo>
                  <a:pt x="173609" y="2165731"/>
                </a:lnTo>
                <a:lnTo>
                  <a:pt x="190500" y="2129663"/>
                </a:lnTo>
                <a:lnTo>
                  <a:pt x="207391" y="2095246"/>
                </a:lnTo>
                <a:lnTo>
                  <a:pt x="241427" y="2032254"/>
                </a:lnTo>
                <a:lnTo>
                  <a:pt x="266954" y="1990725"/>
                </a:lnTo>
                <a:lnTo>
                  <a:pt x="292608" y="1955292"/>
                </a:lnTo>
                <a:lnTo>
                  <a:pt x="318262" y="1926463"/>
                </a:lnTo>
                <a:lnTo>
                  <a:pt x="350659" y="1901063"/>
                </a:lnTo>
                <a:lnTo>
                  <a:pt x="375920" y="1896110"/>
                </a:lnTo>
                <a:lnTo>
                  <a:pt x="384556" y="1897126"/>
                </a:lnTo>
                <a:lnTo>
                  <a:pt x="422275" y="1912112"/>
                </a:lnTo>
                <a:lnTo>
                  <a:pt x="473837" y="1948434"/>
                </a:lnTo>
                <a:lnTo>
                  <a:pt x="514985" y="1981962"/>
                </a:lnTo>
                <a:lnTo>
                  <a:pt x="535051" y="1997583"/>
                </a:lnTo>
                <a:lnTo>
                  <a:pt x="573786" y="2022094"/>
                </a:lnTo>
                <a:lnTo>
                  <a:pt x="601726" y="2030222"/>
                </a:lnTo>
                <a:lnTo>
                  <a:pt x="602234" y="2030349"/>
                </a:lnTo>
                <a:lnTo>
                  <a:pt x="603377" y="2030349"/>
                </a:lnTo>
                <a:lnTo>
                  <a:pt x="610870" y="2030095"/>
                </a:lnTo>
                <a:lnTo>
                  <a:pt x="612394" y="2030095"/>
                </a:lnTo>
                <a:lnTo>
                  <a:pt x="613029" y="2029841"/>
                </a:lnTo>
                <a:lnTo>
                  <a:pt x="620268" y="2028063"/>
                </a:lnTo>
                <a:lnTo>
                  <a:pt x="621030" y="2027936"/>
                </a:lnTo>
                <a:lnTo>
                  <a:pt x="621792" y="2027555"/>
                </a:lnTo>
                <a:lnTo>
                  <a:pt x="637286" y="2017395"/>
                </a:lnTo>
                <a:lnTo>
                  <a:pt x="637794" y="2017014"/>
                </a:lnTo>
                <a:lnTo>
                  <a:pt x="638302" y="2016506"/>
                </a:lnTo>
                <a:lnTo>
                  <a:pt x="638683" y="2015998"/>
                </a:lnTo>
                <a:lnTo>
                  <a:pt x="642962" y="2010664"/>
                </a:lnTo>
                <a:lnTo>
                  <a:pt x="643166" y="2010410"/>
                </a:lnTo>
                <a:lnTo>
                  <a:pt x="643775" y="2009648"/>
                </a:lnTo>
                <a:lnTo>
                  <a:pt x="644398" y="2008886"/>
                </a:lnTo>
                <a:lnTo>
                  <a:pt x="644779" y="2008505"/>
                </a:lnTo>
                <a:lnTo>
                  <a:pt x="645033" y="2008124"/>
                </a:lnTo>
                <a:lnTo>
                  <a:pt x="645287" y="2007616"/>
                </a:lnTo>
                <a:lnTo>
                  <a:pt x="645426" y="2007362"/>
                </a:lnTo>
                <a:lnTo>
                  <a:pt x="646112" y="2006219"/>
                </a:lnTo>
                <a:lnTo>
                  <a:pt x="647687" y="2003552"/>
                </a:lnTo>
                <a:lnTo>
                  <a:pt x="648512" y="2002155"/>
                </a:lnTo>
                <a:lnTo>
                  <a:pt x="650621" y="1998599"/>
                </a:lnTo>
                <a:lnTo>
                  <a:pt x="651065" y="1997583"/>
                </a:lnTo>
                <a:lnTo>
                  <a:pt x="651573" y="1996440"/>
                </a:lnTo>
                <a:lnTo>
                  <a:pt x="664337" y="1958340"/>
                </a:lnTo>
                <a:lnTo>
                  <a:pt x="673227" y="1906143"/>
                </a:lnTo>
                <a:lnTo>
                  <a:pt x="677164" y="1865757"/>
                </a:lnTo>
                <a:lnTo>
                  <a:pt x="679958" y="1821942"/>
                </a:lnTo>
                <a:lnTo>
                  <a:pt x="682498" y="1750949"/>
                </a:lnTo>
                <a:lnTo>
                  <a:pt x="683387" y="1702435"/>
                </a:lnTo>
                <a:lnTo>
                  <a:pt x="684149" y="1653921"/>
                </a:lnTo>
                <a:lnTo>
                  <a:pt x="685038" y="1605153"/>
                </a:lnTo>
                <a:lnTo>
                  <a:pt x="686054" y="1558671"/>
                </a:lnTo>
                <a:lnTo>
                  <a:pt x="687730" y="1513332"/>
                </a:lnTo>
                <a:lnTo>
                  <a:pt x="690346" y="1471676"/>
                </a:lnTo>
                <a:lnTo>
                  <a:pt x="691642" y="1454150"/>
                </a:lnTo>
                <a:lnTo>
                  <a:pt x="698500" y="1405128"/>
                </a:lnTo>
                <a:lnTo>
                  <a:pt x="712089" y="1360043"/>
                </a:lnTo>
                <a:lnTo>
                  <a:pt x="733044" y="1321816"/>
                </a:lnTo>
                <a:lnTo>
                  <a:pt x="766572" y="1292860"/>
                </a:lnTo>
                <a:lnTo>
                  <a:pt x="796201" y="1284528"/>
                </a:lnTo>
                <a:lnTo>
                  <a:pt x="793864" y="1312418"/>
                </a:lnTo>
                <a:lnTo>
                  <a:pt x="861555" y="1285367"/>
                </a:lnTo>
                <a:lnTo>
                  <a:pt x="872998" y="1280795"/>
                </a:lnTo>
                <a:close/>
              </a:path>
              <a:path w="875665" h="2402840">
                <a:moveTo>
                  <a:pt x="875157" y="866521"/>
                </a:moveTo>
                <a:lnTo>
                  <a:pt x="861758" y="851281"/>
                </a:lnTo>
                <a:lnTo>
                  <a:pt x="818896" y="802513"/>
                </a:lnTo>
                <a:lnTo>
                  <a:pt x="808329" y="828497"/>
                </a:lnTo>
                <a:lnTo>
                  <a:pt x="761746" y="805688"/>
                </a:lnTo>
                <a:lnTo>
                  <a:pt x="718312" y="776224"/>
                </a:lnTo>
                <a:lnTo>
                  <a:pt x="681482" y="738632"/>
                </a:lnTo>
                <a:lnTo>
                  <a:pt x="652526" y="690880"/>
                </a:lnTo>
                <a:lnTo>
                  <a:pt x="641604" y="649986"/>
                </a:lnTo>
                <a:lnTo>
                  <a:pt x="638429" y="598170"/>
                </a:lnTo>
                <a:lnTo>
                  <a:pt x="638810" y="569849"/>
                </a:lnTo>
                <a:lnTo>
                  <a:pt x="640397" y="538734"/>
                </a:lnTo>
                <a:lnTo>
                  <a:pt x="642315" y="508000"/>
                </a:lnTo>
                <a:lnTo>
                  <a:pt x="644194" y="477012"/>
                </a:lnTo>
                <a:lnTo>
                  <a:pt x="645922" y="446913"/>
                </a:lnTo>
                <a:lnTo>
                  <a:pt x="646938" y="416179"/>
                </a:lnTo>
                <a:lnTo>
                  <a:pt x="646811" y="386080"/>
                </a:lnTo>
                <a:lnTo>
                  <a:pt x="641731" y="330073"/>
                </a:lnTo>
                <a:lnTo>
                  <a:pt x="631444" y="292481"/>
                </a:lnTo>
                <a:lnTo>
                  <a:pt x="606425" y="251968"/>
                </a:lnTo>
                <a:lnTo>
                  <a:pt x="568833" y="222631"/>
                </a:lnTo>
                <a:lnTo>
                  <a:pt x="509397" y="197612"/>
                </a:lnTo>
                <a:lnTo>
                  <a:pt x="455803" y="184023"/>
                </a:lnTo>
                <a:lnTo>
                  <a:pt x="317246" y="160147"/>
                </a:lnTo>
                <a:lnTo>
                  <a:pt x="291846" y="155194"/>
                </a:lnTo>
                <a:lnTo>
                  <a:pt x="246507" y="143637"/>
                </a:lnTo>
                <a:lnTo>
                  <a:pt x="209042" y="128270"/>
                </a:lnTo>
                <a:lnTo>
                  <a:pt x="160147" y="103632"/>
                </a:lnTo>
                <a:lnTo>
                  <a:pt x="117602" y="78359"/>
                </a:lnTo>
                <a:lnTo>
                  <a:pt x="79883" y="52578"/>
                </a:lnTo>
                <a:lnTo>
                  <a:pt x="34036" y="17653"/>
                </a:lnTo>
                <a:lnTo>
                  <a:pt x="11938" y="0"/>
                </a:lnTo>
                <a:lnTo>
                  <a:pt x="0" y="14859"/>
                </a:lnTo>
                <a:lnTo>
                  <a:pt x="44831" y="50165"/>
                </a:lnTo>
                <a:lnTo>
                  <a:pt x="93726" y="85471"/>
                </a:lnTo>
                <a:lnTo>
                  <a:pt x="135509" y="111633"/>
                </a:lnTo>
                <a:lnTo>
                  <a:pt x="183388" y="137160"/>
                </a:lnTo>
                <a:lnTo>
                  <a:pt x="219456" y="153797"/>
                </a:lnTo>
                <a:lnTo>
                  <a:pt x="263017" y="168148"/>
                </a:lnTo>
                <a:lnTo>
                  <a:pt x="313690" y="178816"/>
                </a:lnTo>
                <a:lnTo>
                  <a:pt x="424561" y="197358"/>
                </a:lnTo>
                <a:lnTo>
                  <a:pt x="452120" y="202692"/>
                </a:lnTo>
                <a:lnTo>
                  <a:pt x="504317" y="215900"/>
                </a:lnTo>
                <a:lnTo>
                  <a:pt x="550037" y="234188"/>
                </a:lnTo>
                <a:lnTo>
                  <a:pt x="585851" y="258318"/>
                </a:lnTo>
                <a:lnTo>
                  <a:pt x="609854" y="290322"/>
                </a:lnTo>
                <a:lnTo>
                  <a:pt x="623062" y="333883"/>
                </a:lnTo>
                <a:lnTo>
                  <a:pt x="627824" y="386080"/>
                </a:lnTo>
                <a:lnTo>
                  <a:pt x="627888" y="416179"/>
                </a:lnTo>
                <a:lnTo>
                  <a:pt x="626872" y="446151"/>
                </a:lnTo>
                <a:lnTo>
                  <a:pt x="625144" y="478028"/>
                </a:lnTo>
                <a:lnTo>
                  <a:pt x="623100" y="509270"/>
                </a:lnTo>
                <a:lnTo>
                  <a:pt x="621284" y="538734"/>
                </a:lnTo>
                <a:lnTo>
                  <a:pt x="619887" y="568960"/>
                </a:lnTo>
                <a:lnTo>
                  <a:pt x="619379" y="598424"/>
                </a:lnTo>
                <a:lnTo>
                  <a:pt x="620141" y="625856"/>
                </a:lnTo>
                <a:lnTo>
                  <a:pt x="624713" y="664464"/>
                </a:lnTo>
                <a:lnTo>
                  <a:pt x="644144" y="716661"/>
                </a:lnTo>
                <a:lnTo>
                  <a:pt x="665988" y="749935"/>
                </a:lnTo>
                <a:lnTo>
                  <a:pt x="691769" y="778002"/>
                </a:lnTo>
                <a:lnTo>
                  <a:pt x="735965" y="812292"/>
                </a:lnTo>
                <a:lnTo>
                  <a:pt x="801166" y="846112"/>
                </a:lnTo>
                <a:lnTo>
                  <a:pt x="790194" y="873125"/>
                </a:lnTo>
                <a:lnTo>
                  <a:pt x="875157" y="8665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 descr=""/>
          <p:cNvSpPr txBox="1"/>
          <p:nvPr/>
        </p:nvSpPr>
        <p:spPr>
          <a:xfrm>
            <a:off x="6509766" y="3970146"/>
            <a:ext cx="944880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7112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latin typeface="Arial"/>
                <a:cs typeface="Arial"/>
              </a:rPr>
              <a:t>Simple average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480059" y="2353055"/>
            <a:ext cx="457200" cy="2936875"/>
          </a:xfrm>
          <a:prstGeom prst="rect">
            <a:avLst/>
          </a:prstGeom>
          <a:solidFill>
            <a:srgbClr val="FFFFFF"/>
          </a:solidFill>
          <a:ln w="15239">
            <a:solidFill>
              <a:srgbClr val="000000"/>
            </a:solidFill>
          </a:ln>
        </p:spPr>
        <p:txBody>
          <a:bodyPr wrap="square" lIns="0" tIns="84455" rIns="0" bIns="0" rtlCol="0" vert="vert270">
            <a:spAutoFit/>
          </a:bodyPr>
          <a:lstStyle/>
          <a:p>
            <a:pPr marL="100965">
              <a:lnSpc>
                <a:spcPct val="100000"/>
              </a:lnSpc>
              <a:spcBef>
                <a:spcPts val="665"/>
              </a:spcBef>
            </a:pPr>
            <a:r>
              <a:rPr dirty="0" sz="1800" b="1">
                <a:latin typeface="Arial"/>
                <a:cs typeface="Arial"/>
              </a:rPr>
              <a:t>Original</a:t>
            </a:r>
            <a:r>
              <a:rPr dirty="0" sz="1800" spc="-55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Training</a:t>
            </a:r>
            <a:r>
              <a:rPr dirty="0" sz="1800" spc="-5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Data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spc="-25" b="1">
                <a:latin typeface="Arial"/>
                <a:cs typeface="Arial"/>
              </a:rPr>
              <a:t>(</a:t>
            </a:r>
            <a:r>
              <a:rPr dirty="0" sz="1800" spc="-25" b="1" i="1">
                <a:latin typeface="Arial"/>
                <a:cs typeface="Arial"/>
              </a:rPr>
              <a:t>T</a:t>
            </a:r>
            <a:r>
              <a:rPr dirty="0" sz="1800" spc="-25" b="1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406095" y="5013705"/>
            <a:ext cx="8325484" cy="10801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04440" marR="4184650" indent="-13589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Training</a:t>
            </a:r>
            <a:r>
              <a:rPr dirty="0" sz="1800" spc="-5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sets</a:t>
            </a:r>
            <a:r>
              <a:rPr dirty="0" sz="1800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with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different</a:t>
            </a:r>
            <a:r>
              <a:rPr dirty="0" sz="1800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inputs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80"/>
              </a:spcBef>
            </a:pPr>
            <a:r>
              <a:rPr dirty="0" sz="2000">
                <a:latin typeface="Arial"/>
                <a:cs typeface="Arial"/>
              </a:rPr>
              <a:t>RSM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require</a:t>
            </a:r>
            <a:r>
              <a:rPr dirty="0" sz="200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to</a:t>
            </a:r>
            <a:r>
              <a:rPr dirty="0" sz="20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maintain</a:t>
            </a:r>
            <a:r>
              <a:rPr dirty="0" sz="20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tagging</a:t>
            </a:r>
            <a:r>
              <a:rPr dirty="0" sz="20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with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original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inputs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every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NN’s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inputs.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xfrm>
            <a:off x="1145844" y="648969"/>
            <a:ext cx="7334884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3.</a:t>
            </a:r>
            <a:r>
              <a:rPr dirty="0" spc="-105"/>
              <a:t> </a:t>
            </a:r>
            <a:r>
              <a:rPr dirty="0"/>
              <a:t>Random</a:t>
            </a:r>
            <a:r>
              <a:rPr dirty="0" spc="-70"/>
              <a:t> </a:t>
            </a:r>
            <a:r>
              <a:rPr dirty="0"/>
              <a:t>Subspace</a:t>
            </a:r>
            <a:r>
              <a:rPr dirty="0" spc="-60"/>
              <a:t> </a:t>
            </a:r>
            <a:r>
              <a:rPr dirty="0"/>
              <a:t>Method(RSM)</a:t>
            </a:r>
            <a:r>
              <a:rPr dirty="0" spc="-30"/>
              <a:t> </a:t>
            </a:r>
            <a:r>
              <a:rPr dirty="0" sz="2000"/>
              <a:t>(Ho,</a:t>
            </a:r>
            <a:r>
              <a:rPr dirty="0" sz="2000" spc="-90"/>
              <a:t> </a:t>
            </a:r>
            <a:r>
              <a:rPr dirty="0" sz="2000" spc="-10"/>
              <a:t>1998)</a:t>
            </a:r>
            <a:endParaRPr sz="2000"/>
          </a:p>
        </p:txBody>
      </p:sp>
      <p:sp>
        <p:nvSpPr>
          <p:cNvPr id="47" name="object 47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17</a:t>
            </a:r>
            <a:endParaRPr sz="1600">
              <a:latin typeface="Arial"/>
              <a:cs typeface="Arial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993444" y="1322578"/>
            <a:ext cx="7894955" cy="559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750" spc="-85">
                <a:latin typeface="Arial"/>
                <a:cs typeface="Arial"/>
              </a:rPr>
              <a:t>T.</a:t>
            </a:r>
            <a:r>
              <a:rPr dirty="0" sz="1750" spc="-4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K.</a:t>
            </a:r>
            <a:r>
              <a:rPr dirty="0" sz="1750" spc="-5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Ho,</a:t>
            </a:r>
            <a:r>
              <a:rPr dirty="0" sz="1750" spc="-45"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001F5F"/>
                </a:solidFill>
                <a:latin typeface="Arial"/>
                <a:cs typeface="Arial"/>
              </a:rPr>
              <a:t>“The</a:t>
            </a:r>
            <a:r>
              <a:rPr dirty="0" sz="1750" spc="-5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001F5F"/>
                </a:solidFill>
                <a:latin typeface="Arial"/>
                <a:cs typeface="Arial"/>
              </a:rPr>
              <a:t>random</a:t>
            </a:r>
            <a:r>
              <a:rPr dirty="0" sz="1750" spc="-3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001F5F"/>
                </a:solidFill>
                <a:latin typeface="Arial"/>
                <a:cs typeface="Arial"/>
              </a:rPr>
              <a:t>subspace</a:t>
            </a:r>
            <a:r>
              <a:rPr dirty="0" sz="1750" spc="-4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001F5F"/>
                </a:solidFill>
                <a:latin typeface="Arial"/>
                <a:cs typeface="Arial"/>
              </a:rPr>
              <a:t>method</a:t>
            </a:r>
            <a:r>
              <a:rPr dirty="0" sz="1750" spc="-4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001F5F"/>
                </a:solidFill>
                <a:latin typeface="Arial"/>
                <a:cs typeface="Arial"/>
              </a:rPr>
              <a:t>for</a:t>
            </a:r>
            <a:r>
              <a:rPr dirty="0" sz="1750" spc="-4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001F5F"/>
                </a:solidFill>
                <a:latin typeface="Arial"/>
                <a:cs typeface="Arial"/>
              </a:rPr>
              <a:t>constructing</a:t>
            </a:r>
            <a:r>
              <a:rPr dirty="0" sz="1750" spc="-5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001F5F"/>
                </a:solidFill>
                <a:latin typeface="Arial"/>
                <a:cs typeface="Arial"/>
              </a:rPr>
              <a:t>decision</a:t>
            </a:r>
            <a:r>
              <a:rPr dirty="0" sz="1750" spc="-3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001F5F"/>
                </a:solidFill>
                <a:latin typeface="Arial"/>
                <a:cs typeface="Arial"/>
              </a:rPr>
              <a:t>forests”</a:t>
            </a:r>
            <a:r>
              <a:rPr dirty="0" sz="175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750" spc="-20" i="1">
                <a:latin typeface="Arial"/>
                <a:cs typeface="Arial"/>
              </a:rPr>
              <a:t>IEEE</a:t>
            </a:r>
            <a:r>
              <a:rPr dirty="0" sz="1750" spc="-20" i="1">
                <a:latin typeface="Arial"/>
                <a:cs typeface="Arial"/>
              </a:rPr>
              <a:t> Trans.</a:t>
            </a:r>
            <a:r>
              <a:rPr dirty="0" sz="1750" spc="-45" i="1">
                <a:latin typeface="Arial"/>
                <a:cs typeface="Arial"/>
              </a:rPr>
              <a:t> </a:t>
            </a:r>
            <a:r>
              <a:rPr dirty="0" sz="1750" i="1">
                <a:latin typeface="Arial"/>
                <a:cs typeface="Arial"/>
              </a:rPr>
              <a:t>on</a:t>
            </a:r>
            <a:r>
              <a:rPr dirty="0" sz="1750" spc="-45" i="1">
                <a:latin typeface="Arial"/>
                <a:cs typeface="Arial"/>
              </a:rPr>
              <a:t> </a:t>
            </a:r>
            <a:r>
              <a:rPr dirty="0" sz="1750" i="1">
                <a:latin typeface="Arial"/>
                <a:cs typeface="Arial"/>
              </a:rPr>
              <a:t>Pattern</a:t>
            </a:r>
            <a:r>
              <a:rPr dirty="0" sz="1750" spc="-95" i="1">
                <a:latin typeface="Arial"/>
                <a:cs typeface="Arial"/>
              </a:rPr>
              <a:t> </a:t>
            </a:r>
            <a:r>
              <a:rPr dirty="0" sz="1750" i="1">
                <a:latin typeface="Arial"/>
                <a:cs typeface="Arial"/>
              </a:rPr>
              <a:t>Analysis</a:t>
            </a:r>
            <a:r>
              <a:rPr dirty="0" sz="1750" spc="-45" i="1">
                <a:latin typeface="Arial"/>
                <a:cs typeface="Arial"/>
              </a:rPr>
              <a:t> </a:t>
            </a:r>
            <a:r>
              <a:rPr dirty="0" sz="1750" i="1">
                <a:latin typeface="Arial"/>
                <a:cs typeface="Arial"/>
              </a:rPr>
              <a:t>and</a:t>
            </a:r>
            <a:r>
              <a:rPr dirty="0" sz="1750" spc="-50" i="1">
                <a:latin typeface="Arial"/>
                <a:cs typeface="Arial"/>
              </a:rPr>
              <a:t> </a:t>
            </a:r>
            <a:r>
              <a:rPr dirty="0" sz="1750" i="1">
                <a:latin typeface="Arial"/>
                <a:cs typeface="Arial"/>
              </a:rPr>
              <a:t>Machine</a:t>
            </a:r>
            <a:r>
              <a:rPr dirty="0" sz="1750" spc="-15" i="1">
                <a:latin typeface="Arial"/>
                <a:cs typeface="Arial"/>
              </a:rPr>
              <a:t> </a:t>
            </a:r>
            <a:r>
              <a:rPr dirty="0" sz="1750" i="1">
                <a:latin typeface="Arial"/>
                <a:cs typeface="Arial"/>
              </a:rPr>
              <a:t>Intelligence,</a:t>
            </a:r>
            <a:r>
              <a:rPr dirty="0" sz="1750" spc="-30" i="1">
                <a:latin typeface="Arial"/>
                <a:cs typeface="Arial"/>
              </a:rPr>
              <a:t> </a:t>
            </a:r>
            <a:r>
              <a:rPr dirty="0" sz="1750" i="1">
                <a:latin typeface="Arial"/>
                <a:cs typeface="Arial"/>
              </a:rPr>
              <a:t>vol.</a:t>
            </a:r>
            <a:r>
              <a:rPr dirty="0" sz="1750" spc="-35" i="1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20,</a:t>
            </a:r>
            <a:r>
              <a:rPr dirty="0" sz="1750" spc="-4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pp.</a:t>
            </a:r>
            <a:r>
              <a:rPr dirty="0" sz="1750" spc="-4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832–844,</a:t>
            </a:r>
            <a:r>
              <a:rPr dirty="0" sz="1750" spc="-25">
                <a:latin typeface="Arial"/>
                <a:cs typeface="Arial"/>
              </a:rPr>
              <a:t> </a:t>
            </a:r>
            <a:r>
              <a:rPr dirty="0" sz="1750" spc="-20">
                <a:latin typeface="Arial"/>
                <a:cs typeface="Arial"/>
              </a:rPr>
              <a:t>1998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7374" y="509777"/>
            <a:ext cx="683514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What</a:t>
            </a:r>
            <a:r>
              <a:rPr dirty="0" sz="3200" spc="-45"/>
              <a:t> </a:t>
            </a:r>
            <a:r>
              <a:rPr dirty="0" sz="3200"/>
              <a:t>Is</a:t>
            </a:r>
            <a:r>
              <a:rPr dirty="0" sz="3200" spc="-30"/>
              <a:t> </a:t>
            </a:r>
            <a:r>
              <a:rPr dirty="0" sz="3200"/>
              <a:t>Pattern</a:t>
            </a:r>
            <a:r>
              <a:rPr dirty="0" sz="3200" spc="-35"/>
              <a:t> </a:t>
            </a:r>
            <a:r>
              <a:rPr dirty="0" sz="3200"/>
              <a:t>Recognition?</a:t>
            </a:r>
            <a:r>
              <a:rPr dirty="0" sz="3200" spc="-65"/>
              <a:t> </a:t>
            </a:r>
            <a:r>
              <a:rPr dirty="0" sz="3200" spc="-10"/>
              <a:t>Cont.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07340" y="1414398"/>
            <a:ext cx="8530590" cy="43395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55600" marR="5080" indent="-342900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355600" algn="l"/>
              </a:tabLst>
            </a:pPr>
            <a:r>
              <a:rPr dirty="0" sz="2500">
                <a:latin typeface="Arial"/>
                <a:cs typeface="Arial"/>
              </a:rPr>
              <a:t>PR</a:t>
            </a:r>
            <a:r>
              <a:rPr dirty="0" sz="2500" spc="245"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as</a:t>
            </a:r>
            <a:r>
              <a:rPr dirty="0" sz="2500" spc="250"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a</a:t>
            </a:r>
            <a:r>
              <a:rPr dirty="0" sz="2500" spc="245">
                <a:latin typeface="Arial"/>
                <a:cs typeface="Arial"/>
              </a:rPr>
              <a:t>  </a:t>
            </a:r>
            <a:r>
              <a:rPr dirty="0" sz="2500">
                <a:solidFill>
                  <a:srgbClr val="001F5F"/>
                </a:solidFill>
                <a:latin typeface="Arial"/>
                <a:cs typeface="Arial"/>
              </a:rPr>
              <a:t>human</a:t>
            </a:r>
            <a:r>
              <a:rPr dirty="0" sz="2500" spc="254">
                <a:solidFill>
                  <a:srgbClr val="001F5F"/>
                </a:solidFill>
                <a:latin typeface="Arial"/>
                <a:cs typeface="Arial"/>
              </a:rPr>
              <a:t>  </a:t>
            </a:r>
            <a:r>
              <a:rPr dirty="0" sz="2500">
                <a:solidFill>
                  <a:srgbClr val="001F5F"/>
                </a:solidFill>
                <a:latin typeface="Arial"/>
                <a:cs typeface="Arial"/>
              </a:rPr>
              <a:t>experience</a:t>
            </a:r>
            <a:r>
              <a:rPr dirty="0" sz="2500" spc="254">
                <a:solidFill>
                  <a:srgbClr val="001F5F"/>
                </a:solidFill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refers</a:t>
            </a:r>
            <a:r>
              <a:rPr dirty="0" sz="2500" spc="260"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to</a:t>
            </a:r>
            <a:r>
              <a:rPr dirty="0" sz="2500" spc="250"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a</a:t>
            </a:r>
            <a:r>
              <a:rPr dirty="0" sz="2500" spc="250">
                <a:latin typeface="Arial"/>
                <a:cs typeface="Arial"/>
              </a:rPr>
              <a:t>  </a:t>
            </a:r>
            <a:r>
              <a:rPr dirty="0" sz="2500" spc="-10">
                <a:solidFill>
                  <a:srgbClr val="FF0000"/>
                </a:solidFill>
                <a:latin typeface="Arial"/>
                <a:cs typeface="Arial"/>
              </a:rPr>
              <a:t>perceptual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process:</a:t>
            </a:r>
            <a:r>
              <a:rPr dirty="0" sz="2500" spc="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001F5F"/>
                </a:solidFill>
                <a:latin typeface="Arial"/>
                <a:cs typeface="Arial"/>
              </a:rPr>
              <a:t>some</a:t>
            </a:r>
            <a:r>
              <a:rPr dirty="0" sz="2500" spc="3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001F5F"/>
                </a:solidFill>
                <a:latin typeface="Arial"/>
                <a:cs typeface="Arial"/>
              </a:rPr>
              <a:t>form</a:t>
            </a:r>
            <a:r>
              <a:rPr dirty="0" sz="2500" spc="5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001F5F"/>
                </a:solidFill>
                <a:latin typeface="Arial"/>
                <a:cs typeface="Arial"/>
              </a:rPr>
              <a:t>of</a:t>
            </a:r>
            <a:r>
              <a:rPr dirty="0" sz="2500" spc="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001F5F"/>
                </a:solidFill>
                <a:latin typeface="Arial"/>
                <a:cs typeface="Arial"/>
              </a:rPr>
              <a:t>sensory</a:t>
            </a:r>
            <a:r>
              <a:rPr dirty="0" sz="2500" spc="4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001F5F"/>
                </a:solidFill>
                <a:latin typeface="Arial"/>
                <a:cs typeface="Arial"/>
              </a:rPr>
              <a:t>input</a:t>
            </a:r>
            <a:r>
              <a:rPr dirty="0" sz="2500" spc="3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001F5F"/>
                </a:solidFill>
                <a:latin typeface="Arial"/>
                <a:cs typeface="Arial"/>
              </a:rPr>
              <a:t>is</a:t>
            </a:r>
            <a:r>
              <a:rPr dirty="0" sz="2500" spc="3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001F5F"/>
                </a:solidFill>
                <a:latin typeface="Arial"/>
                <a:cs typeface="Arial"/>
              </a:rPr>
              <a:t>sensed,</a:t>
            </a:r>
            <a:r>
              <a:rPr dirty="0" sz="2500" spc="3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500" spc="-10">
                <a:solidFill>
                  <a:srgbClr val="001F5F"/>
                </a:solidFill>
                <a:latin typeface="Arial"/>
                <a:cs typeface="Arial"/>
              </a:rPr>
              <a:t>analyzed, </a:t>
            </a:r>
            <a:r>
              <a:rPr dirty="0" sz="2500">
                <a:solidFill>
                  <a:srgbClr val="001F5F"/>
                </a:solidFill>
                <a:latin typeface="Arial"/>
                <a:cs typeface="Arial"/>
              </a:rPr>
              <a:t>and</a:t>
            </a:r>
            <a:r>
              <a:rPr dirty="0" sz="2500" spc="114">
                <a:solidFill>
                  <a:srgbClr val="001F5F"/>
                </a:solidFill>
                <a:latin typeface="Arial"/>
                <a:cs typeface="Arial"/>
              </a:rPr>
              <a:t>  </a:t>
            </a:r>
            <a:r>
              <a:rPr dirty="0" sz="2500">
                <a:solidFill>
                  <a:srgbClr val="001F5F"/>
                </a:solidFill>
                <a:latin typeface="Arial"/>
                <a:cs typeface="Arial"/>
              </a:rPr>
              <a:t>recognized</a:t>
            </a:r>
            <a:r>
              <a:rPr dirty="0" sz="2500" spc="114">
                <a:solidFill>
                  <a:srgbClr val="001F5F"/>
                </a:solidFill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(classified),</a:t>
            </a:r>
            <a:r>
              <a:rPr dirty="0" sz="2500" spc="114"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either</a:t>
            </a:r>
            <a:r>
              <a:rPr dirty="0" sz="2500" spc="114">
                <a:latin typeface="Arial"/>
                <a:cs typeface="Arial"/>
              </a:rPr>
              <a:t> 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subconsciously</a:t>
            </a:r>
            <a:r>
              <a:rPr dirty="0" sz="2500" spc="110">
                <a:solidFill>
                  <a:srgbClr val="FF0000"/>
                </a:solidFill>
                <a:latin typeface="Arial"/>
                <a:cs typeface="Arial"/>
              </a:rPr>
              <a:t>  </a:t>
            </a:r>
            <a:r>
              <a:rPr dirty="0" sz="2500" spc="-25">
                <a:latin typeface="Arial"/>
                <a:cs typeface="Arial"/>
              </a:rPr>
              <a:t>(by </a:t>
            </a:r>
            <a:r>
              <a:rPr dirty="0" sz="2500">
                <a:latin typeface="Arial"/>
                <a:cs typeface="Arial"/>
              </a:rPr>
              <a:t>instinct)</a:t>
            </a:r>
            <a:r>
              <a:rPr dirty="0" sz="2500" spc="-5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or</a:t>
            </a:r>
            <a:r>
              <a:rPr dirty="0" sz="2500" spc="-55"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consciously</a:t>
            </a:r>
            <a:r>
              <a:rPr dirty="0" sz="2500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(based</a:t>
            </a:r>
            <a:r>
              <a:rPr dirty="0" sz="2500" spc="-5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on</a:t>
            </a:r>
            <a:r>
              <a:rPr dirty="0" sz="2500" spc="-5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previous</a:t>
            </a:r>
            <a:r>
              <a:rPr dirty="0" sz="2500" spc="-70">
                <a:latin typeface="Arial"/>
                <a:cs typeface="Arial"/>
              </a:rPr>
              <a:t> </a:t>
            </a:r>
            <a:r>
              <a:rPr dirty="0" sz="2500" spc="-10">
                <a:latin typeface="Arial"/>
                <a:cs typeface="Arial"/>
              </a:rPr>
              <a:t>experience).</a:t>
            </a:r>
            <a:endParaRPr sz="2500">
              <a:latin typeface="Arial"/>
              <a:cs typeface="Arial"/>
            </a:endParaRPr>
          </a:p>
          <a:p>
            <a:pPr algn="just" marL="355600" marR="7620" indent="-342900">
              <a:lnSpc>
                <a:spcPct val="100000"/>
              </a:lnSpc>
              <a:spcBef>
                <a:spcPts val="1200"/>
              </a:spcBef>
              <a:buFont typeface="Wingdings"/>
              <a:buChar char=""/>
              <a:tabLst>
                <a:tab pos="355600" algn="l"/>
              </a:tabLst>
            </a:pPr>
            <a:r>
              <a:rPr dirty="0" sz="2500">
                <a:latin typeface="Arial"/>
                <a:cs typeface="Arial"/>
              </a:rPr>
              <a:t>Patterns</a:t>
            </a:r>
            <a:r>
              <a:rPr dirty="0" sz="2500" spc="105"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may</a:t>
            </a:r>
            <a:r>
              <a:rPr dirty="0" sz="2500" spc="105"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be</a:t>
            </a:r>
            <a:r>
              <a:rPr dirty="0" sz="2500" spc="105"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presented</a:t>
            </a:r>
            <a:r>
              <a:rPr dirty="0" sz="2500" spc="105"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in</a:t>
            </a:r>
            <a:r>
              <a:rPr dirty="0" sz="2500" spc="105"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any</a:t>
            </a:r>
            <a:r>
              <a:rPr dirty="0" sz="2500" spc="105"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sensory</a:t>
            </a:r>
            <a:r>
              <a:rPr dirty="0" sz="2500" spc="105">
                <a:latin typeface="Arial"/>
                <a:cs typeface="Arial"/>
              </a:rPr>
              <a:t>  </a:t>
            </a:r>
            <a:r>
              <a:rPr dirty="0" sz="2500" spc="-10">
                <a:latin typeface="Arial"/>
                <a:cs typeface="Arial"/>
              </a:rPr>
              <a:t>modality: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vision,</a:t>
            </a:r>
            <a:r>
              <a:rPr dirty="0" sz="2500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hearing,</a:t>
            </a:r>
            <a:r>
              <a:rPr dirty="0" sz="2500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touch,</a:t>
            </a:r>
            <a:r>
              <a:rPr dirty="0" sz="2500" spc="-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taste,</a:t>
            </a:r>
            <a:r>
              <a:rPr dirty="0" sz="2500" spc="-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or</a:t>
            </a:r>
            <a:r>
              <a:rPr dirty="0" sz="2500" spc="-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 spc="-10">
                <a:solidFill>
                  <a:srgbClr val="FF0000"/>
                </a:solidFill>
                <a:latin typeface="Arial"/>
                <a:cs typeface="Arial"/>
              </a:rPr>
              <a:t>smell.</a:t>
            </a:r>
            <a:endParaRPr sz="2500">
              <a:latin typeface="Arial"/>
              <a:cs typeface="Arial"/>
            </a:endParaRPr>
          </a:p>
          <a:p>
            <a:pPr algn="just" marL="355600" marR="5080" indent="-342900">
              <a:lnSpc>
                <a:spcPct val="100000"/>
              </a:lnSpc>
              <a:spcBef>
                <a:spcPts val="2770"/>
              </a:spcBef>
              <a:buFont typeface="Wingdings"/>
              <a:buChar char=""/>
              <a:tabLst>
                <a:tab pos="355600" algn="l"/>
              </a:tabLst>
            </a:pP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PR</a:t>
            </a:r>
            <a:r>
              <a:rPr dirty="0" sz="2500" spc="20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as</a:t>
            </a:r>
            <a:r>
              <a:rPr dirty="0" sz="2500" spc="204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2500" spc="2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technical</a:t>
            </a:r>
            <a:r>
              <a:rPr dirty="0" sz="2500" spc="204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discipline:</a:t>
            </a:r>
            <a:r>
              <a:rPr dirty="0" sz="2500" spc="2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a</a:t>
            </a:r>
            <a:r>
              <a:rPr dirty="0" sz="2500" spc="21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process</a:t>
            </a:r>
            <a:r>
              <a:rPr dirty="0" sz="2500" spc="204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in</a:t>
            </a:r>
            <a:r>
              <a:rPr dirty="0" sz="2500" spc="21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which</a:t>
            </a:r>
            <a:r>
              <a:rPr dirty="0" sz="2500" spc="21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an</a:t>
            </a:r>
            <a:r>
              <a:rPr dirty="0" sz="2500" spc="220">
                <a:latin typeface="Arial"/>
                <a:cs typeface="Arial"/>
              </a:rPr>
              <a:t> </a:t>
            </a:r>
            <a:r>
              <a:rPr dirty="0" sz="2500" spc="-10">
                <a:latin typeface="Arial"/>
                <a:cs typeface="Arial"/>
              </a:rPr>
              <a:t>input </a:t>
            </a:r>
            <a:r>
              <a:rPr dirty="0" sz="2500">
                <a:solidFill>
                  <a:srgbClr val="006FC0"/>
                </a:solidFill>
                <a:latin typeface="Arial"/>
                <a:cs typeface="Arial"/>
              </a:rPr>
              <a:t>object</a:t>
            </a:r>
            <a:r>
              <a:rPr dirty="0" sz="2500" spc="345">
                <a:solidFill>
                  <a:srgbClr val="006FC0"/>
                </a:solidFill>
                <a:latin typeface="Arial"/>
                <a:cs typeface="Arial"/>
              </a:rPr>
              <a:t>  </a:t>
            </a:r>
            <a:r>
              <a:rPr dirty="0" sz="2500">
                <a:solidFill>
                  <a:srgbClr val="006FC0"/>
                </a:solidFill>
                <a:latin typeface="Arial"/>
                <a:cs typeface="Arial"/>
              </a:rPr>
              <a:t>is</a:t>
            </a:r>
            <a:r>
              <a:rPr dirty="0" sz="2500" spc="345">
                <a:solidFill>
                  <a:srgbClr val="006FC0"/>
                </a:solidFill>
                <a:latin typeface="Arial"/>
                <a:cs typeface="Arial"/>
              </a:rPr>
              <a:t>  </a:t>
            </a:r>
            <a:r>
              <a:rPr dirty="0" sz="2500">
                <a:solidFill>
                  <a:srgbClr val="006FC0"/>
                </a:solidFill>
                <a:latin typeface="Arial"/>
                <a:cs typeface="Arial"/>
              </a:rPr>
              <a:t>measured,</a:t>
            </a:r>
            <a:r>
              <a:rPr dirty="0" sz="2500" spc="350">
                <a:solidFill>
                  <a:srgbClr val="006FC0"/>
                </a:solidFill>
                <a:latin typeface="Arial"/>
                <a:cs typeface="Arial"/>
              </a:rPr>
              <a:t>  </a:t>
            </a:r>
            <a:r>
              <a:rPr dirty="0" sz="2500">
                <a:solidFill>
                  <a:srgbClr val="006FC0"/>
                </a:solidFill>
                <a:latin typeface="Arial"/>
                <a:cs typeface="Arial"/>
              </a:rPr>
              <a:t>analyzed,</a:t>
            </a:r>
            <a:r>
              <a:rPr dirty="0" sz="2500" spc="350">
                <a:solidFill>
                  <a:srgbClr val="006FC0"/>
                </a:solidFill>
                <a:latin typeface="Arial"/>
                <a:cs typeface="Arial"/>
              </a:rPr>
              <a:t>  </a:t>
            </a:r>
            <a:r>
              <a:rPr dirty="0" sz="2500">
                <a:solidFill>
                  <a:srgbClr val="006FC0"/>
                </a:solidFill>
                <a:latin typeface="Arial"/>
                <a:cs typeface="Arial"/>
              </a:rPr>
              <a:t>and</a:t>
            </a:r>
            <a:r>
              <a:rPr dirty="0" sz="2500" spc="345">
                <a:solidFill>
                  <a:srgbClr val="006FC0"/>
                </a:solidFill>
                <a:latin typeface="Arial"/>
                <a:cs typeface="Arial"/>
              </a:rPr>
              <a:t>  </a:t>
            </a:r>
            <a:r>
              <a:rPr dirty="0" sz="2500">
                <a:solidFill>
                  <a:srgbClr val="006FC0"/>
                </a:solidFill>
                <a:latin typeface="Arial"/>
                <a:cs typeface="Arial"/>
              </a:rPr>
              <a:t>classified</a:t>
            </a:r>
            <a:r>
              <a:rPr dirty="0" sz="2500" spc="340">
                <a:solidFill>
                  <a:srgbClr val="006FC0"/>
                </a:solidFill>
                <a:latin typeface="Arial"/>
                <a:cs typeface="Arial"/>
              </a:rPr>
              <a:t>  </a:t>
            </a:r>
            <a:r>
              <a:rPr dirty="0" sz="2500">
                <a:solidFill>
                  <a:srgbClr val="006FC0"/>
                </a:solidFill>
                <a:latin typeface="Arial"/>
                <a:cs typeface="Arial"/>
              </a:rPr>
              <a:t>by</a:t>
            </a:r>
            <a:r>
              <a:rPr dirty="0" sz="2500" spc="340">
                <a:solidFill>
                  <a:srgbClr val="006FC0"/>
                </a:solidFill>
                <a:latin typeface="Arial"/>
                <a:cs typeface="Arial"/>
              </a:rPr>
              <a:t>  </a:t>
            </a:r>
            <a:r>
              <a:rPr dirty="0" sz="2500" spc="-50">
                <a:solidFill>
                  <a:srgbClr val="006FC0"/>
                </a:solidFill>
                <a:latin typeface="Arial"/>
                <a:cs typeface="Arial"/>
              </a:rPr>
              <a:t>a </a:t>
            </a:r>
            <a:r>
              <a:rPr dirty="0" sz="2500">
                <a:solidFill>
                  <a:srgbClr val="006FC0"/>
                </a:solidFill>
                <a:latin typeface="Arial"/>
                <a:cs typeface="Arial"/>
              </a:rPr>
              <a:t>machine</a:t>
            </a:r>
            <a:r>
              <a:rPr dirty="0" sz="2500" spc="114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as</a:t>
            </a:r>
            <a:r>
              <a:rPr dirty="0" sz="2500" spc="10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being</a:t>
            </a:r>
            <a:r>
              <a:rPr dirty="0" sz="2500" spc="114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more</a:t>
            </a:r>
            <a:r>
              <a:rPr dirty="0" sz="2500" spc="10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or</a:t>
            </a:r>
            <a:r>
              <a:rPr dirty="0" sz="2500" spc="10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less</a:t>
            </a:r>
            <a:r>
              <a:rPr dirty="0" sz="2500" spc="12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similar</a:t>
            </a:r>
            <a:r>
              <a:rPr dirty="0" sz="2500" spc="12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to</a:t>
            </a:r>
            <a:r>
              <a:rPr dirty="0" sz="2500" spc="12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some</a:t>
            </a:r>
            <a:r>
              <a:rPr dirty="0" sz="2500" spc="11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class</a:t>
            </a:r>
            <a:r>
              <a:rPr dirty="0" sz="2500" spc="10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in</a:t>
            </a:r>
            <a:r>
              <a:rPr dirty="0" sz="2500" spc="105">
                <a:latin typeface="Arial"/>
                <a:cs typeface="Arial"/>
              </a:rPr>
              <a:t> </a:t>
            </a:r>
            <a:r>
              <a:rPr dirty="0" sz="2500" spc="-50">
                <a:latin typeface="Arial"/>
                <a:cs typeface="Arial"/>
              </a:rPr>
              <a:t>a </a:t>
            </a:r>
            <a:r>
              <a:rPr dirty="0" sz="2500">
                <a:latin typeface="Arial"/>
                <a:cs typeface="Arial"/>
              </a:rPr>
              <a:t>set</a:t>
            </a:r>
            <a:r>
              <a:rPr dirty="0" sz="2500" spc="-2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of</a:t>
            </a:r>
            <a:r>
              <a:rPr dirty="0" sz="2500" spc="-15">
                <a:latin typeface="Arial"/>
                <a:cs typeface="Arial"/>
              </a:rPr>
              <a:t> </a:t>
            </a:r>
            <a:r>
              <a:rPr dirty="0" sz="2500" spc="-10">
                <a:latin typeface="Arial"/>
                <a:cs typeface="Arial"/>
              </a:rPr>
              <a:t>classes.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7071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25"/>
              <a:t>RSM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1028928" y="1994459"/>
            <a:ext cx="7311390" cy="2534920"/>
          </a:xfrm>
          <a:prstGeom prst="rect">
            <a:avLst/>
          </a:prstGeom>
          <a:ln w="12540">
            <a:solidFill>
              <a:srgbClr val="000000"/>
            </a:solidFill>
          </a:ln>
        </p:spPr>
        <p:txBody>
          <a:bodyPr wrap="square" lIns="0" tIns="111125" rIns="0" bIns="0" rtlCol="0" vert="horz">
            <a:spAutoFit/>
          </a:bodyPr>
          <a:lstStyle/>
          <a:p>
            <a:pPr marL="292100" indent="-166370">
              <a:lnSpc>
                <a:spcPct val="100000"/>
              </a:lnSpc>
              <a:spcBef>
                <a:spcPts val="875"/>
              </a:spcBef>
              <a:buAutoNum type="arabicPeriod"/>
              <a:tabLst>
                <a:tab pos="292100" algn="l"/>
              </a:tabLst>
            </a:pPr>
            <a:r>
              <a:rPr dirty="0" sz="1300">
                <a:latin typeface="Times New Roman"/>
                <a:cs typeface="Times New Roman"/>
              </a:rPr>
              <a:t>Let</a:t>
            </a:r>
            <a:r>
              <a:rPr dirty="0" sz="1300" spc="-5">
                <a:latin typeface="Times New Roman"/>
                <a:cs typeface="Times New Roman"/>
              </a:rPr>
              <a:t> </a:t>
            </a:r>
            <a:r>
              <a:rPr dirty="0" sz="1300" i="1">
                <a:latin typeface="Times New Roman"/>
                <a:cs typeface="Times New Roman"/>
              </a:rPr>
              <a:t>M</a:t>
            </a:r>
            <a:r>
              <a:rPr dirty="0" sz="1300" spc="-15" i="1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be</a:t>
            </a:r>
            <a:r>
              <a:rPr dirty="0" sz="1300" spc="-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the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number of</a:t>
            </a:r>
            <a:r>
              <a:rPr dirty="0" sz="1300" spc="-2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networks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to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be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trained for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an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ensemble</a:t>
            </a:r>
            <a:endParaRPr sz="1300">
              <a:latin typeface="Times New Roman"/>
              <a:cs typeface="Times New Roman"/>
            </a:endParaRPr>
          </a:p>
          <a:p>
            <a:pPr marL="209550">
              <a:lnSpc>
                <a:spcPct val="100000"/>
              </a:lnSpc>
              <a:spcBef>
                <a:spcPts val="600"/>
              </a:spcBef>
            </a:pPr>
            <a:r>
              <a:rPr dirty="0" baseline="2136" sz="1950">
                <a:latin typeface="Times New Roman"/>
                <a:cs typeface="Times New Roman"/>
              </a:rPr>
              <a:t>Take</a:t>
            </a:r>
            <a:r>
              <a:rPr dirty="0" baseline="2136" sz="1950" spc="7">
                <a:latin typeface="Times New Roman"/>
                <a:cs typeface="Times New Roman"/>
              </a:rPr>
              <a:t> </a:t>
            </a:r>
            <a:r>
              <a:rPr dirty="0" baseline="2136" sz="1950">
                <a:latin typeface="Times New Roman"/>
                <a:cs typeface="Times New Roman"/>
              </a:rPr>
              <a:t>original</a:t>
            </a:r>
            <a:r>
              <a:rPr dirty="0" baseline="2136" sz="1950" spc="15">
                <a:latin typeface="Times New Roman"/>
                <a:cs typeface="Times New Roman"/>
              </a:rPr>
              <a:t> </a:t>
            </a:r>
            <a:r>
              <a:rPr dirty="0" baseline="2136" sz="1950">
                <a:latin typeface="Times New Roman"/>
                <a:cs typeface="Times New Roman"/>
              </a:rPr>
              <a:t>training set</a:t>
            </a:r>
            <a:r>
              <a:rPr dirty="0" baseline="2136" sz="1950" spc="-60">
                <a:latin typeface="Times New Roman"/>
                <a:cs typeface="Times New Roman"/>
              </a:rPr>
              <a:t> </a:t>
            </a:r>
            <a:r>
              <a:rPr dirty="0" baseline="2136" sz="1950" i="1">
                <a:latin typeface="Times New Roman"/>
                <a:cs typeface="Times New Roman"/>
              </a:rPr>
              <a:t>T=</a:t>
            </a:r>
            <a:r>
              <a:rPr dirty="0" baseline="2136" sz="1950" spc="7" i="1">
                <a:latin typeface="Times New Roman"/>
                <a:cs typeface="Times New Roman"/>
              </a:rPr>
              <a:t> </a:t>
            </a:r>
            <a:r>
              <a:rPr dirty="0" baseline="2136" sz="1950" i="1">
                <a:latin typeface="Times New Roman"/>
                <a:cs typeface="Times New Roman"/>
              </a:rPr>
              <a:t>{(x(1),</a:t>
            </a:r>
            <a:r>
              <a:rPr dirty="0" baseline="2136" sz="1950" spc="15" i="1">
                <a:latin typeface="Times New Roman"/>
                <a:cs typeface="Times New Roman"/>
              </a:rPr>
              <a:t> </a:t>
            </a:r>
            <a:r>
              <a:rPr dirty="0" baseline="2136" sz="1950" i="1">
                <a:latin typeface="Times New Roman"/>
                <a:cs typeface="Times New Roman"/>
              </a:rPr>
              <a:t>d(1)),…,</a:t>
            </a:r>
            <a:r>
              <a:rPr dirty="0" baseline="2136" sz="1950" spc="22" i="1">
                <a:latin typeface="Times New Roman"/>
                <a:cs typeface="Times New Roman"/>
              </a:rPr>
              <a:t> </a:t>
            </a:r>
            <a:r>
              <a:rPr dirty="0" baseline="2136" sz="1950" i="1">
                <a:latin typeface="Times New Roman"/>
                <a:cs typeface="Times New Roman"/>
              </a:rPr>
              <a:t>(x(N),</a:t>
            </a:r>
            <a:r>
              <a:rPr dirty="0" baseline="2136" sz="1950" spc="15" i="1">
                <a:latin typeface="Times New Roman"/>
                <a:cs typeface="Times New Roman"/>
              </a:rPr>
              <a:t> </a:t>
            </a:r>
            <a:r>
              <a:rPr dirty="0" baseline="2136" sz="1950" i="1">
                <a:latin typeface="Times New Roman"/>
                <a:cs typeface="Times New Roman"/>
              </a:rPr>
              <a:t>d(N))}</a:t>
            </a:r>
            <a:r>
              <a:rPr dirty="0" baseline="2136" sz="1950" spc="30" i="1">
                <a:latin typeface="Times New Roman"/>
                <a:cs typeface="Times New Roman"/>
              </a:rPr>
              <a:t> </a:t>
            </a:r>
            <a:r>
              <a:rPr dirty="0" baseline="2136" sz="1950">
                <a:latin typeface="Times New Roman"/>
                <a:cs typeface="Times New Roman"/>
              </a:rPr>
              <a:t>with</a:t>
            </a:r>
            <a:r>
              <a:rPr dirty="0" baseline="2136" sz="1950" spc="-7">
                <a:latin typeface="Times New Roman"/>
                <a:cs typeface="Times New Roman"/>
              </a:rPr>
              <a:t> </a:t>
            </a:r>
            <a:r>
              <a:rPr dirty="0" baseline="2136" sz="1950">
                <a:latin typeface="Times New Roman"/>
                <a:cs typeface="Times New Roman"/>
              </a:rPr>
              <a:t>class label</a:t>
            </a:r>
            <a:r>
              <a:rPr dirty="0" baseline="2136" sz="1950" spc="-44">
                <a:latin typeface="Times New Roman"/>
                <a:cs typeface="Times New Roman"/>
              </a:rPr>
              <a:t> </a:t>
            </a:r>
            <a:r>
              <a:rPr dirty="0" sz="1400" i="1">
                <a:latin typeface="Times New Roman"/>
                <a:cs typeface="Times New Roman"/>
              </a:rPr>
              <a:t>d</a:t>
            </a:r>
            <a:r>
              <a:rPr dirty="0" sz="1400" spc="-200" i="1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(</a:t>
            </a:r>
            <a:r>
              <a:rPr dirty="0" sz="1400" i="1">
                <a:latin typeface="Times New Roman"/>
                <a:cs typeface="Times New Roman"/>
              </a:rPr>
              <a:t>n</a:t>
            </a:r>
            <a:r>
              <a:rPr dirty="0" sz="1400">
                <a:latin typeface="Times New Roman"/>
                <a:cs typeface="Times New Roman"/>
              </a:rPr>
              <a:t>)</a:t>
            </a:r>
            <a:r>
              <a:rPr dirty="0" sz="1400" spc="-170">
                <a:latin typeface="Times New Roman"/>
                <a:cs typeface="Times New Roman"/>
              </a:rPr>
              <a:t> </a:t>
            </a:r>
            <a:r>
              <a:rPr dirty="0" sz="1400" spc="60">
                <a:latin typeface="Symbol"/>
                <a:cs typeface="Symbol"/>
              </a:rPr>
              <a:t></a:t>
            </a:r>
            <a:r>
              <a:rPr dirty="0" sz="1400" spc="-114">
                <a:latin typeface="Times New Roman"/>
                <a:cs typeface="Times New Roman"/>
              </a:rPr>
              <a:t> </a:t>
            </a:r>
            <a:r>
              <a:rPr dirty="0" sz="1400" spc="55" i="1">
                <a:latin typeface="Times New Roman"/>
                <a:cs typeface="Times New Roman"/>
              </a:rPr>
              <a:t>K</a:t>
            </a:r>
            <a:r>
              <a:rPr dirty="0" sz="1400" spc="145" i="1">
                <a:latin typeface="Times New Roman"/>
                <a:cs typeface="Times New Roman"/>
              </a:rPr>
              <a:t> </a:t>
            </a:r>
            <a:r>
              <a:rPr dirty="0" sz="1400" spc="50">
                <a:latin typeface="Symbol"/>
                <a:cs typeface="Symbol"/>
              </a:rPr>
              <a:t></a:t>
            </a:r>
            <a:r>
              <a:rPr dirty="0" sz="1400" spc="-140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{1,2,.....,</a:t>
            </a:r>
            <a:r>
              <a:rPr dirty="0" sz="1400" spc="-210">
                <a:latin typeface="Times New Roman"/>
                <a:cs typeface="Times New Roman"/>
              </a:rPr>
              <a:t> </a:t>
            </a:r>
            <a:r>
              <a:rPr dirty="0" sz="1400" spc="25" i="1">
                <a:latin typeface="Times New Roman"/>
                <a:cs typeface="Times New Roman"/>
              </a:rPr>
              <a:t>k</a:t>
            </a:r>
            <a:r>
              <a:rPr dirty="0" sz="1400" spc="25">
                <a:latin typeface="Times New Roman"/>
                <a:cs typeface="Times New Roman"/>
              </a:rPr>
              <a:t>}</a:t>
            </a:r>
            <a:endParaRPr sz="1400">
              <a:latin typeface="Times New Roman"/>
              <a:cs typeface="Times New Roman"/>
            </a:endParaRPr>
          </a:p>
          <a:p>
            <a:pPr marL="209550">
              <a:lnSpc>
                <a:spcPct val="100000"/>
              </a:lnSpc>
              <a:spcBef>
                <a:spcPts val="430"/>
              </a:spcBef>
            </a:pPr>
            <a:r>
              <a:rPr dirty="0" sz="1300">
                <a:latin typeface="Times New Roman"/>
                <a:cs typeface="Times New Roman"/>
              </a:rPr>
              <a:t>and</a:t>
            </a:r>
            <a:r>
              <a:rPr dirty="0" sz="1300" spc="-3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feature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set</a:t>
            </a:r>
            <a:r>
              <a:rPr dirty="0" sz="1300" spc="270">
                <a:latin typeface="Times New Roman"/>
                <a:cs typeface="Times New Roman"/>
              </a:rPr>
              <a:t> </a:t>
            </a:r>
            <a:r>
              <a:rPr dirty="0" baseline="1736" sz="2400" i="1">
                <a:latin typeface="Times New Roman"/>
                <a:cs typeface="Times New Roman"/>
              </a:rPr>
              <a:t>F</a:t>
            </a:r>
            <a:r>
              <a:rPr dirty="0" baseline="1736" sz="2400" spc="44" i="1">
                <a:latin typeface="Times New Roman"/>
                <a:cs typeface="Times New Roman"/>
              </a:rPr>
              <a:t> </a:t>
            </a:r>
            <a:r>
              <a:rPr dirty="0" baseline="1736" sz="2400" spc="-104">
                <a:latin typeface="Symbol"/>
                <a:cs typeface="Symbol"/>
              </a:rPr>
              <a:t></a:t>
            </a:r>
            <a:r>
              <a:rPr dirty="0" baseline="1736" sz="2400" spc="-322">
                <a:latin typeface="Times New Roman"/>
                <a:cs typeface="Times New Roman"/>
              </a:rPr>
              <a:t> </a:t>
            </a:r>
            <a:r>
              <a:rPr dirty="0" baseline="1736" sz="2400" spc="-104">
                <a:latin typeface="Times New Roman"/>
                <a:cs typeface="Times New Roman"/>
              </a:rPr>
              <a:t>{1,2,.....,</a:t>
            </a:r>
            <a:r>
              <a:rPr dirty="0" baseline="1736" sz="2400" spc="7">
                <a:latin typeface="Times New Roman"/>
                <a:cs typeface="Times New Roman"/>
              </a:rPr>
              <a:t> </a:t>
            </a:r>
            <a:r>
              <a:rPr dirty="0" baseline="1736" sz="2400" spc="-75" i="1">
                <a:latin typeface="Times New Roman"/>
                <a:cs typeface="Times New Roman"/>
              </a:rPr>
              <a:t>f</a:t>
            </a:r>
            <a:r>
              <a:rPr dirty="0" baseline="1736" sz="2400" spc="-232" i="1">
                <a:latin typeface="Times New Roman"/>
                <a:cs typeface="Times New Roman"/>
              </a:rPr>
              <a:t> </a:t>
            </a:r>
            <a:r>
              <a:rPr dirty="0" baseline="1736" sz="2400" spc="-75">
                <a:latin typeface="Times New Roman"/>
                <a:cs typeface="Times New Roman"/>
              </a:rPr>
              <a:t>}</a:t>
            </a:r>
            <a:endParaRPr baseline="1736" sz="2400">
              <a:latin typeface="Times New Roman"/>
              <a:cs typeface="Times New Roman"/>
            </a:endParaRPr>
          </a:p>
          <a:p>
            <a:pPr marL="334645" indent="-208915">
              <a:lnSpc>
                <a:spcPct val="100000"/>
              </a:lnSpc>
              <a:spcBef>
                <a:spcPts val="705"/>
              </a:spcBef>
              <a:buFont typeface="Times New Roman"/>
              <a:buAutoNum type="arabicPeriod" startAt="2"/>
              <a:tabLst>
                <a:tab pos="334645" algn="l"/>
              </a:tabLst>
            </a:pPr>
            <a:r>
              <a:rPr dirty="0" sz="1300" i="1">
                <a:latin typeface="Times New Roman"/>
                <a:cs typeface="Times New Roman"/>
              </a:rPr>
              <a:t>for</a:t>
            </a:r>
            <a:r>
              <a:rPr dirty="0" sz="1300" spc="-10" i="1">
                <a:latin typeface="Times New Roman"/>
                <a:cs typeface="Times New Roman"/>
              </a:rPr>
              <a:t> </a:t>
            </a:r>
            <a:r>
              <a:rPr dirty="0" sz="1300" i="1">
                <a:latin typeface="Times New Roman"/>
                <a:cs typeface="Times New Roman"/>
              </a:rPr>
              <a:t>i=1</a:t>
            </a:r>
            <a:r>
              <a:rPr dirty="0" sz="1300" spc="5" i="1">
                <a:latin typeface="Times New Roman"/>
                <a:cs typeface="Times New Roman"/>
              </a:rPr>
              <a:t> </a:t>
            </a:r>
            <a:r>
              <a:rPr dirty="0" sz="1300" i="1">
                <a:latin typeface="Times New Roman"/>
                <a:cs typeface="Times New Roman"/>
              </a:rPr>
              <a:t>to</a:t>
            </a:r>
            <a:r>
              <a:rPr dirty="0" sz="1300" spc="5" i="1">
                <a:latin typeface="Times New Roman"/>
                <a:cs typeface="Times New Roman"/>
              </a:rPr>
              <a:t> </a:t>
            </a:r>
            <a:r>
              <a:rPr dirty="0" sz="1300" i="1">
                <a:latin typeface="Times New Roman"/>
                <a:cs typeface="Times New Roman"/>
              </a:rPr>
              <a:t>M</a:t>
            </a:r>
            <a:r>
              <a:rPr dirty="0" sz="1300" spc="10" i="1">
                <a:latin typeface="Times New Roman"/>
                <a:cs typeface="Times New Roman"/>
              </a:rPr>
              <a:t> </a:t>
            </a:r>
            <a:r>
              <a:rPr dirty="0" sz="1300" spc="-50">
                <a:latin typeface="Times New Roman"/>
                <a:cs typeface="Times New Roman"/>
              </a:rPr>
              <a:t>{</a:t>
            </a:r>
            <a:endParaRPr sz="1300">
              <a:latin typeface="Times New Roman"/>
              <a:cs typeface="Times New Roman"/>
            </a:endParaRPr>
          </a:p>
          <a:p>
            <a:pPr lvl="1" marL="724535" indent="-299085">
              <a:lnSpc>
                <a:spcPct val="100000"/>
              </a:lnSpc>
              <a:spcBef>
                <a:spcPts val="810"/>
              </a:spcBef>
              <a:buAutoNum type="alphaLcPeriod"/>
              <a:tabLst>
                <a:tab pos="724535" algn="l"/>
              </a:tabLst>
            </a:pPr>
            <a:r>
              <a:rPr dirty="0" sz="1300">
                <a:latin typeface="Times New Roman"/>
                <a:cs typeface="Times New Roman"/>
              </a:rPr>
              <a:t>Make</a:t>
            </a:r>
            <a:r>
              <a:rPr dirty="0" sz="1300" spc="-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a feature</a:t>
            </a:r>
            <a:r>
              <a:rPr dirty="0" sz="1300" spc="-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subset,</a:t>
            </a:r>
            <a:r>
              <a:rPr dirty="0" sz="1300" spc="40">
                <a:latin typeface="Times New Roman"/>
                <a:cs typeface="Times New Roman"/>
              </a:rPr>
              <a:t> </a:t>
            </a:r>
            <a:r>
              <a:rPr dirty="0" sz="1300" i="1">
                <a:latin typeface="Times New Roman"/>
                <a:cs typeface="Times New Roman"/>
              </a:rPr>
              <a:t>F</a:t>
            </a:r>
            <a:r>
              <a:rPr dirty="0" baseline="-9803" sz="1275" i="1">
                <a:latin typeface="Times New Roman"/>
                <a:cs typeface="Times New Roman"/>
              </a:rPr>
              <a:t>i</a:t>
            </a:r>
            <a:r>
              <a:rPr dirty="0" baseline="-9803" sz="1275" spc="165" i="1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by</a:t>
            </a:r>
            <a:r>
              <a:rPr dirty="0" sz="1300" spc="-2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sampling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|</a:t>
            </a:r>
            <a:r>
              <a:rPr dirty="0" sz="1300" i="1">
                <a:latin typeface="Times New Roman"/>
                <a:cs typeface="Times New Roman"/>
              </a:rPr>
              <a:t>F| </a:t>
            </a:r>
            <a:r>
              <a:rPr dirty="0" sz="1300">
                <a:latin typeface="Times New Roman"/>
                <a:cs typeface="Times New Roman"/>
              </a:rPr>
              <a:t>features</a:t>
            </a:r>
            <a:r>
              <a:rPr dirty="0" sz="1300" spc="-10">
                <a:latin typeface="Times New Roman"/>
                <a:cs typeface="Times New Roman"/>
              </a:rPr>
              <a:t> uniformly</a:t>
            </a:r>
            <a:r>
              <a:rPr dirty="0" sz="1300" spc="-3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at</a:t>
            </a:r>
            <a:r>
              <a:rPr dirty="0" sz="1300" spc="-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random</a:t>
            </a:r>
            <a:r>
              <a:rPr dirty="0" sz="1300" spc="-3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with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replacement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from</a:t>
            </a:r>
            <a:r>
              <a:rPr dirty="0" sz="1300" spc="220">
                <a:latin typeface="Times New Roman"/>
                <a:cs typeface="Times New Roman"/>
              </a:rPr>
              <a:t> </a:t>
            </a:r>
            <a:r>
              <a:rPr dirty="0" sz="1300" spc="-50" i="1">
                <a:latin typeface="Times New Roman"/>
                <a:cs typeface="Times New Roman"/>
              </a:rPr>
              <a:t>F</a:t>
            </a:r>
            <a:endParaRPr sz="1300">
              <a:latin typeface="Times New Roman"/>
              <a:cs typeface="Times New Roman"/>
            </a:endParaRPr>
          </a:p>
          <a:p>
            <a:pPr lvl="1" marL="724535" indent="-299085">
              <a:lnSpc>
                <a:spcPct val="100000"/>
              </a:lnSpc>
              <a:spcBef>
                <a:spcPts val="815"/>
              </a:spcBef>
              <a:buAutoNum type="alphaLcPeriod"/>
              <a:tabLst>
                <a:tab pos="724535" algn="l"/>
              </a:tabLst>
            </a:pPr>
            <a:r>
              <a:rPr dirty="0" sz="1300">
                <a:latin typeface="Times New Roman"/>
                <a:cs typeface="Times New Roman"/>
              </a:rPr>
              <a:t>Train</a:t>
            </a:r>
            <a:r>
              <a:rPr dirty="0" sz="1300" spc="-2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network</a:t>
            </a:r>
            <a:r>
              <a:rPr dirty="0" sz="1300" spc="-20">
                <a:latin typeface="Times New Roman"/>
                <a:cs typeface="Times New Roman"/>
              </a:rPr>
              <a:t> </a:t>
            </a:r>
            <a:r>
              <a:rPr dirty="0" sz="1300" i="1">
                <a:latin typeface="Times New Roman"/>
                <a:cs typeface="Times New Roman"/>
              </a:rPr>
              <a:t>NN</a:t>
            </a:r>
            <a:r>
              <a:rPr dirty="0" baseline="-9803" sz="1275" i="1">
                <a:latin typeface="Times New Roman"/>
                <a:cs typeface="Times New Roman"/>
              </a:rPr>
              <a:t>i</a:t>
            </a:r>
            <a:r>
              <a:rPr dirty="0" baseline="-9803" sz="1275" spc="157" i="1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by</a:t>
            </a:r>
            <a:r>
              <a:rPr dirty="0" sz="1300" spc="-20">
                <a:latin typeface="Times New Roman"/>
                <a:cs typeface="Times New Roman"/>
              </a:rPr>
              <a:t> </a:t>
            </a:r>
            <a:r>
              <a:rPr dirty="0" sz="1300" i="1">
                <a:latin typeface="Times New Roman"/>
                <a:cs typeface="Times New Roman"/>
              </a:rPr>
              <a:t>T</a:t>
            </a:r>
            <a:r>
              <a:rPr dirty="0" sz="1300" spc="110" i="1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with</a:t>
            </a:r>
            <a:r>
              <a:rPr dirty="0" sz="1300" spc="-2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feature</a:t>
            </a:r>
            <a:r>
              <a:rPr dirty="0" sz="1300" spc="-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set</a:t>
            </a:r>
            <a:r>
              <a:rPr dirty="0" sz="1300" spc="45">
                <a:latin typeface="Times New Roman"/>
                <a:cs typeface="Times New Roman"/>
              </a:rPr>
              <a:t> </a:t>
            </a:r>
            <a:r>
              <a:rPr dirty="0" sz="1300" spc="-25" i="1">
                <a:latin typeface="Times New Roman"/>
                <a:cs typeface="Times New Roman"/>
              </a:rPr>
              <a:t>F</a:t>
            </a:r>
            <a:r>
              <a:rPr dirty="0" baseline="-9803" sz="1275" spc="-37" i="1">
                <a:latin typeface="Times New Roman"/>
                <a:cs typeface="Times New Roman"/>
              </a:rPr>
              <a:t>i</a:t>
            </a:r>
            <a:endParaRPr baseline="-9803" sz="1275">
              <a:latin typeface="Times New Roman"/>
              <a:cs typeface="Times New Roman"/>
            </a:endParaRPr>
          </a:p>
          <a:p>
            <a:pPr marL="125730">
              <a:lnSpc>
                <a:spcPct val="100000"/>
              </a:lnSpc>
              <a:spcBef>
                <a:spcPts val="810"/>
              </a:spcBef>
            </a:pPr>
            <a:r>
              <a:rPr dirty="0" sz="1300" spc="-50">
                <a:latin typeface="Times New Roman"/>
                <a:cs typeface="Times New Roman"/>
              </a:rPr>
              <a:t>}</a:t>
            </a:r>
            <a:endParaRPr sz="1300">
              <a:latin typeface="Times New Roman"/>
              <a:cs typeface="Times New Roman"/>
            </a:endParaRPr>
          </a:p>
          <a:p>
            <a:pPr marL="292735" indent="-167005">
              <a:lnSpc>
                <a:spcPct val="100000"/>
              </a:lnSpc>
              <a:spcBef>
                <a:spcPts val="810"/>
              </a:spcBef>
              <a:buAutoNum type="arabicPeriod" startAt="3"/>
              <a:tabLst>
                <a:tab pos="292735" algn="l"/>
              </a:tabLst>
            </a:pPr>
            <a:r>
              <a:rPr dirty="0" sz="1300">
                <a:latin typeface="Times New Roman"/>
                <a:cs typeface="Times New Roman"/>
              </a:rPr>
              <a:t>Ensemble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decision</a:t>
            </a:r>
            <a:r>
              <a:rPr dirty="0" sz="1300" spc="-2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is</a:t>
            </a:r>
            <a:r>
              <a:rPr dirty="0" sz="1300" spc="-2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made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in</a:t>
            </a:r>
            <a:r>
              <a:rPr dirty="0" sz="1300" spc="-2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simple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average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 spc="-25">
                <a:latin typeface="Times New Roman"/>
                <a:cs typeface="Times New Roman"/>
              </a:rPr>
              <a:t>way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18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68044" y="5819343"/>
            <a:ext cx="74625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parameter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S</a:t>
            </a:r>
            <a:r>
              <a:rPr dirty="0" baseline="-20833" sz="1800" i="1">
                <a:latin typeface="Arial"/>
                <a:cs typeface="Arial"/>
              </a:rPr>
              <a:t>fraction</a:t>
            </a:r>
            <a:r>
              <a:rPr dirty="0" baseline="-20833" sz="1800" spc="-44" i="1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maintains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number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examples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change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class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label.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572769"/>
            <a:ext cx="80359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4.</a:t>
            </a:r>
            <a:r>
              <a:rPr dirty="0" spc="-55"/>
              <a:t> </a:t>
            </a:r>
            <a:r>
              <a:rPr dirty="0"/>
              <a:t>Class</a:t>
            </a:r>
            <a:r>
              <a:rPr dirty="0" spc="-45"/>
              <a:t> </a:t>
            </a:r>
            <a:r>
              <a:rPr dirty="0"/>
              <a:t>Label</a:t>
            </a:r>
            <a:r>
              <a:rPr dirty="0" spc="-50"/>
              <a:t> </a:t>
            </a:r>
            <a:r>
              <a:rPr dirty="0"/>
              <a:t>Switching</a:t>
            </a:r>
            <a:r>
              <a:rPr dirty="0" spc="-75"/>
              <a:t> </a:t>
            </a:r>
            <a:r>
              <a:rPr dirty="0" sz="1900" spc="-10"/>
              <a:t>(Martínez-</a:t>
            </a:r>
            <a:r>
              <a:rPr dirty="0" sz="1900"/>
              <a:t>Muñoz</a:t>
            </a:r>
            <a:r>
              <a:rPr dirty="0" sz="1900" spc="-30"/>
              <a:t> </a:t>
            </a:r>
            <a:r>
              <a:rPr dirty="0" sz="1900"/>
              <a:t>&amp;</a:t>
            </a:r>
            <a:r>
              <a:rPr dirty="0" sz="1900" spc="-25"/>
              <a:t> </a:t>
            </a:r>
            <a:r>
              <a:rPr dirty="0" sz="1900"/>
              <a:t>Suárez,</a:t>
            </a:r>
            <a:r>
              <a:rPr dirty="0" sz="1900" spc="-35"/>
              <a:t> </a:t>
            </a:r>
            <a:r>
              <a:rPr dirty="0" sz="1900" spc="-10"/>
              <a:t>2005)</a:t>
            </a:r>
            <a:endParaRPr sz="1900"/>
          </a:p>
        </p:txBody>
      </p:sp>
      <p:sp>
        <p:nvSpPr>
          <p:cNvPr id="4" name="object 4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19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4705350" y="4193285"/>
            <a:ext cx="1270" cy="995044"/>
          </a:xfrm>
          <a:custGeom>
            <a:avLst/>
            <a:gdLst/>
            <a:ahLst/>
            <a:cxnLst/>
            <a:rect l="l" t="t" r="r" b="b"/>
            <a:pathLst>
              <a:path w="1270" h="995045">
                <a:moveTo>
                  <a:pt x="0" y="0"/>
                </a:moveTo>
                <a:lnTo>
                  <a:pt x="762" y="994663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1364361" y="2965957"/>
            <a:ext cx="5253355" cy="2545080"/>
            <a:chOff x="1364361" y="2965957"/>
            <a:chExt cx="5253355" cy="2545080"/>
          </a:xfrm>
        </p:grpSpPr>
        <p:sp>
          <p:nvSpPr>
            <p:cNvPr id="7" name="object 7" descr=""/>
            <p:cNvSpPr/>
            <p:nvPr/>
          </p:nvSpPr>
          <p:spPr>
            <a:xfrm>
              <a:off x="1364361" y="2965957"/>
              <a:ext cx="1677035" cy="2377440"/>
            </a:xfrm>
            <a:custGeom>
              <a:avLst/>
              <a:gdLst/>
              <a:ahLst/>
              <a:cxnLst/>
              <a:rect l="l" t="t" r="r" b="b"/>
              <a:pathLst>
                <a:path w="1677035" h="2377440">
                  <a:moveTo>
                    <a:pt x="1117473" y="64262"/>
                  </a:moveTo>
                  <a:lnTo>
                    <a:pt x="1031875" y="3175"/>
                  </a:lnTo>
                  <a:lnTo>
                    <a:pt x="1027303" y="0"/>
                  </a:lnTo>
                  <a:lnTo>
                    <a:pt x="1021207" y="1143"/>
                  </a:lnTo>
                  <a:lnTo>
                    <a:pt x="1014857" y="10033"/>
                  </a:lnTo>
                  <a:lnTo>
                    <a:pt x="1015873" y="16129"/>
                  </a:lnTo>
                  <a:lnTo>
                    <a:pt x="1063193" y="49834"/>
                  </a:lnTo>
                  <a:lnTo>
                    <a:pt x="1046861" y="49022"/>
                  </a:lnTo>
                  <a:lnTo>
                    <a:pt x="994664" y="51054"/>
                  </a:lnTo>
                  <a:lnTo>
                    <a:pt x="945261" y="62865"/>
                  </a:lnTo>
                  <a:lnTo>
                    <a:pt x="901192" y="89154"/>
                  </a:lnTo>
                  <a:lnTo>
                    <a:pt x="870331" y="124587"/>
                  </a:lnTo>
                  <a:lnTo>
                    <a:pt x="851535" y="167132"/>
                  </a:lnTo>
                  <a:lnTo>
                    <a:pt x="843407" y="209423"/>
                  </a:lnTo>
                  <a:lnTo>
                    <a:pt x="838746" y="259461"/>
                  </a:lnTo>
                  <a:lnTo>
                    <a:pt x="836269" y="312420"/>
                  </a:lnTo>
                  <a:lnTo>
                    <a:pt x="834263" y="386080"/>
                  </a:lnTo>
                  <a:lnTo>
                    <a:pt x="832739" y="422910"/>
                  </a:lnTo>
                  <a:lnTo>
                    <a:pt x="829437" y="475996"/>
                  </a:lnTo>
                  <a:lnTo>
                    <a:pt x="823341" y="524002"/>
                  </a:lnTo>
                  <a:lnTo>
                    <a:pt x="813435" y="564273"/>
                  </a:lnTo>
                  <a:lnTo>
                    <a:pt x="794004" y="601345"/>
                  </a:lnTo>
                  <a:lnTo>
                    <a:pt x="757682" y="618998"/>
                  </a:lnTo>
                  <a:lnTo>
                    <a:pt x="748284" y="619137"/>
                  </a:lnTo>
                  <a:lnTo>
                    <a:pt x="738251" y="618490"/>
                  </a:lnTo>
                  <a:lnTo>
                    <a:pt x="692150" y="606552"/>
                  </a:lnTo>
                  <a:lnTo>
                    <a:pt x="639318" y="584708"/>
                  </a:lnTo>
                  <a:lnTo>
                    <a:pt x="582295" y="558800"/>
                  </a:lnTo>
                  <a:lnTo>
                    <a:pt x="552958" y="546227"/>
                  </a:lnTo>
                  <a:lnTo>
                    <a:pt x="527126" y="536321"/>
                  </a:lnTo>
                  <a:lnTo>
                    <a:pt x="523494" y="534924"/>
                  </a:lnTo>
                  <a:lnTo>
                    <a:pt x="508635" y="530098"/>
                  </a:lnTo>
                  <a:lnTo>
                    <a:pt x="464439" y="519303"/>
                  </a:lnTo>
                  <a:lnTo>
                    <a:pt x="435356" y="516636"/>
                  </a:lnTo>
                  <a:lnTo>
                    <a:pt x="421132" y="516890"/>
                  </a:lnTo>
                  <a:lnTo>
                    <a:pt x="379984" y="525653"/>
                  </a:lnTo>
                  <a:lnTo>
                    <a:pt x="342265" y="543433"/>
                  </a:lnTo>
                  <a:lnTo>
                    <a:pt x="305054" y="566813"/>
                  </a:lnTo>
                  <a:lnTo>
                    <a:pt x="256540" y="605282"/>
                  </a:lnTo>
                  <a:lnTo>
                    <a:pt x="208915" y="651002"/>
                  </a:lnTo>
                  <a:lnTo>
                    <a:pt x="161798" y="702945"/>
                  </a:lnTo>
                  <a:lnTo>
                    <a:pt x="115189" y="759333"/>
                  </a:lnTo>
                  <a:lnTo>
                    <a:pt x="68961" y="819150"/>
                  </a:lnTo>
                  <a:lnTo>
                    <a:pt x="45974" y="849884"/>
                  </a:lnTo>
                  <a:lnTo>
                    <a:pt x="0" y="912114"/>
                  </a:lnTo>
                  <a:lnTo>
                    <a:pt x="16002" y="923798"/>
                  </a:lnTo>
                  <a:lnTo>
                    <a:pt x="61849" y="861695"/>
                  </a:lnTo>
                  <a:lnTo>
                    <a:pt x="84836" y="830961"/>
                  </a:lnTo>
                  <a:lnTo>
                    <a:pt x="130810" y="771525"/>
                  </a:lnTo>
                  <a:lnTo>
                    <a:pt x="176911" y="715645"/>
                  </a:lnTo>
                  <a:lnTo>
                    <a:pt x="223393" y="664591"/>
                  </a:lnTo>
                  <a:lnTo>
                    <a:pt x="270002" y="619899"/>
                  </a:lnTo>
                  <a:lnTo>
                    <a:pt x="316992" y="582561"/>
                  </a:lnTo>
                  <a:lnTo>
                    <a:pt x="352171" y="560578"/>
                  </a:lnTo>
                  <a:lnTo>
                    <a:pt x="387604" y="544068"/>
                  </a:lnTo>
                  <a:lnTo>
                    <a:pt x="435737" y="536321"/>
                  </a:lnTo>
                  <a:lnTo>
                    <a:pt x="448564" y="537210"/>
                  </a:lnTo>
                  <a:lnTo>
                    <a:pt x="489077" y="545084"/>
                  </a:lnTo>
                  <a:lnTo>
                    <a:pt x="545846" y="564769"/>
                  </a:lnTo>
                  <a:lnTo>
                    <a:pt x="631063" y="602742"/>
                  </a:lnTo>
                  <a:lnTo>
                    <a:pt x="658495" y="614680"/>
                  </a:lnTo>
                  <a:lnTo>
                    <a:pt x="698119" y="629424"/>
                  </a:lnTo>
                  <a:lnTo>
                    <a:pt x="746760" y="638949"/>
                  </a:lnTo>
                  <a:lnTo>
                    <a:pt x="758063" y="638810"/>
                  </a:lnTo>
                  <a:lnTo>
                    <a:pt x="769112" y="637298"/>
                  </a:lnTo>
                  <a:lnTo>
                    <a:pt x="779653" y="634365"/>
                  </a:lnTo>
                  <a:lnTo>
                    <a:pt x="780669" y="634123"/>
                  </a:lnTo>
                  <a:lnTo>
                    <a:pt x="781050" y="633857"/>
                  </a:lnTo>
                  <a:lnTo>
                    <a:pt x="789813" y="629920"/>
                  </a:lnTo>
                  <a:lnTo>
                    <a:pt x="790321" y="629666"/>
                  </a:lnTo>
                  <a:lnTo>
                    <a:pt x="790702" y="629424"/>
                  </a:lnTo>
                  <a:lnTo>
                    <a:pt x="791210" y="629031"/>
                  </a:lnTo>
                  <a:lnTo>
                    <a:pt x="799211" y="623697"/>
                  </a:lnTo>
                  <a:lnTo>
                    <a:pt x="799592" y="623316"/>
                  </a:lnTo>
                  <a:lnTo>
                    <a:pt x="800100" y="622935"/>
                  </a:lnTo>
                  <a:lnTo>
                    <a:pt x="800481" y="622554"/>
                  </a:lnTo>
                  <a:lnTo>
                    <a:pt x="804087" y="619137"/>
                  </a:lnTo>
                  <a:lnTo>
                    <a:pt x="807580" y="615823"/>
                  </a:lnTo>
                  <a:lnTo>
                    <a:pt x="807770" y="615632"/>
                  </a:lnTo>
                  <a:lnTo>
                    <a:pt x="808012" y="615315"/>
                  </a:lnTo>
                  <a:lnTo>
                    <a:pt x="810145" y="612648"/>
                  </a:lnTo>
                  <a:lnTo>
                    <a:pt x="810755" y="611898"/>
                  </a:lnTo>
                  <a:lnTo>
                    <a:pt x="813587" y="608330"/>
                  </a:lnTo>
                  <a:lnTo>
                    <a:pt x="814501" y="607199"/>
                  </a:lnTo>
                  <a:lnTo>
                    <a:pt x="832104" y="571246"/>
                  </a:lnTo>
                  <a:lnTo>
                    <a:pt x="842772" y="527812"/>
                  </a:lnTo>
                  <a:lnTo>
                    <a:pt x="849122" y="478028"/>
                  </a:lnTo>
                  <a:lnTo>
                    <a:pt x="852551" y="424053"/>
                  </a:lnTo>
                  <a:lnTo>
                    <a:pt x="854976" y="348742"/>
                  </a:lnTo>
                  <a:lnTo>
                    <a:pt x="856119" y="311785"/>
                  </a:lnTo>
                  <a:lnTo>
                    <a:pt x="858520" y="259461"/>
                  </a:lnTo>
                  <a:lnTo>
                    <a:pt x="863092" y="211709"/>
                  </a:lnTo>
                  <a:lnTo>
                    <a:pt x="870839" y="171831"/>
                  </a:lnTo>
                  <a:lnTo>
                    <a:pt x="887222" y="135001"/>
                  </a:lnTo>
                  <a:lnTo>
                    <a:pt x="914908" y="103505"/>
                  </a:lnTo>
                  <a:lnTo>
                    <a:pt x="953389" y="81026"/>
                  </a:lnTo>
                  <a:lnTo>
                    <a:pt x="997712" y="70612"/>
                  </a:lnTo>
                  <a:lnTo>
                    <a:pt x="1029843" y="68580"/>
                  </a:lnTo>
                  <a:lnTo>
                    <a:pt x="1046734" y="68834"/>
                  </a:lnTo>
                  <a:lnTo>
                    <a:pt x="1059611" y="69418"/>
                  </a:lnTo>
                  <a:lnTo>
                    <a:pt x="1061389" y="68580"/>
                  </a:lnTo>
                  <a:lnTo>
                    <a:pt x="1078369" y="60642"/>
                  </a:lnTo>
                  <a:lnTo>
                    <a:pt x="1059611" y="69418"/>
                  </a:lnTo>
                  <a:lnTo>
                    <a:pt x="1013841" y="90805"/>
                  </a:lnTo>
                  <a:lnTo>
                    <a:pt x="1008888" y="93218"/>
                  </a:lnTo>
                  <a:lnTo>
                    <a:pt x="1006729" y="99060"/>
                  </a:lnTo>
                  <a:lnTo>
                    <a:pt x="1009015" y="104013"/>
                  </a:lnTo>
                  <a:lnTo>
                    <a:pt x="1011428" y="108966"/>
                  </a:lnTo>
                  <a:lnTo>
                    <a:pt x="1017270" y="111125"/>
                  </a:lnTo>
                  <a:lnTo>
                    <a:pt x="1100366" y="72263"/>
                  </a:lnTo>
                  <a:lnTo>
                    <a:pt x="1117473" y="64262"/>
                  </a:lnTo>
                  <a:close/>
                </a:path>
                <a:path w="1677035" h="2377440">
                  <a:moveTo>
                    <a:pt x="1660017" y="2313813"/>
                  </a:moveTo>
                  <a:lnTo>
                    <a:pt x="1642732" y="2305558"/>
                  </a:lnTo>
                  <a:lnTo>
                    <a:pt x="1565148" y="2268474"/>
                  </a:lnTo>
                  <a:lnTo>
                    <a:pt x="1560195" y="2266188"/>
                  </a:lnTo>
                  <a:lnTo>
                    <a:pt x="1554226" y="2268220"/>
                  </a:lnTo>
                  <a:lnTo>
                    <a:pt x="1551940" y="2273173"/>
                  </a:lnTo>
                  <a:lnTo>
                    <a:pt x="1549527" y="2278126"/>
                  </a:lnTo>
                  <a:lnTo>
                    <a:pt x="1551686" y="2283968"/>
                  </a:lnTo>
                  <a:lnTo>
                    <a:pt x="1603070" y="2308568"/>
                  </a:lnTo>
                  <a:lnTo>
                    <a:pt x="1580388" y="2310003"/>
                  </a:lnTo>
                  <a:lnTo>
                    <a:pt x="1554734" y="2311146"/>
                  </a:lnTo>
                  <a:lnTo>
                    <a:pt x="1529588" y="2311400"/>
                  </a:lnTo>
                  <a:lnTo>
                    <a:pt x="1504950" y="2310638"/>
                  </a:lnTo>
                  <a:lnTo>
                    <a:pt x="1457452" y="2305431"/>
                  </a:lnTo>
                  <a:lnTo>
                    <a:pt x="1413510" y="2294128"/>
                  </a:lnTo>
                  <a:lnTo>
                    <a:pt x="1372997" y="2275078"/>
                  </a:lnTo>
                  <a:lnTo>
                    <a:pt x="1336929" y="2246896"/>
                  </a:lnTo>
                  <a:lnTo>
                    <a:pt x="1305560" y="2208022"/>
                  </a:lnTo>
                  <a:lnTo>
                    <a:pt x="1287907" y="2167382"/>
                  </a:lnTo>
                  <a:lnTo>
                    <a:pt x="1276350" y="2112518"/>
                  </a:lnTo>
                  <a:lnTo>
                    <a:pt x="1271397" y="2069846"/>
                  </a:lnTo>
                  <a:lnTo>
                    <a:pt x="1268095" y="2023618"/>
                  </a:lnTo>
                  <a:lnTo>
                    <a:pt x="1265936" y="1974723"/>
                  </a:lnTo>
                  <a:lnTo>
                    <a:pt x="1264285" y="1924177"/>
                  </a:lnTo>
                  <a:lnTo>
                    <a:pt x="1262761" y="1872996"/>
                  </a:lnTo>
                  <a:lnTo>
                    <a:pt x="1260729" y="1822069"/>
                  </a:lnTo>
                  <a:lnTo>
                    <a:pt x="1257681" y="1772412"/>
                  </a:lnTo>
                  <a:lnTo>
                    <a:pt x="1252982" y="1724914"/>
                  </a:lnTo>
                  <a:lnTo>
                    <a:pt x="1246124" y="1680591"/>
                  </a:lnTo>
                  <a:lnTo>
                    <a:pt x="1236472" y="1640205"/>
                  </a:lnTo>
                  <a:lnTo>
                    <a:pt x="1215136" y="1588770"/>
                  </a:lnTo>
                  <a:lnTo>
                    <a:pt x="1207439" y="1577086"/>
                  </a:lnTo>
                  <a:lnTo>
                    <a:pt x="1206779" y="1576070"/>
                  </a:lnTo>
                  <a:lnTo>
                    <a:pt x="1205865" y="1574673"/>
                  </a:lnTo>
                  <a:lnTo>
                    <a:pt x="1199959" y="1567688"/>
                  </a:lnTo>
                  <a:lnTo>
                    <a:pt x="1196213" y="1563243"/>
                  </a:lnTo>
                  <a:lnTo>
                    <a:pt x="1195451" y="1562481"/>
                  </a:lnTo>
                  <a:lnTo>
                    <a:pt x="1195070" y="1562227"/>
                  </a:lnTo>
                  <a:lnTo>
                    <a:pt x="1194638" y="1561846"/>
                  </a:lnTo>
                  <a:lnTo>
                    <a:pt x="1193914" y="1561211"/>
                  </a:lnTo>
                  <a:lnTo>
                    <a:pt x="1189012" y="1556893"/>
                  </a:lnTo>
                  <a:lnTo>
                    <a:pt x="1188440" y="1556385"/>
                  </a:lnTo>
                  <a:lnTo>
                    <a:pt x="1184275" y="1552702"/>
                  </a:lnTo>
                  <a:lnTo>
                    <a:pt x="1183894" y="1552448"/>
                  </a:lnTo>
                  <a:lnTo>
                    <a:pt x="1183513" y="1552067"/>
                  </a:lnTo>
                  <a:lnTo>
                    <a:pt x="1183005" y="1551813"/>
                  </a:lnTo>
                  <a:lnTo>
                    <a:pt x="1182382" y="1551432"/>
                  </a:lnTo>
                  <a:lnTo>
                    <a:pt x="1171067" y="1544447"/>
                  </a:lnTo>
                  <a:lnTo>
                    <a:pt x="1170686" y="1544066"/>
                  </a:lnTo>
                  <a:lnTo>
                    <a:pt x="1170178" y="1543939"/>
                  </a:lnTo>
                  <a:lnTo>
                    <a:pt x="1169797" y="1543685"/>
                  </a:lnTo>
                  <a:lnTo>
                    <a:pt x="1156970" y="1538224"/>
                  </a:lnTo>
                  <a:lnTo>
                    <a:pt x="1156462" y="1537970"/>
                  </a:lnTo>
                  <a:lnTo>
                    <a:pt x="1140460" y="1533906"/>
                  </a:lnTo>
                  <a:lnTo>
                    <a:pt x="1124839" y="1532001"/>
                  </a:lnTo>
                  <a:lnTo>
                    <a:pt x="1108329" y="1531620"/>
                  </a:lnTo>
                  <a:lnTo>
                    <a:pt x="1091438" y="1533017"/>
                  </a:lnTo>
                  <a:lnTo>
                    <a:pt x="1037336" y="1544320"/>
                  </a:lnTo>
                  <a:lnTo>
                    <a:pt x="998728" y="1557020"/>
                  </a:lnTo>
                  <a:lnTo>
                    <a:pt x="958596" y="1572260"/>
                  </a:lnTo>
                  <a:lnTo>
                    <a:pt x="853567" y="1615821"/>
                  </a:lnTo>
                  <a:lnTo>
                    <a:pt x="810641" y="1632839"/>
                  </a:lnTo>
                  <a:lnTo>
                    <a:pt x="767842" y="1647825"/>
                  </a:lnTo>
                  <a:lnTo>
                    <a:pt x="725678" y="1660017"/>
                  </a:lnTo>
                  <a:lnTo>
                    <a:pt x="684530" y="1668272"/>
                  </a:lnTo>
                  <a:lnTo>
                    <a:pt x="644779" y="1671955"/>
                  </a:lnTo>
                  <a:lnTo>
                    <a:pt x="625602" y="1671574"/>
                  </a:lnTo>
                  <a:lnTo>
                    <a:pt x="570992" y="1661160"/>
                  </a:lnTo>
                  <a:lnTo>
                    <a:pt x="535432" y="1646682"/>
                  </a:lnTo>
                  <a:lnTo>
                    <a:pt x="499999" y="1628902"/>
                  </a:lnTo>
                  <a:lnTo>
                    <a:pt x="464693" y="1607693"/>
                  </a:lnTo>
                  <a:lnTo>
                    <a:pt x="429514" y="1583563"/>
                  </a:lnTo>
                  <a:lnTo>
                    <a:pt x="394462" y="1556639"/>
                  </a:lnTo>
                  <a:lnTo>
                    <a:pt x="359537" y="1527048"/>
                  </a:lnTo>
                  <a:lnTo>
                    <a:pt x="324866" y="1495171"/>
                  </a:lnTo>
                  <a:lnTo>
                    <a:pt x="290195" y="1461135"/>
                  </a:lnTo>
                  <a:lnTo>
                    <a:pt x="255651" y="1425194"/>
                  </a:lnTo>
                  <a:lnTo>
                    <a:pt x="221234" y="1387602"/>
                  </a:lnTo>
                  <a:lnTo>
                    <a:pt x="186817" y="1348613"/>
                  </a:lnTo>
                  <a:lnTo>
                    <a:pt x="152527" y="1308481"/>
                  </a:lnTo>
                  <a:lnTo>
                    <a:pt x="118237" y="1267206"/>
                  </a:lnTo>
                  <a:lnTo>
                    <a:pt x="84074" y="1225423"/>
                  </a:lnTo>
                  <a:lnTo>
                    <a:pt x="15748" y="1140333"/>
                  </a:lnTo>
                  <a:lnTo>
                    <a:pt x="254" y="1152779"/>
                  </a:lnTo>
                  <a:lnTo>
                    <a:pt x="68707" y="1237869"/>
                  </a:lnTo>
                  <a:lnTo>
                    <a:pt x="102870" y="1279779"/>
                  </a:lnTo>
                  <a:lnTo>
                    <a:pt x="137287" y="1321054"/>
                  </a:lnTo>
                  <a:lnTo>
                    <a:pt x="171704" y="1361440"/>
                  </a:lnTo>
                  <a:lnTo>
                    <a:pt x="206248" y="1400810"/>
                  </a:lnTo>
                  <a:lnTo>
                    <a:pt x="241046" y="1438656"/>
                  </a:lnTo>
                  <a:lnTo>
                    <a:pt x="275971" y="1474851"/>
                  </a:lnTo>
                  <a:lnTo>
                    <a:pt x="311023" y="1509268"/>
                  </a:lnTo>
                  <a:lnTo>
                    <a:pt x="346202" y="1541780"/>
                  </a:lnTo>
                  <a:lnTo>
                    <a:pt x="381762" y="1571879"/>
                  </a:lnTo>
                  <a:lnTo>
                    <a:pt x="417576" y="1599438"/>
                  </a:lnTo>
                  <a:lnTo>
                    <a:pt x="453771" y="1624203"/>
                  </a:lnTo>
                  <a:lnTo>
                    <a:pt x="490093" y="1646047"/>
                  </a:lnTo>
                  <a:lnTo>
                    <a:pt x="526796" y="1664589"/>
                  </a:lnTo>
                  <a:lnTo>
                    <a:pt x="564007" y="1679702"/>
                  </a:lnTo>
                  <a:lnTo>
                    <a:pt x="603250" y="1689354"/>
                  </a:lnTo>
                  <a:lnTo>
                    <a:pt x="644525" y="1691767"/>
                  </a:lnTo>
                  <a:lnTo>
                    <a:pt x="665607" y="1690497"/>
                  </a:lnTo>
                  <a:lnTo>
                    <a:pt x="708406" y="1684147"/>
                  </a:lnTo>
                  <a:lnTo>
                    <a:pt x="751840" y="1673479"/>
                  </a:lnTo>
                  <a:lnTo>
                    <a:pt x="756780" y="1671955"/>
                  </a:lnTo>
                  <a:lnTo>
                    <a:pt x="773684" y="1666748"/>
                  </a:lnTo>
                  <a:lnTo>
                    <a:pt x="795528" y="1659382"/>
                  </a:lnTo>
                  <a:lnTo>
                    <a:pt x="817372" y="1651508"/>
                  </a:lnTo>
                  <a:lnTo>
                    <a:pt x="860933" y="1634363"/>
                  </a:lnTo>
                  <a:lnTo>
                    <a:pt x="945769" y="1598930"/>
                  </a:lnTo>
                  <a:lnTo>
                    <a:pt x="966216" y="1590675"/>
                  </a:lnTo>
                  <a:lnTo>
                    <a:pt x="1005713" y="1575562"/>
                  </a:lnTo>
                  <a:lnTo>
                    <a:pt x="1043178" y="1563370"/>
                  </a:lnTo>
                  <a:lnTo>
                    <a:pt x="1094359" y="1552575"/>
                  </a:lnTo>
                  <a:lnTo>
                    <a:pt x="1109853" y="1551432"/>
                  </a:lnTo>
                  <a:lnTo>
                    <a:pt x="1124458" y="1551686"/>
                  </a:lnTo>
                  <a:lnTo>
                    <a:pt x="1172032" y="1568310"/>
                  </a:lnTo>
                  <a:lnTo>
                    <a:pt x="1172337" y="1568577"/>
                  </a:lnTo>
                  <a:lnTo>
                    <a:pt x="1181493" y="1576552"/>
                  </a:lnTo>
                  <a:lnTo>
                    <a:pt x="1205738" y="1613662"/>
                  </a:lnTo>
                  <a:lnTo>
                    <a:pt x="1222629" y="1664843"/>
                  </a:lnTo>
                  <a:lnTo>
                    <a:pt x="1230249" y="1705737"/>
                  </a:lnTo>
                  <a:lnTo>
                    <a:pt x="1235837" y="1750568"/>
                  </a:lnTo>
                  <a:lnTo>
                    <a:pt x="1239647" y="1798447"/>
                  </a:lnTo>
                  <a:lnTo>
                    <a:pt x="1243076" y="1873758"/>
                  </a:lnTo>
                  <a:lnTo>
                    <a:pt x="1246124" y="1975358"/>
                  </a:lnTo>
                  <a:lnTo>
                    <a:pt x="1247140" y="2000250"/>
                  </a:lnTo>
                  <a:lnTo>
                    <a:pt x="1249807" y="2048256"/>
                  </a:lnTo>
                  <a:lnTo>
                    <a:pt x="1253871" y="2093722"/>
                  </a:lnTo>
                  <a:lnTo>
                    <a:pt x="1259967" y="2135378"/>
                  </a:lnTo>
                  <a:lnTo>
                    <a:pt x="1268730" y="2172462"/>
                  </a:lnTo>
                  <a:lnTo>
                    <a:pt x="1288288" y="2217674"/>
                  </a:lnTo>
                  <a:lnTo>
                    <a:pt x="1313434" y="2251075"/>
                  </a:lnTo>
                  <a:lnTo>
                    <a:pt x="1341755" y="2277491"/>
                  </a:lnTo>
                  <a:lnTo>
                    <a:pt x="1383665" y="2303272"/>
                  </a:lnTo>
                  <a:lnTo>
                    <a:pt x="1429258" y="2319655"/>
                  </a:lnTo>
                  <a:lnTo>
                    <a:pt x="1478026" y="2328291"/>
                  </a:lnTo>
                  <a:lnTo>
                    <a:pt x="1528953" y="2331212"/>
                  </a:lnTo>
                  <a:lnTo>
                    <a:pt x="1554988" y="2330958"/>
                  </a:lnTo>
                  <a:lnTo>
                    <a:pt x="1581150" y="2329815"/>
                  </a:lnTo>
                  <a:lnTo>
                    <a:pt x="1604695" y="2328354"/>
                  </a:lnTo>
                  <a:lnTo>
                    <a:pt x="1562481" y="2357882"/>
                  </a:lnTo>
                  <a:lnTo>
                    <a:pt x="1558036" y="2361057"/>
                  </a:lnTo>
                  <a:lnTo>
                    <a:pt x="1556893" y="2367280"/>
                  </a:lnTo>
                  <a:lnTo>
                    <a:pt x="1563243" y="2376170"/>
                  </a:lnTo>
                  <a:lnTo>
                    <a:pt x="1569339" y="2377313"/>
                  </a:lnTo>
                  <a:lnTo>
                    <a:pt x="1660017" y="2313813"/>
                  </a:lnTo>
                  <a:close/>
                </a:path>
                <a:path w="1677035" h="2377440">
                  <a:moveTo>
                    <a:pt x="1676781" y="713613"/>
                  </a:moveTo>
                  <a:lnTo>
                    <a:pt x="1586992" y="658749"/>
                  </a:lnTo>
                  <a:lnTo>
                    <a:pt x="1582293" y="655955"/>
                  </a:lnTo>
                  <a:lnTo>
                    <a:pt x="1576197" y="657352"/>
                  </a:lnTo>
                  <a:lnTo>
                    <a:pt x="1570609" y="666750"/>
                  </a:lnTo>
                  <a:lnTo>
                    <a:pt x="1572006" y="672846"/>
                  </a:lnTo>
                  <a:lnTo>
                    <a:pt x="1576705" y="675640"/>
                  </a:lnTo>
                  <a:lnTo>
                    <a:pt x="1620748" y="702538"/>
                  </a:lnTo>
                  <a:lnTo>
                    <a:pt x="1570482" y="701929"/>
                  </a:lnTo>
                  <a:lnTo>
                    <a:pt x="1519047" y="702056"/>
                  </a:lnTo>
                  <a:lnTo>
                    <a:pt x="1494028" y="702564"/>
                  </a:lnTo>
                  <a:lnTo>
                    <a:pt x="1445895" y="704596"/>
                  </a:lnTo>
                  <a:lnTo>
                    <a:pt x="1400937" y="708406"/>
                  </a:lnTo>
                  <a:lnTo>
                    <a:pt x="1359662" y="714375"/>
                  </a:lnTo>
                  <a:lnTo>
                    <a:pt x="1306068" y="728726"/>
                  </a:lnTo>
                  <a:lnTo>
                    <a:pt x="1279652" y="745236"/>
                  </a:lnTo>
                  <a:lnTo>
                    <a:pt x="1279271" y="745490"/>
                  </a:lnTo>
                  <a:lnTo>
                    <a:pt x="1279017" y="745871"/>
                  </a:lnTo>
                  <a:lnTo>
                    <a:pt x="1274572" y="751205"/>
                  </a:lnTo>
                  <a:lnTo>
                    <a:pt x="1271054" y="756158"/>
                  </a:lnTo>
                  <a:lnTo>
                    <a:pt x="1270635" y="756793"/>
                  </a:lnTo>
                  <a:lnTo>
                    <a:pt x="1265047" y="768223"/>
                  </a:lnTo>
                  <a:lnTo>
                    <a:pt x="1264793" y="769239"/>
                  </a:lnTo>
                  <a:lnTo>
                    <a:pt x="1261237" y="781431"/>
                  </a:lnTo>
                  <a:lnTo>
                    <a:pt x="1258951" y="793750"/>
                  </a:lnTo>
                  <a:lnTo>
                    <a:pt x="1257300" y="805942"/>
                  </a:lnTo>
                  <a:lnTo>
                    <a:pt x="1255776" y="817753"/>
                  </a:lnTo>
                  <a:lnTo>
                    <a:pt x="1253871" y="829183"/>
                  </a:lnTo>
                  <a:lnTo>
                    <a:pt x="1250924" y="840689"/>
                  </a:lnTo>
                  <a:lnTo>
                    <a:pt x="1250746" y="841121"/>
                  </a:lnTo>
                  <a:lnTo>
                    <a:pt x="1247140" y="849884"/>
                  </a:lnTo>
                  <a:lnTo>
                    <a:pt x="1215644" y="877189"/>
                  </a:lnTo>
                  <a:lnTo>
                    <a:pt x="1176655" y="886714"/>
                  </a:lnTo>
                  <a:lnTo>
                    <a:pt x="1120521" y="889254"/>
                  </a:lnTo>
                  <a:lnTo>
                    <a:pt x="1104265" y="889000"/>
                  </a:lnTo>
                  <a:lnTo>
                    <a:pt x="1087374" y="888492"/>
                  </a:lnTo>
                  <a:lnTo>
                    <a:pt x="1032764" y="885063"/>
                  </a:lnTo>
                  <a:lnTo>
                    <a:pt x="929297" y="875411"/>
                  </a:lnTo>
                  <a:lnTo>
                    <a:pt x="779145" y="861441"/>
                  </a:lnTo>
                  <a:lnTo>
                    <a:pt x="735584" y="858520"/>
                  </a:lnTo>
                  <a:lnTo>
                    <a:pt x="692785" y="856488"/>
                  </a:lnTo>
                  <a:lnTo>
                    <a:pt x="650875" y="855599"/>
                  </a:lnTo>
                  <a:lnTo>
                    <a:pt x="610743" y="856107"/>
                  </a:lnTo>
                  <a:lnTo>
                    <a:pt x="572135" y="858393"/>
                  </a:lnTo>
                  <a:lnTo>
                    <a:pt x="498475" y="866394"/>
                  </a:lnTo>
                  <a:lnTo>
                    <a:pt x="425831" y="877570"/>
                  </a:lnTo>
                  <a:lnTo>
                    <a:pt x="354203" y="891286"/>
                  </a:lnTo>
                  <a:lnTo>
                    <a:pt x="283464" y="907288"/>
                  </a:lnTo>
                  <a:lnTo>
                    <a:pt x="213233" y="925195"/>
                  </a:lnTo>
                  <a:lnTo>
                    <a:pt x="143510" y="944245"/>
                  </a:lnTo>
                  <a:lnTo>
                    <a:pt x="5207" y="984631"/>
                  </a:lnTo>
                  <a:lnTo>
                    <a:pt x="10795" y="1003681"/>
                  </a:lnTo>
                  <a:lnTo>
                    <a:pt x="149098" y="963295"/>
                  </a:lnTo>
                  <a:lnTo>
                    <a:pt x="218440" y="944245"/>
                  </a:lnTo>
                  <a:lnTo>
                    <a:pt x="288290" y="926465"/>
                  </a:lnTo>
                  <a:lnTo>
                    <a:pt x="358648" y="910717"/>
                  </a:lnTo>
                  <a:lnTo>
                    <a:pt x="429514" y="897001"/>
                  </a:lnTo>
                  <a:lnTo>
                    <a:pt x="501269" y="886079"/>
                  </a:lnTo>
                  <a:lnTo>
                    <a:pt x="574040" y="878078"/>
                  </a:lnTo>
                  <a:lnTo>
                    <a:pt x="651129" y="875411"/>
                  </a:lnTo>
                  <a:lnTo>
                    <a:pt x="692277" y="876300"/>
                  </a:lnTo>
                  <a:lnTo>
                    <a:pt x="734695" y="878332"/>
                  </a:lnTo>
                  <a:lnTo>
                    <a:pt x="777748" y="881253"/>
                  </a:lnTo>
                  <a:lnTo>
                    <a:pt x="1030986" y="904748"/>
                  </a:lnTo>
                  <a:lnTo>
                    <a:pt x="1050036" y="906145"/>
                  </a:lnTo>
                  <a:lnTo>
                    <a:pt x="1068451" y="907288"/>
                  </a:lnTo>
                  <a:lnTo>
                    <a:pt x="1086358" y="908177"/>
                  </a:lnTo>
                  <a:lnTo>
                    <a:pt x="1103630" y="908812"/>
                  </a:lnTo>
                  <a:lnTo>
                    <a:pt x="1120140" y="909066"/>
                  </a:lnTo>
                  <a:lnTo>
                    <a:pt x="1136015" y="908939"/>
                  </a:lnTo>
                  <a:lnTo>
                    <a:pt x="1178687" y="906399"/>
                  </a:lnTo>
                  <a:lnTo>
                    <a:pt x="1222629" y="895858"/>
                  </a:lnTo>
                  <a:lnTo>
                    <a:pt x="1235811" y="889254"/>
                  </a:lnTo>
                  <a:lnTo>
                    <a:pt x="1238504" y="887730"/>
                  </a:lnTo>
                  <a:lnTo>
                    <a:pt x="1264412" y="859790"/>
                  </a:lnTo>
                  <a:lnTo>
                    <a:pt x="1269873" y="846455"/>
                  </a:lnTo>
                  <a:lnTo>
                    <a:pt x="1270000" y="846074"/>
                  </a:lnTo>
                  <a:lnTo>
                    <a:pt x="1271612" y="839724"/>
                  </a:lnTo>
                  <a:lnTo>
                    <a:pt x="1273048" y="834136"/>
                  </a:lnTo>
                  <a:lnTo>
                    <a:pt x="1275334" y="821182"/>
                  </a:lnTo>
                  <a:lnTo>
                    <a:pt x="1278509" y="796417"/>
                  </a:lnTo>
                  <a:lnTo>
                    <a:pt x="1280668" y="785114"/>
                  </a:lnTo>
                  <a:lnTo>
                    <a:pt x="1283258" y="776351"/>
                  </a:lnTo>
                  <a:lnTo>
                    <a:pt x="1283347" y="776046"/>
                  </a:lnTo>
                  <a:lnTo>
                    <a:pt x="1283931" y="774827"/>
                  </a:lnTo>
                  <a:lnTo>
                    <a:pt x="1287424" y="767461"/>
                  </a:lnTo>
                  <a:lnTo>
                    <a:pt x="1287399" y="767334"/>
                  </a:lnTo>
                  <a:lnTo>
                    <a:pt x="1328928" y="742061"/>
                  </a:lnTo>
                  <a:lnTo>
                    <a:pt x="1383030" y="730631"/>
                  </a:lnTo>
                  <a:lnTo>
                    <a:pt x="1424940" y="725932"/>
                  </a:lnTo>
                  <a:lnTo>
                    <a:pt x="1470660" y="723138"/>
                  </a:lnTo>
                  <a:lnTo>
                    <a:pt x="1519428" y="721868"/>
                  </a:lnTo>
                  <a:lnTo>
                    <a:pt x="1575193" y="721804"/>
                  </a:lnTo>
                  <a:lnTo>
                    <a:pt x="1620393" y="722350"/>
                  </a:lnTo>
                  <a:lnTo>
                    <a:pt x="1621459" y="721741"/>
                  </a:lnTo>
                  <a:lnTo>
                    <a:pt x="1637525" y="712774"/>
                  </a:lnTo>
                  <a:lnTo>
                    <a:pt x="1620393" y="722350"/>
                  </a:lnTo>
                  <a:lnTo>
                    <a:pt x="1570482" y="750189"/>
                  </a:lnTo>
                  <a:lnTo>
                    <a:pt x="1568831" y="756158"/>
                  </a:lnTo>
                  <a:lnTo>
                    <a:pt x="1571498" y="760984"/>
                  </a:lnTo>
                  <a:lnTo>
                    <a:pt x="1574165" y="765683"/>
                  </a:lnTo>
                  <a:lnTo>
                    <a:pt x="1580134" y="767461"/>
                  </a:lnTo>
                  <a:lnTo>
                    <a:pt x="1659915" y="723011"/>
                  </a:lnTo>
                  <a:lnTo>
                    <a:pt x="1676781" y="7136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867405" y="4200905"/>
              <a:ext cx="1270" cy="613410"/>
            </a:xfrm>
            <a:custGeom>
              <a:avLst/>
              <a:gdLst/>
              <a:ahLst/>
              <a:cxnLst/>
              <a:rect l="l" t="t" r="r" b="b"/>
              <a:pathLst>
                <a:path w="1269" h="613410">
                  <a:moveTo>
                    <a:pt x="0" y="0"/>
                  </a:moveTo>
                  <a:lnTo>
                    <a:pt x="762" y="613029"/>
                  </a:lnTo>
                </a:path>
              </a:pathLst>
            </a:custGeom>
            <a:ln w="1981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871978" y="3025139"/>
              <a:ext cx="1457960" cy="2486025"/>
            </a:xfrm>
            <a:custGeom>
              <a:avLst/>
              <a:gdLst/>
              <a:ahLst/>
              <a:cxnLst/>
              <a:rect l="l" t="t" r="r" b="b"/>
              <a:pathLst>
                <a:path w="1457960" h="2486025">
                  <a:moveTo>
                    <a:pt x="1423416" y="850265"/>
                  </a:moveTo>
                  <a:lnTo>
                    <a:pt x="1328547" y="793496"/>
                  </a:lnTo>
                  <a:lnTo>
                    <a:pt x="1322451" y="795020"/>
                  </a:lnTo>
                  <a:lnTo>
                    <a:pt x="1316863" y="804418"/>
                  </a:lnTo>
                  <a:lnTo>
                    <a:pt x="1318387" y="810387"/>
                  </a:lnTo>
                  <a:lnTo>
                    <a:pt x="1323086" y="813308"/>
                  </a:lnTo>
                  <a:lnTo>
                    <a:pt x="1366710" y="839419"/>
                  </a:lnTo>
                  <a:lnTo>
                    <a:pt x="1340739" y="838454"/>
                  </a:lnTo>
                  <a:lnTo>
                    <a:pt x="1300099" y="836168"/>
                  </a:lnTo>
                  <a:lnTo>
                    <a:pt x="1260475" y="833120"/>
                  </a:lnTo>
                  <a:lnTo>
                    <a:pt x="1222121" y="829183"/>
                  </a:lnTo>
                  <a:lnTo>
                    <a:pt x="1150747" y="819531"/>
                  </a:lnTo>
                  <a:lnTo>
                    <a:pt x="1103249" y="810768"/>
                  </a:lnTo>
                  <a:lnTo>
                    <a:pt x="1061974" y="801116"/>
                  </a:lnTo>
                  <a:lnTo>
                    <a:pt x="1019302" y="787019"/>
                  </a:lnTo>
                  <a:lnTo>
                    <a:pt x="988669" y="768350"/>
                  </a:lnTo>
                  <a:lnTo>
                    <a:pt x="988047" y="767549"/>
                  </a:lnTo>
                  <a:lnTo>
                    <a:pt x="987577" y="766572"/>
                  </a:lnTo>
                  <a:lnTo>
                    <a:pt x="987031" y="765467"/>
                  </a:lnTo>
                  <a:lnTo>
                    <a:pt x="986866" y="764413"/>
                  </a:lnTo>
                  <a:lnTo>
                    <a:pt x="986523" y="762254"/>
                  </a:lnTo>
                  <a:lnTo>
                    <a:pt x="986320" y="760984"/>
                  </a:lnTo>
                  <a:lnTo>
                    <a:pt x="986167" y="759968"/>
                  </a:lnTo>
                  <a:lnTo>
                    <a:pt x="986028" y="759079"/>
                  </a:lnTo>
                  <a:lnTo>
                    <a:pt x="985926" y="758698"/>
                  </a:lnTo>
                  <a:lnTo>
                    <a:pt x="985774" y="758063"/>
                  </a:lnTo>
                  <a:lnTo>
                    <a:pt x="978789" y="746252"/>
                  </a:lnTo>
                  <a:lnTo>
                    <a:pt x="978408" y="745744"/>
                  </a:lnTo>
                  <a:lnTo>
                    <a:pt x="977900" y="745363"/>
                  </a:lnTo>
                  <a:lnTo>
                    <a:pt x="972693" y="740664"/>
                  </a:lnTo>
                  <a:lnTo>
                    <a:pt x="966597" y="736219"/>
                  </a:lnTo>
                  <a:lnTo>
                    <a:pt x="921639" y="716407"/>
                  </a:lnTo>
                  <a:lnTo>
                    <a:pt x="870204" y="702310"/>
                  </a:lnTo>
                  <a:lnTo>
                    <a:pt x="823976" y="693039"/>
                  </a:lnTo>
                  <a:lnTo>
                    <a:pt x="772414" y="684911"/>
                  </a:lnTo>
                  <a:lnTo>
                    <a:pt x="697103" y="676402"/>
                  </a:lnTo>
                  <a:lnTo>
                    <a:pt x="657225" y="673227"/>
                  </a:lnTo>
                  <a:lnTo>
                    <a:pt x="616458" y="670941"/>
                  </a:lnTo>
                  <a:lnTo>
                    <a:pt x="575056" y="669544"/>
                  </a:lnTo>
                  <a:lnTo>
                    <a:pt x="533527" y="669036"/>
                  </a:lnTo>
                  <a:lnTo>
                    <a:pt x="533273" y="688848"/>
                  </a:lnTo>
                  <a:lnTo>
                    <a:pt x="574802" y="689356"/>
                  </a:lnTo>
                  <a:lnTo>
                    <a:pt x="615696" y="690753"/>
                  </a:lnTo>
                  <a:lnTo>
                    <a:pt x="656082" y="693039"/>
                  </a:lnTo>
                  <a:lnTo>
                    <a:pt x="695452" y="696214"/>
                  </a:lnTo>
                  <a:lnTo>
                    <a:pt x="733425" y="700024"/>
                  </a:lnTo>
                  <a:lnTo>
                    <a:pt x="804418" y="709803"/>
                  </a:lnTo>
                  <a:lnTo>
                    <a:pt x="866013" y="721614"/>
                  </a:lnTo>
                  <a:lnTo>
                    <a:pt x="904494" y="731647"/>
                  </a:lnTo>
                  <a:lnTo>
                    <a:pt x="943356" y="745998"/>
                  </a:lnTo>
                  <a:lnTo>
                    <a:pt x="967740" y="770255"/>
                  </a:lnTo>
                  <a:lnTo>
                    <a:pt x="968248" y="772033"/>
                  </a:lnTo>
                  <a:lnTo>
                    <a:pt x="968629" y="772922"/>
                  </a:lnTo>
                  <a:lnTo>
                    <a:pt x="970534" y="776986"/>
                  </a:lnTo>
                  <a:lnTo>
                    <a:pt x="970788" y="777621"/>
                  </a:lnTo>
                  <a:lnTo>
                    <a:pt x="971169" y="778256"/>
                  </a:lnTo>
                  <a:lnTo>
                    <a:pt x="971677" y="778764"/>
                  </a:lnTo>
                  <a:lnTo>
                    <a:pt x="974852" y="782828"/>
                  </a:lnTo>
                  <a:lnTo>
                    <a:pt x="1011301" y="805180"/>
                  </a:lnTo>
                  <a:lnTo>
                    <a:pt x="1056513" y="820039"/>
                  </a:lnTo>
                  <a:lnTo>
                    <a:pt x="1098931" y="830199"/>
                  </a:lnTo>
                  <a:lnTo>
                    <a:pt x="1164717" y="841756"/>
                  </a:lnTo>
                  <a:lnTo>
                    <a:pt x="1219708" y="848868"/>
                  </a:lnTo>
                  <a:lnTo>
                    <a:pt x="1258443" y="852805"/>
                  </a:lnTo>
                  <a:lnTo>
                    <a:pt x="1298575" y="855853"/>
                  </a:lnTo>
                  <a:lnTo>
                    <a:pt x="1339596" y="858266"/>
                  </a:lnTo>
                  <a:lnTo>
                    <a:pt x="1367713" y="859218"/>
                  </a:lnTo>
                  <a:lnTo>
                    <a:pt x="1317498" y="887730"/>
                  </a:lnTo>
                  <a:lnTo>
                    <a:pt x="1315847" y="893826"/>
                  </a:lnTo>
                  <a:lnTo>
                    <a:pt x="1318514" y="898525"/>
                  </a:lnTo>
                  <a:lnTo>
                    <a:pt x="1321181" y="903351"/>
                  </a:lnTo>
                  <a:lnTo>
                    <a:pt x="1327277" y="905002"/>
                  </a:lnTo>
                  <a:lnTo>
                    <a:pt x="1331976" y="902208"/>
                  </a:lnTo>
                  <a:lnTo>
                    <a:pt x="1406423" y="859917"/>
                  </a:lnTo>
                  <a:lnTo>
                    <a:pt x="1423416" y="850265"/>
                  </a:lnTo>
                  <a:close/>
                </a:path>
                <a:path w="1457960" h="2486025">
                  <a:moveTo>
                    <a:pt x="1447800" y="69977"/>
                  </a:moveTo>
                  <a:lnTo>
                    <a:pt x="1385620" y="33489"/>
                  </a:lnTo>
                  <a:lnTo>
                    <a:pt x="1352423" y="13970"/>
                  </a:lnTo>
                  <a:lnTo>
                    <a:pt x="1346327" y="15494"/>
                  </a:lnTo>
                  <a:lnTo>
                    <a:pt x="1343456" y="20447"/>
                  </a:lnTo>
                  <a:lnTo>
                    <a:pt x="1340739" y="25019"/>
                  </a:lnTo>
                  <a:lnTo>
                    <a:pt x="1342390" y="31115"/>
                  </a:lnTo>
                  <a:lnTo>
                    <a:pt x="1347089" y="33782"/>
                  </a:lnTo>
                  <a:lnTo>
                    <a:pt x="1391653" y="59982"/>
                  </a:lnTo>
                  <a:lnTo>
                    <a:pt x="1119505" y="56261"/>
                  </a:lnTo>
                  <a:lnTo>
                    <a:pt x="950214" y="50800"/>
                  </a:lnTo>
                  <a:lnTo>
                    <a:pt x="881456" y="47625"/>
                  </a:lnTo>
                  <a:lnTo>
                    <a:pt x="830199" y="44450"/>
                  </a:lnTo>
                  <a:lnTo>
                    <a:pt x="772541" y="39878"/>
                  </a:lnTo>
                  <a:lnTo>
                    <a:pt x="739609" y="35560"/>
                  </a:lnTo>
                  <a:lnTo>
                    <a:pt x="735076" y="34671"/>
                  </a:lnTo>
                  <a:lnTo>
                    <a:pt x="731837" y="33782"/>
                  </a:lnTo>
                  <a:lnTo>
                    <a:pt x="731316" y="33642"/>
                  </a:lnTo>
                  <a:lnTo>
                    <a:pt x="730669" y="33362"/>
                  </a:lnTo>
                  <a:lnTo>
                    <a:pt x="729970" y="32385"/>
                  </a:lnTo>
                  <a:lnTo>
                    <a:pt x="729234" y="31369"/>
                  </a:lnTo>
                  <a:lnTo>
                    <a:pt x="727964" y="30226"/>
                  </a:lnTo>
                  <a:lnTo>
                    <a:pt x="726440" y="29591"/>
                  </a:lnTo>
                  <a:lnTo>
                    <a:pt x="723265" y="28067"/>
                  </a:lnTo>
                  <a:lnTo>
                    <a:pt x="722757" y="27940"/>
                  </a:lnTo>
                  <a:lnTo>
                    <a:pt x="722249" y="27686"/>
                  </a:lnTo>
                  <a:lnTo>
                    <a:pt x="721614" y="27559"/>
                  </a:lnTo>
                  <a:lnTo>
                    <a:pt x="661924" y="19050"/>
                  </a:lnTo>
                  <a:lnTo>
                    <a:pt x="610362" y="15113"/>
                  </a:lnTo>
                  <a:lnTo>
                    <a:pt x="497713" y="9398"/>
                  </a:lnTo>
                  <a:lnTo>
                    <a:pt x="328295" y="3937"/>
                  </a:lnTo>
                  <a:lnTo>
                    <a:pt x="67691" y="127"/>
                  </a:lnTo>
                  <a:lnTo>
                    <a:pt x="0" y="0"/>
                  </a:lnTo>
                  <a:lnTo>
                    <a:pt x="0" y="19812"/>
                  </a:lnTo>
                  <a:lnTo>
                    <a:pt x="134747" y="20447"/>
                  </a:lnTo>
                  <a:lnTo>
                    <a:pt x="387464" y="25273"/>
                  </a:lnTo>
                  <a:lnTo>
                    <a:pt x="521716" y="30226"/>
                  </a:lnTo>
                  <a:lnTo>
                    <a:pt x="609219" y="34925"/>
                  </a:lnTo>
                  <a:lnTo>
                    <a:pt x="674243" y="40132"/>
                  </a:lnTo>
                  <a:lnTo>
                    <a:pt x="712089" y="45466"/>
                  </a:lnTo>
                  <a:lnTo>
                    <a:pt x="717423" y="48641"/>
                  </a:lnTo>
                  <a:lnTo>
                    <a:pt x="718693" y="49784"/>
                  </a:lnTo>
                  <a:lnTo>
                    <a:pt x="720217" y="50419"/>
                  </a:lnTo>
                  <a:lnTo>
                    <a:pt x="723392" y="51943"/>
                  </a:lnTo>
                  <a:lnTo>
                    <a:pt x="723900" y="52070"/>
                  </a:lnTo>
                  <a:lnTo>
                    <a:pt x="724408" y="52324"/>
                  </a:lnTo>
                  <a:lnTo>
                    <a:pt x="725043" y="52451"/>
                  </a:lnTo>
                  <a:lnTo>
                    <a:pt x="729996" y="53721"/>
                  </a:lnTo>
                  <a:lnTo>
                    <a:pt x="770509" y="59563"/>
                  </a:lnTo>
                  <a:lnTo>
                    <a:pt x="856488" y="66040"/>
                  </a:lnTo>
                  <a:lnTo>
                    <a:pt x="949325" y="70612"/>
                  </a:lnTo>
                  <a:lnTo>
                    <a:pt x="1149985" y="76708"/>
                  </a:lnTo>
                  <a:lnTo>
                    <a:pt x="1391386" y="79794"/>
                  </a:lnTo>
                  <a:lnTo>
                    <a:pt x="1346835" y="105664"/>
                  </a:lnTo>
                  <a:lnTo>
                    <a:pt x="1342136" y="108331"/>
                  </a:lnTo>
                  <a:lnTo>
                    <a:pt x="1340485" y="114427"/>
                  </a:lnTo>
                  <a:lnTo>
                    <a:pt x="1343279" y="119126"/>
                  </a:lnTo>
                  <a:lnTo>
                    <a:pt x="1346073" y="123952"/>
                  </a:lnTo>
                  <a:lnTo>
                    <a:pt x="1352042" y="125476"/>
                  </a:lnTo>
                  <a:lnTo>
                    <a:pt x="1356868" y="122809"/>
                  </a:lnTo>
                  <a:lnTo>
                    <a:pt x="1430743" y="79883"/>
                  </a:lnTo>
                  <a:lnTo>
                    <a:pt x="1447800" y="69977"/>
                  </a:lnTo>
                  <a:close/>
                </a:path>
                <a:path w="1457960" h="2486025">
                  <a:moveTo>
                    <a:pt x="1457452" y="2431161"/>
                  </a:moveTo>
                  <a:lnTo>
                    <a:pt x="1362456" y="2374392"/>
                  </a:lnTo>
                  <a:lnTo>
                    <a:pt x="1356360" y="2375916"/>
                  </a:lnTo>
                  <a:lnTo>
                    <a:pt x="1350772" y="2385314"/>
                  </a:lnTo>
                  <a:lnTo>
                    <a:pt x="1352296" y="2391283"/>
                  </a:lnTo>
                  <a:lnTo>
                    <a:pt x="1356995" y="2394204"/>
                  </a:lnTo>
                  <a:lnTo>
                    <a:pt x="1400619" y="2420277"/>
                  </a:lnTo>
                  <a:lnTo>
                    <a:pt x="1372997" y="2419350"/>
                  </a:lnTo>
                  <a:lnTo>
                    <a:pt x="1331468" y="2417064"/>
                  </a:lnTo>
                  <a:lnTo>
                    <a:pt x="1291082" y="2414016"/>
                  </a:lnTo>
                  <a:lnTo>
                    <a:pt x="1251966" y="2410333"/>
                  </a:lnTo>
                  <a:lnTo>
                    <a:pt x="1196467" y="2403475"/>
                  </a:lnTo>
                  <a:lnTo>
                    <a:pt x="1146048" y="2395347"/>
                  </a:lnTo>
                  <a:lnTo>
                    <a:pt x="1101725" y="2386076"/>
                  </a:lnTo>
                  <a:lnTo>
                    <a:pt x="1064768" y="2376043"/>
                  </a:lnTo>
                  <a:lnTo>
                    <a:pt x="1029208" y="2362200"/>
                  </a:lnTo>
                  <a:lnTo>
                    <a:pt x="1013701" y="2351024"/>
                  </a:lnTo>
                  <a:lnTo>
                    <a:pt x="1012774" y="2349893"/>
                  </a:lnTo>
                  <a:lnTo>
                    <a:pt x="1012202" y="2349169"/>
                  </a:lnTo>
                  <a:lnTo>
                    <a:pt x="1012164" y="2349030"/>
                  </a:lnTo>
                  <a:lnTo>
                    <a:pt x="1012266" y="2349246"/>
                  </a:lnTo>
                  <a:lnTo>
                    <a:pt x="1012774" y="2349893"/>
                  </a:lnTo>
                  <a:lnTo>
                    <a:pt x="1011110" y="2343150"/>
                  </a:lnTo>
                  <a:lnTo>
                    <a:pt x="1010932" y="2342134"/>
                  </a:lnTo>
                  <a:lnTo>
                    <a:pt x="1010793" y="2340991"/>
                  </a:lnTo>
                  <a:lnTo>
                    <a:pt x="1010539" y="2340102"/>
                  </a:lnTo>
                  <a:lnTo>
                    <a:pt x="1010031" y="2339340"/>
                  </a:lnTo>
                  <a:lnTo>
                    <a:pt x="1008126" y="2335403"/>
                  </a:lnTo>
                  <a:lnTo>
                    <a:pt x="992251" y="2320391"/>
                  </a:lnTo>
                  <a:lnTo>
                    <a:pt x="992251" y="2347976"/>
                  </a:lnTo>
                  <a:lnTo>
                    <a:pt x="991603" y="2346071"/>
                  </a:lnTo>
                  <a:lnTo>
                    <a:pt x="992251" y="2347976"/>
                  </a:lnTo>
                  <a:lnTo>
                    <a:pt x="992251" y="2320391"/>
                  </a:lnTo>
                  <a:lnTo>
                    <a:pt x="991489" y="2319871"/>
                  </a:lnTo>
                  <a:lnTo>
                    <a:pt x="991489" y="2346058"/>
                  </a:lnTo>
                  <a:lnTo>
                    <a:pt x="991400" y="2345842"/>
                  </a:lnTo>
                  <a:lnTo>
                    <a:pt x="991489" y="2346058"/>
                  </a:lnTo>
                  <a:lnTo>
                    <a:pt x="991489" y="2319871"/>
                  </a:lnTo>
                  <a:lnTo>
                    <a:pt x="956056" y="2303780"/>
                  </a:lnTo>
                  <a:lnTo>
                    <a:pt x="906653" y="2289683"/>
                  </a:lnTo>
                  <a:lnTo>
                    <a:pt x="861441" y="2280285"/>
                  </a:lnTo>
                  <a:lnTo>
                    <a:pt x="791972" y="2269490"/>
                  </a:lnTo>
                  <a:lnTo>
                    <a:pt x="714883" y="2261108"/>
                  </a:lnTo>
                  <a:lnTo>
                    <a:pt x="673989" y="2258060"/>
                  </a:lnTo>
                  <a:lnTo>
                    <a:pt x="632206" y="2255901"/>
                  </a:lnTo>
                  <a:lnTo>
                    <a:pt x="589788" y="2254504"/>
                  </a:lnTo>
                  <a:lnTo>
                    <a:pt x="547243" y="2253996"/>
                  </a:lnTo>
                  <a:lnTo>
                    <a:pt x="546989" y="2273808"/>
                  </a:lnTo>
                  <a:lnTo>
                    <a:pt x="589534" y="2274316"/>
                  </a:lnTo>
                  <a:lnTo>
                    <a:pt x="631571" y="2275713"/>
                  </a:lnTo>
                  <a:lnTo>
                    <a:pt x="672973" y="2277872"/>
                  </a:lnTo>
                  <a:lnTo>
                    <a:pt x="713359" y="2280920"/>
                  </a:lnTo>
                  <a:lnTo>
                    <a:pt x="752348" y="2284730"/>
                  </a:lnTo>
                  <a:lnTo>
                    <a:pt x="807593" y="2291588"/>
                  </a:lnTo>
                  <a:lnTo>
                    <a:pt x="858012" y="2299716"/>
                  </a:lnTo>
                  <a:lnTo>
                    <a:pt x="902335" y="2308987"/>
                  </a:lnTo>
                  <a:lnTo>
                    <a:pt x="939419" y="2319147"/>
                  </a:lnTo>
                  <a:lnTo>
                    <a:pt x="974979" y="2333244"/>
                  </a:lnTo>
                  <a:lnTo>
                    <a:pt x="992886" y="2354072"/>
                  </a:lnTo>
                  <a:lnTo>
                    <a:pt x="993140" y="2354961"/>
                  </a:lnTo>
                  <a:lnTo>
                    <a:pt x="993648" y="2355723"/>
                  </a:lnTo>
                  <a:lnTo>
                    <a:pt x="995553" y="2359660"/>
                  </a:lnTo>
                  <a:lnTo>
                    <a:pt x="995807" y="2360422"/>
                  </a:lnTo>
                  <a:lnTo>
                    <a:pt x="999998" y="2365629"/>
                  </a:lnTo>
                  <a:lnTo>
                    <a:pt x="1037209" y="2387346"/>
                  </a:lnTo>
                  <a:lnTo>
                    <a:pt x="1083310" y="2401951"/>
                  </a:lnTo>
                  <a:lnTo>
                    <a:pt x="1126490" y="2411730"/>
                  </a:lnTo>
                  <a:lnTo>
                    <a:pt x="1175893" y="2420493"/>
                  </a:lnTo>
                  <a:lnTo>
                    <a:pt x="1249680" y="2430018"/>
                  </a:lnTo>
                  <a:lnTo>
                    <a:pt x="1289177" y="2433828"/>
                  </a:lnTo>
                  <a:lnTo>
                    <a:pt x="1329944" y="2436876"/>
                  </a:lnTo>
                  <a:lnTo>
                    <a:pt x="1371854" y="2439162"/>
                  </a:lnTo>
                  <a:lnTo>
                    <a:pt x="1401559" y="2440140"/>
                  </a:lnTo>
                  <a:lnTo>
                    <a:pt x="1356233" y="2465959"/>
                  </a:lnTo>
                  <a:lnTo>
                    <a:pt x="1351407" y="2468626"/>
                  </a:lnTo>
                  <a:lnTo>
                    <a:pt x="1349756" y="2474722"/>
                  </a:lnTo>
                  <a:lnTo>
                    <a:pt x="1352550" y="2479421"/>
                  </a:lnTo>
                  <a:lnTo>
                    <a:pt x="1355217" y="2484247"/>
                  </a:lnTo>
                  <a:lnTo>
                    <a:pt x="1361313" y="2485898"/>
                  </a:lnTo>
                  <a:lnTo>
                    <a:pt x="1366012" y="2483104"/>
                  </a:lnTo>
                  <a:lnTo>
                    <a:pt x="1440459" y="2440813"/>
                  </a:lnTo>
                  <a:lnTo>
                    <a:pt x="1457452" y="24311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154674" y="3810761"/>
              <a:ext cx="452755" cy="614680"/>
            </a:xfrm>
            <a:custGeom>
              <a:avLst/>
              <a:gdLst/>
              <a:ahLst/>
              <a:cxnLst/>
              <a:rect l="l" t="t" r="r" b="b"/>
              <a:pathLst>
                <a:path w="452754" h="614679">
                  <a:moveTo>
                    <a:pt x="0" y="307086"/>
                  </a:moveTo>
                  <a:lnTo>
                    <a:pt x="3646" y="251901"/>
                  </a:lnTo>
                  <a:lnTo>
                    <a:pt x="14161" y="199955"/>
                  </a:lnTo>
                  <a:lnTo>
                    <a:pt x="30903" y="152117"/>
                  </a:lnTo>
                  <a:lnTo>
                    <a:pt x="53233" y="109256"/>
                  </a:lnTo>
                  <a:lnTo>
                    <a:pt x="80511" y="72240"/>
                  </a:lnTo>
                  <a:lnTo>
                    <a:pt x="112098" y="41938"/>
                  </a:lnTo>
                  <a:lnTo>
                    <a:pt x="147354" y="19218"/>
                  </a:lnTo>
                  <a:lnTo>
                    <a:pt x="185639" y="4949"/>
                  </a:lnTo>
                  <a:lnTo>
                    <a:pt x="226313" y="0"/>
                  </a:lnTo>
                  <a:lnTo>
                    <a:pt x="266988" y="4949"/>
                  </a:lnTo>
                  <a:lnTo>
                    <a:pt x="305273" y="19218"/>
                  </a:lnTo>
                  <a:lnTo>
                    <a:pt x="340529" y="41938"/>
                  </a:lnTo>
                  <a:lnTo>
                    <a:pt x="372116" y="72240"/>
                  </a:lnTo>
                  <a:lnTo>
                    <a:pt x="399394" y="109256"/>
                  </a:lnTo>
                  <a:lnTo>
                    <a:pt x="421724" y="152117"/>
                  </a:lnTo>
                  <a:lnTo>
                    <a:pt x="438466" y="199955"/>
                  </a:lnTo>
                  <a:lnTo>
                    <a:pt x="448981" y="251901"/>
                  </a:lnTo>
                  <a:lnTo>
                    <a:pt x="452627" y="307086"/>
                  </a:lnTo>
                  <a:lnTo>
                    <a:pt x="448981" y="362270"/>
                  </a:lnTo>
                  <a:lnTo>
                    <a:pt x="438466" y="414216"/>
                  </a:lnTo>
                  <a:lnTo>
                    <a:pt x="421724" y="462054"/>
                  </a:lnTo>
                  <a:lnTo>
                    <a:pt x="399394" y="504915"/>
                  </a:lnTo>
                  <a:lnTo>
                    <a:pt x="372116" y="541931"/>
                  </a:lnTo>
                  <a:lnTo>
                    <a:pt x="340529" y="572233"/>
                  </a:lnTo>
                  <a:lnTo>
                    <a:pt x="305273" y="594953"/>
                  </a:lnTo>
                  <a:lnTo>
                    <a:pt x="266988" y="609222"/>
                  </a:lnTo>
                  <a:lnTo>
                    <a:pt x="226313" y="614171"/>
                  </a:lnTo>
                  <a:lnTo>
                    <a:pt x="185639" y="609222"/>
                  </a:lnTo>
                  <a:lnTo>
                    <a:pt x="147354" y="594953"/>
                  </a:lnTo>
                  <a:lnTo>
                    <a:pt x="112098" y="572233"/>
                  </a:lnTo>
                  <a:lnTo>
                    <a:pt x="80511" y="541931"/>
                  </a:lnTo>
                  <a:lnTo>
                    <a:pt x="53233" y="504915"/>
                  </a:lnTo>
                  <a:lnTo>
                    <a:pt x="30903" y="462054"/>
                  </a:lnTo>
                  <a:lnTo>
                    <a:pt x="14161" y="414216"/>
                  </a:lnTo>
                  <a:lnTo>
                    <a:pt x="3646" y="362270"/>
                  </a:lnTo>
                  <a:lnTo>
                    <a:pt x="0" y="307086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277736" y="3879544"/>
            <a:ext cx="20764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0">
                <a:latin typeface="Arial"/>
                <a:cs typeface="Arial"/>
              </a:rPr>
              <a:t>∑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6739128" y="4020311"/>
            <a:ext cx="295910" cy="208915"/>
            <a:chOff x="6739128" y="4020311"/>
            <a:chExt cx="295910" cy="208915"/>
          </a:xfrm>
        </p:grpSpPr>
        <p:sp>
          <p:nvSpPr>
            <p:cNvPr id="13" name="object 13" descr=""/>
            <p:cNvSpPr/>
            <p:nvPr/>
          </p:nvSpPr>
          <p:spPr>
            <a:xfrm>
              <a:off x="6749034" y="4030217"/>
              <a:ext cx="276225" cy="189230"/>
            </a:xfrm>
            <a:custGeom>
              <a:avLst/>
              <a:gdLst/>
              <a:ahLst/>
              <a:cxnLst/>
              <a:rect l="l" t="t" r="r" b="b"/>
              <a:pathLst>
                <a:path w="276225" h="189229">
                  <a:moveTo>
                    <a:pt x="206883" y="0"/>
                  </a:moveTo>
                  <a:lnTo>
                    <a:pt x="206883" y="47243"/>
                  </a:lnTo>
                  <a:lnTo>
                    <a:pt x="0" y="47243"/>
                  </a:lnTo>
                  <a:lnTo>
                    <a:pt x="0" y="141731"/>
                  </a:lnTo>
                  <a:lnTo>
                    <a:pt x="206883" y="141731"/>
                  </a:lnTo>
                  <a:lnTo>
                    <a:pt x="206883" y="188975"/>
                  </a:lnTo>
                  <a:lnTo>
                    <a:pt x="275844" y="94487"/>
                  </a:lnTo>
                  <a:lnTo>
                    <a:pt x="2068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749034" y="4030217"/>
              <a:ext cx="276225" cy="189230"/>
            </a:xfrm>
            <a:custGeom>
              <a:avLst/>
              <a:gdLst/>
              <a:ahLst/>
              <a:cxnLst/>
              <a:rect l="l" t="t" r="r" b="b"/>
              <a:pathLst>
                <a:path w="276225" h="189229">
                  <a:moveTo>
                    <a:pt x="0" y="47243"/>
                  </a:moveTo>
                  <a:lnTo>
                    <a:pt x="206883" y="47243"/>
                  </a:lnTo>
                  <a:lnTo>
                    <a:pt x="206883" y="0"/>
                  </a:lnTo>
                  <a:lnTo>
                    <a:pt x="275844" y="94487"/>
                  </a:lnTo>
                  <a:lnTo>
                    <a:pt x="206883" y="188975"/>
                  </a:lnTo>
                  <a:lnTo>
                    <a:pt x="206883" y="141731"/>
                  </a:lnTo>
                  <a:lnTo>
                    <a:pt x="0" y="141731"/>
                  </a:lnTo>
                  <a:lnTo>
                    <a:pt x="0" y="47243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 descr=""/>
          <p:cNvGrpSpPr/>
          <p:nvPr/>
        </p:nvGrpSpPr>
        <p:grpSpPr>
          <a:xfrm>
            <a:off x="4276090" y="2901442"/>
            <a:ext cx="1869439" cy="1252220"/>
            <a:chOff x="4276090" y="2901442"/>
            <a:chExt cx="1869439" cy="1252220"/>
          </a:xfrm>
        </p:grpSpPr>
        <p:sp>
          <p:nvSpPr>
            <p:cNvPr id="16" name="object 16" descr=""/>
            <p:cNvSpPr/>
            <p:nvPr/>
          </p:nvSpPr>
          <p:spPr>
            <a:xfrm>
              <a:off x="5360543" y="3866388"/>
              <a:ext cx="784860" cy="287020"/>
            </a:xfrm>
            <a:custGeom>
              <a:avLst/>
              <a:gdLst/>
              <a:ahLst/>
              <a:cxnLst/>
              <a:rect l="l" t="t" r="r" b="b"/>
              <a:pathLst>
                <a:path w="784860" h="287020">
                  <a:moveTo>
                    <a:pt x="709930" y="210819"/>
                  </a:moveTo>
                  <a:lnTo>
                    <a:pt x="708820" y="238506"/>
                  </a:lnTo>
                  <a:lnTo>
                    <a:pt x="721868" y="239522"/>
                  </a:lnTo>
                  <a:lnTo>
                    <a:pt x="720344" y="259206"/>
                  </a:lnTo>
                  <a:lnTo>
                    <a:pt x="707991" y="259206"/>
                  </a:lnTo>
                  <a:lnTo>
                    <a:pt x="706882" y="286893"/>
                  </a:lnTo>
                  <a:lnTo>
                    <a:pt x="768395" y="259206"/>
                  </a:lnTo>
                  <a:lnTo>
                    <a:pt x="720344" y="259206"/>
                  </a:lnTo>
                  <a:lnTo>
                    <a:pt x="708028" y="258267"/>
                  </a:lnTo>
                  <a:lnTo>
                    <a:pt x="770482" y="258267"/>
                  </a:lnTo>
                  <a:lnTo>
                    <a:pt x="784479" y="251968"/>
                  </a:lnTo>
                  <a:lnTo>
                    <a:pt x="709930" y="210819"/>
                  </a:lnTo>
                  <a:close/>
                </a:path>
                <a:path w="784860" h="287020">
                  <a:moveTo>
                    <a:pt x="708820" y="238506"/>
                  </a:moveTo>
                  <a:lnTo>
                    <a:pt x="708028" y="258267"/>
                  </a:lnTo>
                  <a:lnTo>
                    <a:pt x="720344" y="259206"/>
                  </a:lnTo>
                  <a:lnTo>
                    <a:pt x="721868" y="239522"/>
                  </a:lnTo>
                  <a:lnTo>
                    <a:pt x="708820" y="238506"/>
                  </a:lnTo>
                  <a:close/>
                </a:path>
                <a:path w="784860" h="287020">
                  <a:moveTo>
                    <a:pt x="405945" y="126237"/>
                  </a:moveTo>
                  <a:lnTo>
                    <a:pt x="386080" y="126237"/>
                  </a:lnTo>
                  <a:lnTo>
                    <a:pt x="386461" y="128143"/>
                  </a:lnTo>
                  <a:lnTo>
                    <a:pt x="386249" y="128143"/>
                  </a:lnTo>
                  <a:lnTo>
                    <a:pt x="386588" y="131953"/>
                  </a:lnTo>
                  <a:lnTo>
                    <a:pt x="387350" y="138811"/>
                  </a:lnTo>
                  <a:lnTo>
                    <a:pt x="387514" y="139573"/>
                  </a:lnTo>
                  <a:lnTo>
                    <a:pt x="389128" y="145034"/>
                  </a:lnTo>
                  <a:lnTo>
                    <a:pt x="389255" y="145542"/>
                  </a:lnTo>
                  <a:lnTo>
                    <a:pt x="416052" y="177673"/>
                  </a:lnTo>
                  <a:lnTo>
                    <a:pt x="452882" y="199644"/>
                  </a:lnTo>
                  <a:lnTo>
                    <a:pt x="488061" y="214503"/>
                  </a:lnTo>
                  <a:lnTo>
                    <a:pt x="543433" y="231775"/>
                  </a:lnTo>
                  <a:lnTo>
                    <a:pt x="606552" y="245744"/>
                  </a:lnTo>
                  <a:lnTo>
                    <a:pt x="675386" y="255778"/>
                  </a:lnTo>
                  <a:lnTo>
                    <a:pt x="708028" y="258267"/>
                  </a:lnTo>
                  <a:lnTo>
                    <a:pt x="708820" y="238506"/>
                  </a:lnTo>
                  <a:lnTo>
                    <a:pt x="677799" y="236093"/>
                  </a:lnTo>
                  <a:lnTo>
                    <a:pt x="643636" y="231775"/>
                  </a:lnTo>
                  <a:lnTo>
                    <a:pt x="578866" y="219963"/>
                  </a:lnTo>
                  <a:lnTo>
                    <a:pt x="520700" y="204724"/>
                  </a:lnTo>
                  <a:lnTo>
                    <a:pt x="483362" y="191388"/>
                  </a:lnTo>
                  <a:lnTo>
                    <a:pt x="443484" y="172338"/>
                  </a:lnTo>
                  <a:lnTo>
                    <a:pt x="413385" y="147955"/>
                  </a:lnTo>
                  <a:lnTo>
                    <a:pt x="408368" y="139573"/>
                  </a:lnTo>
                  <a:lnTo>
                    <a:pt x="408178" y="139573"/>
                  </a:lnTo>
                  <a:lnTo>
                    <a:pt x="407543" y="137922"/>
                  </a:lnTo>
                  <a:lnTo>
                    <a:pt x="407690" y="137922"/>
                  </a:lnTo>
                  <a:lnTo>
                    <a:pt x="407014" y="135636"/>
                  </a:lnTo>
                  <a:lnTo>
                    <a:pt x="406527" y="133985"/>
                  </a:lnTo>
                  <a:lnTo>
                    <a:pt x="406724" y="133985"/>
                  </a:lnTo>
                  <a:lnTo>
                    <a:pt x="406273" y="129920"/>
                  </a:lnTo>
                  <a:lnTo>
                    <a:pt x="406114" y="128143"/>
                  </a:lnTo>
                  <a:lnTo>
                    <a:pt x="386461" y="128143"/>
                  </a:lnTo>
                  <a:lnTo>
                    <a:pt x="386167" y="127219"/>
                  </a:lnTo>
                  <a:lnTo>
                    <a:pt x="406032" y="127219"/>
                  </a:lnTo>
                  <a:lnTo>
                    <a:pt x="405945" y="126237"/>
                  </a:lnTo>
                  <a:close/>
                </a:path>
                <a:path w="784860" h="287020">
                  <a:moveTo>
                    <a:pt x="407543" y="137922"/>
                  </a:moveTo>
                  <a:lnTo>
                    <a:pt x="408178" y="139573"/>
                  </a:lnTo>
                  <a:lnTo>
                    <a:pt x="407902" y="138641"/>
                  </a:lnTo>
                  <a:lnTo>
                    <a:pt x="407543" y="137922"/>
                  </a:lnTo>
                  <a:close/>
                </a:path>
                <a:path w="784860" h="287020">
                  <a:moveTo>
                    <a:pt x="407902" y="138641"/>
                  </a:moveTo>
                  <a:lnTo>
                    <a:pt x="408178" y="139573"/>
                  </a:lnTo>
                  <a:lnTo>
                    <a:pt x="408368" y="139573"/>
                  </a:lnTo>
                  <a:lnTo>
                    <a:pt x="407902" y="138641"/>
                  </a:lnTo>
                  <a:close/>
                </a:path>
                <a:path w="784860" h="287020">
                  <a:moveTo>
                    <a:pt x="407690" y="137922"/>
                  </a:moveTo>
                  <a:lnTo>
                    <a:pt x="407543" y="137922"/>
                  </a:lnTo>
                  <a:lnTo>
                    <a:pt x="407902" y="138641"/>
                  </a:lnTo>
                  <a:lnTo>
                    <a:pt x="407690" y="137922"/>
                  </a:lnTo>
                  <a:close/>
                </a:path>
                <a:path w="784860" h="287020">
                  <a:moveTo>
                    <a:pt x="406527" y="133985"/>
                  </a:moveTo>
                  <a:lnTo>
                    <a:pt x="406908" y="135636"/>
                  </a:lnTo>
                  <a:lnTo>
                    <a:pt x="406843" y="135056"/>
                  </a:lnTo>
                  <a:lnTo>
                    <a:pt x="406527" y="133985"/>
                  </a:lnTo>
                  <a:close/>
                </a:path>
                <a:path w="784860" h="287020">
                  <a:moveTo>
                    <a:pt x="406843" y="135056"/>
                  </a:moveTo>
                  <a:lnTo>
                    <a:pt x="406908" y="135636"/>
                  </a:lnTo>
                  <a:lnTo>
                    <a:pt x="406843" y="135056"/>
                  </a:lnTo>
                  <a:close/>
                </a:path>
                <a:path w="784860" h="287020">
                  <a:moveTo>
                    <a:pt x="406724" y="133985"/>
                  </a:moveTo>
                  <a:lnTo>
                    <a:pt x="406527" y="133985"/>
                  </a:lnTo>
                  <a:lnTo>
                    <a:pt x="406843" y="135056"/>
                  </a:lnTo>
                  <a:lnTo>
                    <a:pt x="406724" y="133985"/>
                  </a:lnTo>
                  <a:close/>
                </a:path>
                <a:path w="784860" h="287020">
                  <a:moveTo>
                    <a:pt x="386080" y="126237"/>
                  </a:moveTo>
                  <a:lnTo>
                    <a:pt x="386167" y="127219"/>
                  </a:lnTo>
                  <a:lnTo>
                    <a:pt x="386461" y="128143"/>
                  </a:lnTo>
                  <a:lnTo>
                    <a:pt x="386080" y="126237"/>
                  </a:lnTo>
                  <a:close/>
                </a:path>
                <a:path w="784860" h="287020">
                  <a:moveTo>
                    <a:pt x="405434" y="122555"/>
                  </a:moveTo>
                  <a:lnTo>
                    <a:pt x="384683" y="122555"/>
                  </a:lnTo>
                  <a:lnTo>
                    <a:pt x="385318" y="123951"/>
                  </a:lnTo>
                  <a:lnTo>
                    <a:pt x="385208" y="124206"/>
                  </a:lnTo>
                  <a:lnTo>
                    <a:pt x="386167" y="127219"/>
                  </a:lnTo>
                  <a:lnTo>
                    <a:pt x="386080" y="126237"/>
                  </a:lnTo>
                  <a:lnTo>
                    <a:pt x="405945" y="126237"/>
                  </a:lnTo>
                  <a:lnTo>
                    <a:pt x="405765" y="124206"/>
                  </a:lnTo>
                  <a:lnTo>
                    <a:pt x="405714" y="123951"/>
                  </a:lnTo>
                  <a:lnTo>
                    <a:pt x="385318" y="123951"/>
                  </a:lnTo>
                  <a:lnTo>
                    <a:pt x="384794" y="122904"/>
                  </a:lnTo>
                  <a:lnTo>
                    <a:pt x="405504" y="122904"/>
                  </a:lnTo>
                  <a:lnTo>
                    <a:pt x="405434" y="122555"/>
                  </a:lnTo>
                  <a:close/>
                </a:path>
                <a:path w="784860" h="287020">
                  <a:moveTo>
                    <a:pt x="384683" y="122555"/>
                  </a:moveTo>
                  <a:lnTo>
                    <a:pt x="384794" y="122904"/>
                  </a:lnTo>
                  <a:lnTo>
                    <a:pt x="385318" y="123951"/>
                  </a:lnTo>
                  <a:lnTo>
                    <a:pt x="384683" y="122555"/>
                  </a:lnTo>
                  <a:close/>
                </a:path>
                <a:path w="784860" h="287020">
                  <a:moveTo>
                    <a:pt x="254" y="0"/>
                  </a:moveTo>
                  <a:lnTo>
                    <a:pt x="0" y="19812"/>
                  </a:lnTo>
                  <a:lnTo>
                    <a:pt x="37084" y="20447"/>
                  </a:lnTo>
                  <a:lnTo>
                    <a:pt x="73533" y="22606"/>
                  </a:lnTo>
                  <a:lnTo>
                    <a:pt x="144399" y="30099"/>
                  </a:lnTo>
                  <a:lnTo>
                    <a:pt x="210693" y="42037"/>
                  </a:lnTo>
                  <a:lnTo>
                    <a:pt x="255905" y="53212"/>
                  </a:lnTo>
                  <a:lnTo>
                    <a:pt x="296037" y="65912"/>
                  </a:lnTo>
                  <a:lnTo>
                    <a:pt x="340106" y="84962"/>
                  </a:lnTo>
                  <a:lnTo>
                    <a:pt x="375920" y="110109"/>
                  </a:lnTo>
                  <a:lnTo>
                    <a:pt x="384794" y="122904"/>
                  </a:lnTo>
                  <a:lnTo>
                    <a:pt x="384683" y="122555"/>
                  </a:lnTo>
                  <a:lnTo>
                    <a:pt x="405434" y="122555"/>
                  </a:lnTo>
                  <a:lnTo>
                    <a:pt x="405384" y="122300"/>
                  </a:lnTo>
                  <a:lnTo>
                    <a:pt x="403606" y="116712"/>
                  </a:lnTo>
                  <a:lnTo>
                    <a:pt x="403352" y="115697"/>
                  </a:lnTo>
                  <a:lnTo>
                    <a:pt x="403098" y="115316"/>
                  </a:lnTo>
                  <a:lnTo>
                    <a:pt x="399669" y="108457"/>
                  </a:lnTo>
                  <a:lnTo>
                    <a:pt x="395097" y="101854"/>
                  </a:lnTo>
                  <a:lnTo>
                    <a:pt x="358648" y="72517"/>
                  </a:lnTo>
                  <a:lnTo>
                    <a:pt x="315214" y="51943"/>
                  </a:lnTo>
                  <a:lnTo>
                    <a:pt x="275336" y="38226"/>
                  </a:lnTo>
                  <a:lnTo>
                    <a:pt x="214503" y="22606"/>
                  </a:lnTo>
                  <a:lnTo>
                    <a:pt x="146939" y="10413"/>
                  </a:lnTo>
                  <a:lnTo>
                    <a:pt x="74549" y="2793"/>
                  </a:lnTo>
                  <a:lnTo>
                    <a:pt x="37465" y="635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282440" y="2907792"/>
              <a:ext cx="1051560" cy="307975"/>
            </a:xfrm>
            <a:custGeom>
              <a:avLst/>
              <a:gdLst/>
              <a:ahLst/>
              <a:cxnLst/>
              <a:rect l="l" t="t" r="r" b="b"/>
              <a:pathLst>
                <a:path w="1051560" h="307975">
                  <a:moveTo>
                    <a:pt x="1051560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1051560" y="307848"/>
                  </a:lnTo>
                  <a:lnTo>
                    <a:pt x="10515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282440" y="2907792"/>
              <a:ext cx="1051560" cy="307975"/>
            </a:xfrm>
            <a:custGeom>
              <a:avLst/>
              <a:gdLst/>
              <a:ahLst/>
              <a:cxnLst/>
              <a:rect l="l" t="t" r="r" b="b"/>
              <a:pathLst>
                <a:path w="1051560" h="307975">
                  <a:moveTo>
                    <a:pt x="920114" y="0"/>
                  </a:moveTo>
                  <a:lnTo>
                    <a:pt x="920114" y="307848"/>
                  </a:lnTo>
                </a:path>
                <a:path w="1051560" h="307975">
                  <a:moveTo>
                    <a:pt x="0" y="307848"/>
                  </a:moveTo>
                  <a:lnTo>
                    <a:pt x="1051560" y="307848"/>
                  </a:lnTo>
                  <a:lnTo>
                    <a:pt x="1051560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4413884" y="2907792"/>
            <a:ext cx="788670" cy="307975"/>
          </a:xfrm>
          <a:prstGeom prst="rect">
            <a:avLst/>
          </a:prstGeom>
          <a:solidFill>
            <a:srgbClr val="FFFFFF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63195">
              <a:lnSpc>
                <a:spcPts val="2350"/>
              </a:lnSpc>
            </a:pPr>
            <a:r>
              <a:rPr dirty="0" sz="2000" spc="-25" i="1">
                <a:latin typeface="Arial"/>
                <a:cs typeface="Arial"/>
              </a:rPr>
              <a:t>NN</a:t>
            </a:r>
            <a:r>
              <a:rPr dirty="0" baseline="25641" sz="1950" spc="-37" i="1">
                <a:latin typeface="Arial"/>
                <a:cs typeface="Arial"/>
              </a:rPr>
              <a:t>1</a:t>
            </a:r>
            <a:endParaRPr baseline="25641" sz="1950">
              <a:latin typeface="Arial"/>
              <a:cs typeface="Arial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2483866" y="2678938"/>
            <a:ext cx="494665" cy="709295"/>
            <a:chOff x="2483866" y="2678938"/>
            <a:chExt cx="494665" cy="709295"/>
          </a:xfrm>
        </p:grpSpPr>
        <p:sp>
          <p:nvSpPr>
            <p:cNvPr id="21" name="object 21" descr=""/>
            <p:cNvSpPr/>
            <p:nvPr/>
          </p:nvSpPr>
          <p:spPr>
            <a:xfrm>
              <a:off x="2490216" y="2685288"/>
              <a:ext cx="481965" cy="696595"/>
            </a:xfrm>
            <a:custGeom>
              <a:avLst/>
              <a:gdLst/>
              <a:ahLst/>
              <a:cxnLst/>
              <a:rect l="l" t="t" r="r" b="b"/>
              <a:pathLst>
                <a:path w="481964" h="696595">
                  <a:moveTo>
                    <a:pt x="481583" y="0"/>
                  </a:moveTo>
                  <a:lnTo>
                    <a:pt x="0" y="0"/>
                  </a:lnTo>
                  <a:lnTo>
                    <a:pt x="0" y="696468"/>
                  </a:lnTo>
                  <a:lnTo>
                    <a:pt x="481583" y="696468"/>
                  </a:lnTo>
                  <a:lnTo>
                    <a:pt x="4815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490216" y="2685288"/>
              <a:ext cx="481965" cy="696595"/>
            </a:xfrm>
            <a:custGeom>
              <a:avLst/>
              <a:gdLst/>
              <a:ahLst/>
              <a:cxnLst/>
              <a:rect l="l" t="t" r="r" b="b"/>
              <a:pathLst>
                <a:path w="481964" h="696595">
                  <a:moveTo>
                    <a:pt x="60197" y="0"/>
                  </a:moveTo>
                  <a:lnTo>
                    <a:pt x="60197" y="696468"/>
                  </a:lnTo>
                </a:path>
                <a:path w="481964" h="696595">
                  <a:moveTo>
                    <a:pt x="0" y="86995"/>
                  </a:moveTo>
                  <a:lnTo>
                    <a:pt x="481583" y="86995"/>
                  </a:lnTo>
                </a:path>
                <a:path w="481964" h="696595">
                  <a:moveTo>
                    <a:pt x="0" y="696468"/>
                  </a:moveTo>
                  <a:lnTo>
                    <a:pt x="481583" y="696468"/>
                  </a:lnTo>
                  <a:lnTo>
                    <a:pt x="481583" y="0"/>
                  </a:lnTo>
                  <a:lnTo>
                    <a:pt x="0" y="0"/>
                  </a:lnTo>
                  <a:lnTo>
                    <a:pt x="0" y="69646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2550414" y="2772282"/>
            <a:ext cx="421640" cy="609600"/>
          </a:xfrm>
          <a:prstGeom prst="rect">
            <a:avLst/>
          </a:prstGeom>
          <a:solidFill>
            <a:srgbClr val="FFFFFF"/>
          </a:solidFill>
          <a:ln w="12191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69850">
              <a:lnSpc>
                <a:spcPts val="1755"/>
              </a:lnSpc>
            </a:pPr>
            <a:r>
              <a:rPr dirty="0" baseline="-16666" sz="3000" spc="-37" i="1">
                <a:latin typeface="Arial"/>
                <a:cs typeface="Arial"/>
              </a:rPr>
              <a:t>T</a:t>
            </a:r>
            <a:r>
              <a:rPr dirty="0" sz="1300" spc="-25" i="1">
                <a:latin typeface="Arial"/>
                <a:cs typeface="Arial"/>
              </a:rPr>
              <a:t>1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3017266" y="3317494"/>
            <a:ext cx="494665" cy="709295"/>
            <a:chOff x="3017266" y="3317494"/>
            <a:chExt cx="494665" cy="709295"/>
          </a:xfrm>
        </p:grpSpPr>
        <p:sp>
          <p:nvSpPr>
            <p:cNvPr id="25" name="object 25" descr=""/>
            <p:cNvSpPr/>
            <p:nvPr/>
          </p:nvSpPr>
          <p:spPr>
            <a:xfrm>
              <a:off x="3023616" y="3323844"/>
              <a:ext cx="481965" cy="696595"/>
            </a:xfrm>
            <a:custGeom>
              <a:avLst/>
              <a:gdLst/>
              <a:ahLst/>
              <a:cxnLst/>
              <a:rect l="l" t="t" r="r" b="b"/>
              <a:pathLst>
                <a:path w="481964" h="696595">
                  <a:moveTo>
                    <a:pt x="481583" y="0"/>
                  </a:moveTo>
                  <a:lnTo>
                    <a:pt x="0" y="0"/>
                  </a:lnTo>
                  <a:lnTo>
                    <a:pt x="0" y="696467"/>
                  </a:lnTo>
                  <a:lnTo>
                    <a:pt x="481583" y="696467"/>
                  </a:lnTo>
                  <a:lnTo>
                    <a:pt x="4815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3023616" y="3323844"/>
              <a:ext cx="481965" cy="696595"/>
            </a:xfrm>
            <a:custGeom>
              <a:avLst/>
              <a:gdLst/>
              <a:ahLst/>
              <a:cxnLst/>
              <a:rect l="l" t="t" r="r" b="b"/>
              <a:pathLst>
                <a:path w="481964" h="696595">
                  <a:moveTo>
                    <a:pt x="60197" y="0"/>
                  </a:moveTo>
                  <a:lnTo>
                    <a:pt x="60197" y="696467"/>
                  </a:lnTo>
                </a:path>
                <a:path w="481964" h="696595">
                  <a:moveTo>
                    <a:pt x="0" y="86994"/>
                  </a:moveTo>
                  <a:lnTo>
                    <a:pt x="481583" y="86994"/>
                  </a:lnTo>
                </a:path>
                <a:path w="481964" h="696595">
                  <a:moveTo>
                    <a:pt x="0" y="696467"/>
                  </a:moveTo>
                  <a:lnTo>
                    <a:pt x="481583" y="696467"/>
                  </a:lnTo>
                  <a:lnTo>
                    <a:pt x="481583" y="0"/>
                  </a:lnTo>
                  <a:lnTo>
                    <a:pt x="0" y="0"/>
                  </a:lnTo>
                  <a:lnTo>
                    <a:pt x="0" y="696467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3064510" y="3315080"/>
            <a:ext cx="46609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105"/>
              </a:spcBef>
            </a:pPr>
            <a:r>
              <a:rPr dirty="0" baseline="-16666" sz="3000" spc="-37" i="1">
                <a:latin typeface="Arial"/>
                <a:cs typeface="Arial"/>
              </a:rPr>
              <a:t>T</a:t>
            </a:r>
            <a:r>
              <a:rPr dirty="0" sz="1300" spc="-25" i="1">
                <a:latin typeface="Arial"/>
                <a:cs typeface="Arial"/>
              </a:rPr>
              <a:t>2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3017266" y="4932934"/>
            <a:ext cx="494665" cy="709295"/>
            <a:chOff x="3017266" y="4932934"/>
            <a:chExt cx="494665" cy="709295"/>
          </a:xfrm>
        </p:grpSpPr>
        <p:sp>
          <p:nvSpPr>
            <p:cNvPr id="29" name="object 29" descr=""/>
            <p:cNvSpPr/>
            <p:nvPr/>
          </p:nvSpPr>
          <p:spPr>
            <a:xfrm>
              <a:off x="3023616" y="4939284"/>
              <a:ext cx="481965" cy="696595"/>
            </a:xfrm>
            <a:custGeom>
              <a:avLst/>
              <a:gdLst/>
              <a:ahLst/>
              <a:cxnLst/>
              <a:rect l="l" t="t" r="r" b="b"/>
              <a:pathLst>
                <a:path w="481964" h="696595">
                  <a:moveTo>
                    <a:pt x="481583" y="0"/>
                  </a:moveTo>
                  <a:lnTo>
                    <a:pt x="0" y="0"/>
                  </a:lnTo>
                  <a:lnTo>
                    <a:pt x="0" y="696467"/>
                  </a:lnTo>
                  <a:lnTo>
                    <a:pt x="481583" y="696467"/>
                  </a:lnTo>
                  <a:lnTo>
                    <a:pt x="4815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3023616" y="4939284"/>
              <a:ext cx="481965" cy="696595"/>
            </a:xfrm>
            <a:custGeom>
              <a:avLst/>
              <a:gdLst/>
              <a:ahLst/>
              <a:cxnLst/>
              <a:rect l="l" t="t" r="r" b="b"/>
              <a:pathLst>
                <a:path w="481964" h="696595">
                  <a:moveTo>
                    <a:pt x="60197" y="0"/>
                  </a:moveTo>
                  <a:lnTo>
                    <a:pt x="60197" y="696468"/>
                  </a:lnTo>
                </a:path>
                <a:path w="481964" h="696595">
                  <a:moveTo>
                    <a:pt x="0" y="86995"/>
                  </a:moveTo>
                  <a:lnTo>
                    <a:pt x="481583" y="86995"/>
                  </a:lnTo>
                </a:path>
                <a:path w="481964" h="696595">
                  <a:moveTo>
                    <a:pt x="0" y="696468"/>
                  </a:moveTo>
                  <a:lnTo>
                    <a:pt x="481583" y="696468"/>
                  </a:lnTo>
                  <a:lnTo>
                    <a:pt x="481583" y="0"/>
                  </a:lnTo>
                  <a:lnTo>
                    <a:pt x="0" y="0"/>
                  </a:lnTo>
                  <a:lnTo>
                    <a:pt x="0" y="69646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 txBox="1"/>
          <p:nvPr/>
        </p:nvSpPr>
        <p:spPr>
          <a:xfrm>
            <a:off x="3083814" y="5026278"/>
            <a:ext cx="421640" cy="609600"/>
          </a:xfrm>
          <a:prstGeom prst="rect">
            <a:avLst/>
          </a:prstGeom>
          <a:solidFill>
            <a:srgbClr val="FFFFFF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635">
              <a:lnSpc>
                <a:spcPts val="1755"/>
              </a:lnSpc>
            </a:pPr>
            <a:r>
              <a:rPr dirty="0" baseline="-16666" sz="3000" spc="-37" i="1">
                <a:latin typeface="Arial"/>
                <a:cs typeface="Arial"/>
              </a:rPr>
              <a:t>T</a:t>
            </a:r>
            <a:r>
              <a:rPr dirty="0" sz="1300" spc="-25" i="1">
                <a:latin typeface="Arial"/>
                <a:cs typeface="Arial"/>
              </a:rPr>
              <a:t>M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4288282" y="3744214"/>
            <a:ext cx="1064260" cy="320675"/>
            <a:chOff x="4288282" y="3744214"/>
            <a:chExt cx="1064260" cy="320675"/>
          </a:xfrm>
        </p:grpSpPr>
        <p:sp>
          <p:nvSpPr>
            <p:cNvPr id="33" name="object 33" descr=""/>
            <p:cNvSpPr/>
            <p:nvPr/>
          </p:nvSpPr>
          <p:spPr>
            <a:xfrm>
              <a:off x="4294632" y="3750564"/>
              <a:ext cx="1051560" cy="307975"/>
            </a:xfrm>
            <a:custGeom>
              <a:avLst/>
              <a:gdLst/>
              <a:ahLst/>
              <a:cxnLst/>
              <a:rect l="l" t="t" r="r" b="b"/>
              <a:pathLst>
                <a:path w="1051560" h="307975">
                  <a:moveTo>
                    <a:pt x="1051560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1051560" y="307848"/>
                  </a:lnTo>
                  <a:lnTo>
                    <a:pt x="10515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4294632" y="3750564"/>
              <a:ext cx="1051560" cy="307975"/>
            </a:xfrm>
            <a:custGeom>
              <a:avLst/>
              <a:gdLst/>
              <a:ahLst/>
              <a:cxnLst/>
              <a:rect l="l" t="t" r="r" b="b"/>
              <a:pathLst>
                <a:path w="1051560" h="307975">
                  <a:moveTo>
                    <a:pt x="920114" y="0"/>
                  </a:moveTo>
                  <a:lnTo>
                    <a:pt x="920114" y="307848"/>
                  </a:lnTo>
                </a:path>
                <a:path w="1051560" h="307975">
                  <a:moveTo>
                    <a:pt x="0" y="307848"/>
                  </a:moveTo>
                  <a:lnTo>
                    <a:pt x="1051560" y="307848"/>
                  </a:lnTo>
                  <a:lnTo>
                    <a:pt x="1051560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 descr=""/>
          <p:cNvSpPr txBox="1"/>
          <p:nvPr/>
        </p:nvSpPr>
        <p:spPr>
          <a:xfrm>
            <a:off x="4426077" y="3750564"/>
            <a:ext cx="788670" cy="307975"/>
          </a:xfrm>
          <a:prstGeom prst="rect">
            <a:avLst/>
          </a:prstGeom>
          <a:solidFill>
            <a:srgbClr val="FFFFFF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63195">
              <a:lnSpc>
                <a:spcPts val="2355"/>
              </a:lnSpc>
            </a:pPr>
            <a:r>
              <a:rPr dirty="0" sz="2000" spc="-25" i="1">
                <a:latin typeface="Arial"/>
                <a:cs typeface="Arial"/>
              </a:rPr>
              <a:t>NN</a:t>
            </a:r>
            <a:r>
              <a:rPr dirty="0" baseline="25641" sz="1950" spc="-37" i="1">
                <a:latin typeface="Arial"/>
                <a:cs typeface="Arial"/>
              </a:rPr>
              <a:t>2</a:t>
            </a:r>
            <a:endParaRPr baseline="25641" sz="1950">
              <a:latin typeface="Arial"/>
              <a:cs typeface="Arial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4321809" y="5324602"/>
            <a:ext cx="1066165" cy="320675"/>
            <a:chOff x="4321809" y="5324602"/>
            <a:chExt cx="1066165" cy="320675"/>
          </a:xfrm>
        </p:grpSpPr>
        <p:sp>
          <p:nvSpPr>
            <p:cNvPr id="37" name="object 37" descr=""/>
            <p:cNvSpPr/>
            <p:nvPr/>
          </p:nvSpPr>
          <p:spPr>
            <a:xfrm>
              <a:off x="4328159" y="5330952"/>
              <a:ext cx="1053465" cy="307975"/>
            </a:xfrm>
            <a:custGeom>
              <a:avLst/>
              <a:gdLst/>
              <a:ahLst/>
              <a:cxnLst/>
              <a:rect l="l" t="t" r="r" b="b"/>
              <a:pathLst>
                <a:path w="1053464" h="307975">
                  <a:moveTo>
                    <a:pt x="1053084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1053084" y="307848"/>
                  </a:lnTo>
                  <a:lnTo>
                    <a:pt x="10530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4328159" y="5330952"/>
              <a:ext cx="1053465" cy="307975"/>
            </a:xfrm>
            <a:custGeom>
              <a:avLst/>
              <a:gdLst/>
              <a:ahLst/>
              <a:cxnLst/>
              <a:rect l="l" t="t" r="r" b="b"/>
              <a:pathLst>
                <a:path w="1053464" h="307975">
                  <a:moveTo>
                    <a:pt x="921385" y="0"/>
                  </a:moveTo>
                  <a:lnTo>
                    <a:pt x="921385" y="307848"/>
                  </a:lnTo>
                </a:path>
                <a:path w="1053464" h="307975">
                  <a:moveTo>
                    <a:pt x="0" y="307848"/>
                  </a:moveTo>
                  <a:lnTo>
                    <a:pt x="1053084" y="307848"/>
                  </a:lnTo>
                  <a:lnTo>
                    <a:pt x="1053084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 descr=""/>
          <p:cNvSpPr txBox="1"/>
          <p:nvPr/>
        </p:nvSpPr>
        <p:spPr>
          <a:xfrm>
            <a:off x="4459732" y="5330952"/>
            <a:ext cx="789940" cy="307975"/>
          </a:xfrm>
          <a:prstGeom prst="rect">
            <a:avLst/>
          </a:prstGeom>
          <a:solidFill>
            <a:srgbClr val="FFFFFF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40970">
              <a:lnSpc>
                <a:spcPts val="2355"/>
              </a:lnSpc>
            </a:pPr>
            <a:r>
              <a:rPr dirty="0" sz="2000" spc="-25" i="1">
                <a:latin typeface="Arial"/>
                <a:cs typeface="Arial"/>
              </a:rPr>
              <a:t>NN</a:t>
            </a:r>
            <a:r>
              <a:rPr dirty="0" baseline="25641" sz="1950" spc="-37" i="1">
                <a:latin typeface="Arial"/>
                <a:cs typeface="Arial"/>
              </a:rPr>
              <a:t>M</a:t>
            </a:r>
            <a:endParaRPr baseline="25641" sz="1950">
              <a:latin typeface="Arial"/>
              <a:cs typeface="Arial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7164451" y="3786632"/>
            <a:ext cx="1226820" cy="636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 b="1">
                <a:latin typeface="Arial"/>
                <a:cs typeface="Arial"/>
              </a:rPr>
              <a:t>Ensemble</a:t>
            </a:r>
            <a:endParaRPr sz="2000">
              <a:latin typeface="Arial"/>
              <a:cs typeface="Arial"/>
            </a:endParaRPr>
          </a:p>
          <a:p>
            <a:pPr marL="82550">
              <a:lnSpc>
                <a:spcPct val="100000"/>
              </a:lnSpc>
            </a:pPr>
            <a:r>
              <a:rPr dirty="0" sz="2000" spc="-10" b="1">
                <a:latin typeface="Arial"/>
                <a:cs typeface="Arial"/>
              </a:rPr>
              <a:t>Decision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1" name="object 41" descr=""/>
          <p:cNvSpPr/>
          <p:nvPr/>
        </p:nvSpPr>
        <p:spPr>
          <a:xfrm>
            <a:off x="5326507" y="3052317"/>
            <a:ext cx="875665" cy="2402205"/>
          </a:xfrm>
          <a:custGeom>
            <a:avLst/>
            <a:gdLst/>
            <a:ahLst/>
            <a:cxnLst/>
            <a:rect l="l" t="t" r="r" b="b"/>
            <a:pathLst>
              <a:path w="875664" h="2402204">
                <a:moveTo>
                  <a:pt x="873887" y="1280287"/>
                </a:moveTo>
                <a:lnTo>
                  <a:pt x="801116" y="1235964"/>
                </a:lnTo>
                <a:lnTo>
                  <a:pt x="798753" y="1264094"/>
                </a:lnTo>
                <a:lnTo>
                  <a:pt x="798068" y="1264031"/>
                </a:lnTo>
                <a:lnTo>
                  <a:pt x="796544" y="1264031"/>
                </a:lnTo>
                <a:lnTo>
                  <a:pt x="782701" y="1266317"/>
                </a:lnTo>
                <a:lnTo>
                  <a:pt x="769620" y="1269873"/>
                </a:lnTo>
                <a:lnTo>
                  <a:pt x="758190" y="1274699"/>
                </a:lnTo>
                <a:lnTo>
                  <a:pt x="757809" y="1274826"/>
                </a:lnTo>
                <a:lnTo>
                  <a:pt x="757047" y="1275334"/>
                </a:lnTo>
                <a:lnTo>
                  <a:pt x="744855" y="1282700"/>
                </a:lnTo>
                <a:lnTo>
                  <a:pt x="733425" y="1291844"/>
                </a:lnTo>
                <a:lnTo>
                  <a:pt x="707517" y="1324991"/>
                </a:lnTo>
                <a:lnTo>
                  <a:pt x="690118" y="1362837"/>
                </a:lnTo>
                <a:lnTo>
                  <a:pt x="679450" y="1401191"/>
                </a:lnTo>
                <a:lnTo>
                  <a:pt x="672592" y="1451991"/>
                </a:lnTo>
                <a:lnTo>
                  <a:pt x="669544" y="1491488"/>
                </a:lnTo>
                <a:lnTo>
                  <a:pt x="666851" y="1558163"/>
                </a:lnTo>
                <a:lnTo>
                  <a:pt x="665721" y="1605026"/>
                </a:lnTo>
                <a:lnTo>
                  <a:pt x="664197" y="1702435"/>
                </a:lnTo>
                <a:lnTo>
                  <a:pt x="663168" y="1751076"/>
                </a:lnTo>
                <a:lnTo>
                  <a:pt x="661797" y="1797558"/>
                </a:lnTo>
                <a:lnTo>
                  <a:pt x="659511" y="1842389"/>
                </a:lnTo>
                <a:lnTo>
                  <a:pt x="656209" y="1883791"/>
                </a:lnTo>
                <a:lnTo>
                  <a:pt x="648970" y="1937639"/>
                </a:lnTo>
                <a:lnTo>
                  <a:pt x="638302" y="1978279"/>
                </a:lnTo>
                <a:lnTo>
                  <a:pt x="614692" y="2008695"/>
                </a:lnTo>
                <a:lnTo>
                  <a:pt x="603986" y="2010029"/>
                </a:lnTo>
                <a:lnTo>
                  <a:pt x="598297" y="2009267"/>
                </a:lnTo>
                <a:lnTo>
                  <a:pt x="556895" y="1988312"/>
                </a:lnTo>
                <a:lnTo>
                  <a:pt x="485902" y="1932178"/>
                </a:lnTo>
                <a:lnTo>
                  <a:pt x="464439" y="1915668"/>
                </a:lnTo>
                <a:lnTo>
                  <a:pt x="453517" y="1907921"/>
                </a:lnTo>
                <a:lnTo>
                  <a:pt x="442468" y="1900682"/>
                </a:lnTo>
                <a:lnTo>
                  <a:pt x="434060" y="1895602"/>
                </a:lnTo>
                <a:lnTo>
                  <a:pt x="431546" y="1894078"/>
                </a:lnTo>
                <a:lnTo>
                  <a:pt x="386588" y="1876933"/>
                </a:lnTo>
                <a:lnTo>
                  <a:pt x="375285" y="1875790"/>
                </a:lnTo>
                <a:lnTo>
                  <a:pt x="365379" y="1876171"/>
                </a:lnTo>
                <a:lnTo>
                  <a:pt x="364363" y="1876171"/>
                </a:lnTo>
                <a:lnTo>
                  <a:pt x="363855" y="1876298"/>
                </a:lnTo>
                <a:lnTo>
                  <a:pt x="354330" y="1878076"/>
                </a:lnTo>
                <a:lnTo>
                  <a:pt x="353314" y="1878330"/>
                </a:lnTo>
                <a:lnTo>
                  <a:pt x="352679" y="1878584"/>
                </a:lnTo>
                <a:lnTo>
                  <a:pt x="343281" y="1882013"/>
                </a:lnTo>
                <a:lnTo>
                  <a:pt x="341757" y="1882775"/>
                </a:lnTo>
                <a:lnTo>
                  <a:pt x="303784" y="1912239"/>
                </a:lnTo>
                <a:lnTo>
                  <a:pt x="276733" y="1942719"/>
                </a:lnTo>
                <a:lnTo>
                  <a:pt x="250063" y="1979549"/>
                </a:lnTo>
                <a:lnTo>
                  <a:pt x="223774" y="2022094"/>
                </a:lnTo>
                <a:lnTo>
                  <a:pt x="189357" y="2085975"/>
                </a:lnTo>
                <a:lnTo>
                  <a:pt x="172212" y="2120773"/>
                </a:lnTo>
                <a:lnTo>
                  <a:pt x="155067" y="2156968"/>
                </a:lnTo>
                <a:lnTo>
                  <a:pt x="138176" y="2194560"/>
                </a:lnTo>
                <a:lnTo>
                  <a:pt x="121285" y="2233295"/>
                </a:lnTo>
                <a:lnTo>
                  <a:pt x="104394" y="2272792"/>
                </a:lnTo>
                <a:lnTo>
                  <a:pt x="87503" y="2313051"/>
                </a:lnTo>
                <a:lnTo>
                  <a:pt x="53975" y="2394458"/>
                </a:lnTo>
                <a:lnTo>
                  <a:pt x="72263" y="2402078"/>
                </a:lnTo>
                <a:lnTo>
                  <a:pt x="105791" y="2320544"/>
                </a:lnTo>
                <a:lnTo>
                  <a:pt x="122682" y="2280412"/>
                </a:lnTo>
                <a:lnTo>
                  <a:pt x="139446" y="2241042"/>
                </a:lnTo>
                <a:lnTo>
                  <a:pt x="156337" y="2202434"/>
                </a:lnTo>
                <a:lnTo>
                  <a:pt x="173101" y="2165235"/>
                </a:lnTo>
                <a:lnTo>
                  <a:pt x="190119" y="2129282"/>
                </a:lnTo>
                <a:lnTo>
                  <a:pt x="207010" y="2094738"/>
                </a:lnTo>
                <a:lnTo>
                  <a:pt x="241173" y="2031746"/>
                </a:lnTo>
                <a:lnTo>
                  <a:pt x="266700" y="1990217"/>
                </a:lnTo>
                <a:lnTo>
                  <a:pt x="292354" y="1954784"/>
                </a:lnTo>
                <a:lnTo>
                  <a:pt x="318135" y="1925955"/>
                </a:lnTo>
                <a:lnTo>
                  <a:pt x="350431" y="1900682"/>
                </a:lnTo>
                <a:lnTo>
                  <a:pt x="375793" y="1895602"/>
                </a:lnTo>
                <a:lnTo>
                  <a:pt x="384556" y="1896618"/>
                </a:lnTo>
                <a:lnTo>
                  <a:pt x="422275" y="1911604"/>
                </a:lnTo>
                <a:lnTo>
                  <a:pt x="473964" y="1947926"/>
                </a:lnTo>
                <a:lnTo>
                  <a:pt x="515239" y="1981454"/>
                </a:lnTo>
                <a:lnTo>
                  <a:pt x="535305" y="1997075"/>
                </a:lnTo>
                <a:lnTo>
                  <a:pt x="574167" y="2021586"/>
                </a:lnTo>
                <a:lnTo>
                  <a:pt x="602107" y="2029714"/>
                </a:lnTo>
                <a:lnTo>
                  <a:pt x="602742" y="2029841"/>
                </a:lnTo>
                <a:lnTo>
                  <a:pt x="603758" y="2029841"/>
                </a:lnTo>
                <a:lnTo>
                  <a:pt x="611378" y="2029587"/>
                </a:lnTo>
                <a:lnTo>
                  <a:pt x="612775" y="2029587"/>
                </a:lnTo>
                <a:lnTo>
                  <a:pt x="613537" y="2029333"/>
                </a:lnTo>
                <a:lnTo>
                  <a:pt x="620776" y="2027555"/>
                </a:lnTo>
                <a:lnTo>
                  <a:pt x="621411" y="2027301"/>
                </a:lnTo>
                <a:lnTo>
                  <a:pt x="637667" y="2016887"/>
                </a:lnTo>
                <a:lnTo>
                  <a:pt x="638175" y="2016506"/>
                </a:lnTo>
                <a:lnTo>
                  <a:pt x="639064" y="2015617"/>
                </a:lnTo>
                <a:lnTo>
                  <a:pt x="643470" y="2010156"/>
                </a:lnTo>
                <a:lnTo>
                  <a:pt x="643674" y="2009902"/>
                </a:lnTo>
                <a:lnTo>
                  <a:pt x="644283" y="2009140"/>
                </a:lnTo>
                <a:lnTo>
                  <a:pt x="644906" y="2008378"/>
                </a:lnTo>
                <a:lnTo>
                  <a:pt x="645287" y="2007997"/>
                </a:lnTo>
                <a:lnTo>
                  <a:pt x="645541" y="2007616"/>
                </a:lnTo>
                <a:lnTo>
                  <a:pt x="645795" y="2007108"/>
                </a:lnTo>
                <a:lnTo>
                  <a:pt x="645934" y="2006854"/>
                </a:lnTo>
                <a:lnTo>
                  <a:pt x="646620" y="2005711"/>
                </a:lnTo>
                <a:lnTo>
                  <a:pt x="648271" y="2002917"/>
                </a:lnTo>
                <a:lnTo>
                  <a:pt x="649020" y="2001647"/>
                </a:lnTo>
                <a:lnTo>
                  <a:pt x="651129" y="1998091"/>
                </a:lnTo>
                <a:lnTo>
                  <a:pt x="651573" y="1997075"/>
                </a:lnTo>
                <a:lnTo>
                  <a:pt x="664845" y="1957832"/>
                </a:lnTo>
                <a:lnTo>
                  <a:pt x="673735" y="1905635"/>
                </a:lnTo>
                <a:lnTo>
                  <a:pt x="677672" y="1865249"/>
                </a:lnTo>
                <a:lnTo>
                  <a:pt x="680516" y="1820291"/>
                </a:lnTo>
                <a:lnTo>
                  <a:pt x="683018" y="1750441"/>
                </a:lnTo>
                <a:lnTo>
                  <a:pt x="684022" y="1701927"/>
                </a:lnTo>
                <a:lnTo>
                  <a:pt x="685546" y="1604645"/>
                </a:lnTo>
                <a:lnTo>
                  <a:pt x="686574" y="1557655"/>
                </a:lnTo>
                <a:lnTo>
                  <a:pt x="688251" y="1512824"/>
                </a:lnTo>
                <a:lnTo>
                  <a:pt x="690753" y="1472565"/>
                </a:lnTo>
                <a:lnTo>
                  <a:pt x="696341" y="1419479"/>
                </a:lnTo>
                <a:lnTo>
                  <a:pt x="705231" y="1379728"/>
                </a:lnTo>
                <a:lnTo>
                  <a:pt x="720598" y="1342263"/>
                </a:lnTo>
                <a:lnTo>
                  <a:pt x="742696" y="1310640"/>
                </a:lnTo>
                <a:lnTo>
                  <a:pt x="766000" y="1292987"/>
                </a:lnTo>
                <a:lnTo>
                  <a:pt x="766165" y="1292885"/>
                </a:lnTo>
                <a:lnTo>
                  <a:pt x="767422" y="1292352"/>
                </a:lnTo>
                <a:lnTo>
                  <a:pt x="777240" y="1288161"/>
                </a:lnTo>
                <a:lnTo>
                  <a:pt x="787908" y="1285367"/>
                </a:lnTo>
                <a:lnTo>
                  <a:pt x="797090" y="1283982"/>
                </a:lnTo>
                <a:lnTo>
                  <a:pt x="794766" y="1311910"/>
                </a:lnTo>
                <a:lnTo>
                  <a:pt x="862444" y="1284859"/>
                </a:lnTo>
                <a:lnTo>
                  <a:pt x="873887" y="1280287"/>
                </a:lnTo>
                <a:close/>
              </a:path>
              <a:path w="875664" h="2402204">
                <a:moveTo>
                  <a:pt x="875157" y="866394"/>
                </a:moveTo>
                <a:lnTo>
                  <a:pt x="861758" y="851154"/>
                </a:lnTo>
                <a:lnTo>
                  <a:pt x="818896" y="802386"/>
                </a:lnTo>
                <a:lnTo>
                  <a:pt x="808367" y="828395"/>
                </a:lnTo>
                <a:lnTo>
                  <a:pt x="761746" y="805688"/>
                </a:lnTo>
                <a:lnTo>
                  <a:pt x="718312" y="776097"/>
                </a:lnTo>
                <a:lnTo>
                  <a:pt x="681355" y="738632"/>
                </a:lnTo>
                <a:lnTo>
                  <a:pt x="652526" y="690753"/>
                </a:lnTo>
                <a:lnTo>
                  <a:pt x="641477" y="649859"/>
                </a:lnTo>
                <a:lnTo>
                  <a:pt x="638302" y="598424"/>
                </a:lnTo>
                <a:lnTo>
                  <a:pt x="638937" y="569722"/>
                </a:lnTo>
                <a:lnTo>
                  <a:pt x="640334" y="539889"/>
                </a:lnTo>
                <a:lnTo>
                  <a:pt x="642315" y="507873"/>
                </a:lnTo>
                <a:lnTo>
                  <a:pt x="644271" y="478040"/>
                </a:lnTo>
                <a:lnTo>
                  <a:pt x="645934" y="446278"/>
                </a:lnTo>
                <a:lnTo>
                  <a:pt x="646925" y="416179"/>
                </a:lnTo>
                <a:lnTo>
                  <a:pt x="646938" y="386080"/>
                </a:lnTo>
                <a:lnTo>
                  <a:pt x="645287" y="357124"/>
                </a:lnTo>
                <a:lnTo>
                  <a:pt x="639064" y="316992"/>
                </a:lnTo>
                <a:lnTo>
                  <a:pt x="620903" y="270764"/>
                </a:lnTo>
                <a:lnTo>
                  <a:pt x="589026" y="236220"/>
                </a:lnTo>
                <a:lnTo>
                  <a:pt x="534543" y="206375"/>
                </a:lnTo>
                <a:lnTo>
                  <a:pt x="483108" y="190246"/>
                </a:lnTo>
                <a:lnTo>
                  <a:pt x="427736" y="178562"/>
                </a:lnTo>
                <a:lnTo>
                  <a:pt x="317373" y="160020"/>
                </a:lnTo>
                <a:lnTo>
                  <a:pt x="291973" y="155194"/>
                </a:lnTo>
                <a:lnTo>
                  <a:pt x="246507" y="143510"/>
                </a:lnTo>
                <a:lnTo>
                  <a:pt x="209169" y="128397"/>
                </a:lnTo>
                <a:lnTo>
                  <a:pt x="160147" y="103632"/>
                </a:lnTo>
                <a:lnTo>
                  <a:pt x="117729" y="78359"/>
                </a:lnTo>
                <a:lnTo>
                  <a:pt x="80010" y="52578"/>
                </a:lnTo>
                <a:lnTo>
                  <a:pt x="34036" y="17526"/>
                </a:lnTo>
                <a:lnTo>
                  <a:pt x="11938" y="0"/>
                </a:lnTo>
                <a:lnTo>
                  <a:pt x="0" y="14859"/>
                </a:lnTo>
                <a:lnTo>
                  <a:pt x="44831" y="50165"/>
                </a:lnTo>
                <a:lnTo>
                  <a:pt x="93726" y="85471"/>
                </a:lnTo>
                <a:lnTo>
                  <a:pt x="135509" y="111633"/>
                </a:lnTo>
                <a:lnTo>
                  <a:pt x="183388" y="137160"/>
                </a:lnTo>
                <a:lnTo>
                  <a:pt x="219456" y="153797"/>
                </a:lnTo>
                <a:lnTo>
                  <a:pt x="263017" y="168148"/>
                </a:lnTo>
                <a:lnTo>
                  <a:pt x="313690" y="178816"/>
                </a:lnTo>
                <a:lnTo>
                  <a:pt x="424688" y="197231"/>
                </a:lnTo>
                <a:lnTo>
                  <a:pt x="452120" y="202692"/>
                </a:lnTo>
                <a:lnTo>
                  <a:pt x="504317" y="216027"/>
                </a:lnTo>
                <a:lnTo>
                  <a:pt x="550037" y="234061"/>
                </a:lnTo>
                <a:lnTo>
                  <a:pt x="585978" y="258318"/>
                </a:lnTo>
                <a:lnTo>
                  <a:pt x="609854" y="290322"/>
                </a:lnTo>
                <a:lnTo>
                  <a:pt x="623062" y="333883"/>
                </a:lnTo>
                <a:lnTo>
                  <a:pt x="627824" y="386080"/>
                </a:lnTo>
                <a:lnTo>
                  <a:pt x="627888" y="416179"/>
                </a:lnTo>
                <a:lnTo>
                  <a:pt x="626833" y="446913"/>
                </a:lnTo>
                <a:lnTo>
                  <a:pt x="625221" y="476885"/>
                </a:lnTo>
                <a:lnTo>
                  <a:pt x="623100" y="509143"/>
                </a:lnTo>
                <a:lnTo>
                  <a:pt x="621284" y="538734"/>
                </a:lnTo>
                <a:lnTo>
                  <a:pt x="619887" y="568833"/>
                </a:lnTo>
                <a:lnTo>
                  <a:pt x="619252" y="598043"/>
                </a:lnTo>
                <a:lnTo>
                  <a:pt x="620014" y="625856"/>
                </a:lnTo>
                <a:lnTo>
                  <a:pt x="624713" y="664337"/>
                </a:lnTo>
                <a:lnTo>
                  <a:pt x="644144" y="716534"/>
                </a:lnTo>
                <a:lnTo>
                  <a:pt x="665988" y="749808"/>
                </a:lnTo>
                <a:lnTo>
                  <a:pt x="691642" y="778002"/>
                </a:lnTo>
                <a:lnTo>
                  <a:pt x="735965" y="812165"/>
                </a:lnTo>
                <a:lnTo>
                  <a:pt x="801230" y="846023"/>
                </a:lnTo>
                <a:lnTo>
                  <a:pt x="790321" y="872998"/>
                </a:lnTo>
                <a:lnTo>
                  <a:pt x="875157" y="866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 txBox="1"/>
          <p:nvPr/>
        </p:nvSpPr>
        <p:spPr>
          <a:xfrm>
            <a:off x="6026911" y="4529709"/>
            <a:ext cx="947419" cy="636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4455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latin typeface="Arial"/>
                <a:cs typeface="Arial"/>
              </a:rPr>
              <a:t>Simple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spc="-10">
                <a:latin typeface="Arial"/>
                <a:cs typeface="Arial"/>
              </a:rPr>
              <a:t>average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2337816" y="1901951"/>
            <a:ext cx="2895600" cy="304800"/>
          </a:xfrm>
          <a:prstGeom prst="rect">
            <a:avLst/>
          </a:prstGeom>
          <a:solidFill>
            <a:srgbClr val="FFFFFF"/>
          </a:solidFill>
          <a:ln w="15240">
            <a:solidFill>
              <a:srgbClr val="000000"/>
            </a:solidFill>
          </a:ln>
        </p:spPr>
        <p:txBody>
          <a:bodyPr wrap="square" lIns="0" tIns="21590" rIns="0" bIns="0" rtlCol="0" vert="horz">
            <a:spAutoFit/>
          </a:bodyPr>
          <a:lstStyle/>
          <a:p>
            <a:pPr marL="331470">
              <a:lnSpc>
                <a:spcPct val="100000"/>
              </a:lnSpc>
              <a:spcBef>
                <a:spcPts val="170"/>
              </a:spcBef>
            </a:pP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Switching</a:t>
            </a: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Class</a:t>
            </a:r>
            <a:r>
              <a:rPr dirty="0" sz="1800" spc="-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Label</a:t>
            </a:r>
            <a:endParaRPr sz="1800">
              <a:latin typeface="Arial"/>
              <a:cs typeface="Arial"/>
            </a:endParaRPr>
          </a:p>
        </p:txBody>
      </p:sp>
      <p:sp>
        <p:nvSpPr>
          <p:cNvPr id="44" name="object 44" descr=""/>
          <p:cNvSpPr/>
          <p:nvPr/>
        </p:nvSpPr>
        <p:spPr>
          <a:xfrm>
            <a:off x="2711323" y="2212593"/>
            <a:ext cx="1082040" cy="2726690"/>
          </a:xfrm>
          <a:custGeom>
            <a:avLst/>
            <a:gdLst/>
            <a:ahLst/>
            <a:cxnLst/>
            <a:rect l="l" t="t" r="r" b="b"/>
            <a:pathLst>
              <a:path w="1082039" h="2726690">
                <a:moveTo>
                  <a:pt x="1081913" y="6477"/>
                </a:moveTo>
                <a:lnTo>
                  <a:pt x="1081519" y="6477"/>
                </a:lnTo>
                <a:lnTo>
                  <a:pt x="1081532" y="6350"/>
                </a:lnTo>
                <a:lnTo>
                  <a:pt x="1075486" y="6350"/>
                </a:lnTo>
                <a:lnTo>
                  <a:pt x="1075436" y="0"/>
                </a:lnTo>
                <a:lnTo>
                  <a:pt x="1026033" y="635"/>
                </a:lnTo>
                <a:lnTo>
                  <a:pt x="976376" y="2667"/>
                </a:lnTo>
                <a:lnTo>
                  <a:pt x="927100" y="5969"/>
                </a:lnTo>
                <a:lnTo>
                  <a:pt x="878078" y="10541"/>
                </a:lnTo>
                <a:lnTo>
                  <a:pt x="829310" y="16256"/>
                </a:lnTo>
                <a:lnTo>
                  <a:pt x="781177" y="23114"/>
                </a:lnTo>
                <a:lnTo>
                  <a:pt x="733552" y="31115"/>
                </a:lnTo>
                <a:lnTo>
                  <a:pt x="686689" y="40259"/>
                </a:lnTo>
                <a:lnTo>
                  <a:pt x="640461" y="50292"/>
                </a:lnTo>
                <a:lnTo>
                  <a:pt x="595249" y="61341"/>
                </a:lnTo>
                <a:lnTo>
                  <a:pt x="550926" y="73406"/>
                </a:lnTo>
                <a:lnTo>
                  <a:pt x="507619" y="86360"/>
                </a:lnTo>
                <a:lnTo>
                  <a:pt x="465582" y="100076"/>
                </a:lnTo>
                <a:lnTo>
                  <a:pt x="424688" y="114808"/>
                </a:lnTo>
                <a:lnTo>
                  <a:pt x="385191" y="130048"/>
                </a:lnTo>
                <a:lnTo>
                  <a:pt x="347091" y="146177"/>
                </a:lnTo>
                <a:lnTo>
                  <a:pt x="310642" y="162941"/>
                </a:lnTo>
                <a:lnTo>
                  <a:pt x="275844" y="180467"/>
                </a:lnTo>
                <a:lnTo>
                  <a:pt x="211328" y="217170"/>
                </a:lnTo>
                <a:lnTo>
                  <a:pt x="154559" y="256032"/>
                </a:lnTo>
                <a:lnTo>
                  <a:pt x="117348" y="286512"/>
                </a:lnTo>
                <a:lnTo>
                  <a:pt x="85344" y="317754"/>
                </a:lnTo>
                <a:lnTo>
                  <a:pt x="58801" y="349631"/>
                </a:lnTo>
                <a:lnTo>
                  <a:pt x="37846" y="382524"/>
                </a:lnTo>
                <a:lnTo>
                  <a:pt x="31267" y="397103"/>
                </a:lnTo>
                <a:lnTo>
                  <a:pt x="0" y="389763"/>
                </a:lnTo>
                <a:lnTo>
                  <a:pt x="19685" y="472567"/>
                </a:lnTo>
                <a:lnTo>
                  <a:pt x="69824" y="412369"/>
                </a:lnTo>
                <a:lnTo>
                  <a:pt x="74168" y="407162"/>
                </a:lnTo>
                <a:lnTo>
                  <a:pt x="43561" y="399986"/>
                </a:lnTo>
                <a:lnTo>
                  <a:pt x="43688" y="399288"/>
                </a:lnTo>
                <a:lnTo>
                  <a:pt x="43802" y="399059"/>
                </a:lnTo>
                <a:lnTo>
                  <a:pt x="68834" y="357378"/>
                </a:lnTo>
                <a:lnTo>
                  <a:pt x="94615" y="326517"/>
                </a:lnTo>
                <a:lnTo>
                  <a:pt x="125730" y="296037"/>
                </a:lnTo>
                <a:lnTo>
                  <a:pt x="161925" y="266319"/>
                </a:lnTo>
                <a:lnTo>
                  <a:pt x="217805" y="228092"/>
                </a:lnTo>
                <a:lnTo>
                  <a:pt x="281559" y="191897"/>
                </a:lnTo>
                <a:lnTo>
                  <a:pt x="315976" y="174498"/>
                </a:lnTo>
                <a:lnTo>
                  <a:pt x="352171" y="157988"/>
                </a:lnTo>
                <a:lnTo>
                  <a:pt x="389890" y="141859"/>
                </a:lnTo>
                <a:lnTo>
                  <a:pt x="429006" y="126746"/>
                </a:lnTo>
                <a:lnTo>
                  <a:pt x="469519" y="112268"/>
                </a:lnTo>
                <a:lnTo>
                  <a:pt x="511302" y="98552"/>
                </a:lnTo>
                <a:lnTo>
                  <a:pt x="554228" y="85598"/>
                </a:lnTo>
                <a:lnTo>
                  <a:pt x="598157" y="73660"/>
                </a:lnTo>
                <a:lnTo>
                  <a:pt x="643255" y="62611"/>
                </a:lnTo>
                <a:lnTo>
                  <a:pt x="689102" y="52705"/>
                </a:lnTo>
                <a:lnTo>
                  <a:pt x="735711" y="43688"/>
                </a:lnTo>
                <a:lnTo>
                  <a:pt x="782955" y="35687"/>
                </a:lnTo>
                <a:lnTo>
                  <a:pt x="830834" y="28829"/>
                </a:lnTo>
                <a:lnTo>
                  <a:pt x="879221" y="23114"/>
                </a:lnTo>
                <a:lnTo>
                  <a:pt x="927989" y="18669"/>
                </a:lnTo>
                <a:lnTo>
                  <a:pt x="976884" y="15367"/>
                </a:lnTo>
                <a:lnTo>
                  <a:pt x="1026160" y="13335"/>
                </a:lnTo>
                <a:lnTo>
                  <a:pt x="1068781" y="12801"/>
                </a:lnTo>
                <a:lnTo>
                  <a:pt x="1068603" y="37160"/>
                </a:lnTo>
                <a:lnTo>
                  <a:pt x="1065911" y="83312"/>
                </a:lnTo>
                <a:lnTo>
                  <a:pt x="1060196" y="133985"/>
                </a:lnTo>
                <a:lnTo>
                  <a:pt x="1051941" y="183515"/>
                </a:lnTo>
                <a:lnTo>
                  <a:pt x="1041273" y="231775"/>
                </a:lnTo>
                <a:lnTo>
                  <a:pt x="1028446" y="278130"/>
                </a:lnTo>
                <a:lnTo>
                  <a:pt x="1013587" y="322326"/>
                </a:lnTo>
                <a:lnTo>
                  <a:pt x="996950" y="363728"/>
                </a:lnTo>
                <a:lnTo>
                  <a:pt x="978916" y="402209"/>
                </a:lnTo>
                <a:lnTo>
                  <a:pt x="959231" y="437134"/>
                </a:lnTo>
                <a:lnTo>
                  <a:pt x="927735" y="482219"/>
                </a:lnTo>
                <a:lnTo>
                  <a:pt x="894334" y="517144"/>
                </a:lnTo>
                <a:lnTo>
                  <a:pt x="859917" y="540639"/>
                </a:lnTo>
                <a:lnTo>
                  <a:pt x="801751" y="553085"/>
                </a:lnTo>
                <a:lnTo>
                  <a:pt x="788670" y="555498"/>
                </a:lnTo>
                <a:lnTo>
                  <a:pt x="750570" y="572262"/>
                </a:lnTo>
                <a:lnTo>
                  <a:pt x="714121" y="601345"/>
                </a:lnTo>
                <a:lnTo>
                  <a:pt x="679958" y="641477"/>
                </a:lnTo>
                <a:lnTo>
                  <a:pt x="658622" y="673354"/>
                </a:lnTo>
                <a:lnTo>
                  <a:pt x="638556" y="709168"/>
                </a:lnTo>
                <a:lnTo>
                  <a:pt x="620014" y="748411"/>
                </a:lnTo>
                <a:lnTo>
                  <a:pt x="603123" y="790575"/>
                </a:lnTo>
                <a:lnTo>
                  <a:pt x="588137" y="835406"/>
                </a:lnTo>
                <a:lnTo>
                  <a:pt x="575043" y="882396"/>
                </a:lnTo>
                <a:lnTo>
                  <a:pt x="564261" y="931291"/>
                </a:lnTo>
                <a:lnTo>
                  <a:pt x="555879" y="981583"/>
                </a:lnTo>
                <a:lnTo>
                  <a:pt x="550037" y="1032764"/>
                </a:lnTo>
                <a:lnTo>
                  <a:pt x="549960" y="1034478"/>
                </a:lnTo>
                <a:lnTo>
                  <a:pt x="518287" y="1033145"/>
                </a:lnTo>
                <a:lnTo>
                  <a:pt x="553085" y="1110869"/>
                </a:lnTo>
                <a:lnTo>
                  <a:pt x="588022" y="1047750"/>
                </a:lnTo>
                <a:lnTo>
                  <a:pt x="594360" y="1036320"/>
                </a:lnTo>
                <a:lnTo>
                  <a:pt x="562686" y="1034999"/>
                </a:lnTo>
                <a:lnTo>
                  <a:pt x="562737" y="1034034"/>
                </a:lnTo>
                <a:lnTo>
                  <a:pt x="565150" y="1008634"/>
                </a:lnTo>
                <a:lnTo>
                  <a:pt x="572135" y="958469"/>
                </a:lnTo>
                <a:lnTo>
                  <a:pt x="581787" y="909574"/>
                </a:lnTo>
                <a:lnTo>
                  <a:pt x="593471" y="862203"/>
                </a:lnTo>
                <a:lnTo>
                  <a:pt x="607314" y="816864"/>
                </a:lnTo>
                <a:lnTo>
                  <a:pt x="623062" y="774065"/>
                </a:lnTo>
                <a:lnTo>
                  <a:pt x="640461" y="734060"/>
                </a:lnTo>
                <a:lnTo>
                  <a:pt x="659384" y="697230"/>
                </a:lnTo>
                <a:lnTo>
                  <a:pt x="679577" y="664210"/>
                </a:lnTo>
                <a:lnTo>
                  <a:pt x="711708" y="622300"/>
                </a:lnTo>
                <a:lnTo>
                  <a:pt x="745363" y="591185"/>
                </a:lnTo>
                <a:lnTo>
                  <a:pt x="779780" y="571754"/>
                </a:lnTo>
                <a:lnTo>
                  <a:pt x="827786" y="564007"/>
                </a:lnTo>
                <a:lnTo>
                  <a:pt x="840613" y="561467"/>
                </a:lnTo>
                <a:lnTo>
                  <a:pt x="878586" y="544703"/>
                </a:lnTo>
                <a:lnTo>
                  <a:pt x="914908" y="515493"/>
                </a:lnTo>
                <a:lnTo>
                  <a:pt x="948944" y="475615"/>
                </a:lnTo>
                <a:lnTo>
                  <a:pt x="970280" y="443611"/>
                </a:lnTo>
                <a:lnTo>
                  <a:pt x="990219" y="407797"/>
                </a:lnTo>
                <a:lnTo>
                  <a:pt x="1008761" y="368681"/>
                </a:lnTo>
                <a:lnTo>
                  <a:pt x="1025652" y="326517"/>
                </a:lnTo>
                <a:lnTo>
                  <a:pt x="1040638" y="281686"/>
                </a:lnTo>
                <a:lnTo>
                  <a:pt x="1053592" y="234696"/>
                </a:lnTo>
                <a:lnTo>
                  <a:pt x="1064387" y="185801"/>
                </a:lnTo>
                <a:lnTo>
                  <a:pt x="1067638" y="167601"/>
                </a:lnTo>
                <a:lnTo>
                  <a:pt x="1067295" y="213995"/>
                </a:lnTo>
                <a:lnTo>
                  <a:pt x="1062837" y="420116"/>
                </a:lnTo>
                <a:lnTo>
                  <a:pt x="1055979" y="622808"/>
                </a:lnTo>
                <a:lnTo>
                  <a:pt x="1051394" y="722503"/>
                </a:lnTo>
                <a:lnTo>
                  <a:pt x="1046441" y="820801"/>
                </a:lnTo>
                <a:lnTo>
                  <a:pt x="1040714" y="917448"/>
                </a:lnTo>
                <a:lnTo>
                  <a:pt x="1034478" y="1012190"/>
                </a:lnTo>
                <a:lnTo>
                  <a:pt x="1027734" y="1105027"/>
                </a:lnTo>
                <a:lnTo>
                  <a:pt x="1020483" y="1195578"/>
                </a:lnTo>
                <a:lnTo>
                  <a:pt x="1012837" y="1283716"/>
                </a:lnTo>
                <a:lnTo>
                  <a:pt x="1004697" y="1369187"/>
                </a:lnTo>
                <a:lnTo>
                  <a:pt x="996315" y="1450594"/>
                </a:lnTo>
                <a:lnTo>
                  <a:pt x="987298" y="1529969"/>
                </a:lnTo>
                <a:lnTo>
                  <a:pt x="977900" y="1606296"/>
                </a:lnTo>
                <a:lnTo>
                  <a:pt x="968121" y="1678940"/>
                </a:lnTo>
                <a:lnTo>
                  <a:pt x="958215" y="1748155"/>
                </a:lnTo>
                <a:lnTo>
                  <a:pt x="947801" y="1813433"/>
                </a:lnTo>
                <a:lnTo>
                  <a:pt x="937133" y="1874520"/>
                </a:lnTo>
                <a:lnTo>
                  <a:pt x="926338" y="1931416"/>
                </a:lnTo>
                <a:lnTo>
                  <a:pt x="915162" y="1983867"/>
                </a:lnTo>
                <a:lnTo>
                  <a:pt x="903859" y="2031619"/>
                </a:lnTo>
                <a:lnTo>
                  <a:pt x="892302" y="2074418"/>
                </a:lnTo>
                <a:lnTo>
                  <a:pt x="880618" y="2112010"/>
                </a:lnTo>
                <a:lnTo>
                  <a:pt x="856996" y="2171192"/>
                </a:lnTo>
                <a:lnTo>
                  <a:pt x="833831" y="2206625"/>
                </a:lnTo>
                <a:lnTo>
                  <a:pt x="833539" y="2206879"/>
                </a:lnTo>
                <a:lnTo>
                  <a:pt x="828840" y="2211082"/>
                </a:lnTo>
                <a:lnTo>
                  <a:pt x="823341" y="2214753"/>
                </a:lnTo>
                <a:lnTo>
                  <a:pt x="818515" y="2216658"/>
                </a:lnTo>
                <a:lnTo>
                  <a:pt x="813435" y="2217293"/>
                </a:lnTo>
                <a:lnTo>
                  <a:pt x="801624" y="2218055"/>
                </a:lnTo>
                <a:lnTo>
                  <a:pt x="788670" y="2220214"/>
                </a:lnTo>
                <a:lnTo>
                  <a:pt x="750570" y="2235327"/>
                </a:lnTo>
                <a:lnTo>
                  <a:pt x="714248" y="2261997"/>
                </a:lnTo>
                <a:lnTo>
                  <a:pt x="680085" y="2298446"/>
                </a:lnTo>
                <a:lnTo>
                  <a:pt x="648462" y="2343531"/>
                </a:lnTo>
                <a:lnTo>
                  <a:pt x="629158" y="2377694"/>
                </a:lnTo>
                <a:lnTo>
                  <a:pt x="611378" y="2414905"/>
                </a:lnTo>
                <a:lnTo>
                  <a:pt x="595376" y="2454656"/>
                </a:lnTo>
                <a:lnTo>
                  <a:pt x="581393" y="2496439"/>
                </a:lnTo>
                <a:lnTo>
                  <a:pt x="569455" y="2540381"/>
                </a:lnTo>
                <a:lnTo>
                  <a:pt x="559816" y="2585593"/>
                </a:lnTo>
                <a:lnTo>
                  <a:pt x="552704" y="2631948"/>
                </a:lnTo>
                <a:lnTo>
                  <a:pt x="551116" y="2650172"/>
                </a:lnTo>
                <a:lnTo>
                  <a:pt x="519049" y="2648458"/>
                </a:lnTo>
                <a:lnTo>
                  <a:pt x="553085" y="2726563"/>
                </a:lnTo>
                <a:lnTo>
                  <a:pt x="588772" y="2663698"/>
                </a:lnTo>
                <a:lnTo>
                  <a:pt x="595122" y="2652522"/>
                </a:lnTo>
                <a:lnTo>
                  <a:pt x="563816" y="2650858"/>
                </a:lnTo>
                <a:lnTo>
                  <a:pt x="565277" y="2633599"/>
                </a:lnTo>
                <a:lnTo>
                  <a:pt x="568452" y="2610739"/>
                </a:lnTo>
                <a:lnTo>
                  <a:pt x="576580" y="2565654"/>
                </a:lnTo>
                <a:lnTo>
                  <a:pt x="587248" y="2521712"/>
                </a:lnTo>
                <a:lnTo>
                  <a:pt x="607187" y="2459228"/>
                </a:lnTo>
                <a:lnTo>
                  <a:pt x="622808" y="2420239"/>
                </a:lnTo>
                <a:lnTo>
                  <a:pt x="640334" y="2383790"/>
                </a:lnTo>
                <a:lnTo>
                  <a:pt x="659130" y="2350389"/>
                </a:lnTo>
                <a:lnTo>
                  <a:pt x="689737" y="2306574"/>
                </a:lnTo>
                <a:lnTo>
                  <a:pt x="722503" y="2271649"/>
                </a:lnTo>
                <a:lnTo>
                  <a:pt x="756412" y="2246630"/>
                </a:lnTo>
                <a:lnTo>
                  <a:pt x="802386" y="2230628"/>
                </a:lnTo>
                <a:lnTo>
                  <a:pt x="814959" y="2229866"/>
                </a:lnTo>
                <a:lnTo>
                  <a:pt x="821055" y="2229104"/>
                </a:lnTo>
                <a:lnTo>
                  <a:pt x="821563" y="2229104"/>
                </a:lnTo>
                <a:lnTo>
                  <a:pt x="822198" y="2228850"/>
                </a:lnTo>
                <a:lnTo>
                  <a:pt x="822706" y="2228723"/>
                </a:lnTo>
                <a:lnTo>
                  <a:pt x="828802" y="2226183"/>
                </a:lnTo>
                <a:lnTo>
                  <a:pt x="829056" y="2226056"/>
                </a:lnTo>
                <a:lnTo>
                  <a:pt x="829437" y="2225929"/>
                </a:lnTo>
                <a:lnTo>
                  <a:pt x="836041" y="2221611"/>
                </a:lnTo>
                <a:lnTo>
                  <a:pt x="836295" y="2221484"/>
                </a:lnTo>
                <a:lnTo>
                  <a:pt x="836549" y="2221230"/>
                </a:lnTo>
                <a:lnTo>
                  <a:pt x="836803" y="2221103"/>
                </a:lnTo>
                <a:lnTo>
                  <a:pt x="841375" y="2216912"/>
                </a:lnTo>
                <a:lnTo>
                  <a:pt x="841781" y="2216531"/>
                </a:lnTo>
                <a:lnTo>
                  <a:pt x="842899" y="2215515"/>
                </a:lnTo>
                <a:lnTo>
                  <a:pt x="843407" y="2215007"/>
                </a:lnTo>
                <a:lnTo>
                  <a:pt x="843661" y="2214753"/>
                </a:lnTo>
                <a:lnTo>
                  <a:pt x="843851" y="2214499"/>
                </a:lnTo>
                <a:lnTo>
                  <a:pt x="846112" y="2211578"/>
                </a:lnTo>
                <a:lnTo>
                  <a:pt x="846594" y="2210943"/>
                </a:lnTo>
                <a:lnTo>
                  <a:pt x="850328" y="2206117"/>
                </a:lnTo>
                <a:lnTo>
                  <a:pt x="855726" y="2199132"/>
                </a:lnTo>
                <a:lnTo>
                  <a:pt x="855980" y="2198878"/>
                </a:lnTo>
                <a:lnTo>
                  <a:pt x="856234" y="2198370"/>
                </a:lnTo>
                <a:lnTo>
                  <a:pt x="860158" y="2191385"/>
                </a:lnTo>
                <a:lnTo>
                  <a:pt x="868680" y="2176272"/>
                </a:lnTo>
                <a:lnTo>
                  <a:pt x="880745" y="2148840"/>
                </a:lnTo>
                <a:lnTo>
                  <a:pt x="904621" y="2077720"/>
                </a:lnTo>
                <a:lnTo>
                  <a:pt x="916178" y="2034540"/>
                </a:lnTo>
                <a:lnTo>
                  <a:pt x="927481" y="1986534"/>
                </a:lnTo>
                <a:lnTo>
                  <a:pt x="938784" y="1933829"/>
                </a:lnTo>
                <a:lnTo>
                  <a:pt x="949706" y="1876679"/>
                </a:lnTo>
                <a:lnTo>
                  <a:pt x="960374" y="1815338"/>
                </a:lnTo>
                <a:lnTo>
                  <a:pt x="970788" y="1749933"/>
                </a:lnTo>
                <a:lnTo>
                  <a:pt x="980821" y="1680591"/>
                </a:lnTo>
                <a:lnTo>
                  <a:pt x="990473" y="1607820"/>
                </a:lnTo>
                <a:lnTo>
                  <a:pt x="999871" y="1531493"/>
                </a:lnTo>
                <a:lnTo>
                  <a:pt x="1008888" y="1451864"/>
                </a:lnTo>
                <a:lnTo>
                  <a:pt x="1017625" y="1368044"/>
                </a:lnTo>
                <a:lnTo>
                  <a:pt x="1025740" y="1282573"/>
                </a:lnTo>
                <a:lnTo>
                  <a:pt x="1033348" y="1194562"/>
                </a:lnTo>
                <a:lnTo>
                  <a:pt x="1040574" y="1104138"/>
                </a:lnTo>
                <a:lnTo>
                  <a:pt x="1047280" y="1011428"/>
                </a:lnTo>
                <a:lnTo>
                  <a:pt x="1053376" y="916686"/>
                </a:lnTo>
                <a:lnTo>
                  <a:pt x="1059078" y="820166"/>
                </a:lnTo>
                <a:lnTo>
                  <a:pt x="1064145" y="721995"/>
                </a:lnTo>
                <a:lnTo>
                  <a:pt x="1068590" y="622427"/>
                </a:lnTo>
                <a:lnTo>
                  <a:pt x="1075563" y="419735"/>
                </a:lnTo>
                <a:lnTo>
                  <a:pt x="1080008" y="213868"/>
                </a:lnTo>
                <a:lnTo>
                  <a:pt x="1081303" y="37350"/>
                </a:lnTo>
                <a:lnTo>
                  <a:pt x="1081532" y="32131"/>
                </a:lnTo>
                <a:lnTo>
                  <a:pt x="1081913" y="64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 descr=""/>
          <p:cNvSpPr txBox="1"/>
          <p:nvPr/>
        </p:nvSpPr>
        <p:spPr>
          <a:xfrm>
            <a:off x="963167" y="2511551"/>
            <a:ext cx="457200" cy="2936875"/>
          </a:xfrm>
          <a:prstGeom prst="rect">
            <a:avLst/>
          </a:prstGeom>
          <a:solidFill>
            <a:srgbClr val="FFFFFF"/>
          </a:solidFill>
          <a:ln w="15239">
            <a:solidFill>
              <a:srgbClr val="000000"/>
            </a:solidFill>
          </a:ln>
        </p:spPr>
        <p:txBody>
          <a:bodyPr wrap="square" lIns="0" tIns="85725" rIns="0" bIns="0" rtlCol="0" vert="vert270">
            <a:spAutoFit/>
          </a:bodyPr>
          <a:lstStyle/>
          <a:p>
            <a:pPr marL="102235">
              <a:lnSpc>
                <a:spcPct val="100000"/>
              </a:lnSpc>
              <a:spcBef>
                <a:spcPts val="675"/>
              </a:spcBef>
            </a:pPr>
            <a:r>
              <a:rPr dirty="0" sz="1800" b="1">
                <a:latin typeface="Arial"/>
                <a:cs typeface="Arial"/>
              </a:rPr>
              <a:t>Original</a:t>
            </a:r>
            <a:r>
              <a:rPr dirty="0" sz="1800" spc="-30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Training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Data </a:t>
            </a:r>
            <a:r>
              <a:rPr dirty="0" sz="1800" spc="-25" b="1">
                <a:latin typeface="Arial"/>
                <a:cs typeface="Arial"/>
              </a:rPr>
              <a:t>(</a:t>
            </a:r>
            <a:r>
              <a:rPr dirty="0" sz="1800" spc="-25" b="1" i="1">
                <a:latin typeface="Arial"/>
                <a:cs typeface="Arial"/>
              </a:rPr>
              <a:t>T</a:t>
            </a:r>
            <a:r>
              <a:rPr dirty="0" sz="1800" spc="-25" b="1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1015695" y="1209243"/>
            <a:ext cx="792035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G.</a:t>
            </a:r>
            <a:r>
              <a:rPr dirty="0" sz="1800" spc="45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Mart´ınez-</a:t>
            </a:r>
            <a:r>
              <a:rPr dirty="0" sz="1800">
                <a:latin typeface="Arial"/>
                <a:cs typeface="Arial"/>
              </a:rPr>
              <a:t>Mu˜noz</a:t>
            </a:r>
            <a:r>
              <a:rPr dirty="0" sz="1800" spc="4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459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A.</a:t>
            </a:r>
            <a:r>
              <a:rPr dirty="0" sz="1800" spc="4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Su´arez,</a:t>
            </a:r>
            <a:r>
              <a:rPr dirty="0" sz="1800" spc="47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“Switching</a:t>
            </a:r>
            <a:r>
              <a:rPr dirty="0" sz="1800" spc="46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class</a:t>
            </a:r>
            <a:r>
              <a:rPr dirty="0" sz="1800" spc="47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labels</a:t>
            </a:r>
            <a:r>
              <a:rPr dirty="0" sz="1800" spc="46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to</a:t>
            </a:r>
            <a:r>
              <a:rPr dirty="0" sz="1800" spc="46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Arial"/>
                <a:cs typeface="Arial"/>
              </a:rPr>
              <a:t>generate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classification</a:t>
            </a:r>
            <a:r>
              <a:rPr dirty="0" sz="1800" spc="-3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ensembles,”</a:t>
            </a:r>
            <a:r>
              <a:rPr dirty="0" sz="1800" spc="-2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Pattern</a:t>
            </a:r>
            <a:r>
              <a:rPr dirty="0" sz="1800" spc="-4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Recognition</a:t>
            </a:r>
            <a:r>
              <a:rPr dirty="0" sz="1800">
                <a:latin typeface="Arial"/>
                <a:cs typeface="Arial"/>
              </a:rPr>
              <a:t>,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vol.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38,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pp.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1483–1494,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2005.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5844" y="648969"/>
            <a:ext cx="403225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5.</a:t>
            </a:r>
            <a:r>
              <a:rPr dirty="0" spc="-60"/>
              <a:t> </a:t>
            </a:r>
            <a:r>
              <a:rPr dirty="0"/>
              <a:t>Smearing</a:t>
            </a:r>
            <a:r>
              <a:rPr dirty="0" spc="-35"/>
              <a:t> </a:t>
            </a:r>
            <a:r>
              <a:rPr dirty="0" sz="2000"/>
              <a:t>(Breiman,</a:t>
            </a:r>
            <a:r>
              <a:rPr dirty="0" sz="2000" spc="-85"/>
              <a:t> </a:t>
            </a:r>
            <a:r>
              <a:rPr dirty="0" sz="2000" spc="-10"/>
              <a:t>2000)</a:t>
            </a:r>
            <a:endParaRPr sz="2000"/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20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4705350" y="4421885"/>
            <a:ext cx="1270" cy="995044"/>
          </a:xfrm>
          <a:custGeom>
            <a:avLst/>
            <a:gdLst/>
            <a:ahLst/>
            <a:cxnLst/>
            <a:rect l="l" t="t" r="r" b="b"/>
            <a:pathLst>
              <a:path w="1270" h="995045">
                <a:moveTo>
                  <a:pt x="0" y="0"/>
                </a:moveTo>
                <a:lnTo>
                  <a:pt x="762" y="994663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 descr=""/>
          <p:cNvGrpSpPr/>
          <p:nvPr/>
        </p:nvGrpSpPr>
        <p:grpSpPr>
          <a:xfrm>
            <a:off x="1364107" y="3192017"/>
            <a:ext cx="5253355" cy="2547620"/>
            <a:chOff x="1364107" y="3192017"/>
            <a:chExt cx="5253355" cy="2547620"/>
          </a:xfrm>
        </p:grpSpPr>
        <p:sp>
          <p:nvSpPr>
            <p:cNvPr id="6" name="object 6" descr=""/>
            <p:cNvSpPr/>
            <p:nvPr/>
          </p:nvSpPr>
          <p:spPr>
            <a:xfrm>
              <a:off x="1364107" y="3192017"/>
              <a:ext cx="1677035" cy="2376805"/>
            </a:xfrm>
            <a:custGeom>
              <a:avLst/>
              <a:gdLst/>
              <a:ahLst/>
              <a:cxnLst/>
              <a:rect l="l" t="t" r="r" b="b"/>
              <a:pathLst>
                <a:path w="1677035" h="2376804">
                  <a:moveTo>
                    <a:pt x="1117727" y="61976"/>
                  </a:moveTo>
                  <a:lnTo>
                    <a:pt x="1026160" y="0"/>
                  </a:lnTo>
                  <a:lnTo>
                    <a:pt x="1019937" y="1143"/>
                  </a:lnTo>
                  <a:lnTo>
                    <a:pt x="1013841" y="10287"/>
                  </a:lnTo>
                  <a:lnTo>
                    <a:pt x="1014984" y="16383"/>
                  </a:lnTo>
                  <a:lnTo>
                    <a:pt x="1019556" y="19431"/>
                  </a:lnTo>
                  <a:lnTo>
                    <a:pt x="1063066" y="48958"/>
                  </a:lnTo>
                  <a:lnTo>
                    <a:pt x="1047115" y="48260"/>
                  </a:lnTo>
                  <a:lnTo>
                    <a:pt x="1029716" y="48133"/>
                  </a:lnTo>
                  <a:lnTo>
                    <a:pt x="1012317" y="48514"/>
                  </a:lnTo>
                  <a:lnTo>
                    <a:pt x="962406" y="54356"/>
                  </a:lnTo>
                  <a:lnTo>
                    <a:pt x="916559" y="69596"/>
                  </a:lnTo>
                  <a:lnTo>
                    <a:pt x="877062" y="97790"/>
                  </a:lnTo>
                  <a:lnTo>
                    <a:pt x="852043" y="136144"/>
                  </a:lnTo>
                  <a:lnTo>
                    <a:pt x="841883" y="179578"/>
                  </a:lnTo>
                  <a:lnTo>
                    <a:pt x="836510" y="244348"/>
                  </a:lnTo>
                  <a:lnTo>
                    <a:pt x="834517" y="298069"/>
                  </a:lnTo>
                  <a:lnTo>
                    <a:pt x="832993" y="324993"/>
                  </a:lnTo>
                  <a:lnTo>
                    <a:pt x="828040" y="375793"/>
                  </a:lnTo>
                  <a:lnTo>
                    <a:pt x="817880" y="418338"/>
                  </a:lnTo>
                  <a:lnTo>
                    <a:pt x="795401" y="453517"/>
                  </a:lnTo>
                  <a:lnTo>
                    <a:pt x="757936" y="466598"/>
                  </a:lnTo>
                  <a:lnTo>
                    <a:pt x="748411" y="466852"/>
                  </a:lnTo>
                  <a:lnTo>
                    <a:pt x="738124" y="466217"/>
                  </a:lnTo>
                  <a:lnTo>
                    <a:pt x="691642" y="457454"/>
                  </a:lnTo>
                  <a:lnTo>
                    <a:pt x="638683" y="441452"/>
                  </a:lnTo>
                  <a:lnTo>
                    <a:pt x="581533" y="422402"/>
                  </a:lnTo>
                  <a:lnTo>
                    <a:pt x="552323" y="413131"/>
                  </a:lnTo>
                  <a:lnTo>
                    <a:pt x="545871" y="411365"/>
                  </a:lnTo>
                  <a:lnTo>
                    <a:pt x="522859" y="405015"/>
                  </a:lnTo>
                  <a:lnTo>
                    <a:pt x="493522" y="398145"/>
                  </a:lnTo>
                  <a:lnTo>
                    <a:pt x="478790" y="395605"/>
                  </a:lnTo>
                  <a:lnTo>
                    <a:pt x="464312" y="393573"/>
                  </a:lnTo>
                  <a:lnTo>
                    <a:pt x="449834" y="392188"/>
                  </a:lnTo>
                  <a:lnTo>
                    <a:pt x="435737" y="391553"/>
                  </a:lnTo>
                  <a:lnTo>
                    <a:pt x="421640" y="391668"/>
                  </a:lnTo>
                  <a:lnTo>
                    <a:pt x="381000" y="398145"/>
                  </a:lnTo>
                  <a:lnTo>
                    <a:pt x="331089" y="416306"/>
                  </a:lnTo>
                  <a:lnTo>
                    <a:pt x="282194" y="441579"/>
                  </a:lnTo>
                  <a:lnTo>
                    <a:pt x="234061" y="472694"/>
                  </a:lnTo>
                  <a:lnTo>
                    <a:pt x="186563" y="508635"/>
                  </a:lnTo>
                  <a:lnTo>
                    <a:pt x="139700" y="548513"/>
                  </a:lnTo>
                  <a:lnTo>
                    <a:pt x="93218" y="591439"/>
                  </a:lnTo>
                  <a:lnTo>
                    <a:pt x="47117" y="636143"/>
                  </a:lnTo>
                  <a:lnTo>
                    <a:pt x="1270" y="681863"/>
                  </a:lnTo>
                  <a:lnTo>
                    <a:pt x="15240" y="695833"/>
                  </a:lnTo>
                  <a:lnTo>
                    <a:pt x="61214" y="650113"/>
                  </a:lnTo>
                  <a:lnTo>
                    <a:pt x="107061" y="605663"/>
                  </a:lnTo>
                  <a:lnTo>
                    <a:pt x="153035" y="563245"/>
                  </a:lnTo>
                  <a:lnTo>
                    <a:pt x="199263" y="523875"/>
                  </a:lnTo>
                  <a:lnTo>
                    <a:pt x="245745" y="488569"/>
                  </a:lnTo>
                  <a:lnTo>
                    <a:pt x="292481" y="458343"/>
                  </a:lnTo>
                  <a:lnTo>
                    <a:pt x="339598" y="434213"/>
                  </a:lnTo>
                  <a:lnTo>
                    <a:pt x="387096" y="416941"/>
                  </a:lnTo>
                  <a:lnTo>
                    <a:pt x="437984" y="411467"/>
                  </a:lnTo>
                  <a:lnTo>
                    <a:pt x="449072" y="411988"/>
                  </a:lnTo>
                  <a:lnTo>
                    <a:pt x="489966" y="417703"/>
                  </a:lnTo>
                  <a:lnTo>
                    <a:pt x="546989" y="432308"/>
                  </a:lnTo>
                  <a:lnTo>
                    <a:pt x="632333" y="460248"/>
                  </a:lnTo>
                  <a:lnTo>
                    <a:pt x="659765" y="468884"/>
                  </a:lnTo>
                  <a:lnTo>
                    <a:pt x="699135" y="479679"/>
                  </a:lnTo>
                  <a:lnTo>
                    <a:pt x="747141" y="486664"/>
                  </a:lnTo>
                  <a:lnTo>
                    <a:pt x="758317" y="486410"/>
                  </a:lnTo>
                  <a:lnTo>
                    <a:pt x="768985" y="485394"/>
                  </a:lnTo>
                  <a:lnTo>
                    <a:pt x="779272" y="483235"/>
                  </a:lnTo>
                  <a:lnTo>
                    <a:pt x="788924" y="480187"/>
                  </a:lnTo>
                  <a:lnTo>
                    <a:pt x="789432" y="479933"/>
                  </a:lnTo>
                  <a:lnTo>
                    <a:pt x="789940" y="479806"/>
                  </a:lnTo>
                  <a:lnTo>
                    <a:pt x="790321" y="479552"/>
                  </a:lnTo>
                  <a:lnTo>
                    <a:pt x="798322" y="475615"/>
                  </a:lnTo>
                  <a:lnTo>
                    <a:pt x="798703" y="475361"/>
                  </a:lnTo>
                  <a:lnTo>
                    <a:pt x="799211" y="475107"/>
                  </a:lnTo>
                  <a:lnTo>
                    <a:pt x="806831" y="469773"/>
                  </a:lnTo>
                  <a:lnTo>
                    <a:pt x="810006" y="466852"/>
                  </a:lnTo>
                  <a:lnTo>
                    <a:pt x="814451" y="462788"/>
                  </a:lnTo>
                  <a:lnTo>
                    <a:pt x="814832" y="462534"/>
                  </a:lnTo>
                  <a:lnTo>
                    <a:pt x="815086" y="462153"/>
                  </a:lnTo>
                  <a:lnTo>
                    <a:pt x="815327" y="461899"/>
                  </a:lnTo>
                  <a:lnTo>
                    <a:pt x="815467" y="461772"/>
                  </a:lnTo>
                  <a:lnTo>
                    <a:pt x="815873" y="461264"/>
                  </a:lnTo>
                  <a:lnTo>
                    <a:pt x="818007" y="458597"/>
                  </a:lnTo>
                  <a:lnTo>
                    <a:pt x="818629" y="457835"/>
                  </a:lnTo>
                  <a:lnTo>
                    <a:pt x="821182" y="454660"/>
                  </a:lnTo>
                  <a:lnTo>
                    <a:pt x="824572" y="449453"/>
                  </a:lnTo>
                  <a:lnTo>
                    <a:pt x="825322" y="448310"/>
                  </a:lnTo>
                  <a:lnTo>
                    <a:pt x="842899" y="403606"/>
                  </a:lnTo>
                  <a:lnTo>
                    <a:pt x="850773" y="353568"/>
                  </a:lnTo>
                  <a:lnTo>
                    <a:pt x="854202" y="299085"/>
                  </a:lnTo>
                  <a:lnTo>
                    <a:pt x="855243" y="270764"/>
                  </a:lnTo>
                  <a:lnTo>
                    <a:pt x="856399" y="243459"/>
                  </a:lnTo>
                  <a:lnTo>
                    <a:pt x="860044" y="193548"/>
                  </a:lnTo>
                  <a:lnTo>
                    <a:pt x="867918" y="151130"/>
                  </a:lnTo>
                  <a:lnTo>
                    <a:pt x="891794" y="110998"/>
                  </a:lnTo>
                  <a:lnTo>
                    <a:pt x="926084" y="86995"/>
                  </a:lnTo>
                  <a:lnTo>
                    <a:pt x="967105" y="73660"/>
                  </a:lnTo>
                  <a:lnTo>
                    <a:pt x="1013587" y="68326"/>
                  </a:lnTo>
                  <a:lnTo>
                    <a:pt x="1030097" y="67945"/>
                  </a:lnTo>
                  <a:lnTo>
                    <a:pt x="1046988" y="67945"/>
                  </a:lnTo>
                  <a:lnTo>
                    <a:pt x="1060094" y="68529"/>
                  </a:lnTo>
                  <a:lnTo>
                    <a:pt x="1061250" y="67945"/>
                  </a:lnTo>
                  <a:lnTo>
                    <a:pt x="1078471" y="59397"/>
                  </a:lnTo>
                  <a:lnTo>
                    <a:pt x="1060094" y="68529"/>
                  </a:lnTo>
                  <a:lnTo>
                    <a:pt x="1009904" y="93472"/>
                  </a:lnTo>
                  <a:lnTo>
                    <a:pt x="1007872" y="99441"/>
                  </a:lnTo>
                  <a:lnTo>
                    <a:pt x="1010285" y="104394"/>
                  </a:lnTo>
                  <a:lnTo>
                    <a:pt x="1012698" y="109220"/>
                  </a:lnTo>
                  <a:lnTo>
                    <a:pt x="1018667" y="111252"/>
                  </a:lnTo>
                  <a:lnTo>
                    <a:pt x="1023620" y="108839"/>
                  </a:lnTo>
                  <a:lnTo>
                    <a:pt x="1100378" y="70612"/>
                  </a:lnTo>
                  <a:lnTo>
                    <a:pt x="1117727" y="61976"/>
                  </a:lnTo>
                  <a:close/>
                </a:path>
                <a:path w="1677035" h="2376804">
                  <a:moveTo>
                    <a:pt x="1660271" y="2311527"/>
                  </a:moveTo>
                  <a:lnTo>
                    <a:pt x="1643024" y="2303653"/>
                  </a:lnTo>
                  <a:lnTo>
                    <a:pt x="1564640" y="2267839"/>
                  </a:lnTo>
                  <a:lnTo>
                    <a:pt x="1559560" y="2265680"/>
                  </a:lnTo>
                  <a:lnTo>
                    <a:pt x="1553718" y="2267839"/>
                  </a:lnTo>
                  <a:lnTo>
                    <a:pt x="1549146" y="2277745"/>
                  </a:lnTo>
                  <a:lnTo>
                    <a:pt x="1551432" y="2283587"/>
                  </a:lnTo>
                  <a:lnTo>
                    <a:pt x="1603209" y="2307221"/>
                  </a:lnTo>
                  <a:lnTo>
                    <a:pt x="1580515" y="2308987"/>
                  </a:lnTo>
                  <a:lnTo>
                    <a:pt x="1554988" y="2310257"/>
                  </a:lnTo>
                  <a:lnTo>
                    <a:pt x="1529842" y="2310638"/>
                  </a:lnTo>
                  <a:lnTo>
                    <a:pt x="1505204" y="2309622"/>
                  </a:lnTo>
                  <a:lnTo>
                    <a:pt x="1458087" y="2303526"/>
                  </a:lnTo>
                  <a:lnTo>
                    <a:pt x="1414145" y="2289937"/>
                  </a:lnTo>
                  <a:lnTo>
                    <a:pt x="1373886" y="2267458"/>
                  </a:lnTo>
                  <a:lnTo>
                    <a:pt x="1337691" y="2233549"/>
                  </a:lnTo>
                  <a:lnTo>
                    <a:pt x="1313434" y="2199513"/>
                  </a:lnTo>
                  <a:lnTo>
                    <a:pt x="1293114" y="2156079"/>
                  </a:lnTo>
                  <a:lnTo>
                    <a:pt x="1283462" y="2117217"/>
                  </a:lnTo>
                  <a:lnTo>
                    <a:pt x="1276350" y="2071624"/>
                  </a:lnTo>
                  <a:lnTo>
                    <a:pt x="1271397" y="2020443"/>
                  </a:lnTo>
                  <a:lnTo>
                    <a:pt x="1268222" y="1965071"/>
                  </a:lnTo>
                  <a:lnTo>
                    <a:pt x="1266063" y="1906651"/>
                  </a:lnTo>
                  <a:lnTo>
                    <a:pt x="1263015" y="1785112"/>
                  </a:lnTo>
                  <a:lnTo>
                    <a:pt x="1260983" y="1724406"/>
                  </a:lnTo>
                  <a:lnTo>
                    <a:pt x="1257935" y="1665351"/>
                  </a:lnTo>
                  <a:lnTo>
                    <a:pt x="1253236" y="1608709"/>
                  </a:lnTo>
                  <a:lnTo>
                    <a:pt x="1246505" y="1556004"/>
                  </a:lnTo>
                  <a:lnTo>
                    <a:pt x="1236853" y="1507998"/>
                  </a:lnTo>
                  <a:lnTo>
                    <a:pt x="1223899" y="1465834"/>
                  </a:lnTo>
                  <a:lnTo>
                    <a:pt x="1206627" y="1430655"/>
                  </a:lnTo>
                  <a:lnTo>
                    <a:pt x="1181582" y="1401572"/>
                  </a:lnTo>
                  <a:lnTo>
                    <a:pt x="1181265" y="1401318"/>
                  </a:lnTo>
                  <a:lnTo>
                    <a:pt x="1178420" y="1399032"/>
                  </a:lnTo>
                  <a:lnTo>
                    <a:pt x="1142365" y="1382395"/>
                  </a:lnTo>
                  <a:lnTo>
                    <a:pt x="1141984" y="1382141"/>
                  </a:lnTo>
                  <a:lnTo>
                    <a:pt x="1141476" y="1382141"/>
                  </a:lnTo>
                  <a:lnTo>
                    <a:pt x="1140968" y="1382014"/>
                  </a:lnTo>
                  <a:lnTo>
                    <a:pt x="1125093" y="1379601"/>
                  </a:lnTo>
                  <a:lnTo>
                    <a:pt x="1073912" y="1384046"/>
                  </a:lnTo>
                  <a:lnTo>
                    <a:pt x="1037082" y="1394587"/>
                  </a:lnTo>
                  <a:lnTo>
                    <a:pt x="998474" y="1409700"/>
                  </a:lnTo>
                  <a:lnTo>
                    <a:pt x="958342" y="1427988"/>
                  </a:lnTo>
                  <a:lnTo>
                    <a:pt x="853313" y="1480058"/>
                  </a:lnTo>
                  <a:lnTo>
                    <a:pt x="810260" y="1500251"/>
                  </a:lnTo>
                  <a:lnTo>
                    <a:pt x="767588" y="1518158"/>
                  </a:lnTo>
                  <a:lnTo>
                    <a:pt x="725551" y="1532636"/>
                  </a:lnTo>
                  <a:lnTo>
                    <a:pt x="684530" y="1542542"/>
                  </a:lnTo>
                  <a:lnTo>
                    <a:pt x="645033" y="1546860"/>
                  </a:lnTo>
                  <a:lnTo>
                    <a:pt x="626110" y="1546606"/>
                  </a:lnTo>
                  <a:lnTo>
                    <a:pt x="580644" y="1537589"/>
                  </a:lnTo>
                  <a:lnTo>
                    <a:pt x="536321" y="1516888"/>
                  </a:lnTo>
                  <a:lnTo>
                    <a:pt x="500888" y="1495552"/>
                  </a:lnTo>
                  <a:lnTo>
                    <a:pt x="465582" y="1470279"/>
                  </a:lnTo>
                  <a:lnTo>
                    <a:pt x="430403" y="1441450"/>
                  </a:lnTo>
                  <a:lnTo>
                    <a:pt x="395351" y="1409192"/>
                  </a:lnTo>
                  <a:lnTo>
                    <a:pt x="360426" y="1373886"/>
                  </a:lnTo>
                  <a:lnTo>
                    <a:pt x="325628" y="1335786"/>
                  </a:lnTo>
                  <a:lnTo>
                    <a:pt x="291084" y="1295146"/>
                  </a:lnTo>
                  <a:lnTo>
                    <a:pt x="256413" y="1252220"/>
                  </a:lnTo>
                  <a:lnTo>
                    <a:pt x="221996" y="1207262"/>
                  </a:lnTo>
                  <a:lnTo>
                    <a:pt x="187579" y="1160780"/>
                  </a:lnTo>
                  <a:lnTo>
                    <a:pt x="153289" y="1112774"/>
                  </a:lnTo>
                  <a:lnTo>
                    <a:pt x="118999" y="1063625"/>
                  </a:lnTo>
                  <a:lnTo>
                    <a:pt x="84836" y="1013587"/>
                  </a:lnTo>
                  <a:lnTo>
                    <a:pt x="16510" y="911860"/>
                  </a:lnTo>
                  <a:lnTo>
                    <a:pt x="0" y="923036"/>
                  </a:lnTo>
                  <a:lnTo>
                    <a:pt x="68453" y="1024636"/>
                  </a:lnTo>
                  <a:lnTo>
                    <a:pt x="102616" y="1074801"/>
                  </a:lnTo>
                  <a:lnTo>
                    <a:pt x="137033" y="1124077"/>
                  </a:lnTo>
                  <a:lnTo>
                    <a:pt x="171450" y="1172337"/>
                  </a:lnTo>
                  <a:lnTo>
                    <a:pt x="205994" y="1219073"/>
                  </a:lnTo>
                  <a:lnTo>
                    <a:pt x="240665" y="1264285"/>
                  </a:lnTo>
                  <a:lnTo>
                    <a:pt x="275590" y="1307592"/>
                  </a:lnTo>
                  <a:lnTo>
                    <a:pt x="310769" y="1348740"/>
                  </a:lnTo>
                  <a:lnTo>
                    <a:pt x="345948" y="1387348"/>
                  </a:lnTo>
                  <a:lnTo>
                    <a:pt x="381381" y="1423289"/>
                  </a:lnTo>
                  <a:lnTo>
                    <a:pt x="417195" y="1456182"/>
                  </a:lnTo>
                  <a:lnTo>
                    <a:pt x="453263" y="1485900"/>
                  </a:lnTo>
                  <a:lnTo>
                    <a:pt x="489585" y="1511808"/>
                  </a:lnTo>
                  <a:lnTo>
                    <a:pt x="526415" y="1534160"/>
                  </a:lnTo>
                  <a:lnTo>
                    <a:pt x="563626" y="1552194"/>
                  </a:lnTo>
                  <a:lnTo>
                    <a:pt x="603123" y="1563751"/>
                  </a:lnTo>
                  <a:lnTo>
                    <a:pt x="644779" y="1566672"/>
                  </a:lnTo>
                  <a:lnTo>
                    <a:pt x="665988" y="1565275"/>
                  </a:lnTo>
                  <a:lnTo>
                    <a:pt x="687324" y="1562227"/>
                  </a:lnTo>
                  <a:lnTo>
                    <a:pt x="709041" y="1557655"/>
                  </a:lnTo>
                  <a:lnTo>
                    <a:pt x="730758" y="1551813"/>
                  </a:lnTo>
                  <a:lnTo>
                    <a:pt x="746150" y="1546860"/>
                  </a:lnTo>
                  <a:lnTo>
                    <a:pt x="752475" y="1544828"/>
                  </a:lnTo>
                  <a:lnTo>
                    <a:pt x="796290" y="1527937"/>
                  </a:lnTo>
                  <a:lnTo>
                    <a:pt x="861695" y="1497965"/>
                  </a:lnTo>
                  <a:lnTo>
                    <a:pt x="966978" y="1445895"/>
                  </a:lnTo>
                  <a:lnTo>
                    <a:pt x="986917" y="1436497"/>
                  </a:lnTo>
                  <a:lnTo>
                    <a:pt x="1025525" y="1419987"/>
                  </a:lnTo>
                  <a:lnTo>
                    <a:pt x="1061593" y="1407668"/>
                  </a:lnTo>
                  <a:lnTo>
                    <a:pt x="1110234" y="1399032"/>
                  </a:lnTo>
                  <a:lnTo>
                    <a:pt x="1124712" y="1399413"/>
                  </a:lnTo>
                  <a:lnTo>
                    <a:pt x="1161288" y="1411224"/>
                  </a:lnTo>
                  <a:lnTo>
                    <a:pt x="1190371" y="1442085"/>
                  </a:lnTo>
                  <a:lnTo>
                    <a:pt x="1212088" y="1492504"/>
                  </a:lnTo>
                  <a:lnTo>
                    <a:pt x="1222756" y="1535557"/>
                  </a:lnTo>
                  <a:lnTo>
                    <a:pt x="1230503" y="1584579"/>
                  </a:lnTo>
                  <a:lnTo>
                    <a:pt x="1236091" y="1638427"/>
                  </a:lnTo>
                  <a:lnTo>
                    <a:pt x="1239901" y="1695704"/>
                  </a:lnTo>
                  <a:lnTo>
                    <a:pt x="1243203" y="1785747"/>
                  </a:lnTo>
                  <a:lnTo>
                    <a:pt x="1246251" y="1907159"/>
                  </a:lnTo>
                  <a:lnTo>
                    <a:pt x="1247267" y="1936877"/>
                  </a:lnTo>
                  <a:lnTo>
                    <a:pt x="1249807" y="1994281"/>
                  </a:lnTo>
                  <a:lnTo>
                    <a:pt x="1253998" y="2048383"/>
                  </a:lnTo>
                  <a:lnTo>
                    <a:pt x="1260094" y="2097786"/>
                  </a:lnTo>
                  <a:lnTo>
                    <a:pt x="1268603" y="2141855"/>
                  </a:lnTo>
                  <a:lnTo>
                    <a:pt x="1280287" y="2179193"/>
                  </a:lnTo>
                  <a:lnTo>
                    <a:pt x="1304544" y="2222500"/>
                  </a:lnTo>
                  <a:lnTo>
                    <a:pt x="1331722" y="2256536"/>
                  </a:lnTo>
                  <a:lnTo>
                    <a:pt x="1361821" y="2283079"/>
                  </a:lnTo>
                  <a:lnTo>
                    <a:pt x="1394460" y="2302764"/>
                  </a:lnTo>
                  <a:lnTo>
                    <a:pt x="1453134" y="2322703"/>
                  </a:lnTo>
                  <a:lnTo>
                    <a:pt x="1503426" y="2329434"/>
                  </a:lnTo>
                  <a:lnTo>
                    <a:pt x="1529080" y="2330323"/>
                  </a:lnTo>
                  <a:lnTo>
                    <a:pt x="1555242" y="2330069"/>
                  </a:lnTo>
                  <a:lnTo>
                    <a:pt x="1581531" y="2328799"/>
                  </a:lnTo>
                  <a:lnTo>
                    <a:pt x="1605305" y="2326983"/>
                  </a:lnTo>
                  <a:lnTo>
                    <a:pt x="1563624" y="2357374"/>
                  </a:lnTo>
                  <a:lnTo>
                    <a:pt x="1559179" y="2360549"/>
                  </a:lnTo>
                  <a:lnTo>
                    <a:pt x="1558163" y="2366772"/>
                  </a:lnTo>
                  <a:lnTo>
                    <a:pt x="1561338" y="2371217"/>
                  </a:lnTo>
                  <a:lnTo>
                    <a:pt x="1564640" y="2375662"/>
                  </a:lnTo>
                  <a:lnTo>
                    <a:pt x="1570736" y="2376551"/>
                  </a:lnTo>
                  <a:lnTo>
                    <a:pt x="1575181" y="2373376"/>
                  </a:lnTo>
                  <a:lnTo>
                    <a:pt x="1660271" y="2311527"/>
                  </a:lnTo>
                  <a:close/>
                </a:path>
                <a:path w="1677035" h="2376804">
                  <a:moveTo>
                    <a:pt x="1677035" y="711327"/>
                  </a:moveTo>
                  <a:lnTo>
                    <a:pt x="1659763" y="701167"/>
                  </a:lnTo>
                  <a:lnTo>
                    <a:pt x="1581658" y="655193"/>
                  </a:lnTo>
                  <a:lnTo>
                    <a:pt x="1575562" y="656844"/>
                  </a:lnTo>
                  <a:lnTo>
                    <a:pt x="1572895" y="661543"/>
                  </a:lnTo>
                  <a:lnTo>
                    <a:pt x="1570101" y="666242"/>
                  </a:lnTo>
                  <a:lnTo>
                    <a:pt x="1571625" y="672338"/>
                  </a:lnTo>
                  <a:lnTo>
                    <a:pt x="1620608" y="701167"/>
                  </a:lnTo>
                  <a:lnTo>
                    <a:pt x="1494536" y="701167"/>
                  </a:lnTo>
                  <a:lnTo>
                    <a:pt x="1470279" y="701294"/>
                  </a:lnTo>
                  <a:lnTo>
                    <a:pt x="1381379" y="702818"/>
                  </a:lnTo>
                  <a:lnTo>
                    <a:pt x="1342898" y="704215"/>
                  </a:lnTo>
                  <a:lnTo>
                    <a:pt x="1302004" y="706755"/>
                  </a:lnTo>
                  <a:lnTo>
                    <a:pt x="1279779" y="710184"/>
                  </a:lnTo>
                  <a:lnTo>
                    <a:pt x="1279779" y="731012"/>
                  </a:lnTo>
                  <a:lnTo>
                    <a:pt x="1278115" y="731786"/>
                  </a:lnTo>
                  <a:lnTo>
                    <a:pt x="1278674" y="731520"/>
                  </a:lnTo>
                  <a:lnTo>
                    <a:pt x="1279779" y="731012"/>
                  </a:lnTo>
                  <a:lnTo>
                    <a:pt x="1279779" y="710184"/>
                  </a:lnTo>
                  <a:lnTo>
                    <a:pt x="1275969" y="711327"/>
                  </a:lnTo>
                  <a:lnTo>
                    <a:pt x="1270254" y="713613"/>
                  </a:lnTo>
                  <a:lnTo>
                    <a:pt x="1269238" y="714121"/>
                  </a:lnTo>
                  <a:lnTo>
                    <a:pt x="1265936" y="716280"/>
                  </a:lnTo>
                  <a:lnTo>
                    <a:pt x="1265174" y="716661"/>
                  </a:lnTo>
                  <a:lnTo>
                    <a:pt x="1264539" y="717169"/>
                  </a:lnTo>
                  <a:lnTo>
                    <a:pt x="1264031" y="717804"/>
                  </a:lnTo>
                  <a:lnTo>
                    <a:pt x="1261872" y="720090"/>
                  </a:lnTo>
                  <a:lnTo>
                    <a:pt x="1261491" y="720471"/>
                  </a:lnTo>
                  <a:lnTo>
                    <a:pt x="1261110" y="720979"/>
                  </a:lnTo>
                  <a:lnTo>
                    <a:pt x="1260729" y="721360"/>
                  </a:lnTo>
                  <a:lnTo>
                    <a:pt x="1259078" y="723773"/>
                  </a:lnTo>
                  <a:lnTo>
                    <a:pt x="1258443" y="725043"/>
                  </a:lnTo>
                  <a:lnTo>
                    <a:pt x="1256969" y="726694"/>
                  </a:lnTo>
                  <a:lnTo>
                    <a:pt x="1256550" y="727011"/>
                  </a:lnTo>
                  <a:lnTo>
                    <a:pt x="1256550" y="727202"/>
                  </a:lnTo>
                  <a:lnTo>
                    <a:pt x="1256360" y="727392"/>
                  </a:lnTo>
                  <a:lnTo>
                    <a:pt x="1256550" y="727202"/>
                  </a:lnTo>
                  <a:lnTo>
                    <a:pt x="1256550" y="727011"/>
                  </a:lnTo>
                  <a:lnTo>
                    <a:pt x="1255649" y="727684"/>
                  </a:lnTo>
                  <a:lnTo>
                    <a:pt x="1210183" y="735203"/>
                  </a:lnTo>
                  <a:lnTo>
                    <a:pt x="1150874" y="736981"/>
                  </a:lnTo>
                  <a:lnTo>
                    <a:pt x="1104265" y="736981"/>
                  </a:lnTo>
                  <a:lnTo>
                    <a:pt x="692785" y="730631"/>
                  </a:lnTo>
                  <a:lnTo>
                    <a:pt x="651256" y="730504"/>
                  </a:lnTo>
                  <a:lnTo>
                    <a:pt x="591947" y="730758"/>
                  </a:lnTo>
                  <a:lnTo>
                    <a:pt x="499872" y="732536"/>
                  </a:lnTo>
                  <a:lnTo>
                    <a:pt x="356235" y="737362"/>
                  </a:lnTo>
                  <a:lnTo>
                    <a:pt x="7747" y="755142"/>
                  </a:lnTo>
                  <a:lnTo>
                    <a:pt x="8763" y="774954"/>
                  </a:lnTo>
                  <a:lnTo>
                    <a:pt x="357124" y="757174"/>
                  </a:lnTo>
                  <a:lnTo>
                    <a:pt x="500380" y="752348"/>
                  </a:lnTo>
                  <a:lnTo>
                    <a:pt x="592328" y="750570"/>
                  </a:lnTo>
                  <a:lnTo>
                    <a:pt x="698360" y="750531"/>
                  </a:lnTo>
                  <a:lnTo>
                    <a:pt x="1104138" y="756793"/>
                  </a:lnTo>
                  <a:lnTo>
                    <a:pt x="1151001" y="756793"/>
                  </a:lnTo>
                  <a:lnTo>
                    <a:pt x="1190244" y="756031"/>
                  </a:lnTo>
                  <a:lnTo>
                    <a:pt x="1234948" y="752856"/>
                  </a:lnTo>
                  <a:lnTo>
                    <a:pt x="1250442" y="750316"/>
                  </a:lnTo>
                  <a:lnTo>
                    <a:pt x="1251077" y="750189"/>
                  </a:lnTo>
                  <a:lnTo>
                    <a:pt x="1271244" y="740410"/>
                  </a:lnTo>
                  <a:lnTo>
                    <a:pt x="1273302" y="738124"/>
                  </a:lnTo>
                  <a:lnTo>
                    <a:pt x="1274089" y="736981"/>
                  </a:lnTo>
                  <a:lnTo>
                    <a:pt x="1276261" y="733806"/>
                  </a:lnTo>
                  <a:lnTo>
                    <a:pt x="1276604" y="733298"/>
                  </a:lnTo>
                  <a:lnTo>
                    <a:pt x="1277467" y="732434"/>
                  </a:lnTo>
                  <a:lnTo>
                    <a:pt x="1279296" y="731304"/>
                  </a:lnTo>
                  <a:lnTo>
                    <a:pt x="1280033" y="731012"/>
                  </a:lnTo>
                  <a:lnTo>
                    <a:pt x="1283208" y="729742"/>
                  </a:lnTo>
                  <a:lnTo>
                    <a:pt x="1308277" y="726059"/>
                  </a:lnTo>
                  <a:lnTo>
                    <a:pt x="1311021" y="725805"/>
                  </a:lnTo>
                  <a:lnTo>
                    <a:pt x="1326769" y="724789"/>
                  </a:lnTo>
                  <a:lnTo>
                    <a:pt x="1362329" y="723265"/>
                  </a:lnTo>
                  <a:lnTo>
                    <a:pt x="1402715" y="722122"/>
                  </a:lnTo>
                  <a:lnTo>
                    <a:pt x="1494663" y="720979"/>
                  </a:lnTo>
                  <a:lnTo>
                    <a:pt x="1620812" y="720979"/>
                  </a:lnTo>
                  <a:lnTo>
                    <a:pt x="1576070" y="746887"/>
                  </a:lnTo>
                  <a:lnTo>
                    <a:pt x="1571371" y="749554"/>
                  </a:lnTo>
                  <a:lnTo>
                    <a:pt x="1569720" y="755650"/>
                  </a:lnTo>
                  <a:lnTo>
                    <a:pt x="1572514" y="760349"/>
                  </a:lnTo>
                  <a:lnTo>
                    <a:pt x="1575181" y="765175"/>
                  </a:lnTo>
                  <a:lnTo>
                    <a:pt x="1581277" y="766699"/>
                  </a:lnTo>
                  <a:lnTo>
                    <a:pt x="1585976" y="764032"/>
                  </a:lnTo>
                  <a:lnTo>
                    <a:pt x="1660131" y="721106"/>
                  </a:lnTo>
                  <a:lnTo>
                    <a:pt x="1677035" y="7113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867406" y="4429505"/>
              <a:ext cx="1270" cy="613410"/>
            </a:xfrm>
            <a:custGeom>
              <a:avLst/>
              <a:gdLst/>
              <a:ahLst/>
              <a:cxnLst/>
              <a:rect l="l" t="t" r="r" b="b"/>
              <a:pathLst>
                <a:path w="1269" h="613410">
                  <a:moveTo>
                    <a:pt x="0" y="0"/>
                  </a:moveTo>
                  <a:lnTo>
                    <a:pt x="762" y="613029"/>
                  </a:lnTo>
                </a:path>
              </a:pathLst>
            </a:custGeom>
            <a:ln w="1981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871978" y="3253739"/>
              <a:ext cx="1457960" cy="2486025"/>
            </a:xfrm>
            <a:custGeom>
              <a:avLst/>
              <a:gdLst/>
              <a:ahLst/>
              <a:cxnLst/>
              <a:rect l="l" t="t" r="r" b="b"/>
              <a:pathLst>
                <a:path w="1457960" h="2486025">
                  <a:moveTo>
                    <a:pt x="1423416" y="850265"/>
                  </a:moveTo>
                  <a:lnTo>
                    <a:pt x="1328547" y="793496"/>
                  </a:lnTo>
                  <a:lnTo>
                    <a:pt x="1322451" y="795020"/>
                  </a:lnTo>
                  <a:lnTo>
                    <a:pt x="1316863" y="804418"/>
                  </a:lnTo>
                  <a:lnTo>
                    <a:pt x="1318387" y="810387"/>
                  </a:lnTo>
                  <a:lnTo>
                    <a:pt x="1323086" y="813308"/>
                  </a:lnTo>
                  <a:lnTo>
                    <a:pt x="1366710" y="839419"/>
                  </a:lnTo>
                  <a:lnTo>
                    <a:pt x="1340739" y="838454"/>
                  </a:lnTo>
                  <a:lnTo>
                    <a:pt x="1300099" y="836168"/>
                  </a:lnTo>
                  <a:lnTo>
                    <a:pt x="1260475" y="833120"/>
                  </a:lnTo>
                  <a:lnTo>
                    <a:pt x="1222121" y="829183"/>
                  </a:lnTo>
                  <a:lnTo>
                    <a:pt x="1150747" y="819531"/>
                  </a:lnTo>
                  <a:lnTo>
                    <a:pt x="1103249" y="810768"/>
                  </a:lnTo>
                  <a:lnTo>
                    <a:pt x="1061974" y="801116"/>
                  </a:lnTo>
                  <a:lnTo>
                    <a:pt x="1019302" y="787019"/>
                  </a:lnTo>
                  <a:lnTo>
                    <a:pt x="988669" y="768350"/>
                  </a:lnTo>
                  <a:lnTo>
                    <a:pt x="988047" y="767549"/>
                  </a:lnTo>
                  <a:lnTo>
                    <a:pt x="987577" y="766572"/>
                  </a:lnTo>
                  <a:lnTo>
                    <a:pt x="987031" y="765467"/>
                  </a:lnTo>
                  <a:lnTo>
                    <a:pt x="986866" y="764413"/>
                  </a:lnTo>
                  <a:lnTo>
                    <a:pt x="986523" y="762254"/>
                  </a:lnTo>
                  <a:lnTo>
                    <a:pt x="986320" y="760984"/>
                  </a:lnTo>
                  <a:lnTo>
                    <a:pt x="986167" y="759968"/>
                  </a:lnTo>
                  <a:lnTo>
                    <a:pt x="986028" y="759079"/>
                  </a:lnTo>
                  <a:lnTo>
                    <a:pt x="985926" y="758698"/>
                  </a:lnTo>
                  <a:lnTo>
                    <a:pt x="985774" y="758063"/>
                  </a:lnTo>
                  <a:lnTo>
                    <a:pt x="978789" y="746252"/>
                  </a:lnTo>
                  <a:lnTo>
                    <a:pt x="978408" y="745744"/>
                  </a:lnTo>
                  <a:lnTo>
                    <a:pt x="977900" y="745363"/>
                  </a:lnTo>
                  <a:lnTo>
                    <a:pt x="972693" y="740664"/>
                  </a:lnTo>
                  <a:lnTo>
                    <a:pt x="966597" y="736219"/>
                  </a:lnTo>
                  <a:lnTo>
                    <a:pt x="921639" y="716407"/>
                  </a:lnTo>
                  <a:lnTo>
                    <a:pt x="870204" y="702310"/>
                  </a:lnTo>
                  <a:lnTo>
                    <a:pt x="823976" y="693039"/>
                  </a:lnTo>
                  <a:lnTo>
                    <a:pt x="772414" y="684911"/>
                  </a:lnTo>
                  <a:lnTo>
                    <a:pt x="697103" y="676402"/>
                  </a:lnTo>
                  <a:lnTo>
                    <a:pt x="657225" y="673227"/>
                  </a:lnTo>
                  <a:lnTo>
                    <a:pt x="616458" y="670941"/>
                  </a:lnTo>
                  <a:lnTo>
                    <a:pt x="575056" y="669544"/>
                  </a:lnTo>
                  <a:lnTo>
                    <a:pt x="533527" y="669036"/>
                  </a:lnTo>
                  <a:lnTo>
                    <a:pt x="533273" y="688848"/>
                  </a:lnTo>
                  <a:lnTo>
                    <a:pt x="574802" y="689356"/>
                  </a:lnTo>
                  <a:lnTo>
                    <a:pt x="615696" y="690753"/>
                  </a:lnTo>
                  <a:lnTo>
                    <a:pt x="656082" y="693039"/>
                  </a:lnTo>
                  <a:lnTo>
                    <a:pt x="695452" y="696214"/>
                  </a:lnTo>
                  <a:lnTo>
                    <a:pt x="733425" y="700024"/>
                  </a:lnTo>
                  <a:lnTo>
                    <a:pt x="804418" y="709803"/>
                  </a:lnTo>
                  <a:lnTo>
                    <a:pt x="866013" y="721614"/>
                  </a:lnTo>
                  <a:lnTo>
                    <a:pt x="904494" y="731647"/>
                  </a:lnTo>
                  <a:lnTo>
                    <a:pt x="943356" y="745998"/>
                  </a:lnTo>
                  <a:lnTo>
                    <a:pt x="967740" y="770255"/>
                  </a:lnTo>
                  <a:lnTo>
                    <a:pt x="968248" y="772033"/>
                  </a:lnTo>
                  <a:lnTo>
                    <a:pt x="968629" y="772922"/>
                  </a:lnTo>
                  <a:lnTo>
                    <a:pt x="970534" y="776986"/>
                  </a:lnTo>
                  <a:lnTo>
                    <a:pt x="970788" y="777621"/>
                  </a:lnTo>
                  <a:lnTo>
                    <a:pt x="971169" y="778256"/>
                  </a:lnTo>
                  <a:lnTo>
                    <a:pt x="971677" y="778764"/>
                  </a:lnTo>
                  <a:lnTo>
                    <a:pt x="974852" y="782828"/>
                  </a:lnTo>
                  <a:lnTo>
                    <a:pt x="1011301" y="805180"/>
                  </a:lnTo>
                  <a:lnTo>
                    <a:pt x="1056513" y="820039"/>
                  </a:lnTo>
                  <a:lnTo>
                    <a:pt x="1098931" y="830199"/>
                  </a:lnTo>
                  <a:lnTo>
                    <a:pt x="1164717" y="841756"/>
                  </a:lnTo>
                  <a:lnTo>
                    <a:pt x="1219708" y="848868"/>
                  </a:lnTo>
                  <a:lnTo>
                    <a:pt x="1258443" y="852805"/>
                  </a:lnTo>
                  <a:lnTo>
                    <a:pt x="1298575" y="855853"/>
                  </a:lnTo>
                  <a:lnTo>
                    <a:pt x="1339596" y="858266"/>
                  </a:lnTo>
                  <a:lnTo>
                    <a:pt x="1367713" y="859218"/>
                  </a:lnTo>
                  <a:lnTo>
                    <a:pt x="1317498" y="887730"/>
                  </a:lnTo>
                  <a:lnTo>
                    <a:pt x="1315847" y="893826"/>
                  </a:lnTo>
                  <a:lnTo>
                    <a:pt x="1318514" y="898525"/>
                  </a:lnTo>
                  <a:lnTo>
                    <a:pt x="1321181" y="903351"/>
                  </a:lnTo>
                  <a:lnTo>
                    <a:pt x="1327277" y="905002"/>
                  </a:lnTo>
                  <a:lnTo>
                    <a:pt x="1331976" y="902208"/>
                  </a:lnTo>
                  <a:lnTo>
                    <a:pt x="1406423" y="859917"/>
                  </a:lnTo>
                  <a:lnTo>
                    <a:pt x="1423416" y="850265"/>
                  </a:lnTo>
                  <a:close/>
                </a:path>
                <a:path w="1457960" h="2486025">
                  <a:moveTo>
                    <a:pt x="1447800" y="69977"/>
                  </a:moveTo>
                  <a:lnTo>
                    <a:pt x="1385620" y="33489"/>
                  </a:lnTo>
                  <a:lnTo>
                    <a:pt x="1352423" y="13970"/>
                  </a:lnTo>
                  <a:lnTo>
                    <a:pt x="1346327" y="15494"/>
                  </a:lnTo>
                  <a:lnTo>
                    <a:pt x="1343456" y="20447"/>
                  </a:lnTo>
                  <a:lnTo>
                    <a:pt x="1340739" y="25019"/>
                  </a:lnTo>
                  <a:lnTo>
                    <a:pt x="1342390" y="31115"/>
                  </a:lnTo>
                  <a:lnTo>
                    <a:pt x="1347089" y="33782"/>
                  </a:lnTo>
                  <a:lnTo>
                    <a:pt x="1391653" y="59982"/>
                  </a:lnTo>
                  <a:lnTo>
                    <a:pt x="1119505" y="56261"/>
                  </a:lnTo>
                  <a:lnTo>
                    <a:pt x="950214" y="50800"/>
                  </a:lnTo>
                  <a:lnTo>
                    <a:pt x="881456" y="47625"/>
                  </a:lnTo>
                  <a:lnTo>
                    <a:pt x="830199" y="44450"/>
                  </a:lnTo>
                  <a:lnTo>
                    <a:pt x="772541" y="39878"/>
                  </a:lnTo>
                  <a:lnTo>
                    <a:pt x="739609" y="35560"/>
                  </a:lnTo>
                  <a:lnTo>
                    <a:pt x="735076" y="34671"/>
                  </a:lnTo>
                  <a:lnTo>
                    <a:pt x="731837" y="33782"/>
                  </a:lnTo>
                  <a:lnTo>
                    <a:pt x="731316" y="33642"/>
                  </a:lnTo>
                  <a:lnTo>
                    <a:pt x="730669" y="33362"/>
                  </a:lnTo>
                  <a:lnTo>
                    <a:pt x="729970" y="32385"/>
                  </a:lnTo>
                  <a:lnTo>
                    <a:pt x="729234" y="31369"/>
                  </a:lnTo>
                  <a:lnTo>
                    <a:pt x="727964" y="30226"/>
                  </a:lnTo>
                  <a:lnTo>
                    <a:pt x="726440" y="29591"/>
                  </a:lnTo>
                  <a:lnTo>
                    <a:pt x="723265" y="28067"/>
                  </a:lnTo>
                  <a:lnTo>
                    <a:pt x="722757" y="27940"/>
                  </a:lnTo>
                  <a:lnTo>
                    <a:pt x="722249" y="27686"/>
                  </a:lnTo>
                  <a:lnTo>
                    <a:pt x="721614" y="27559"/>
                  </a:lnTo>
                  <a:lnTo>
                    <a:pt x="661924" y="19050"/>
                  </a:lnTo>
                  <a:lnTo>
                    <a:pt x="610362" y="15113"/>
                  </a:lnTo>
                  <a:lnTo>
                    <a:pt x="497713" y="9398"/>
                  </a:lnTo>
                  <a:lnTo>
                    <a:pt x="328295" y="3937"/>
                  </a:lnTo>
                  <a:lnTo>
                    <a:pt x="67691" y="127"/>
                  </a:lnTo>
                  <a:lnTo>
                    <a:pt x="0" y="0"/>
                  </a:lnTo>
                  <a:lnTo>
                    <a:pt x="0" y="19812"/>
                  </a:lnTo>
                  <a:lnTo>
                    <a:pt x="134747" y="20447"/>
                  </a:lnTo>
                  <a:lnTo>
                    <a:pt x="387464" y="25273"/>
                  </a:lnTo>
                  <a:lnTo>
                    <a:pt x="521716" y="30226"/>
                  </a:lnTo>
                  <a:lnTo>
                    <a:pt x="609219" y="34925"/>
                  </a:lnTo>
                  <a:lnTo>
                    <a:pt x="674243" y="40132"/>
                  </a:lnTo>
                  <a:lnTo>
                    <a:pt x="712089" y="45466"/>
                  </a:lnTo>
                  <a:lnTo>
                    <a:pt x="717423" y="48641"/>
                  </a:lnTo>
                  <a:lnTo>
                    <a:pt x="718693" y="49784"/>
                  </a:lnTo>
                  <a:lnTo>
                    <a:pt x="720217" y="50419"/>
                  </a:lnTo>
                  <a:lnTo>
                    <a:pt x="723392" y="51943"/>
                  </a:lnTo>
                  <a:lnTo>
                    <a:pt x="723900" y="52070"/>
                  </a:lnTo>
                  <a:lnTo>
                    <a:pt x="724408" y="52324"/>
                  </a:lnTo>
                  <a:lnTo>
                    <a:pt x="725043" y="52451"/>
                  </a:lnTo>
                  <a:lnTo>
                    <a:pt x="729996" y="53721"/>
                  </a:lnTo>
                  <a:lnTo>
                    <a:pt x="770509" y="59563"/>
                  </a:lnTo>
                  <a:lnTo>
                    <a:pt x="856488" y="66040"/>
                  </a:lnTo>
                  <a:lnTo>
                    <a:pt x="949325" y="70612"/>
                  </a:lnTo>
                  <a:lnTo>
                    <a:pt x="1149985" y="76708"/>
                  </a:lnTo>
                  <a:lnTo>
                    <a:pt x="1391386" y="79794"/>
                  </a:lnTo>
                  <a:lnTo>
                    <a:pt x="1346835" y="105664"/>
                  </a:lnTo>
                  <a:lnTo>
                    <a:pt x="1342136" y="108331"/>
                  </a:lnTo>
                  <a:lnTo>
                    <a:pt x="1340485" y="114427"/>
                  </a:lnTo>
                  <a:lnTo>
                    <a:pt x="1343279" y="119126"/>
                  </a:lnTo>
                  <a:lnTo>
                    <a:pt x="1346073" y="123952"/>
                  </a:lnTo>
                  <a:lnTo>
                    <a:pt x="1352042" y="125476"/>
                  </a:lnTo>
                  <a:lnTo>
                    <a:pt x="1356868" y="122809"/>
                  </a:lnTo>
                  <a:lnTo>
                    <a:pt x="1430743" y="79883"/>
                  </a:lnTo>
                  <a:lnTo>
                    <a:pt x="1447800" y="69977"/>
                  </a:lnTo>
                  <a:close/>
                </a:path>
                <a:path w="1457960" h="2486025">
                  <a:moveTo>
                    <a:pt x="1457452" y="2431161"/>
                  </a:moveTo>
                  <a:lnTo>
                    <a:pt x="1362456" y="2374328"/>
                  </a:lnTo>
                  <a:lnTo>
                    <a:pt x="1356360" y="2375865"/>
                  </a:lnTo>
                  <a:lnTo>
                    <a:pt x="1350772" y="2385250"/>
                  </a:lnTo>
                  <a:lnTo>
                    <a:pt x="1352296" y="2391333"/>
                  </a:lnTo>
                  <a:lnTo>
                    <a:pt x="1400695" y="2420302"/>
                  </a:lnTo>
                  <a:lnTo>
                    <a:pt x="1372997" y="2419362"/>
                  </a:lnTo>
                  <a:lnTo>
                    <a:pt x="1331468" y="2417089"/>
                  </a:lnTo>
                  <a:lnTo>
                    <a:pt x="1291082" y="2414054"/>
                  </a:lnTo>
                  <a:lnTo>
                    <a:pt x="1251966" y="2410371"/>
                  </a:lnTo>
                  <a:lnTo>
                    <a:pt x="1179068" y="2400909"/>
                  </a:lnTo>
                  <a:lnTo>
                    <a:pt x="1130554" y="2392324"/>
                  </a:lnTo>
                  <a:lnTo>
                    <a:pt x="1088517" y="2382837"/>
                  </a:lnTo>
                  <a:lnTo>
                    <a:pt x="1044829" y="2369070"/>
                  </a:lnTo>
                  <a:lnTo>
                    <a:pt x="1014361" y="2351849"/>
                  </a:lnTo>
                  <a:lnTo>
                    <a:pt x="1013663" y="2350998"/>
                  </a:lnTo>
                  <a:lnTo>
                    <a:pt x="1012825" y="2349970"/>
                  </a:lnTo>
                  <a:lnTo>
                    <a:pt x="1012202" y="2348687"/>
                  </a:lnTo>
                  <a:lnTo>
                    <a:pt x="1012202" y="2349195"/>
                  </a:lnTo>
                  <a:lnTo>
                    <a:pt x="1012063" y="2349055"/>
                  </a:lnTo>
                  <a:lnTo>
                    <a:pt x="1012202" y="2349195"/>
                  </a:lnTo>
                  <a:lnTo>
                    <a:pt x="1012202" y="2348687"/>
                  </a:lnTo>
                  <a:lnTo>
                    <a:pt x="1011123" y="2343213"/>
                  </a:lnTo>
                  <a:lnTo>
                    <a:pt x="1010945" y="2342134"/>
                  </a:lnTo>
                  <a:lnTo>
                    <a:pt x="1010793" y="2341029"/>
                  </a:lnTo>
                  <a:lnTo>
                    <a:pt x="1010526" y="2340114"/>
                  </a:lnTo>
                  <a:lnTo>
                    <a:pt x="1010031" y="2339276"/>
                  </a:lnTo>
                  <a:lnTo>
                    <a:pt x="1008126" y="2335377"/>
                  </a:lnTo>
                  <a:lnTo>
                    <a:pt x="991603" y="2319947"/>
                  </a:lnTo>
                  <a:lnTo>
                    <a:pt x="991603" y="2346033"/>
                  </a:lnTo>
                  <a:lnTo>
                    <a:pt x="991489" y="2345880"/>
                  </a:lnTo>
                  <a:lnTo>
                    <a:pt x="991489" y="2346020"/>
                  </a:lnTo>
                  <a:lnTo>
                    <a:pt x="991412" y="2345829"/>
                  </a:lnTo>
                  <a:lnTo>
                    <a:pt x="991489" y="2346020"/>
                  </a:lnTo>
                  <a:lnTo>
                    <a:pt x="991489" y="2345880"/>
                  </a:lnTo>
                  <a:lnTo>
                    <a:pt x="991603" y="2346033"/>
                  </a:lnTo>
                  <a:lnTo>
                    <a:pt x="991603" y="2319947"/>
                  </a:lnTo>
                  <a:lnTo>
                    <a:pt x="956056" y="2303780"/>
                  </a:lnTo>
                  <a:lnTo>
                    <a:pt x="906653" y="2289683"/>
                  </a:lnTo>
                  <a:lnTo>
                    <a:pt x="861441" y="2280285"/>
                  </a:lnTo>
                  <a:lnTo>
                    <a:pt x="791972" y="2269490"/>
                  </a:lnTo>
                  <a:lnTo>
                    <a:pt x="714883" y="2261108"/>
                  </a:lnTo>
                  <a:lnTo>
                    <a:pt x="673989" y="2258060"/>
                  </a:lnTo>
                  <a:lnTo>
                    <a:pt x="632206" y="2255901"/>
                  </a:lnTo>
                  <a:lnTo>
                    <a:pt x="589788" y="2254504"/>
                  </a:lnTo>
                  <a:lnTo>
                    <a:pt x="547243" y="2253996"/>
                  </a:lnTo>
                  <a:lnTo>
                    <a:pt x="546989" y="2273808"/>
                  </a:lnTo>
                  <a:lnTo>
                    <a:pt x="589534" y="2274316"/>
                  </a:lnTo>
                  <a:lnTo>
                    <a:pt x="631571" y="2275713"/>
                  </a:lnTo>
                  <a:lnTo>
                    <a:pt x="672973" y="2277872"/>
                  </a:lnTo>
                  <a:lnTo>
                    <a:pt x="713359" y="2280920"/>
                  </a:lnTo>
                  <a:lnTo>
                    <a:pt x="752348" y="2284730"/>
                  </a:lnTo>
                  <a:lnTo>
                    <a:pt x="807593" y="2291588"/>
                  </a:lnTo>
                  <a:lnTo>
                    <a:pt x="858012" y="2299716"/>
                  </a:lnTo>
                  <a:lnTo>
                    <a:pt x="902335" y="2308987"/>
                  </a:lnTo>
                  <a:lnTo>
                    <a:pt x="939419" y="2319147"/>
                  </a:lnTo>
                  <a:lnTo>
                    <a:pt x="974979" y="2333244"/>
                  </a:lnTo>
                  <a:lnTo>
                    <a:pt x="992886" y="2354034"/>
                  </a:lnTo>
                  <a:lnTo>
                    <a:pt x="993140" y="2354935"/>
                  </a:lnTo>
                  <a:lnTo>
                    <a:pt x="993648" y="2355773"/>
                  </a:lnTo>
                  <a:lnTo>
                    <a:pt x="995553" y="2359685"/>
                  </a:lnTo>
                  <a:lnTo>
                    <a:pt x="995807" y="2360396"/>
                  </a:lnTo>
                  <a:lnTo>
                    <a:pt x="996315" y="2361057"/>
                  </a:lnTo>
                  <a:lnTo>
                    <a:pt x="999998" y="2365565"/>
                  </a:lnTo>
                  <a:lnTo>
                    <a:pt x="1000379" y="2365946"/>
                  </a:lnTo>
                  <a:lnTo>
                    <a:pt x="1000633" y="2366314"/>
                  </a:lnTo>
                  <a:lnTo>
                    <a:pt x="1037209" y="2387333"/>
                  </a:lnTo>
                  <a:lnTo>
                    <a:pt x="1083310" y="2401951"/>
                  </a:lnTo>
                  <a:lnTo>
                    <a:pt x="1126490" y="2411704"/>
                  </a:lnTo>
                  <a:lnTo>
                    <a:pt x="1175893" y="2420455"/>
                  </a:lnTo>
                  <a:lnTo>
                    <a:pt x="1249680" y="2430043"/>
                  </a:lnTo>
                  <a:lnTo>
                    <a:pt x="1289177" y="2433777"/>
                  </a:lnTo>
                  <a:lnTo>
                    <a:pt x="1329944" y="2436850"/>
                  </a:lnTo>
                  <a:lnTo>
                    <a:pt x="1371854" y="2439149"/>
                  </a:lnTo>
                  <a:lnTo>
                    <a:pt x="1401572" y="2440152"/>
                  </a:lnTo>
                  <a:lnTo>
                    <a:pt x="1351407" y="2468626"/>
                  </a:lnTo>
                  <a:lnTo>
                    <a:pt x="1349756" y="2474684"/>
                  </a:lnTo>
                  <a:lnTo>
                    <a:pt x="1352550" y="2479433"/>
                  </a:lnTo>
                  <a:lnTo>
                    <a:pt x="1355217" y="2484196"/>
                  </a:lnTo>
                  <a:lnTo>
                    <a:pt x="1361313" y="2485860"/>
                  </a:lnTo>
                  <a:lnTo>
                    <a:pt x="1440408" y="2440851"/>
                  </a:lnTo>
                  <a:lnTo>
                    <a:pt x="1457452" y="24311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154673" y="4039361"/>
              <a:ext cx="452755" cy="614680"/>
            </a:xfrm>
            <a:custGeom>
              <a:avLst/>
              <a:gdLst/>
              <a:ahLst/>
              <a:cxnLst/>
              <a:rect l="l" t="t" r="r" b="b"/>
              <a:pathLst>
                <a:path w="452754" h="614679">
                  <a:moveTo>
                    <a:pt x="0" y="307086"/>
                  </a:moveTo>
                  <a:lnTo>
                    <a:pt x="3646" y="251901"/>
                  </a:lnTo>
                  <a:lnTo>
                    <a:pt x="14161" y="199955"/>
                  </a:lnTo>
                  <a:lnTo>
                    <a:pt x="30903" y="152117"/>
                  </a:lnTo>
                  <a:lnTo>
                    <a:pt x="53233" y="109256"/>
                  </a:lnTo>
                  <a:lnTo>
                    <a:pt x="80511" y="72240"/>
                  </a:lnTo>
                  <a:lnTo>
                    <a:pt x="112098" y="41938"/>
                  </a:lnTo>
                  <a:lnTo>
                    <a:pt x="147354" y="19218"/>
                  </a:lnTo>
                  <a:lnTo>
                    <a:pt x="185639" y="4949"/>
                  </a:lnTo>
                  <a:lnTo>
                    <a:pt x="226313" y="0"/>
                  </a:lnTo>
                  <a:lnTo>
                    <a:pt x="266988" y="4949"/>
                  </a:lnTo>
                  <a:lnTo>
                    <a:pt x="305273" y="19218"/>
                  </a:lnTo>
                  <a:lnTo>
                    <a:pt x="340529" y="41938"/>
                  </a:lnTo>
                  <a:lnTo>
                    <a:pt x="372116" y="72240"/>
                  </a:lnTo>
                  <a:lnTo>
                    <a:pt x="399394" y="109256"/>
                  </a:lnTo>
                  <a:lnTo>
                    <a:pt x="421724" y="152117"/>
                  </a:lnTo>
                  <a:lnTo>
                    <a:pt x="438466" y="199955"/>
                  </a:lnTo>
                  <a:lnTo>
                    <a:pt x="448981" y="251901"/>
                  </a:lnTo>
                  <a:lnTo>
                    <a:pt x="452627" y="307086"/>
                  </a:lnTo>
                  <a:lnTo>
                    <a:pt x="448981" y="362270"/>
                  </a:lnTo>
                  <a:lnTo>
                    <a:pt x="438466" y="414216"/>
                  </a:lnTo>
                  <a:lnTo>
                    <a:pt x="421724" y="462054"/>
                  </a:lnTo>
                  <a:lnTo>
                    <a:pt x="399394" y="504915"/>
                  </a:lnTo>
                  <a:lnTo>
                    <a:pt x="372116" y="541931"/>
                  </a:lnTo>
                  <a:lnTo>
                    <a:pt x="340529" y="572233"/>
                  </a:lnTo>
                  <a:lnTo>
                    <a:pt x="305273" y="594953"/>
                  </a:lnTo>
                  <a:lnTo>
                    <a:pt x="266988" y="609222"/>
                  </a:lnTo>
                  <a:lnTo>
                    <a:pt x="226313" y="614171"/>
                  </a:lnTo>
                  <a:lnTo>
                    <a:pt x="185639" y="609222"/>
                  </a:lnTo>
                  <a:lnTo>
                    <a:pt x="147354" y="594953"/>
                  </a:lnTo>
                  <a:lnTo>
                    <a:pt x="112098" y="572233"/>
                  </a:lnTo>
                  <a:lnTo>
                    <a:pt x="80511" y="541931"/>
                  </a:lnTo>
                  <a:lnTo>
                    <a:pt x="53233" y="504915"/>
                  </a:lnTo>
                  <a:lnTo>
                    <a:pt x="30903" y="462054"/>
                  </a:lnTo>
                  <a:lnTo>
                    <a:pt x="14161" y="414216"/>
                  </a:lnTo>
                  <a:lnTo>
                    <a:pt x="3646" y="362270"/>
                  </a:lnTo>
                  <a:lnTo>
                    <a:pt x="0" y="307086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6277736" y="4108144"/>
            <a:ext cx="20764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0">
                <a:latin typeface="Arial"/>
                <a:cs typeface="Arial"/>
              </a:rPr>
              <a:t>∑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6739128" y="4248911"/>
            <a:ext cx="295910" cy="208915"/>
            <a:chOff x="6739128" y="4248911"/>
            <a:chExt cx="295910" cy="208915"/>
          </a:xfrm>
        </p:grpSpPr>
        <p:sp>
          <p:nvSpPr>
            <p:cNvPr id="12" name="object 12" descr=""/>
            <p:cNvSpPr/>
            <p:nvPr/>
          </p:nvSpPr>
          <p:spPr>
            <a:xfrm>
              <a:off x="6749034" y="4258817"/>
              <a:ext cx="276225" cy="189230"/>
            </a:xfrm>
            <a:custGeom>
              <a:avLst/>
              <a:gdLst/>
              <a:ahLst/>
              <a:cxnLst/>
              <a:rect l="l" t="t" r="r" b="b"/>
              <a:pathLst>
                <a:path w="276225" h="189229">
                  <a:moveTo>
                    <a:pt x="206883" y="0"/>
                  </a:moveTo>
                  <a:lnTo>
                    <a:pt x="206883" y="47243"/>
                  </a:lnTo>
                  <a:lnTo>
                    <a:pt x="0" y="47243"/>
                  </a:lnTo>
                  <a:lnTo>
                    <a:pt x="0" y="141731"/>
                  </a:lnTo>
                  <a:lnTo>
                    <a:pt x="206883" y="141731"/>
                  </a:lnTo>
                  <a:lnTo>
                    <a:pt x="206883" y="188975"/>
                  </a:lnTo>
                  <a:lnTo>
                    <a:pt x="275844" y="94487"/>
                  </a:lnTo>
                  <a:lnTo>
                    <a:pt x="2068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749034" y="4258817"/>
              <a:ext cx="276225" cy="189230"/>
            </a:xfrm>
            <a:custGeom>
              <a:avLst/>
              <a:gdLst/>
              <a:ahLst/>
              <a:cxnLst/>
              <a:rect l="l" t="t" r="r" b="b"/>
              <a:pathLst>
                <a:path w="276225" h="189229">
                  <a:moveTo>
                    <a:pt x="0" y="47243"/>
                  </a:moveTo>
                  <a:lnTo>
                    <a:pt x="206883" y="47243"/>
                  </a:lnTo>
                  <a:lnTo>
                    <a:pt x="206883" y="0"/>
                  </a:lnTo>
                  <a:lnTo>
                    <a:pt x="275844" y="94487"/>
                  </a:lnTo>
                  <a:lnTo>
                    <a:pt x="206883" y="188975"/>
                  </a:lnTo>
                  <a:lnTo>
                    <a:pt x="206883" y="141731"/>
                  </a:lnTo>
                  <a:lnTo>
                    <a:pt x="0" y="141731"/>
                  </a:lnTo>
                  <a:lnTo>
                    <a:pt x="0" y="47243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 descr=""/>
          <p:cNvGrpSpPr/>
          <p:nvPr/>
        </p:nvGrpSpPr>
        <p:grpSpPr>
          <a:xfrm>
            <a:off x="4276090" y="3130042"/>
            <a:ext cx="1869439" cy="1252220"/>
            <a:chOff x="4276090" y="3130042"/>
            <a:chExt cx="1869439" cy="1252220"/>
          </a:xfrm>
        </p:grpSpPr>
        <p:sp>
          <p:nvSpPr>
            <p:cNvPr id="15" name="object 15" descr=""/>
            <p:cNvSpPr/>
            <p:nvPr/>
          </p:nvSpPr>
          <p:spPr>
            <a:xfrm>
              <a:off x="5360543" y="4094988"/>
              <a:ext cx="784860" cy="287020"/>
            </a:xfrm>
            <a:custGeom>
              <a:avLst/>
              <a:gdLst/>
              <a:ahLst/>
              <a:cxnLst/>
              <a:rect l="l" t="t" r="r" b="b"/>
              <a:pathLst>
                <a:path w="784860" h="287020">
                  <a:moveTo>
                    <a:pt x="709930" y="210819"/>
                  </a:moveTo>
                  <a:lnTo>
                    <a:pt x="708820" y="238506"/>
                  </a:lnTo>
                  <a:lnTo>
                    <a:pt x="721868" y="239522"/>
                  </a:lnTo>
                  <a:lnTo>
                    <a:pt x="720344" y="259206"/>
                  </a:lnTo>
                  <a:lnTo>
                    <a:pt x="707991" y="259206"/>
                  </a:lnTo>
                  <a:lnTo>
                    <a:pt x="706882" y="286893"/>
                  </a:lnTo>
                  <a:lnTo>
                    <a:pt x="768395" y="259206"/>
                  </a:lnTo>
                  <a:lnTo>
                    <a:pt x="720344" y="259206"/>
                  </a:lnTo>
                  <a:lnTo>
                    <a:pt x="708028" y="258267"/>
                  </a:lnTo>
                  <a:lnTo>
                    <a:pt x="770482" y="258267"/>
                  </a:lnTo>
                  <a:lnTo>
                    <a:pt x="784479" y="251968"/>
                  </a:lnTo>
                  <a:lnTo>
                    <a:pt x="709930" y="210819"/>
                  </a:lnTo>
                  <a:close/>
                </a:path>
                <a:path w="784860" h="287020">
                  <a:moveTo>
                    <a:pt x="708820" y="238506"/>
                  </a:moveTo>
                  <a:lnTo>
                    <a:pt x="708028" y="258267"/>
                  </a:lnTo>
                  <a:lnTo>
                    <a:pt x="720344" y="259206"/>
                  </a:lnTo>
                  <a:lnTo>
                    <a:pt x="721868" y="239522"/>
                  </a:lnTo>
                  <a:lnTo>
                    <a:pt x="708820" y="238506"/>
                  </a:lnTo>
                  <a:close/>
                </a:path>
                <a:path w="784860" h="287020">
                  <a:moveTo>
                    <a:pt x="405945" y="126237"/>
                  </a:moveTo>
                  <a:lnTo>
                    <a:pt x="386080" y="126237"/>
                  </a:lnTo>
                  <a:lnTo>
                    <a:pt x="386461" y="128143"/>
                  </a:lnTo>
                  <a:lnTo>
                    <a:pt x="386249" y="128143"/>
                  </a:lnTo>
                  <a:lnTo>
                    <a:pt x="386588" y="131953"/>
                  </a:lnTo>
                  <a:lnTo>
                    <a:pt x="387350" y="138811"/>
                  </a:lnTo>
                  <a:lnTo>
                    <a:pt x="387514" y="139573"/>
                  </a:lnTo>
                  <a:lnTo>
                    <a:pt x="389128" y="145034"/>
                  </a:lnTo>
                  <a:lnTo>
                    <a:pt x="389255" y="145542"/>
                  </a:lnTo>
                  <a:lnTo>
                    <a:pt x="416052" y="177673"/>
                  </a:lnTo>
                  <a:lnTo>
                    <a:pt x="452882" y="199644"/>
                  </a:lnTo>
                  <a:lnTo>
                    <a:pt x="488061" y="214503"/>
                  </a:lnTo>
                  <a:lnTo>
                    <a:pt x="543433" y="231775"/>
                  </a:lnTo>
                  <a:lnTo>
                    <a:pt x="606552" y="245744"/>
                  </a:lnTo>
                  <a:lnTo>
                    <a:pt x="675386" y="255778"/>
                  </a:lnTo>
                  <a:lnTo>
                    <a:pt x="708028" y="258267"/>
                  </a:lnTo>
                  <a:lnTo>
                    <a:pt x="708820" y="238506"/>
                  </a:lnTo>
                  <a:lnTo>
                    <a:pt x="677799" y="236093"/>
                  </a:lnTo>
                  <a:lnTo>
                    <a:pt x="643636" y="231775"/>
                  </a:lnTo>
                  <a:lnTo>
                    <a:pt x="578866" y="219963"/>
                  </a:lnTo>
                  <a:lnTo>
                    <a:pt x="520700" y="204724"/>
                  </a:lnTo>
                  <a:lnTo>
                    <a:pt x="483362" y="191388"/>
                  </a:lnTo>
                  <a:lnTo>
                    <a:pt x="443484" y="172338"/>
                  </a:lnTo>
                  <a:lnTo>
                    <a:pt x="413385" y="147955"/>
                  </a:lnTo>
                  <a:lnTo>
                    <a:pt x="408368" y="139573"/>
                  </a:lnTo>
                  <a:lnTo>
                    <a:pt x="408178" y="139573"/>
                  </a:lnTo>
                  <a:lnTo>
                    <a:pt x="407543" y="137922"/>
                  </a:lnTo>
                  <a:lnTo>
                    <a:pt x="407690" y="137922"/>
                  </a:lnTo>
                  <a:lnTo>
                    <a:pt x="407014" y="135636"/>
                  </a:lnTo>
                  <a:lnTo>
                    <a:pt x="406527" y="133985"/>
                  </a:lnTo>
                  <a:lnTo>
                    <a:pt x="406724" y="133985"/>
                  </a:lnTo>
                  <a:lnTo>
                    <a:pt x="406273" y="129920"/>
                  </a:lnTo>
                  <a:lnTo>
                    <a:pt x="406114" y="128143"/>
                  </a:lnTo>
                  <a:lnTo>
                    <a:pt x="386461" y="128143"/>
                  </a:lnTo>
                  <a:lnTo>
                    <a:pt x="386167" y="127219"/>
                  </a:lnTo>
                  <a:lnTo>
                    <a:pt x="406032" y="127219"/>
                  </a:lnTo>
                  <a:lnTo>
                    <a:pt x="405945" y="126237"/>
                  </a:lnTo>
                  <a:close/>
                </a:path>
                <a:path w="784860" h="287020">
                  <a:moveTo>
                    <a:pt x="407543" y="137922"/>
                  </a:moveTo>
                  <a:lnTo>
                    <a:pt x="408178" y="139573"/>
                  </a:lnTo>
                  <a:lnTo>
                    <a:pt x="407902" y="138641"/>
                  </a:lnTo>
                  <a:lnTo>
                    <a:pt x="407543" y="137922"/>
                  </a:lnTo>
                  <a:close/>
                </a:path>
                <a:path w="784860" h="287020">
                  <a:moveTo>
                    <a:pt x="407902" y="138641"/>
                  </a:moveTo>
                  <a:lnTo>
                    <a:pt x="408178" y="139573"/>
                  </a:lnTo>
                  <a:lnTo>
                    <a:pt x="408368" y="139573"/>
                  </a:lnTo>
                  <a:lnTo>
                    <a:pt x="407902" y="138641"/>
                  </a:lnTo>
                  <a:close/>
                </a:path>
                <a:path w="784860" h="287020">
                  <a:moveTo>
                    <a:pt x="407690" y="137922"/>
                  </a:moveTo>
                  <a:lnTo>
                    <a:pt x="407543" y="137922"/>
                  </a:lnTo>
                  <a:lnTo>
                    <a:pt x="407902" y="138641"/>
                  </a:lnTo>
                  <a:lnTo>
                    <a:pt x="407690" y="137922"/>
                  </a:lnTo>
                  <a:close/>
                </a:path>
                <a:path w="784860" h="287020">
                  <a:moveTo>
                    <a:pt x="406527" y="133985"/>
                  </a:moveTo>
                  <a:lnTo>
                    <a:pt x="406908" y="135636"/>
                  </a:lnTo>
                  <a:lnTo>
                    <a:pt x="406843" y="135056"/>
                  </a:lnTo>
                  <a:lnTo>
                    <a:pt x="406527" y="133985"/>
                  </a:lnTo>
                  <a:close/>
                </a:path>
                <a:path w="784860" h="287020">
                  <a:moveTo>
                    <a:pt x="406843" y="135056"/>
                  </a:moveTo>
                  <a:lnTo>
                    <a:pt x="406908" y="135636"/>
                  </a:lnTo>
                  <a:lnTo>
                    <a:pt x="406843" y="135056"/>
                  </a:lnTo>
                  <a:close/>
                </a:path>
                <a:path w="784860" h="287020">
                  <a:moveTo>
                    <a:pt x="406724" y="133985"/>
                  </a:moveTo>
                  <a:lnTo>
                    <a:pt x="406527" y="133985"/>
                  </a:lnTo>
                  <a:lnTo>
                    <a:pt x="406843" y="135056"/>
                  </a:lnTo>
                  <a:lnTo>
                    <a:pt x="406724" y="133985"/>
                  </a:lnTo>
                  <a:close/>
                </a:path>
                <a:path w="784860" h="287020">
                  <a:moveTo>
                    <a:pt x="386080" y="126237"/>
                  </a:moveTo>
                  <a:lnTo>
                    <a:pt x="386167" y="127219"/>
                  </a:lnTo>
                  <a:lnTo>
                    <a:pt x="386461" y="128143"/>
                  </a:lnTo>
                  <a:lnTo>
                    <a:pt x="386080" y="126237"/>
                  </a:lnTo>
                  <a:close/>
                </a:path>
                <a:path w="784860" h="287020">
                  <a:moveTo>
                    <a:pt x="405434" y="122555"/>
                  </a:moveTo>
                  <a:lnTo>
                    <a:pt x="384683" y="122555"/>
                  </a:lnTo>
                  <a:lnTo>
                    <a:pt x="385318" y="123951"/>
                  </a:lnTo>
                  <a:lnTo>
                    <a:pt x="385208" y="124206"/>
                  </a:lnTo>
                  <a:lnTo>
                    <a:pt x="386167" y="127219"/>
                  </a:lnTo>
                  <a:lnTo>
                    <a:pt x="386080" y="126237"/>
                  </a:lnTo>
                  <a:lnTo>
                    <a:pt x="405945" y="126237"/>
                  </a:lnTo>
                  <a:lnTo>
                    <a:pt x="405765" y="124206"/>
                  </a:lnTo>
                  <a:lnTo>
                    <a:pt x="405714" y="123951"/>
                  </a:lnTo>
                  <a:lnTo>
                    <a:pt x="385318" y="123951"/>
                  </a:lnTo>
                  <a:lnTo>
                    <a:pt x="384794" y="122904"/>
                  </a:lnTo>
                  <a:lnTo>
                    <a:pt x="405504" y="122904"/>
                  </a:lnTo>
                  <a:lnTo>
                    <a:pt x="405434" y="122555"/>
                  </a:lnTo>
                  <a:close/>
                </a:path>
                <a:path w="784860" h="287020">
                  <a:moveTo>
                    <a:pt x="384683" y="122555"/>
                  </a:moveTo>
                  <a:lnTo>
                    <a:pt x="384794" y="122904"/>
                  </a:lnTo>
                  <a:lnTo>
                    <a:pt x="385318" y="123951"/>
                  </a:lnTo>
                  <a:lnTo>
                    <a:pt x="384683" y="122555"/>
                  </a:lnTo>
                  <a:close/>
                </a:path>
                <a:path w="784860" h="287020">
                  <a:moveTo>
                    <a:pt x="254" y="0"/>
                  </a:moveTo>
                  <a:lnTo>
                    <a:pt x="0" y="19812"/>
                  </a:lnTo>
                  <a:lnTo>
                    <a:pt x="37084" y="20447"/>
                  </a:lnTo>
                  <a:lnTo>
                    <a:pt x="73533" y="22606"/>
                  </a:lnTo>
                  <a:lnTo>
                    <a:pt x="144399" y="30099"/>
                  </a:lnTo>
                  <a:lnTo>
                    <a:pt x="210693" y="42037"/>
                  </a:lnTo>
                  <a:lnTo>
                    <a:pt x="255905" y="53212"/>
                  </a:lnTo>
                  <a:lnTo>
                    <a:pt x="296037" y="65912"/>
                  </a:lnTo>
                  <a:lnTo>
                    <a:pt x="340106" y="84962"/>
                  </a:lnTo>
                  <a:lnTo>
                    <a:pt x="375920" y="110109"/>
                  </a:lnTo>
                  <a:lnTo>
                    <a:pt x="384794" y="122904"/>
                  </a:lnTo>
                  <a:lnTo>
                    <a:pt x="384683" y="122555"/>
                  </a:lnTo>
                  <a:lnTo>
                    <a:pt x="405434" y="122555"/>
                  </a:lnTo>
                  <a:lnTo>
                    <a:pt x="405384" y="122300"/>
                  </a:lnTo>
                  <a:lnTo>
                    <a:pt x="403606" y="116712"/>
                  </a:lnTo>
                  <a:lnTo>
                    <a:pt x="403352" y="115697"/>
                  </a:lnTo>
                  <a:lnTo>
                    <a:pt x="403098" y="115316"/>
                  </a:lnTo>
                  <a:lnTo>
                    <a:pt x="399669" y="108457"/>
                  </a:lnTo>
                  <a:lnTo>
                    <a:pt x="395097" y="101854"/>
                  </a:lnTo>
                  <a:lnTo>
                    <a:pt x="358648" y="72517"/>
                  </a:lnTo>
                  <a:lnTo>
                    <a:pt x="315214" y="51943"/>
                  </a:lnTo>
                  <a:lnTo>
                    <a:pt x="275336" y="38226"/>
                  </a:lnTo>
                  <a:lnTo>
                    <a:pt x="214503" y="22606"/>
                  </a:lnTo>
                  <a:lnTo>
                    <a:pt x="146939" y="10413"/>
                  </a:lnTo>
                  <a:lnTo>
                    <a:pt x="74549" y="2793"/>
                  </a:lnTo>
                  <a:lnTo>
                    <a:pt x="37465" y="635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4282440" y="3136392"/>
              <a:ext cx="1051560" cy="307975"/>
            </a:xfrm>
            <a:custGeom>
              <a:avLst/>
              <a:gdLst/>
              <a:ahLst/>
              <a:cxnLst/>
              <a:rect l="l" t="t" r="r" b="b"/>
              <a:pathLst>
                <a:path w="1051560" h="307975">
                  <a:moveTo>
                    <a:pt x="1051560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1051560" y="307848"/>
                  </a:lnTo>
                  <a:lnTo>
                    <a:pt x="10515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282440" y="3136392"/>
              <a:ext cx="1051560" cy="307975"/>
            </a:xfrm>
            <a:custGeom>
              <a:avLst/>
              <a:gdLst/>
              <a:ahLst/>
              <a:cxnLst/>
              <a:rect l="l" t="t" r="r" b="b"/>
              <a:pathLst>
                <a:path w="1051560" h="307975">
                  <a:moveTo>
                    <a:pt x="920114" y="0"/>
                  </a:moveTo>
                  <a:lnTo>
                    <a:pt x="920114" y="307848"/>
                  </a:lnTo>
                </a:path>
                <a:path w="1051560" h="307975">
                  <a:moveTo>
                    <a:pt x="0" y="307848"/>
                  </a:moveTo>
                  <a:lnTo>
                    <a:pt x="1051560" y="307848"/>
                  </a:lnTo>
                  <a:lnTo>
                    <a:pt x="1051560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4413884" y="3136392"/>
            <a:ext cx="788670" cy="307975"/>
          </a:xfrm>
          <a:prstGeom prst="rect">
            <a:avLst/>
          </a:prstGeom>
          <a:solidFill>
            <a:srgbClr val="FFFFFF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63195">
              <a:lnSpc>
                <a:spcPts val="2355"/>
              </a:lnSpc>
            </a:pPr>
            <a:r>
              <a:rPr dirty="0" sz="2000" spc="-25" i="1">
                <a:latin typeface="Arial"/>
                <a:cs typeface="Arial"/>
              </a:rPr>
              <a:t>NN</a:t>
            </a:r>
            <a:r>
              <a:rPr dirty="0" baseline="25641" sz="1950" spc="-37" i="1">
                <a:latin typeface="Arial"/>
                <a:cs typeface="Arial"/>
              </a:rPr>
              <a:t>1</a:t>
            </a:r>
            <a:endParaRPr baseline="25641" sz="1950">
              <a:latin typeface="Arial"/>
              <a:cs typeface="Arial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2483866" y="2907538"/>
            <a:ext cx="494665" cy="709295"/>
            <a:chOff x="2483866" y="2907538"/>
            <a:chExt cx="494665" cy="709295"/>
          </a:xfrm>
        </p:grpSpPr>
        <p:sp>
          <p:nvSpPr>
            <p:cNvPr id="20" name="object 20" descr=""/>
            <p:cNvSpPr/>
            <p:nvPr/>
          </p:nvSpPr>
          <p:spPr>
            <a:xfrm>
              <a:off x="2490216" y="2913888"/>
              <a:ext cx="481965" cy="696595"/>
            </a:xfrm>
            <a:custGeom>
              <a:avLst/>
              <a:gdLst/>
              <a:ahLst/>
              <a:cxnLst/>
              <a:rect l="l" t="t" r="r" b="b"/>
              <a:pathLst>
                <a:path w="481964" h="696595">
                  <a:moveTo>
                    <a:pt x="481583" y="0"/>
                  </a:moveTo>
                  <a:lnTo>
                    <a:pt x="0" y="0"/>
                  </a:lnTo>
                  <a:lnTo>
                    <a:pt x="0" y="696468"/>
                  </a:lnTo>
                  <a:lnTo>
                    <a:pt x="481583" y="696468"/>
                  </a:lnTo>
                  <a:lnTo>
                    <a:pt x="4815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490216" y="2913888"/>
              <a:ext cx="481965" cy="696595"/>
            </a:xfrm>
            <a:custGeom>
              <a:avLst/>
              <a:gdLst/>
              <a:ahLst/>
              <a:cxnLst/>
              <a:rect l="l" t="t" r="r" b="b"/>
              <a:pathLst>
                <a:path w="481964" h="696595">
                  <a:moveTo>
                    <a:pt x="60197" y="0"/>
                  </a:moveTo>
                  <a:lnTo>
                    <a:pt x="60197" y="696468"/>
                  </a:lnTo>
                </a:path>
                <a:path w="481964" h="696595">
                  <a:moveTo>
                    <a:pt x="0" y="86995"/>
                  </a:moveTo>
                  <a:lnTo>
                    <a:pt x="481583" y="86995"/>
                  </a:lnTo>
                </a:path>
                <a:path w="481964" h="696595">
                  <a:moveTo>
                    <a:pt x="0" y="696468"/>
                  </a:moveTo>
                  <a:lnTo>
                    <a:pt x="481583" y="696468"/>
                  </a:lnTo>
                  <a:lnTo>
                    <a:pt x="481583" y="0"/>
                  </a:lnTo>
                  <a:lnTo>
                    <a:pt x="0" y="0"/>
                  </a:lnTo>
                  <a:lnTo>
                    <a:pt x="0" y="69646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2550414" y="3000882"/>
            <a:ext cx="421640" cy="609600"/>
          </a:xfrm>
          <a:prstGeom prst="rect">
            <a:avLst/>
          </a:prstGeom>
          <a:solidFill>
            <a:srgbClr val="FFFFFF"/>
          </a:solidFill>
          <a:ln w="12191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69850">
              <a:lnSpc>
                <a:spcPts val="1755"/>
              </a:lnSpc>
            </a:pPr>
            <a:r>
              <a:rPr dirty="0" baseline="-16666" sz="3000" spc="-37" i="1">
                <a:latin typeface="Arial"/>
                <a:cs typeface="Arial"/>
              </a:rPr>
              <a:t>T</a:t>
            </a:r>
            <a:r>
              <a:rPr dirty="0" sz="1300" spc="-25" i="1">
                <a:latin typeface="Arial"/>
                <a:cs typeface="Arial"/>
              </a:rPr>
              <a:t>1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3017266" y="3546094"/>
            <a:ext cx="494665" cy="709295"/>
            <a:chOff x="3017266" y="3546094"/>
            <a:chExt cx="494665" cy="709295"/>
          </a:xfrm>
        </p:grpSpPr>
        <p:sp>
          <p:nvSpPr>
            <p:cNvPr id="24" name="object 24" descr=""/>
            <p:cNvSpPr/>
            <p:nvPr/>
          </p:nvSpPr>
          <p:spPr>
            <a:xfrm>
              <a:off x="3023616" y="3552444"/>
              <a:ext cx="481965" cy="696595"/>
            </a:xfrm>
            <a:custGeom>
              <a:avLst/>
              <a:gdLst/>
              <a:ahLst/>
              <a:cxnLst/>
              <a:rect l="l" t="t" r="r" b="b"/>
              <a:pathLst>
                <a:path w="481964" h="696595">
                  <a:moveTo>
                    <a:pt x="481583" y="0"/>
                  </a:moveTo>
                  <a:lnTo>
                    <a:pt x="0" y="0"/>
                  </a:lnTo>
                  <a:lnTo>
                    <a:pt x="0" y="696467"/>
                  </a:lnTo>
                  <a:lnTo>
                    <a:pt x="481583" y="696467"/>
                  </a:lnTo>
                  <a:lnTo>
                    <a:pt x="4815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3023616" y="3552444"/>
              <a:ext cx="481965" cy="696595"/>
            </a:xfrm>
            <a:custGeom>
              <a:avLst/>
              <a:gdLst/>
              <a:ahLst/>
              <a:cxnLst/>
              <a:rect l="l" t="t" r="r" b="b"/>
              <a:pathLst>
                <a:path w="481964" h="696595">
                  <a:moveTo>
                    <a:pt x="60197" y="0"/>
                  </a:moveTo>
                  <a:lnTo>
                    <a:pt x="60197" y="696467"/>
                  </a:lnTo>
                </a:path>
                <a:path w="481964" h="696595">
                  <a:moveTo>
                    <a:pt x="0" y="86994"/>
                  </a:moveTo>
                  <a:lnTo>
                    <a:pt x="481583" y="86994"/>
                  </a:lnTo>
                </a:path>
                <a:path w="481964" h="696595">
                  <a:moveTo>
                    <a:pt x="0" y="696467"/>
                  </a:moveTo>
                  <a:lnTo>
                    <a:pt x="481583" y="696467"/>
                  </a:lnTo>
                  <a:lnTo>
                    <a:pt x="481583" y="0"/>
                  </a:lnTo>
                  <a:lnTo>
                    <a:pt x="0" y="0"/>
                  </a:lnTo>
                  <a:lnTo>
                    <a:pt x="0" y="696467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3064510" y="3543680"/>
            <a:ext cx="46609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105"/>
              </a:spcBef>
            </a:pPr>
            <a:r>
              <a:rPr dirty="0" baseline="-16666" sz="3000" spc="-37" i="1">
                <a:latin typeface="Arial"/>
                <a:cs typeface="Arial"/>
              </a:rPr>
              <a:t>T</a:t>
            </a:r>
            <a:r>
              <a:rPr dirty="0" sz="1300" spc="-25" i="1">
                <a:latin typeface="Arial"/>
                <a:cs typeface="Arial"/>
              </a:rPr>
              <a:t>2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3017266" y="5161534"/>
            <a:ext cx="494665" cy="709295"/>
            <a:chOff x="3017266" y="5161534"/>
            <a:chExt cx="494665" cy="709295"/>
          </a:xfrm>
        </p:grpSpPr>
        <p:sp>
          <p:nvSpPr>
            <p:cNvPr id="28" name="object 28" descr=""/>
            <p:cNvSpPr/>
            <p:nvPr/>
          </p:nvSpPr>
          <p:spPr>
            <a:xfrm>
              <a:off x="3023616" y="5167884"/>
              <a:ext cx="481965" cy="696595"/>
            </a:xfrm>
            <a:custGeom>
              <a:avLst/>
              <a:gdLst/>
              <a:ahLst/>
              <a:cxnLst/>
              <a:rect l="l" t="t" r="r" b="b"/>
              <a:pathLst>
                <a:path w="481964" h="696595">
                  <a:moveTo>
                    <a:pt x="481583" y="0"/>
                  </a:moveTo>
                  <a:lnTo>
                    <a:pt x="0" y="0"/>
                  </a:lnTo>
                  <a:lnTo>
                    <a:pt x="0" y="696467"/>
                  </a:lnTo>
                  <a:lnTo>
                    <a:pt x="481583" y="696467"/>
                  </a:lnTo>
                  <a:lnTo>
                    <a:pt x="4815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3023616" y="5167884"/>
              <a:ext cx="481965" cy="696595"/>
            </a:xfrm>
            <a:custGeom>
              <a:avLst/>
              <a:gdLst/>
              <a:ahLst/>
              <a:cxnLst/>
              <a:rect l="l" t="t" r="r" b="b"/>
              <a:pathLst>
                <a:path w="481964" h="696595">
                  <a:moveTo>
                    <a:pt x="60197" y="0"/>
                  </a:moveTo>
                  <a:lnTo>
                    <a:pt x="60197" y="696468"/>
                  </a:lnTo>
                </a:path>
                <a:path w="481964" h="696595">
                  <a:moveTo>
                    <a:pt x="0" y="86995"/>
                  </a:moveTo>
                  <a:lnTo>
                    <a:pt x="481583" y="86995"/>
                  </a:lnTo>
                </a:path>
                <a:path w="481964" h="696595">
                  <a:moveTo>
                    <a:pt x="0" y="696468"/>
                  </a:moveTo>
                  <a:lnTo>
                    <a:pt x="481583" y="696468"/>
                  </a:lnTo>
                  <a:lnTo>
                    <a:pt x="481583" y="0"/>
                  </a:lnTo>
                  <a:lnTo>
                    <a:pt x="0" y="0"/>
                  </a:lnTo>
                  <a:lnTo>
                    <a:pt x="0" y="69646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 txBox="1"/>
          <p:nvPr/>
        </p:nvSpPr>
        <p:spPr>
          <a:xfrm>
            <a:off x="3083814" y="5254878"/>
            <a:ext cx="421640" cy="609600"/>
          </a:xfrm>
          <a:prstGeom prst="rect">
            <a:avLst/>
          </a:prstGeom>
          <a:solidFill>
            <a:srgbClr val="FFFFFF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635">
              <a:lnSpc>
                <a:spcPts val="1755"/>
              </a:lnSpc>
            </a:pPr>
            <a:r>
              <a:rPr dirty="0" baseline="-16666" sz="3000" spc="-37" i="1">
                <a:latin typeface="Arial"/>
                <a:cs typeface="Arial"/>
              </a:rPr>
              <a:t>T</a:t>
            </a:r>
            <a:r>
              <a:rPr dirty="0" sz="1300" spc="-25" i="1">
                <a:latin typeface="Arial"/>
                <a:cs typeface="Arial"/>
              </a:rPr>
              <a:t>M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4288282" y="3972814"/>
            <a:ext cx="1064260" cy="320675"/>
            <a:chOff x="4288282" y="3972814"/>
            <a:chExt cx="1064260" cy="320675"/>
          </a:xfrm>
        </p:grpSpPr>
        <p:sp>
          <p:nvSpPr>
            <p:cNvPr id="32" name="object 32" descr=""/>
            <p:cNvSpPr/>
            <p:nvPr/>
          </p:nvSpPr>
          <p:spPr>
            <a:xfrm>
              <a:off x="4294632" y="3979164"/>
              <a:ext cx="1051560" cy="307975"/>
            </a:xfrm>
            <a:custGeom>
              <a:avLst/>
              <a:gdLst/>
              <a:ahLst/>
              <a:cxnLst/>
              <a:rect l="l" t="t" r="r" b="b"/>
              <a:pathLst>
                <a:path w="1051560" h="307975">
                  <a:moveTo>
                    <a:pt x="1051560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1051560" y="307848"/>
                  </a:lnTo>
                  <a:lnTo>
                    <a:pt x="10515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4294632" y="3979164"/>
              <a:ext cx="1051560" cy="307975"/>
            </a:xfrm>
            <a:custGeom>
              <a:avLst/>
              <a:gdLst/>
              <a:ahLst/>
              <a:cxnLst/>
              <a:rect l="l" t="t" r="r" b="b"/>
              <a:pathLst>
                <a:path w="1051560" h="307975">
                  <a:moveTo>
                    <a:pt x="920114" y="0"/>
                  </a:moveTo>
                  <a:lnTo>
                    <a:pt x="920114" y="307848"/>
                  </a:lnTo>
                </a:path>
                <a:path w="1051560" h="307975">
                  <a:moveTo>
                    <a:pt x="0" y="307848"/>
                  </a:moveTo>
                  <a:lnTo>
                    <a:pt x="1051560" y="307848"/>
                  </a:lnTo>
                  <a:lnTo>
                    <a:pt x="1051560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4426077" y="3979164"/>
            <a:ext cx="788670" cy="307975"/>
          </a:xfrm>
          <a:prstGeom prst="rect">
            <a:avLst/>
          </a:prstGeom>
          <a:solidFill>
            <a:srgbClr val="FFFFFF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63195">
              <a:lnSpc>
                <a:spcPts val="2355"/>
              </a:lnSpc>
            </a:pPr>
            <a:r>
              <a:rPr dirty="0" sz="2000" spc="-25" i="1">
                <a:latin typeface="Arial"/>
                <a:cs typeface="Arial"/>
              </a:rPr>
              <a:t>NN</a:t>
            </a:r>
            <a:r>
              <a:rPr dirty="0" baseline="25641" sz="1950" spc="-37" i="1">
                <a:latin typeface="Arial"/>
                <a:cs typeface="Arial"/>
              </a:rPr>
              <a:t>2</a:t>
            </a:r>
            <a:endParaRPr baseline="25641" sz="1950">
              <a:latin typeface="Arial"/>
              <a:cs typeface="Arial"/>
            </a:endParaRPr>
          </a:p>
        </p:txBody>
      </p:sp>
      <p:grpSp>
        <p:nvGrpSpPr>
          <p:cNvPr id="35" name="object 35" descr=""/>
          <p:cNvGrpSpPr/>
          <p:nvPr/>
        </p:nvGrpSpPr>
        <p:grpSpPr>
          <a:xfrm>
            <a:off x="4321809" y="5553202"/>
            <a:ext cx="1066165" cy="320675"/>
            <a:chOff x="4321809" y="5553202"/>
            <a:chExt cx="1066165" cy="320675"/>
          </a:xfrm>
        </p:grpSpPr>
        <p:sp>
          <p:nvSpPr>
            <p:cNvPr id="36" name="object 36" descr=""/>
            <p:cNvSpPr/>
            <p:nvPr/>
          </p:nvSpPr>
          <p:spPr>
            <a:xfrm>
              <a:off x="4328159" y="5559552"/>
              <a:ext cx="1053465" cy="307975"/>
            </a:xfrm>
            <a:custGeom>
              <a:avLst/>
              <a:gdLst/>
              <a:ahLst/>
              <a:cxnLst/>
              <a:rect l="l" t="t" r="r" b="b"/>
              <a:pathLst>
                <a:path w="1053464" h="307975">
                  <a:moveTo>
                    <a:pt x="1053084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1053084" y="307848"/>
                  </a:lnTo>
                  <a:lnTo>
                    <a:pt x="10530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4328159" y="5559552"/>
              <a:ext cx="1053465" cy="307975"/>
            </a:xfrm>
            <a:custGeom>
              <a:avLst/>
              <a:gdLst/>
              <a:ahLst/>
              <a:cxnLst/>
              <a:rect l="l" t="t" r="r" b="b"/>
              <a:pathLst>
                <a:path w="1053464" h="307975">
                  <a:moveTo>
                    <a:pt x="921385" y="0"/>
                  </a:moveTo>
                  <a:lnTo>
                    <a:pt x="921385" y="307848"/>
                  </a:lnTo>
                </a:path>
                <a:path w="1053464" h="307975">
                  <a:moveTo>
                    <a:pt x="0" y="307848"/>
                  </a:moveTo>
                  <a:lnTo>
                    <a:pt x="1053084" y="307848"/>
                  </a:lnTo>
                  <a:lnTo>
                    <a:pt x="1053084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 descr=""/>
          <p:cNvSpPr txBox="1"/>
          <p:nvPr/>
        </p:nvSpPr>
        <p:spPr>
          <a:xfrm>
            <a:off x="4459732" y="5559552"/>
            <a:ext cx="789940" cy="307975"/>
          </a:xfrm>
          <a:prstGeom prst="rect">
            <a:avLst/>
          </a:prstGeom>
          <a:solidFill>
            <a:srgbClr val="FFFFFF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40970">
              <a:lnSpc>
                <a:spcPts val="2355"/>
              </a:lnSpc>
            </a:pPr>
            <a:r>
              <a:rPr dirty="0" sz="2000" spc="-25" i="1">
                <a:latin typeface="Arial"/>
                <a:cs typeface="Arial"/>
              </a:rPr>
              <a:t>NN</a:t>
            </a:r>
            <a:r>
              <a:rPr dirty="0" baseline="25641" sz="1950" spc="-37" i="1">
                <a:latin typeface="Arial"/>
                <a:cs typeface="Arial"/>
              </a:rPr>
              <a:t>M</a:t>
            </a:r>
            <a:endParaRPr baseline="25641" sz="1950">
              <a:latin typeface="Arial"/>
              <a:cs typeface="Arial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7164451" y="4014927"/>
            <a:ext cx="122682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 b="1">
                <a:latin typeface="Arial"/>
                <a:cs typeface="Arial"/>
              </a:rPr>
              <a:t>Ensemble</a:t>
            </a:r>
            <a:endParaRPr sz="2000">
              <a:latin typeface="Arial"/>
              <a:cs typeface="Arial"/>
            </a:endParaRPr>
          </a:p>
          <a:p>
            <a:pPr marL="82550">
              <a:lnSpc>
                <a:spcPct val="100000"/>
              </a:lnSpc>
            </a:pPr>
            <a:r>
              <a:rPr dirty="0" sz="2000" spc="-10" b="1">
                <a:latin typeface="Arial"/>
                <a:cs typeface="Arial"/>
              </a:rPr>
              <a:t>Decision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0" name="object 40" descr=""/>
          <p:cNvSpPr/>
          <p:nvPr/>
        </p:nvSpPr>
        <p:spPr>
          <a:xfrm>
            <a:off x="5326507" y="3280917"/>
            <a:ext cx="875665" cy="2402205"/>
          </a:xfrm>
          <a:custGeom>
            <a:avLst/>
            <a:gdLst/>
            <a:ahLst/>
            <a:cxnLst/>
            <a:rect l="l" t="t" r="r" b="b"/>
            <a:pathLst>
              <a:path w="875664" h="2402204">
                <a:moveTo>
                  <a:pt x="873887" y="1280287"/>
                </a:moveTo>
                <a:lnTo>
                  <a:pt x="801116" y="1235964"/>
                </a:lnTo>
                <a:lnTo>
                  <a:pt x="798753" y="1264094"/>
                </a:lnTo>
                <a:lnTo>
                  <a:pt x="798068" y="1264031"/>
                </a:lnTo>
                <a:lnTo>
                  <a:pt x="796544" y="1264031"/>
                </a:lnTo>
                <a:lnTo>
                  <a:pt x="782701" y="1266317"/>
                </a:lnTo>
                <a:lnTo>
                  <a:pt x="769620" y="1269873"/>
                </a:lnTo>
                <a:lnTo>
                  <a:pt x="758190" y="1274699"/>
                </a:lnTo>
                <a:lnTo>
                  <a:pt x="757809" y="1274826"/>
                </a:lnTo>
                <a:lnTo>
                  <a:pt x="757047" y="1275334"/>
                </a:lnTo>
                <a:lnTo>
                  <a:pt x="744855" y="1282700"/>
                </a:lnTo>
                <a:lnTo>
                  <a:pt x="733425" y="1291844"/>
                </a:lnTo>
                <a:lnTo>
                  <a:pt x="707517" y="1324991"/>
                </a:lnTo>
                <a:lnTo>
                  <a:pt x="690118" y="1362837"/>
                </a:lnTo>
                <a:lnTo>
                  <a:pt x="679450" y="1401191"/>
                </a:lnTo>
                <a:lnTo>
                  <a:pt x="672592" y="1451991"/>
                </a:lnTo>
                <a:lnTo>
                  <a:pt x="669544" y="1491488"/>
                </a:lnTo>
                <a:lnTo>
                  <a:pt x="666851" y="1558163"/>
                </a:lnTo>
                <a:lnTo>
                  <a:pt x="665721" y="1605026"/>
                </a:lnTo>
                <a:lnTo>
                  <a:pt x="664197" y="1702435"/>
                </a:lnTo>
                <a:lnTo>
                  <a:pt x="663168" y="1751076"/>
                </a:lnTo>
                <a:lnTo>
                  <a:pt x="661797" y="1797558"/>
                </a:lnTo>
                <a:lnTo>
                  <a:pt x="659511" y="1842389"/>
                </a:lnTo>
                <a:lnTo>
                  <a:pt x="656209" y="1883791"/>
                </a:lnTo>
                <a:lnTo>
                  <a:pt x="648970" y="1937639"/>
                </a:lnTo>
                <a:lnTo>
                  <a:pt x="638302" y="1978279"/>
                </a:lnTo>
                <a:lnTo>
                  <a:pt x="614692" y="2008695"/>
                </a:lnTo>
                <a:lnTo>
                  <a:pt x="603986" y="2010029"/>
                </a:lnTo>
                <a:lnTo>
                  <a:pt x="598297" y="2009267"/>
                </a:lnTo>
                <a:lnTo>
                  <a:pt x="556895" y="1988312"/>
                </a:lnTo>
                <a:lnTo>
                  <a:pt x="485902" y="1932178"/>
                </a:lnTo>
                <a:lnTo>
                  <a:pt x="464439" y="1915668"/>
                </a:lnTo>
                <a:lnTo>
                  <a:pt x="453517" y="1907921"/>
                </a:lnTo>
                <a:lnTo>
                  <a:pt x="442468" y="1900682"/>
                </a:lnTo>
                <a:lnTo>
                  <a:pt x="434060" y="1895602"/>
                </a:lnTo>
                <a:lnTo>
                  <a:pt x="431546" y="1894078"/>
                </a:lnTo>
                <a:lnTo>
                  <a:pt x="386588" y="1876933"/>
                </a:lnTo>
                <a:lnTo>
                  <a:pt x="375285" y="1875790"/>
                </a:lnTo>
                <a:lnTo>
                  <a:pt x="365379" y="1876171"/>
                </a:lnTo>
                <a:lnTo>
                  <a:pt x="364363" y="1876171"/>
                </a:lnTo>
                <a:lnTo>
                  <a:pt x="363855" y="1876298"/>
                </a:lnTo>
                <a:lnTo>
                  <a:pt x="354330" y="1878076"/>
                </a:lnTo>
                <a:lnTo>
                  <a:pt x="353314" y="1878330"/>
                </a:lnTo>
                <a:lnTo>
                  <a:pt x="352679" y="1878584"/>
                </a:lnTo>
                <a:lnTo>
                  <a:pt x="343281" y="1882013"/>
                </a:lnTo>
                <a:lnTo>
                  <a:pt x="341757" y="1882775"/>
                </a:lnTo>
                <a:lnTo>
                  <a:pt x="303784" y="1912239"/>
                </a:lnTo>
                <a:lnTo>
                  <a:pt x="276733" y="1942719"/>
                </a:lnTo>
                <a:lnTo>
                  <a:pt x="250063" y="1979549"/>
                </a:lnTo>
                <a:lnTo>
                  <a:pt x="223774" y="2022094"/>
                </a:lnTo>
                <a:lnTo>
                  <a:pt x="189357" y="2085975"/>
                </a:lnTo>
                <a:lnTo>
                  <a:pt x="172212" y="2120773"/>
                </a:lnTo>
                <a:lnTo>
                  <a:pt x="155067" y="2156968"/>
                </a:lnTo>
                <a:lnTo>
                  <a:pt x="138176" y="2194560"/>
                </a:lnTo>
                <a:lnTo>
                  <a:pt x="121285" y="2233295"/>
                </a:lnTo>
                <a:lnTo>
                  <a:pt x="104394" y="2272792"/>
                </a:lnTo>
                <a:lnTo>
                  <a:pt x="87503" y="2313051"/>
                </a:lnTo>
                <a:lnTo>
                  <a:pt x="53975" y="2394496"/>
                </a:lnTo>
                <a:lnTo>
                  <a:pt x="72263" y="2402040"/>
                </a:lnTo>
                <a:lnTo>
                  <a:pt x="105791" y="2320594"/>
                </a:lnTo>
                <a:lnTo>
                  <a:pt x="122682" y="2280412"/>
                </a:lnTo>
                <a:lnTo>
                  <a:pt x="139446" y="2241042"/>
                </a:lnTo>
                <a:lnTo>
                  <a:pt x="156337" y="2202434"/>
                </a:lnTo>
                <a:lnTo>
                  <a:pt x="173101" y="2165223"/>
                </a:lnTo>
                <a:lnTo>
                  <a:pt x="190119" y="2129282"/>
                </a:lnTo>
                <a:lnTo>
                  <a:pt x="207010" y="2094738"/>
                </a:lnTo>
                <a:lnTo>
                  <a:pt x="241173" y="2031746"/>
                </a:lnTo>
                <a:lnTo>
                  <a:pt x="266700" y="1990217"/>
                </a:lnTo>
                <a:lnTo>
                  <a:pt x="292354" y="1954784"/>
                </a:lnTo>
                <a:lnTo>
                  <a:pt x="318135" y="1925967"/>
                </a:lnTo>
                <a:lnTo>
                  <a:pt x="350431" y="1900682"/>
                </a:lnTo>
                <a:lnTo>
                  <a:pt x="375793" y="1895602"/>
                </a:lnTo>
                <a:lnTo>
                  <a:pt x="384556" y="1896618"/>
                </a:lnTo>
                <a:lnTo>
                  <a:pt x="422275" y="1911604"/>
                </a:lnTo>
                <a:lnTo>
                  <a:pt x="473964" y="1947926"/>
                </a:lnTo>
                <a:lnTo>
                  <a:pt x="515239" y="1981454"/>
                </a:lnTo>
                <a:lnTo>
                  <a:pt x="535305" y="1997075"/>
                </a:lnTo>
                <a:lnTo>
                  <a:pt x="574167" y="2021586"/>
                </a:lnTo>
                <a:lnTo>
                  <a:pt x="602107" y="2029714"/>
                </a:lnTo>
                <a:lnTo>
                  <a:pt x="602742" y="2029841"/>
                </a:lnTo>
                <a:lnTo>
                  <a:pt x="603758" y="2029841"/>
                </a:lnTo>
                <a:lnTo>
                  <a:pt x="611378" y="2029587"/>
                </a:lnTo>
                <a:lnTo>
                  <a:pt x="612775" y="2029587"/>
                </a:lnTo>
                <a:lnTo>
                  <a:pt x="613537" y="2029333"/>
                </a:lnTo>
                <a:lnTo>
                  <a:pt x="620776" y="2027555"/>
                </a:lnTo>
                <a:lnTo>
                  <a:pt x="621411" y="2027301"/>
                </a:lnTo>
                <a:lnTo>
                  <a:pt x="637667" y="2016887"/>
                </a:lnTo>
                <a:lnTo>
                  <a:pt x="638175" y="2016506"/>
                </a:lnTo>
                <a:lnTo>
                  <a:pt x="639064" y="2015617"/>
                </a:lnTo>
                <a:lnTo>
                  <a:pt x="643470" y="2010156"/>
                </a:lnTo>
                <a:lnTo>
                  <a:pt x="643674" y="2009902"/>
                </a:lnTo>
                <a:lnTo>
                  <a:pt x="644283" y="2009140"/>
                </a:lnTo>
                <a:lnTo>
                  <a:pt x="644906" y="2008378"/>
                </a:lnTo>
                <a:lnTo>
                  <a:pt x="645287" y="2007997"/>
                </a:lnTo>
                <a:lnTo>
                  <a:pt x="645541" y="2007616"/>
                </a:lnTo>
                <a:lnTo>
                  <a:pt x="645795" y="2007108"/>
                </a:lnTo>
                <a:lnTo>
                  <a:pt x="645934" y="2006854"/>
                </a:lnTo>
                <a:lnTo>
                  <a:pt x="646620" y="2005711"/>
                </a:lnTo>
                <a:lnTo>
                  <a:pt x="648271" y="2002917"/>
                </a:lnTo>
                <a:lnTo>
                  <a:pt x="649020" y="2001647"/>
                </a:lnTo>
                <a:lnTo>
                  <a:pt x="651129" y="1998091"/>
                </a:lnTo>
                <a:lnTo>
                  <a:pt x="651573" y="1997075"/>
                </a:lnTo>
                <a:lnTo>
                  <a:pt x="664845" y="1957832"/>
                </a:lnTo>
                <a:lnTo>
                  <a:pt x="673735" y="1905635"/>
                </a:lnTo>
                <a:lnTo>
                  <a:pt x="677672" y="1865249"/>
                </a:lnTo>
                <a:lnTo>
                  <a:pt x="680516" y="1820291"/>
                </a:lnTo>
                <a:lnTo>
                  <a:pt x="683018" y="1750441"/>
                </a:lnTo>
                <a:lnTo>
                  <a:pt x="684022" y="1701927"/>
                </a:lnTo>
                <a:lnTo>
                  <a:pt x="685546" y="1604645"/>
                </a:lnTo>
                <a:lnTo>
                  <a:pt x="686574" y="1557655"/>
                </a:lnTo>
                <a:lnTo>
                  <a:pt x="688251" y="1512824"/>
                </a:lnTo>
                <a:lnTo>
                  <a:pt x="690753" y="1472565"/>
                </a:lnTo>
                <a:lnTo>
                  <a:pt x="696341" y="1419479"/>
                </a:lnTo>
                <a:lnTo>
                  <a:pt x="705231" y="1379728"/>
                </a:lnTo>
                <a:lnTo>
                  <a:pt x="720598" y="1342263"/>
                </a:lnTo>
                <a:lnTo>
                  <a:pt x="742696" y="1310640"/>
                </a:lnTo>
                <a:lnTo>
                  <a:pt x="766000" y="1292987"/>
                </a:lnTo>
                <a:lnTo>
                  <a:pt x="766165" y="1292885"/>
                </a:lnTo>
                <a:lnTo>
                  <a:pt x="767422" y="1292352"/>
                </a:lnTo>
                <a:lnTo>
                  <a:pt x="777240" y="1288161"/>
                </a:lnTo>
                <a:lnTo>
                  <a:pt x="787908" y="1285367"/>
                </a:lnTo>
                <a:lnTo>
                  <a:pt x="797090" y="1283982"/>
                </a:lnTo>
                <a:lnTo>
                  <a:pt x="794766" y="1311910"/>
                </a:lnTo>
                <a:lnTo>
                  <a:pt x="862444" y="1284859"/>
                </a:lnTo>
                <a:lnTo>
                  <a:pt x="873887" y="1280287"/>
                </a:lnTo>
                <a:close/>
              </a:path>
              <a:path w="875664" h="2402204">
                <a:moveTo>
                  <a:pt x="875157" y="866394"/>
                </a:moveTo>
                <a:lnTo>
                  <a:pt x="861758" y="851154"/>
                </a:lnTo>
                <a:lnTo>
                  <a:pt x="818896" y="802386"/>
                </a:lnTo>
                <a:lnTo>
                  <a:pt x="808367" y="828395"/>
                </a:lnTo>
                <a:lnTo>
                  <a:pt x="761746" y="805688"/>
                </a:lnTo>
                <a:lnTo>
                  <a:pt x="718312" y="776097"/>
                </a:lnTo>
                <a:lnTo>
                  <a:pt x="681355" y="738632"/>
                </a:lnTo>
                <a:lnTo>
                  <a:pt x="652526" y="690753"/>
                </a:lnTo>
                <a:lnTo>
                  <a:pt x="641477" y="649859"/>
                </a:lnTo>
                <a:lnTo>
                  <a:pt x="638302" y="598424"/>
                </a:lnTo>
                <a:lnTo>
                  <a:pt x="638937" y="569722"/>
                </a:lnTo>
                <a:lnTo>
                  <a:pt x="640334" y="539877"/>
                </a:lnTo>
                <a:lnTo>
                  <a:pt x="642315" y="507873"/>
                </a:lnTo>
                <a:lnTo>
                  <a:pt x="644271" y="478028"/>
                </a:lnTo>
                <a:lnTo>
                  <a:pt x="645934" y="446278"/>
                </a:lnTo>
                <a:lnTo>
                  <a:pt x="646925" y="416179"/>
                </a:lnTo>
                <a:lnTo>
                  <a:pt x="646938" y="386080"/>
                </a:lnTo>
                <a:lnTo>
                  <a:pt x="645287" y="357124"/>
                </a:lnTo>
                <a:lnTo>
                  <a:pt x="639064" y="316992"/>
                </a:lnTo>
                <a:lnTo>
                  <a:pt x="620903" y="270776"/>
                </a:lnTo>
                <a:lnTo>
                  <a:pt x="589026" y="236220"/>
                </a:lnTo>
                <a:lnTo>
                  <a:pt x="534543" y="206375"/>
                </a:lnTo>
                <a:lnTo>
                  <a:pt x="483108" y="190246"/>
                </a:lnTo>
                <a:lnTo>
                  <a:pt x="427736" y="178562"/>
                </a:lnTo>
                <a:lnTo>
                  <a:pt x="317373" y="160020"/>
                </a:lnTo>
                <a:lnTo>
                  <a:pt x="291973" y="155194"/>
                </a:lnTo>
                <a:lnTo>
                  <a:pt x="246507" y="143510"/>
                </a:lnTo>
                <a:lnTo>
                  <a:pt x="209169" y="128397"/>
                </a:lnTo>
                <a:lnTo>
                  <a:pt x="160147" y="103632"/>
                </a:lnTo>
                <a:lnTo>
                  <a:pt x="117729" y="78359"/>
                </a:lnTo>
                <a:lnTo>
                  <a:pt x="80010" y="52578"/>
                </a:lnTo>
                <a:lnTo>
                  <a:pt x="34036" y="17526"/>
                </a:lnTo>
                <a:lnTo>
                  <a:pt x="11938" y="0"/>
                </a:lnTo>
                <a:lnTo>
                  <a:pt x="0" y="14859"/>
                </a:lnTo>
                <a:lnTo>
                  <a:pt x="44831" y="50165"/>
                </a:lnTo>
                <a:lnTo>
                  <a:pt x="93726" y="85471"/>
                </a:lnTo>
                <a:lnTo>
                  <a:pt x="135509" y="111633"/>
                </a:lnTo>
                <a:lnTo>
                  <a:pt x="183388" y="137160"/>
                </a:lnTo>
                <a:lnTo>
                  <a:pt x="219456" y="153797"/>
                </a:lnTo>
                <a:lnTo>
                  <a:pt x="263017" y="168148"/>
                </a:lnTo>
                <a:lnTo>
                  <a:pt x="313690" y="178816"/>
                </a:lnTo>
                <a:lnTo>
                  <a:pt x="424688" y="197231"/>
                </a:lnTo>
                <a:lnTo>
                  <a:pt x="452120" y="202692"/>
                </a:lnTo>
                <a:lnTo>
                  <a:pt x="504317" y="216027"/>
                </a:lnTo>
                <a:lnTo>
                  <a:pt x="550037" y="234061"/>
                </a:lnTo>
                <a:lnTo>
                  <a:pt x="585978" y="258318"/>
                </a:lnTo>
                <a:lnTo>
                  <a:pt x="609854" y="290322"/>
                </a:lnTo>
                <a:lnTo>
                  <a:pt x="623062" y="333883"/>
                </a:lnTo>
                <a:lnTo>
                  <a:pt x="627824" y="386080"/>
                </a:lnTo>
                <a:lnTo>
                  <a:pt x="627888" y="416179"/>
                </a:lnTo>
                <a:lnTo>
                  <a:pt x="626833" y="446913"/>
                </a:lnTo>
                <a:lnTo>
                  <a:pt x="625221" y="476885"/>
                </a:lnTo>
                <a:lnTo>
                  <a:pt x="623100" y="509143"/>
                </a:lnTo>
                <a:lnTo>
                  <a:pt x="621284" y="538734"/>
                </a:lnTo>
                <a:lnTo>
                  <a:pt x="619887" y="568833"/>
                </a:lnTo>
                <a:lnTo>
                  <a:pt x="619252" y="598043"/>
                </a:lnTo>
                <a:lnTo>
                  <a:pt x="620014" y="625856"/>
                </a:lnTo>
                <a:lnTo>
                  <a:pt x="624713" y="664337"/>
                </a:lnTo>
                <a:lnTo>
                  <a:pt x="644144" y="716534"/>
                </a:lnTo>
                <a:lnTo>
                  <a:pt x="665988" y="749808"/>
                </a:lnTo>
                <a:lnTo>
                  <a:pt x="691642" y="778002"/>
                </a:lnTo>
                <a:lnTo>
                  <a:pt x="735965" y="812165"/>
                </a:lnTo>
                <a:lnTo>
                  <a:pt x="801230" y="846023"/>
                </a:lnTo>
                <a:lnTo>
                  <a:pt x="790321" y="872998"/>
                </a:lnTo>
                <a:lnTo>
                  <a:pt x="875157" y="866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 txBox="1"/>
          <p:nvPr/>
        </p:nvSpPr>
        <p:spPr>
          <a:xfrm>
            <a:off x="6026911" y="4758004"/>
            <a:ext cx="947419" cy="6369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84455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Arial"/>
                <a:cs typeface="Arial"/>
              </a:rPr>
              <a:t>Simple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10">
                <a:latin typeface="Arial"/>
                <a:cs typeface="Arial"/>
              </a:rPr>
              <a:t>average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2337816" y="2130551"/>
            <a:ext cx="2895600" cy="304800"/>
          </a:xfrm>
          <a:prstGeom prst="rect">
            <a:avLst/>
          </a:prstGeom>
          <a:solidFill>
            <a:srgbClr val="FFFFFF"/>
          </a:solidFill>
          <a:ln w="15240">
            <a:solidFill>
              <a:srgbClr val="000000"/>
            </a:solidFill>
          </a:ln>
        </p:spPr>
        <p:txBody>
          <a:bodyPr wrap="square" lIns="0" tIns="21590" rIns="0" bIns="0" rtlCol="0" vert="horz">
            <a:spAutoFit/>
          </a:bodyPr>
          <a:lstStyle/>
          <a:p>
            <a:pPr marL="139065">
              <a:lnSpc>
                <a:spcPct val="100000"/>
              </a:lnSpc>
              <a:spcBef>
                <a:spcPts val="170"/>
              </a:spcBef>
            </a:pP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Noise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into</a:t>
            </a: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Desired 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Output</a:t>
            </a:r>
            <a:endParaRPr sz="1800">
              <a:latin typeface="Arial"/>
              <a:cs typeface="Arial"/>
            </a:endParaRPr>
          </a:p>
        </p:txBody>
      </p:sp>
      <p:sp>
        <p:nvSpPr>
          <p:cNvPr id="43" name="object 43" descr=""/>
          <p:cNvSpPr/>
          <p:nvPr/>
        </p:nvSpPr>
        <p:spPr>
          <a:xfrm>
            <a:off x="2711323" y="2441193"/>
            <a:ext cx="1082040" cy="2726690"/>
          </a:xfrm>
          <a:custGeom>
            <a:avLst/>
            <a:gdLst/>
            <a:ahLst/>
            <a:cxnLst/>
            <a:rect l="l" t="t" r="r" b="b"/>
            <a:pathLst>
              <a:path w="1082039" h="2726690">
                <a:moveTo>
                  <a:pt x="1081913" y="6477"/>
                </a:moveTo>
                <a:lnTo>
                  <a:pt x="1081519" y="6477"/>
                </a:lnTo>
                <a:lnTo>
                  <a:pt x="1081532" y="6350"/>
                </a:lnTo>
                <a:lnTo>
                  <a:pt x="1075486" y="6350"/>
                </a:lnTo>
                <a:lnTo>
                  <a:pt x="1075436" y="0"/>
                </a:lnTo>
                <a:lnTo>
                  <a:pt x="1026033" y="635"/>
                </a:lnTo>
                <a:lnTo>
                  <a:pt x="976376" y="2667"/>
                </a:lnTo>
                <a:lnTo>
                  <a:pt x="927100" y="5969"/>
                </a:lnTo>
                <a:lnTo>
                  <a:pt x="878078" y="10541"/>
                </a:lnTo>
                <a:lnTo>
                  <a:pt x="829310" y="16256"/>
                </a:lnTo>
                <a:lnTo>
                  <a:pt x="781177" y="23114"/>
                </a:lnTo>
                <a:lnTo>
                  <a:pt x="733552" y="31115"/>
                </a:lnTo>
                <a:lnTo>
                  <a:pt x="686689" y="40259"/>
                </a:lnTo>
                <a:lnTo>
                  <a:pt x="640461" y="50292"/>
                </a:lnTo>
                <a:lnTo>
                  <a:pt x="595249" y="61341"/>
                </a:lnTo>
                <a:lnTo>
                  <a:pt x="550926" y="73406"/>
                </a:lnTo>
                <a:lnTo>
                  <a:pt x="507619" y="86360"/>
                </a:lnTo>
                <a:lnTo>
                  <a:pt x="465582" y="100076"/>
                </a:lnTo>
                <a:lnTo>
                  <a:pt x="424688" y="114808"/>
                </a:lnTo>
                <a:lnTo>
                  <a:pt x="385191" y="130048"/>
                </a:lnTo>
                <a:lnTo>
                  <a:pt x="347091" y="146177"/>
                </a:lnTo>
                <a:lnTo>
                  <a:pt x="310642" y="162941"/>
                </a:lnTo>
                <a:lnTo>
                  <a:pt x="275844" y="180467"/>
                </a:lnTo>
                <a:lnTo>
                  <a:pt x="211328" y="217170"/>
                </a:lnTo>
                <a:lnTo>
                  <a:pt x="154559" y="256032"/>
                </a:lnTo>
                <a:lnTo>
                  <a:pt x="117348" y="286512"/>
                </a:lnTo>
                <a:lnTo>
                  <a:pt x="85344" y="317754"/>
                </a:lnTo>
                <a:lnTo>
                  <a:pt x="58801" y="349631"/>
                </a:lnTo>
                <a:lnTo>
                  <a:pt x="37846" y="382524"/>
                </a:lnTo>
                <a:lnTo>
                  <a:pt x="31267" y="397103"/>
                </a:lnTo>
                <a:lnTo>
                  <a:pt x="0" y="389763"/>
                </a:lnTo>
                <a:lnTo>
                  <a:pt x="19685" y="472567"/>
                </a:lnTo>
                <a:lnTo>
                  <a:pt x="69824" y="412369"/>
                </a:lnTo>
                <a:lnTo>
                  <a:pt x="74168" y="407162"/>
                </a:lnTo>
                <a:lnTo>
                  <a:pt x="43561" y="399986"/>
                </a:lnTo>
                <a:lnTo>
                  <a:pt x="43688" y="399288"/>
                </a:lnTo>
                <a:lnTo>
                  <a:pt x="43802" y="399059"/>
                </a:lnTo>
                <a:lnTo>
                  <a:pt x="68834" y="357378"/>
                </a:lnTo>
                <a:lnTo>
                  <a:pt x="94615" y="326517"/>
                </a:lnTo>
                <a:lnTo>
                  <a:pt x="125730" y="296037"/>
                </a:lnTo>
                <a:lnTo>
                  <a:pt x="161925" y="266319"/>
                </a:lnTo>
                <a:lnTo>
                  <a:pt x="217805" y="228092"/>
                </a:lnTo>
                <a:lnTo>
                  <a:pt x="281559" y="191897"/>
                </a:lnTo>
                <a:lnTo>
                  <a:pt x="315976" y="174498"/>
                </a:lnTo>
                <a:lnTo>
                  <a:pt x="352171" y="157988"/>
                </a:lnTo>
                <a:lnTo>
                  <a:pt x="389890" y="141859"/>
                </a:lnTo>
                <a:lnTo>
                  <a:pt x="429006" y="126746"/>
                </a:lnTo>
                <a:lnTo>
                  <a:pt x="469519" y="112268"/>
                </a:lnTo>
                <a:lnTo>
                  <a:pt x="511302" y="98552"/>
                </a:lnTo>
                <a:lnTo>
                  <a:pt x="554228" y="85598"/>
                </a:lnTo>
                <a:lnTo>
                  <a:pt x="598157" y="73660"/>
                </a:lnTo>
                <a:lnTo>
                  <a:pt x="643255" y="62611"/>
                </a:lnTo>
                <a:lnTo>
                  <a:pt x="689102" y="52705"/>
                </a:lnTo>
                <a:lnTo>
                  <a:pt x="735711" y="43688"/>
                </a:lnTo>
                <a:lnTo>
                  <a:pt x="782955" y="35687"/>
                </a:lnTo>
                <a:lnTo>
                  <a:pt x="830834" y="28829"/>
                </a:lnTo>
                <a:lnTo>
                  <a:pt x="879221" y="23114"/>
                </a:lnTo>
                <a:lnTo>
                  <a:pt x="927989" y="18669"/>
                </a:lnTo>
                <a:lnTo>
                  <a:pt x="976884" y="15367"/>
                </a:lnTo>
                <a:lnTo>
                  <a:pt x="1026160" y="13335"/>
                </a:lnTo>
                <a:lnTo>
                  <a:pt x="1068768" y="12801"/>
                </a:lnTo>
                <a:lnTo>
                  <a:pt x="1068578" y="37617"/>
                </a:lnTo>
                <a:lnTo>
                  <a:pt x="1065911" y="83312"/>
                </a:lnTo>
                <a:lnTo>
                  <a:pt x="1060196" y="133985"/>
                </a:lnTo>
                <a:lnTo>
                  <a:pt x="1051941" y="183515"/>
                </a:lnTo>
                <a:lnTo>
                  <a:pt x="1041273" y="231775"/>
                </a:lnTo>
                <a:lnTo>
                  <a:pt x="1028446" y="278130"/>
                </a:lnTo>
                <a:lnTo>
                  <a:pt x="1013587" y="322326"/>
                </a:lnTo>
                <a:lnTo>
                  <a:pt x="996950" y="363728"/>
                </a:lnTo>
                <a:lnTo>
                  <a:pt x="978916" y="402209"/>
                </a:lnTo>
                <a:lnTo>
                  <a:pt x="959231" y="437134"/>
                </a:lnTo>
                <a:lnTo>
                  <a:pt x="927735" y="482219"/>
                </a:lnTo>
                <a:lnTo>
                  <a:pt x="894334" y="517144"/>
                </a:lnTo>
                <a:lnTo>
                  <a:pt x="859917" y="540639"/>
                </a:lnTo>
                <a:lnTo>
                  <a:pt x="801751" y="553085"/>
                </a:lnTo>
                <a:lnTo>
                  <a:pt x="788670" y="555498"/>
                </a:lnTo>
                <a:lnTo>
                  <a:pt x="750570" y="572262"/>
                </a:lnTo>
                <a:lnTo>
                  <a:pt x="714121" y="601345"/>
                </a:lnTo>
                <a:lnTo>
                  <a:pt x="679958" y="641477"/>
                </a:lnTo>
                <a:lnTo>
                  <a:pt x="658622" y="673354"/>
                </a:lnTo>
                <a:lnTo>
                  <a:pt x="638556" y="709168"/>
                </a:lnTo>
                <a:lnTo>
                  <a:pt x="620014" y="748411"/>
                </a:lnTo>
                <a:lnTo>
                  <a:pt x="603123" y="790575"/>
                </a:lnTo>
                <a:lnTo>
                  <a:pt x="588137" y="835406"/>
                </a:lnTo>
                <a:lnTo>
                  <a:pt x="575043" y="882396"/>
                </a:lnTo>
                <a:lnTo>
                  <a:pt x="564261" y="931291"/>
                </a:lnTo>
                <a:lnTo>
                  <a:pt x="555879" y="981583"/>
                </a:lnTo>
                <a:lnTo>
                  <a:pt x="550037" y="1032764"/>
                </a:lnTo>
                <a:lnTo>
                  <a:pt x="549960" y="1034478"/>
                </a:lnTo>
                <a:lnTo>
                  <a:pt x="518287" y="1033145"/>
                </a:lnTo>
                <a:lnTo>
                  <a:pt x="553085" y="1110869"/>
                </a:lnTo>
                <a:lnTo>
                  <a:pt x="588022" y="1047750"/>
                </a:lnTo>
                <a:lnTo>
                  <a:pt x="594360" y="1036320"/>
                </a:lnTo>
                <a:lnTo>
                  <a:pt x="562686" y="1034999"/>
                </a:lnTo>
                <a:lnTo>
                  <a:pt x="562737" y="1034034"/>
                </a:lnTo>
                <a:lnTo>
                  <a:pt x="565150" y="1008634"/>
                </a:lnTo>
                <a:lnTo>
                  <a:pt x="572135" y="958469"/>
                </a:lnTo>
                <a:lnTo>
                  <a:pt x="581787" y="909574"/>
                </a:lnTo>
                <a:lnTo>
                  <a:pt x="593471" y="862203"/>
                </a:lnTo>
                <a:lnTo>
                  <a:pt x="607314" y="816864"/>
                </a:lnTo>
                <a:lnTo>
                  <a:pt x="623062" y="774065"/>
                </a:lnTo>
                <a:lnTo>
                  <a:pt x="640461" y="734060"/>
                </a:lnTo>
                <a:lnTo>
                  <a:pt x="659384" y="697230"/>
                </a:lnTo>
                <a:lnTo>
                  <a:pt x="679577" y="664210"/>
                </a:lnTo>
                <a:lnTo>
                  <a:pt x="711708" y="622300"/>
                </a:lnTo>
                <a:lnTo>
                  <a:pt x="745363" y="591185"/>
                </a:lnTo>
                <a:lnTo>
                  <a:pt x="779780" y="571754"/>
                </a:lnTo>
                <a:lnTo>
                  <a:pt x="827786" y="564007"/>
                </a:lnTo>
                <a:lnTo>
                  <a:pt x="840613" y="561467"/>
                </a:lnTo>
                <a:lnTo>
                  <a:pt x="878586" y="544703"/>
                </a:lnTo>
                <a:lnTo>
                  <a:pt x="914908" y="515493"/>
                </a:lnTo>
                <a:lnTo>
                  <a:pt x="948944" y="475615"/>
                </a:lnTo>
                <a:lnTo>
                  <a:pt x="970280" y="443611"/>
                </a:lnTo>
                <a:lnTo>
                  <a:pt x="990219" y="407797"/>
                </a:lnTo>
                <a:lnTo>
                  <a:pt x="1008761" y="368681"/>
                </a:lnTo>
                <a:lnTo>
                  <a:pt x="1025652" y="326517"/>
                </a:lnTo>
                <a:lnTo>
                  <a:pt x="1040638" y="281686"/>
                </a:lnTo>
                <a:lnTo>
                  <a:pt x="1053592" y="234696"/>
                </a:lnTo>
                <a:lnTo>
                  <a:pt x="1064387" y="185801"/>
                </a:lnTo>
                <a:lnTo>
                  <a:pt x="1067536" y="168109"/>
                </a:lnTo>
                <a:lnTo>
                  <a:pt x="1067295" y="199771"/>
                </a:lnTo>
                <a:lnTo>
                  <a:pt x="1062850" y="391541"/>
                </a:lnTo>
                <a:lnTo>
                  <a:pt x="1055966" y="580517"/>
                </a:lnTo>
                <a:lnTo>
                  <a:pt x="1046429" y="764921"/>
                </a:lnTo>
                <a:lnTo>
                  <a:pt x="1040701" y="854837"/>
                </a:lnTo>
                <a:lnTo>
                  <a:pt x="1034465" y="943229"/>
                </a:lnTo>
                <a:lnTo>
                  <a:pt x="1027722" y="1029589"/>
                </a:lnTo>
                <a:lnTo>
                  <a:pt x="1020457" y="1113917"/>
                </a:lnTo>
                <a:lnTo>
                  <a:pt x="1012825" y="1195959"/>
                </a:lnTo>
                <a:lnTo>
                  <a:pt x="1004824" y="1274318"/>
                </a:lnTo>
                <a:lnTo>
                  <a:pt x="996315" y="1351153"/>
                </a:lnTo>
                <a:lnTo>
                  <a:pt x="987298" y="1425194"/>
                </a:lnTo>
                <a:lnTo>
                  <a:pt x="977900" y="1496187"/>
                </a:lnTo>
                <a:lnTo>
                  <a:pt x="968248" y="1563878"/>
                </a:lnTo>
                <a:lnTo>
                  <a:pt x="958215" y="1628267"/>
                </a:lnTo>
                <a:lnTo>
                  <a:pt x="947801" y="1688973"/>
                </a:lnTo>
                <a:lnTo>
                  <a:pt x="937133" y="1745996"/>
                </a:lnTo>
                <a:lnTo>
                  <a:pt x="926338" y="1798955"/>
                </a:lnTo>
                <a:lnTo>
                  <a:pt x="915162" y="1847723"/>
                </a:lnTo>
                <a:lnTo>
                  <a:pt x="903859" y="1892173"/>
                </a:lnTo>
                <a:lnTo>
                  <a:pt x="892302" y="1931924"/>
                </a:lnTo>
                <a:lnTo>
                  <a:pt x="868934" y="1997202"/>
                </a:lnTo>
                <a:lnTo>
                  <a:pt x="845642" y="2040978"/>
                </a:lnTo>
                <a:lnTo>
                  <a:pt x="845185" y="2041525"/>
                </a:lnTo>
                <a:lnTo>
                  <a:pt x="834390" y="2054593"/>
                </a:lnTo>
                <a:lnTo>
                  <a:pt x="823722" y="2062378"/>
                </a:lnTo>
                <a:lnTo>
                  <a:pt x="812990" y="2064956"/>
                </a:lnTo>
                <a:lnTo>
                  <a:pt x="801497" y="2065782"/>
                </a:lnTo>
                <a:lnTo>
                  <a:pt x="801116" y="2065782"/>
                </a:lnTo>
                <a:lnTo>
                  <a:pt x="800862" y="2065909"/>
                </a:lnTo>
                <a:lnTo>
                  <a:pt x="800608" y="2065909"/>
                </a:lnTo>
                <a:lnTo>
                  <a:pt x="788289" y="2068703"/>
                </a:lnTo>
                <a:lnTo>
                  <a:pt x="788035" y="2068703"/>
                </a:lnTo>
                <a:lnTo>
                  <a:pt x="787654" y="2068830"/>
                </a:lnTo>
                <a:lnTo>
                  <a:pt x="787400" y="2068957"/>
                </a:lnTo>
                <a:lnTo>
                  <a:pt x="775335" y="2073656"/>
                </a:lnTo>
                <a:lnTo>
                  <a:pt x="737616" y="2098675"/>
                </a:lnTo>
                <a:lnTo>
                  <a:pt x="701929" y="2137664"/>
                </a:lnTo>
                <a:lnTo>
                  <a:pt x="679577" y="2170557"/>
                </a:lnTo>
                <a:lnTo>
                  <a:pt x="658241" y="2208530"/>
                </a:lnTo>
                <a:lnTo>
                  <a:pt x="638302" y="2250821"/>
                </a:lnTo>
                <a:lnTo>
                  <a:pt x="619760" y="2297176"/>
                </a:lnTo>
                <a:lnTo>
                  <a:pt x="602996" y="2347214"/>
                </a:lnTo>
                <a:lnTo>
                  <a:pt x="587870" y="2400300"/>
                </a:lnTo>
                <a:lnTo>
                  <a:pt x="574929" y="2456053"/>
                </a:lnTo>
                <a:lnTo>
                  <a:pt x="564134" y="2513838"/>
                </a:lnTo>
                <a:lnTo>
                  <a:pt x="555879" y="2573401"/>
                </a:lnTo>
                <a:lnTo>
                  <a:pt x="550037" y="2634107"/>
                </a:lnTo>
                <a:lnTo>
                  <a:pt x="549313" y="2650236"/>
                </a:lnTo>
                <a:lnTo>
                  <a:pt x="517398" y="2649220"/>
                </a:lnTo>
                <a:lnTo>
                  <a:pt x="553085" y="2726563"/>
                </a:lnTo>
                <a:lnTo>
                  <a:pt x="587209" y="2663444"/>
                </a:lnTo>
                <a:lnTo>
                  <a:pt x="593598" y="2651633"/>
                </a:lnTo>
                <a:lnTo>
                  <a:pt x="562038" y="2650642"/>
                </a:lnTo>
                <a:lnTo>
                  <a:pt x="562737" y="2635250"/>
                </a:lnTo>
                <a:lnTo>
                  <a:pt x="565277" y="2605024"/>
                </a:lnTo>
                <a:lnTo>
                  <a:pt x="572262" y="2545461"/>
                </a:lnTo>
                <a:lnTo>
                  <a:pt x="581787" y="2487168"/>
                </a:lnTo>
                <a:lnTo>
                  <a:pt x="593598" y="2430907"/>
                </a:lnTo>
                <a:lnTo>
                  <a:pt x="607314" y="2377059"/>
                </a:lnTo>
                <a:lnTo>
                  <a:pt x="623062" y="2326132"/>
                </a:lnTo>
                <a:lnTo>
                  <a:pt x="640588" y="2278380"/>
                </a:lnTo>
                <a:lnTo>
                  <a:pt x="659511" y="2234819"/>
                </a:lnTo>
                <a:lnTo>
                  <a:pt x="679704" y="2195322"/>
                </a:lnTo>
                <a:lnTo>
                  <a:pt x="700913" y="2160905"/>
                </a:lnTo>
                <a:lnTo>
                  <a:pt x="734314" y="2119376"/>
                </a:lnTo>
                <a:lnTo>
                  <a:pt x="768477" y="2091563"/>
                </a:lnTo>
                <a:lnTo>
                  <a:pt x="791972" y="2080768"/>
                </a:lnTo>
                <a:lnTo>
                  <a:pt x="791083" y="2081149"/>
                </a:lnTo>
                <a:lnTo>
                  <a:pt x="792759" y="2080768"/>
                </a:lnTo>
                <a:lnTo>
                  <a:pt x="802830" y="2078482"/>
                </a:lnTo>
                <a:lnTo>
                  <a:pt x="803021" y="2078443"/>
                </a:lnTo>
                <a:lnTo>
                  <a:pt x="804037" y="2078355"/>
                </a:lnTo>
                <a:lnTo>
                  <a:pt x="814705" y="2077466"/>
                </a:lnTo>
                <a:lnTo>
                  <a:pt x="815340" y="2077466"/>
                </a:lnTo>
                <a:lnTo>
                  <a:pt x="815721" y="2077339"/>
                </a:lnTo>
                <a:lnTo>
                  <a:pt x="827913" y="2074418"/>
                </a:lnTo>
                <a:lnTo>
                  <a:pt x="829437" y="2073910"/>
                </a:lnTo>
                <a:lnTo>
                  <a:pt x="830072" y="2073402"/>
                </a:lnTo>
                <a:lnTo>
                  <a:pt x="841679" y="2065020"/>
                </a:lnTo>
                <a:lnTo>
                  <a:pt x="841857" y="2064893"/>
                </a:lnTo>
                <a:lnTo>
                  <a:pt x="842772" y="2064258"/>
                </a:lnTo>
                <a:lnTo>
                  <a:pt x="843153" y="2063877"/>
                </a:lnTo>
                <a:lnTo>
                  <a:pt x="843737" y="2063115"/>
                </a:lnTo>
                <a:lnTo>
                  <a:pt x="844588" y="2062099"/>
                </a:lnTo>
                <a:lnTo>
                  <a:pt x="850201" y="2055368"/>
                </a:lnTo>
                <a:lnTo>
                  <a:pt x="851154" y="2054225"/>
                </a:lnTo>
                <a:lnTo>
                  <a:pt x="855599" y="2048891"/>
                </a:lnTo>
                <a:lnTo>
                  <a:pt x="855853" y="2048637"/>
                </a:lnTo>
                <a:lnTo>
                  <a:pt x="855980" y="2048383"/>
                </a:lnTo>
                <a:lnTo>
                  <a:pt x="856234" y="2048129"/>
                </a:lnTo>
                <a:lnTo>
                  <a:pt x="860640" y="2040763"/>
                </a:lnTo>
                <a:lnTo>
                  <a:pt x="880745" y="2001774"/>
                </a:lnTo>
                <a:lnTo>
                  <a:pt x="904621" y="1935480"/>
                </a:lnTo>
                <a:lnTo>
                  <a:pt x="916178" y="1895348"/>
                </a:lnTo>
                <a:lnTo>
                  <a:pt x="927481" y="1850517"/>
                </a:lnTo>
                <a:lnTo>
                  <a:pt x="938784" y="1801495"/>
                </a:lnTo>
                <a:lnTo>
                  <a:pt x="949706" y="1748282"/>
                </a:lnTo>
                <a:lnTo>
                  <a:pt x="960374" y="1691132"/>
                </a:lnTo>
                <a:lnTo>
                  <a:pt x="970788" y="1630172"/>
                </a:lnTo>
                <a:lnTo>
                  <a:pt x="980821" y="1565783"/>
                </a:lnTo>
                <a:lnTo>
                  <a:pt x="990473" y="1497838"/>
                </a:lnTo>
                <a:lnTo>
                  <a:pt x="999871" y="1426718"/>
                </a:lnTo>
                <a:lnTo>
                  <a:pt x="1008888" y="1352550"/>
                </a:lnTo>
                <a:lnTo>
                  <a:pt x="1017397" y="1275588"/>
                </a:lnTo>
                <a:lnTo>
                  <a:pt x="1025753" y="1194816"/>
                </a:lnTo>
                <a:lnTo>
                  <a:pt x="1033360" y="1112774"/>
                </a:lnTo>
                <a:lnTo>
                  <a:pt x="1040587" y="1028573"/>
                </a:lnTo>
                <a:lnTo>
                  <a:pt x="1047292" y="942340"/>
                </a:lnTo>
                <a:lnTo>
                  <a:pt x="1053376" y="854075"/>
                </a:lnTo>
                <a:lnTo>
                  <a:pt x="1059091" y="764159"/>
                </a:lnTo>
                <a:lnTo>
                  <a:pt x="1068590" y="580009"/>
                </a:lnTo>
                <a:lnTo>
                  <a:pt x="1075563" y="391287"/>
                </a:lnTo>
                <a:lnTo>
                  <a:pt x="1080008" y="199644"/>
                </a:lnTo>
                <a:lnTo>
                  <a:pt x="1081278" y="37820"/>
                </a:lnTo>
                <a:lnTo>
                  <a:pt x="1081532" y="32131"/>
                </a:lnTo>
                <a:lnTo>
                  <a:pt x="1081913" y="64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 txBox="1"/>
          <p:nvPr/>
        </p:nvSpPr>
        <p:spPr>
          <a:xfrm>
            <a:off x="963167" y="2660904"/>
            <a:ext cx="457200" cy="2936875"/>
          </a:xfrm>
          <a:prstGeom prst="rect">
            <a:avLst/>
          </a:prstGeom>
          <a:solidFill>
            <a:srgbClr val="FFFFFF"/>
          </a:solidFill>
          <a:ln w="15239">
            <a:solidFill>
              <a:srgbClr val="000000"/>
            </a:solidFill>
          </a:ln>
        </p:spPr>
        <p:txBody>
          <a:bodyPr wrap="square" lIns="0" tIns="85725" rIns="0" bIns="0" rtlCol="0" vert="vert270">
            <a:spAutoFit/>
          </a:bodyPr>
          <a:lstStyle/>
          <a:p>
            <a:pPr marL="101600">
              <a:lnSpc>
                <a:spcPct val="100000"/>
              </a:lnSpc>
              <a:spcBef>
                <a:spcPts val="675"/>
              </a:spcBef>
            </a:pPr>
            <a:r>
              <a:rPr dirty="0" sz="1800" b="1">
                <a:latin typeface="Arial"/>
                <a:cs typeface="Arial"/>
              </a:rPr>
              <a:t>Original</a:t>
            </a:r>
            <a:r>
              <a:rPr dirty="0" sz="1800" spc="-55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Training</a:t>
            </a:r>
            <a:r>
              <a:rPr dirty="0" sz="1800" spc="-5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Data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spc="-25" b="1">
                <a:latin typeface="Arial"/>
                <a:cs typeface="Arial"/>
              </a:rPr>
              <a:t>(</a:t>
            </a:r>
            <a:r>
              <a:rPr dirty="0" sz="1800" spc="-25" b="1" i="1">
                <a:latin typeface="Arial"/>
                <a:cs typeface="Arial"/>
              </a:rPr>
              <a:t>T</a:t>
            </a:r>
            <a:r>
              <a:rPr dirty="0" sz="1800" spc="-25" b="1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1069644" y="1246378"/>
            <a:ext cx="774192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L.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Breiman,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“Randomizing</a:t>
            </a:r>
            <a:r>
              <a:rPr dirty="0" sz="1800" spc="-1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outputs</a:t>
            </a:r>
            <a:r>
              <a:rPr dirty="0" sz="1800" spc="-4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to</a:t>
            </a:r>
            <a:r>
              <a:rPr dirty="0" sz="1800" spc="-4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increase</a:t>
            </a:r>
            <a:r>
              <a:rPr dirty="0" sz="1800" spc="-4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prediction</a:t>
            </a:r>
            <a:r>
              <a:rPr dirty="0" sz="1800" spc="-3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Arial"/>
                <a:cs typeface="Arial"/>
              </a:rPr>
              <a:t>accuracy,”</a:t>
            </a:r>
            <a:r>
              <a:rPr dirty="0" sz="1800" spc="-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Machine </a:t>
            </a:r>
            <a:r>
              <a:rPr dirty="0" sz="1800">
                <a:latin typeface="Arial"/>
                <a:cs typeface="Arial"/>
              </a:rPr>
              <a:t>Learning, vol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40,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pp.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229–242,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2000.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9969" y="649681"/>
            <a:ext cx="7106284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Class</a:t>
            </a:r>
            <a:r>
              <a:rPr dirty="0" sz="3200" spc="-45"/>
              <a:t> </a:t>
            </a:r>
            <a:r>
              <a:rPr dirty="0" sz="3200"/>
              <a:t>Label</a:t>
            </a:r>
            <a:r>
              <a:rPr dirty="0" sz="3200" spc="-35"/>
              <a:t> </a:t>
            </a:r>
            <a:r>
              <a:rPr dirty="0" sz="3200"/>
              <a:t>Switching</a:t>
            </a:r>
            <a:r>
              <a:rPr dirty="0" sz="3200" spc="-60"/>
              <a:t> </a:t>
            </a:r>
            <a:r>
              <a:rPr dirty="0" sz="3200"/>
              <a:t>and</a:t>
            </a:r>
            <a:r>
              <a:rPr dirty="0" sz="3200" spc="-35"/>
              <a:t> </a:t>
            </a:r>
            <a:r>
              <a:rPr dirty="0" sz="3200" spc="-10"/>
              <a:t>Smearing</a:t>
            </a:r>
            <a:endParaRPr sz="3200"/>
          </a:p>
        </p:txBody>
      </p:sp>
      <p:sp>
        <p:nvSpPr>
          <p:cNvPr id="3" name="object 3" descr=""/>
          <p:cNvSpPr/>
          <p:nvPr/>
        </p:nvSpPr>
        <p:spPr>
          <a:xfrm>
            <a:off x="1543695" y="1273329"/>
            <a:ext cx="5790565" cy="2573020"/>
          </a:xfrm>
          <a:custGeom>
            <a:avLst/>
            <a:gdLst/>
            <a:ahLst/>
            <a:cxnLst/>
            <a:rect l="l" t="t" r="r" b="b"/>
            <a:pathLst>
              <a:path w="5790565" h="2573020">
                <a:moveTo>
                  <a:pt x="0" y="2572756"/>
                </a:moveTo>
                <a:lnTo>
                  <a:pt x="5790405" y="2572756"/>
                </a:lnTo>
                <a:lnTo>
                  <a:pt x="5790405" y="0"/>
                </a:lnTo>
                <a:lnTo>
                  <a:pt x="0" y="0"/>
                </a:lnTo>
                <a:lnTo>
                  <a:pt x="0" y="2572756"/>
                </a:lnTo>
                <a:close/>
              </a:path>
            </a:pathLst>
          </a:custGeom>
          <a:ln w="101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510680" y="1295427"/>
            <a:ext cx="5856605" cy="2846070"/>
          </a:xfrm>
          <a:prstGeom prst="rect">
            <a:avLst/>
          </a:prstGeom>
        </p:spPr>
        <p:txBody>
          <a:bodyPr wrap="square" lIns="0" tIns="69215" rIns="0" bIns="0" rtlCol="0" vert="horz">
            <a:spAutoFit/>
          </a:bodyPr>
          <a:lstStyle/>
          <a:p>
            <a:pPr marL="271145" indent="-135255">
              <a:lnSpc>
                <a:spcPct val="100000"/>
              </a:lnSpc>
              <a:spcBef>
                <a:spcPts val="545"/>
              </a:spcBef>
              <a:buAutoNum type="arabicPeriod"/>
              <a:tabLst>
                <a:tab pos="271145" algn="l"/>
              </a:tabLst>
            </a:pPr>
            <a:r>
              <a:rPr dirty="0" sz="1050">
                <a:latin typeface="Times New Roman"/>
                <a:cs typeface="Times New Roman"/>
              </a:rPr>
              <a:t>Let</a:t>
            </a:r>
            <a:r>
              <a:rPr dirty="0" sz="1050" spc="10">
                <a:latin typeface="Times New Roman"/>
                <a:cs typeface="Times New Roman"/>
              </a:rPr>
              <a:t> </a:t>
            </a:r>
            <a:r>
              <a:rPr dirty="0" sz="1050" i="1">
                <a:latin typeface="Times New Roman"/>
                <a:cs typeface="Times New Roman"/>
              </a:rPr>
              <a:t>M </a:t>
            </a:r>
            <a:r>
              <a:rPr dirty="0" sz="1050">
                <a:latin typeface="Times New Roman"/>
                <a:cs typeface="Times New Roman"/>
              </a:rPr>
              <a:t>be</a:t>
            </a:r>
            <a:r>
              <a:rPr dirty="0" sz="1050" spc="5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the</a:t>
            </a:r>
            <a:r>
              <a:rPr dirty="0" sz="1050" spc="5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number</a:t>
            </a:r>
            <a:r>
              <a:rPr dirty="0" sz="1050" spc="5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of networks to</a:t>
            </a:r>
            <a:r>
              <a:rPr dirty="0" sz="1050" spc="5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be</a:t>
            </a:r>
            <a:r>
              <a:rPr dirty="0" sz="1050" spc="5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trained</a:t>
            </a:r>
            <a:r>
              <a:rPr dirty="0" sz="1050" spc="10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for</a:t>
            </a:r>
            <a:r>
              <a:rPr dirty="0" sz="1050" spc="5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an</a:t>
            </a:r>
            <a:r>
              <a:rPr dirty="0" sz="1050" spc="5">
                <a:latin typeface="Times New Roman"/>
                <a:cs typeface="Times New Roman"/>
              </a:rPr>
              <a:t> </a:t>
            </a:r>
            <a:r>
              <a:rPr dirty="0" sz="1050" spc="-10">
                <a:latin typeface="Times New Roman"/>
                <a:cs typeface="Times New Roman"/>
              </a:rPr>
              <a:t>ensemble</a:t>
            </a:r>
            <a:endParaRPr sz="1050">
              <a:latin typeface="Times New Roman"/>
              <a:cs typeface="Times New Roman"/>
            </a:endParaRPr>
          </a:p>
          <a:p>
            <a:pPr marL="203835">
              <a:lnSpc>
                <a:spcPct val="100000"/>
              </a:lnSpc>
              <a:spcBef>
                <a:spcPts val="475"/>
              </a:spcBef>
            </a:pPr>
            <a:r>
              <a:rPr dirty="0" baseline="2645" sz="1575">
                <a:latin typeface="Times New Roman"/>
                <a:cs typeface="Times New Roman"/>
              </a:rPr>
              <a:t>Take</a:t>
            </a:r>
            <a:r>
              <a:rPr dirty="0" baseline="2645" sz="1575" spc="37">
                <a:latin typeface="Times New Roman"/>
                <a:cs typeface="Times New Roman"/>
              </a:rPr>
              <a:t> </a:t>
            </a:r>
            <a:r>
              <a:rPr dirty="0" baseline="2645" sz="1575">
                <a:latin typeface="Times New Roman"/>
                <a:cs typeface="Times New Roman"/>
              </a:rPr>
              <a:t>original</a:t>
            </a:r>
            <a:r>
              <a:rPr dirty="0" baseline="2645" sz="1575" spc="44">
                <a:latin typeface="Times New Roman"/>
                <a:cs typeface="Times New Roman"/>
              </a:rPr>
              <a:t> </a:t>
            </a:r>
            <a:r>
              <a:rPr dirty="0" baseline="2645" sz="1575">
                <a:latin typeface="Times New Roman"/>
                <a:cs typeface="Times New Roman"/>
              </a:rPr>
              <a:t>training</a:t>
            </a:r>
            <a:r>
              <a:rPr dirty="0" baseline="2645" sz="1575" spc="30">
                <a:latin typeface="Times New Roman"/>
                <a:cs typeface="Times New Roman"/>
              </a:rPr>
              <a:t> </a:t>
            </a:r>
            <a:r>
              <a:rPr dirty="0" baseline="2645" sz="1575">
                <a:latin typeface="Times New Roman"/>
                <a:cs typeface="Times New Roman"/>
              </a:rPr>
              <a:t>set</a:t>
            </a:r>
            <a:r>
              <a:rPr dirty="0" baseline="2645" sz="1575" spc="-22">
                <a:latin typeface="Times New Roman"/>
                <a:cs typeface="Times New Roman"/>
              </a:rPr>
              <a:t> </a:t>
            </a:r>
            <a:r>
              <a:rPr dirty="0" baseline="2645" sz="1575" i="1">
                <a:latin typeface="Times New Roman"/>
                <a:cs typeface="Times New Roman"/>
              </a:rPr>
              <a:t>T=</a:t>
            </a:r>
            <a:r>
              <a:rPr dirty="0" baseline="2645" sz="1575" spc="37" i="1">
                <a:latin typeface="Times New Roman"/>
                <a:cs typeface="Times New Roman"/>
              </a:rPr>
              <a:t> </a:t>
            </a:r>
            <a:r>
              <a:rPr dirty="0" baseline="2645" sz="1575" i="1">
                <a:latin typeface="Times New Roman"/>
                <a:cs typeface="Times New Roman"/>
              </a:rPr>
              <a:t>{(x(1),</a:t>
            </a:r>
            <a:r>
              <a:rPr dirty="0" baseline="2645" sz="1575" spc="44" i="1">
                <a:latin typeface="Times New Roman"/>
                <a:cs typeface="Times New Roman"/>
              </a:rPr>
              <a:t> </a:t>
            </a:r>
            <a:r>
              <a:rPr dirty="0" baseline="2645" sz="1575" i="1">
                <a:latin typeface="Times New Roman"/>
                <a:cs typeface="Times New Roman"/>
              </a:rPr>
              <a:t>d(1)),…,</a:t>
            </a:r>
            <a:r>
              <a:rPr dirty="0" baseline="2645" sz="1575" spc="44" i="1">
                <a:latin typeface="Times New Roman"/>
                <a:cs typeface="Times New Roman"/>
              </a:rPr>
              <a:t> </a:t>
            </a:r>
            <a:r>
              <a:rPr dirty="0" baseline="2645" sz="1575" i="1">
                <a:latin typeface="Times New Roman"/>
                <a:cs typeface="Times New Roman"/>
              </a:rPr>
              <a:t>(x(N),</a:t>
            </a:r>
            <a:r>
              <a:rPr dirty="0" baseline="2645" sz="1575" spc="52" i="1">
                <a:latin typeface="Times New Roman"/>
                <a:cs typeface="Times New Roman"/>
              </a:rPr>
              <a:t> </a:t>
            </a:r>
            <a:r>
              <a:rPr dirty="0" baseline="2645" sz="1575" i="1">
                <a:latin typeface="Times New Roman"/>
                <a:cs typeface="Times New Roman"/>
              </a:rPr>
              <a:t>d(N))}</a:t>
            </a:r>
            <a:r>
              <a:rPr dirty="0" baseline="2645" sz="1575" spc="60" i="1">
                <a:latin typeface="Times New Roman"/>
                <a:cs typeface="Times New Roman"/>
              </a:rPr>
              <a:t> </a:t>
            </a:r>
            <a:r>
              <a:rPr dirty="0" baseline="2645" sz="1575">
                <a:latin typeface="Times New Roman"/>
                <a:cs typeface="Times New Roman"/>
              </a:rPr>
              <a:t>with</a:t>
            </a:r>
            <a:r>
              <a:rPr dirty="0" baseline="2645" sz="1575" spc="30">
                <a:latin typeface="Times New Roman"/>
                <a:cs typeface="Times New Roman"/>
              </a:rPr>
              <a:t> </a:t>
            </a:r>
            <a:r>
              <a:rPr dirty="0" baseline="2645" sz="1575">
                <a:latin typeface="Times New Roman"/>
                <a:cs typeface="Times New Roman"/>
              </a:rPr>
              <a:t>class</a:t>
            </a:r>
            <a:r>
              <a:rPr dirty="0" baseline="2645" sz="1575" spc="30">
                <a:latin typeface="Times New Roman"/>
                <a:cs typeface="Times New Roman"/>
              </a:rPr>
              <a:t> </a:t>
            </a:r>
            <a:r>
              <a:rPr dirty="0" baseline="2645" sz="1575">
                <a:latin typeface="Times New Roman"/>
                <a:cs typeface="Times New Roman"/>
              </a:rPr>
              <a:t>label</a:t>
            </a:r>
            <a:r>
              <a:rPr dirty="0" baseline="2645" sz="1575" spc="-15">
                <a:latin typeface="Times New Roman"/>
                <a:cs typeface="Times New Roman"/>
              </a:rPr>
              <a:t> </a:t>
            </a:r>
            <a:r>
              <a:rPr dirty="0" sz="1150" i="1">
                <a:latin typeface="Times New Roman"/>
                <a:cs typeface="Times New Roman"/>
              </a:rPr>
              <a:t>d</a:t>
            </a:r>
            <a:r>
              <a:rPr dirty="0" sz="1150" spc="-155" i="1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(</a:t>
            </a:r>
            <a:r>
              <a:rPr dirty="0" sz="1150" i="1">
                <a:latin typeface="Times New Roman"/>
                <a:cs typeface="Times New Roman"/>
              </a:rPr>
              <a:t>n</a:t>
            </a:r>
            <a:r>
              <a:rPr dirty="0" sz="1150">
                <a:latin typeface="Times New Roman"/>
                <a:cs typeface="Times New Roman"/>
              </a:rPr>
              <a:t>)</a:t>
            </a:r>
            <a:r>
              <a:rPr dirty="0" sz="1150" spc="-135">
                <a:latin typeface="Times New Roman"/>
                <a:cs typeface="Times New Roman"/>
              </a:rPr>
              <a:t> </a:t>
            </a:r>
            <a:r>
              <a:rPr dirty="0" sz="1150">
                <a:latin typeface="Symbol"/>
                <a:cs typeface="Symbol"/>
              </a:rPr>
              <a:t></a:t>
            </a:r>
            <a:r>
              <a:rPr dirty="0" sz="1150" spc="-80">
                <a:latin typeface="Times New Roman"/>
                <a:cs typeface="Times New Roman"/>
              </a:rPr>
              <a:t> </a:t>
            </a:r>
            <a:r>
              <a:rPr dirty="0" sz="1150" i="1">
                <a:latin typeface="Times New Roman"/>
                <a:cs typeface="Times New Roman"/>
              </a:rPr>
              <a:t>K</a:t>
            </a:r>
            <a:r>
              <a:rPr dirty="0" sz="1150" spc="145" i="1">
                <a:latin typeface="Times New Roman"/>
                <a:cs typeface="Times New Roman"/>
              </a:rPr>
              <a:t> </a:t>
            </a:r>
            <a:r>
              <a:rPr dirty="0" sz="1150">
                <a:latin typeface="Symbol"/>
                <a:cs typeface="Symbol"/>
              </a:rPr>
              <a:t></a:t>
            </a:r>
            <a:r>
              <a:rPr dirty="0" sz="1150" spc="-105">
                <a:latin typeface="Times New Roman"/>
                <a:cs typeface="Times New Roman"/>
              </a:rPr>
              <a:t> </a:t>
            </a:r>
            <a:r>
              <a:rPr dirty="0" sz="1150" spc="-20">
                <a:latin typeface="Times New Roman"/>
                <a:cs typeface="Times New Roman"/>
              </a:rPr>
              <a:t>{1,2,.....,</a:t>
            </a:r>
            <a:r>
              <a:rPr dirty="0" sz="1150" spc="-165">
                <a:latin typeface="Times New Roman"/>
                <a:cs typeface="Times New Roman"/>
              </a:rPr>
              <a:t> </a:t>
            </a:r>
            <a:r>
              <a:rPr dirty="0" sz="1150" spc="-25" i="1">
                <a:latin typeface="Times New Roman"/>
                <a:cs typeface="Times New Roman"/>
              </a:rPr>
              <a:t>k</a:t>
            </a:r>
            <a:r>
              <a:rPr dirty="0" sz="1150" spc="-25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  <a:p>
            <a:pPr marL="203835" marR="1734185" indent="-3810">
              <a:lnSpc>
                <a:spcPct val="152800"/>
              </a:lnSpc>
              <a:spcBef>
                <a:spcPts val="70"/>
              </a:spcBef>
            </a:pPr>
            <a:r>
              <a:rPr dirty="0" sz="1050">
                <a:latin typeface="Times New Roman"/>
                <a:cs typeface="Times New Roman"/>
              </a:rPr>
              <a:t>Take</a:t>
            </a:r>
            <a:r>
              <a:rPr dirty="0" sz="1050" spc="-70">
                <a:latin typeface="Times New Roman"/>
                <a:cs typeface="Times New Roman"/>
              </a:rPr>
              <a:t> </a:t>
            </a:r>
            <a:r>
              <a:rPr dirty="0" sz="1050" i="1">
                <a:latin typeface="Times New Roman"/>
                <a:cs typeface="Times New Roman"/>
              </a:rPr>
              <a:t>S</a:t>
            </a:r>
            <a:r>
              <a:rPr dirty="0" baseline="-7936" sz="1050" i="1">
                <a:latin typeface="Times New Roman"/>
                <a:cs typeface="Times New Roman"/>
              </a:rPr>
              <a:t>Fraction</a:t>
            </a:r>
            <a:r>
              <a:rPr dirty="0" baseline="-7936" sz="1050" spc="157" i="1">
                <a:latin typeface="Times New Roman"/>
                <a:cs typeface="Times New Roman"/>
              </a:rPr>
              <a:t> </a:t>
            </a:r>
            <a:r>
              <a:rPr dirty="0" sz="1050" spc="-10">
                <a:latin typeface="Times New Roman"/>
                <a:cs typeface="Times New Roman"/>
              </a:rPr>
              <a:t>-</a:t>
            </a:r>
            <a:r>
              <a:rPr dirty="0" sz="1050">
                <a:latin typeface="Times New Roman"/>
                <a:cs typeface="Times New Roman"/>
              </a:rPr>
              <a:t>factor</a:t>
            </a:r>
            <a:r>
              <a:rPr dirty="0" sz="1050" spc="5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that</a:t>
            </a:r>
            <a:r>
              <a:rPr dirty="0" sz="1050" spc="5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determines number</a:t>
            </a:r>
            <a:r>
              <a:rPr dirty="0" sz="1050" spc="5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of</a:t>
            </a:r>
            <a:r>
              <a:rPr dirty="0" sz="1050" spc="-5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pattern to</a:t>
            </a:r>
            <a:r>
              <a:rPr dirty="0" sz="1050" spc="5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alter</a:t>
            </a:r>
            <a:r>
              <a:rPr dirty="0" sz="1050" spc="5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class </a:t>
            </a:r>
            <a:r>
              <a:rPr dirty="0" sz="1050" spc="-10">
                <a:latin typeface="Times New Roman"/>
                <a:cs typeface="Times New Roman"/>
              </a:rPr>
              <a:t>label </a:t>
            </a:r>
            <a:r>
              <a:rPr dirty="0" sz="1050">
                <a:latin typeface="Times New Roman"/>
                <a:cs typeface="Times New Roman"/>
              </a:rPr>
              <a:t>Number</a:t>
            </a:r>
            <a:r>
              <a:rPr dirty="0" sz="1050" spc="5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of patters</a:t>
            </a:r>
            <a:r>
              <a:rPr dirty="0" sz="1050" spc="5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to</a:t>
            </a:r>
            <a:r>
              <a:rPr dirty="0" sz="1050" spc="10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switch</a:t>
            </a:r>
            <a:r>
              <a:rPr dirty="0" sz="1050" spc="-5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the</a:t>
            </a:r>
            <a:r>
              <a:rPr dirty="0" sz="1050" spc="10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class</a:t>
            </a:r>
            <a:r>
              <a:rPr dirty="0" sz="1050" spc="5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label,</a:t>
            </a:r>
            <a:r>
              <a:rPr dirty="0" sz="1050" spc="100">
                <a:latin typeface="Times New Roman"/>
                <a:cs typeface="Times New Roman"/>
              </a:rPr>
              <a:t> </a:t>
            </a:r>
            <a:r>
              <a:rPr dirty="0" sz="1050" i="1">
                <a:latin typeface="Times New Roman"/>
                <a:cs typeface="Times New Roman"/>
              </a:rPr>
              <a:t>S</a:t>
            </a:r>
            <a:r>
              <a:rPr dirty="0" sz="1050" spc="10" i="1">
                <a:latin typeface="Times New Roman"/>
                <a:cs typeface="Times New Roman"/>
              </a:rPr>
              <a:t> </a:t>
            </a:r>
            <a:r>
              <a:rPr dirty="0" sz="1050" spc="-10" i="1">
                <a:latin typeface="Times New Roman"/>
                <a:cs typeface="Times New Roman"/>
              </a:rPr>
              <a:t>=S</a:t>
            </a:r>
            <a:r>
              <a:rPr dirty="0" baseline="-7936" sz="1050" spc="-15" i="1">
                <a:latin typeface="Times New Roman"/>
                <a:cs typeface="Times New Roman"/>
              </a:rPr>
              <a:t>Fraction</a:t>
            </a:r>
            <a:r>
              <a:rPr dirty="0" sz="1050" spc="-10" i="1">
                <a:latin typeface="Times New Roman"/>
                <a:cs typeface="Times New Roman"/>
              </a:rPr>
              <a:t>*N</a:t>
            </a:r>
            <a:endParaRPr sz="1050">
              <a:latin typeface="Times New Roman"/>
              <a:cs typeface="Times New Roman"/>
            </a:endParaRPr>
          </a:p>
          <a:p>
            <a:pPr marL="305435" indent="-169545">
              <a:lnSpc>
                <a:spcPct val="100000"/>
              </a:lnSpc>
              <a:spcBef>
                <a:spcPts val="660"/>
              </a:spcBef>
              <a:buFont typeface="Times New Roman"/>
              <a:buAutoNum type="arabicPeriod" startAt="2"/>
              <a:tabLst>
                <a:tab pos="305435" algn="l"/>
              </a:tabLst>
            </a:pPr>
            <a:r>
              <a:rPr dirty="0" sz="1050" i="1">
                <a:latin typeface="Times New Roman"/>
                <a:cs typeface="Times New Roman"/>
              </a:rPr>
              <a:t>for i=1</a:t>
            </a:r>
            <a:r>
              <a:rPr dirty="0" sz="1050" spc="10" i="1">
                <a:latin typeface="Times New Roman"/>
                <a:cs typeface="Times New Roman"/>
              </a:rPr>
              <a:t> </a:t>
            </a:r>
            <a:r>
              <a:rPr dirty="0" sz="1050" i="1">
                <a:latin typeface="Times New Roman"/>
                <a:cs typeface="Times New Roman"/>
              </a:rPr>
              <a:t>to</a:t>
            </a:r>
            <a:r>
              <a:rPr dirty="0" sz="1050" spc="5" i="1">
                <a:latin typeface="Times New Roman"/>
                <a:cs typeface="Times New Roman"/>
              </a:rPr>
              <a:t> </a:t>
            </a:r>
            <a:r>
              <a:rPr dirty="0" sz="1050" i="1">
                <a:latin typeface="Times New Roman"/>
                <a:cs typeface="Times New Roman"/>
              </a:rPr>
              <a:t>M</a:t>
            </a:r>
            <a:r>
              <a:rPr dirty="0" sz="1050" spc="15" i="1">
                <a:latin typeface="Times New Roman"/>
                <a:cs typeface="Times New Roman"/>
              </a:rPr>
              <a:t> </a:t>
            </a:r>
            <a:r>
              <a:rPr dirty="0" sz="1050" spc="-50">
                <a:latin typeface="Times New Roman"/>
                <a:cs typeface="Times New Roman"/>
              </a:rPr>
              <a:t>{</a:t>
            </a:r>
            <a:endParaRPr sz="1050">
              <a:latin typeface="Times New Roman"/>
              <a:cs typeface="Times New Roman"/>
            </a:endParaRPr>
          </a:p>
          <a:p>
            <a:pPr lvl="1" marL="832485" indent="-240029">
              <a:lnSpc>
                <a:spcPct val="100000"/>
              </a:lnSpc>
              <a:spcBef>
                <a:spcPts val="665"/>
              </a:spcBef>
              <a:buAutoNum type="alphaLcPeriod"/>
              <a:tabLst>
                <a:tab pos="832485" algn="l"/>
              </a:tabLst>
            </a:pPr>
            <a:r>
              <a:rPr dirty="0" sz="1050">
                <a:latin typeface="Times New Roman"/>
                <a:cs typeface="Times New Roman"/>
              </a:rPr>
              <a:t>Make a</a:t>
            </a:r>
            <a:r>
              <a:rPr dirty="0" sz="1050" spc="5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training</a:t>
            </a:r>
            <a:r>
              <a:rPr dirty="0" sz="1050" spc="-5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set,</a:t>
            </a:r>
            <a:r>
              <a:rPr dirty="0" sz="1050" spc="35">
                <a:latin typeface="Times New Roman"/>
                <a:cs typeface="Times New Roman"/>
              </a:rPr>
              <a:t> </a:t>
            </a:r>
            <a:r>
              <a:rPr dirty="0" sz="1050" i="1">
                <a:latin typeface="Times New Roman"/>
                <a:cs typeface="Times New Roman"/>
              </a:rPr>
              <a:t>T</a:t>
            </a:r>
            <a:r>
              <a:rPr dirty="0" baseline="-7936" sz="1050" i="1">
                <a:latin typeface="Times New Roman"/>
                <a:cs typeface="Times New Roman"/>
              </a:rPr>
              <a:t>i</a:t>
            </a:r>
            <a:r>
              <a:rPr dirty="0" baseline="-7936" sz="1050" spc="135" i="1">
                <a:latin typeface="Times New Roman"/>
                <a:cs typeface="Times New Roman"/>
              </a:rPr>
              <a:t> </a:t>
            </a:r>
            <a:r>
              <a:rPr dirty="0" sz="1050" i="1">
                <a:latin typeface="Times New Roman"/>
                <a:cs typeface="Times New Roman"/>
              </a:rPr>
              <a:t>= </a:t>
            </a:r>
            <a:r>
              <a:rPr dirty="0" sz="1050" spc="-50" i="1">
                <a:latin typeface="Times New Roman"/>
                <a:cs typeface="Times New Roman"/>
              </a:rPr>
              <a:t>T</a:t>
            </a:r>
            <a:endParaRPr sz="1050">
              <a:latin typeface="Times New Roman"/>
              <a:cs typeface="Times New Roman"/>
            </a:endParaRPr>
          </a:p>
          <a:p>
            <a:pPr lvl="1" marL="832485" indent="-240029">
              <a:lnSpc>
                <a:spcPct val="100000"/>
              </a:lnSpc>
              <a:spcBef>
                <a:spcPts val="665"/>
              </a:spcBef>
              <a:buAutoNum type="alphaLcPeriod"/>
              <a:tabLst>
                <a:tab pos="832485" algn="l"/>
              </a:tabLst>
            </a:pPr>
            <a:r>
              <a:rPr dirty="0" sz="1050">
                <a:latin typeface="Times New Roman"/>
                <a:cs typeface="Times New Roman"/>
              </a:rPr>
              <a:t>Randomly</a:t>
            </a:r>
            <a:r>
              <a:rPr dirty="0" sz="1050" spc="-20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select</a:t>
            </a:r>
            <a:r>
              <a:rPr dirty="0" sz="1050" spc="70">
                <a:latin typeface="Times New Roman"/>
                <a:cs typeface="Times New Roman"/>
              </a:rPr>
              <a:t> </a:t>
            </a:r>
            <a:r>
              <a:rPr dirty="0" sz="1050" i="1">
                <a:latin typeface="Times New Roman"/>
                <a:cs typeface="Times New Roman"/>
              </a:rPr>
              <a:t>S</a:t>
            </a:r>
            <a:r>
              <a:rPr dirty="0" sz="1050" spc="15" i="1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examples</a:t>
            </a:r>
            <a:r>
              <a:rPr dirty="0" sz="1050" spc="5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in</a:t>
            </a:r>
            <a:r>
              <a:rPr dirty="0" sz="1050" spc="45">
                <a:latin typeface="Times New Roman"/>
                <a:cs typeface="Times New Roman"/>
              </a:rPr>
              <a:t> </a:t>
            </a:r>
            <a:r>
              <a:rPr dirty="0" sz="1050" i="1">
                <a:latin typeface="Times New Roman"/>
                <a:cs typeface="Times New Roman"/>
              </a:rPr>
              <a:t>T</a:t>
            </a:r>
            <a:r>
              <a:rPr dirty="0" baseline="-7936" sz="1050" i="1">
                <a:latin typeface="Times New Roman"/>
                <a:cs typeface="Times New Roman"/>
              </a:rPr>
              <a:t>i</a:t>
            </a:r>
            <a:r>
              <a:rPr dirty="0" baseline="-7936" sz="1050" spc="142" i="1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and</a:t>
            </a:r>
            <a:r>
              <a:rPr dirty="0" sz="1050" spc="10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assign different</a:t>
            </a:r>
            <a:r>
              <a:rPr dirty="0" sz="1050" spc="5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class label</a:t>
            </a:r>
            <a:r>
              <a:rPr dirty="0" sz="1050" spc="10">
                <a:latin typeface="Times New Roman"/>
                <a:cs typeface="Times New Roman"/>
              </a:rPr>
              <a:t> </a:t>
            </a:r>
            <a:r>
              <a:rPr dirty="0" sz="1050" spc="-10">
                <a:latin typeface="Times New Roman"/>
                <a:cs typeface="Times New Roman"/>
              </a:rPr>
              <a:t>randomly</a:t>
            </a:r>
            <a:endParaRPr sz="1050">
              <a:latin typeface="Times New Roman"/>
              <a:cs typeface="Times New Roman"/>
            </a:endParaRPr>
          </a:p>
          <a:p>
            <a:pPr lvl="1" marL="832485" indent="-240029">
              <a:lnSpc>
                <a:spcPct val="100000"/>
              </a:lnSpc>
              <a:spcBef>
                <a:spcPts val="665"/>
              </a:spcBef>
              <a:buAutoNum type="alphaLcPeriod"/>
              <a:tabLst>
                <a:tab pos="832485" algn="l"/>
              </a:tabLst>
            </a:pPr>
            <a:r>
              <a:rPr dirty="0" sz="1050">
                <a:latin typeface="Times New Roman"/>
                <a:cs typeface="Times New Roman"/>
              </a:rPr>
              <a:t>Train</a:t>
            </a:r>
            <a:r>
              <a:rPr dirty="0" sz="1050" spc="-5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network</a:t>
            </a:r>
            <a:r>
              <a:rPr dirty="0" sz="1050" spc="-5">
                <a:latin typeface="Times New Roman"/>
                <a:cs typeface="Times New Roman"/>
              </a:rPr>
              <a:t> </a:t>
            </a:r>
            <a:r>
              <a:rPr dirty="0" sz="1050" i="1">
                <a:latin typeface="Times New Roman"/>
                <a:cs typeface="Times New Roman"/>
              </a:rPr>
              <a:t>NN</a:t>
            </a:r>
            <a:r>
              <a:rPr dirty="0" baseline="-7936" sz="1050" i="1">
                <a:latin typeface="Times New Roman"/>
                <a:cs typeface="Times New Roman"/>
              </a:rPr>
              <a:t>i</a:t>
            </a:r>
            <a:r>
              <a:rPr dirty="0" baseline="-7936" sz="1050" spc="142" i="1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by </a:t>
            </a:r>
            <a:r>
              <a:rPr dirty="0" sz="1050" spc="-25" i="1">
                <a:latin typeface="Times New Roman"/>
                <a:cs typeface="Times New Roman"/>
              </a:rPr>
              <a:t>T</a:t>
            </a:r>
            <a:r>
              <a:rPr dirty="0" baseline="-7936" sz="1050" spc="-37" i="1">
                <a:latin typeface="Times New Roman"/>
                <a:cs typeface="Times New Roman"/>
              </a:rPr>
              <a:t>i</a:t>
            </a:r>
            <a:endParaRPr baseline="-7936" sz="1050">
              <a:latin typeface="Times New Roman"/>
              <a:cs typeface="Times New Roman"/>
            </a:endParaRPr>
          </a:p>
          <a:p>
            <a:pPr marL="135890">
              <a:lnSpc>
                <a:spcPct val="100000"/>
              </a:lnSpc>
              <a:spcBef>
                <a:spcPts val="660"/>
              </a:spcBef>
            </a:pPr>
            <a:r>
              <a:rPr dirty="0" sz="1050" spc="-50">
                <a:latin typeface="Times New Roman"/>
                <a:cs typeface="Times New Roman"/>
              </a:rPr>
              <a:t>}</a:t>
            </a:r>
            <a:endParaRPr sz="1050">
              <a:latin typeface="Times New Roman"/>
              <a:cs typeface="Times New Roman"/>
            </a:endParaRPr>
          </a:p>
          <a:p>
            <a:pPr marL="271780" indent="-135890">
              <a:lnSpc>
                <a:spcPct val="100000"/>
              </a:lnSpc>
              <a:spcBef>
                <a:spcPts val="670"/>
              </a:spcBef>
              <a:buAutoNum type="arabicPeriod" startAt="3"/>
              <a:tabLst>
                <a:tab pos="271780" algn="l"/>
              </a:tabLst>
            </a:pPr>
            <a:r>
              <a:rPr dirty="0" sz="1050">
                <a:latin typeface="Times New Roman"/>
                <a:cs typeface="Times New Roman"/>
              </a:rPr>
              <a:t>Ensemble</a:t>
            </a:r>
            <a:r>
              <a:rPr dirty="0" sz="1050" spc="10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decision is</a:t>
            </a:r>
            <a:r>
              <a:rPr dirty="0" sz="1050" spc="5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made</a:t>
            </a:r>
            <a:r>
              <a:rPr dirty="0" sz="1050" spc="10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in simple</a:t>
            </a:r>
            <a:r>
              <a:rPr dirty="0" sz="1050" spc="10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average</a:t>
            </a:r>
            <a:r>
              <a:rPr dirty="0" sz="1050" spc="10">
                <a:latin typeface="Times New Roman"/>
                <a:cs typeface="Times New Roman"/>
              </a:rPr>
              <a:t> </a:t>
            </a:r>
            <a:r>
              <a:rPr dirty="0" sz="1050" spc="-25">
                <a:latin typeface="Times New Roman"/>
                <a:cs typeface="Times New Roman"/>
              </a:rPr>
              <a:t>way</a:t>
            </a:r>
            <a:endParaRPr sz="10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45"/>
              </a:spcBef>
            </a:pPr>
            <a:endParaRPr sz="10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350" b="1">
                <a:latin typeface="Times New Roman"/>
                <a:cs typeface="Times New Roman"/>
              </a:rPr>
              <a:t>Class</a:t>
            </a:r>
            <a:r>
              <a:rPr dirty="0" sz="1350" spc="50" b="1">
                <a:latin typeface="Times New Roman"/>
                <a:cs typeface="Times New Roman"/>
              </a:rPr>
              <a:t> </a:t>
            </a:r>
            <a:r>
              <a:rPr dirty="0" sz="1350" b="1">
                <a:latin typeface="Times New Roman"/>
                <a:cs typeface="Times New Roman"/>
              </a:rPr>
              <a:t>Label</a:t>
            </a:r>
            <a:r>
              <a:rPr dirty="0" sz="1350" spc="70" b="1">
                <a:latin typeface="Times New Roman"/>
                <a:cs typeface="Times New Roman"/>
              </a:rPr>
              <a:t> </a:t>
            </a:r>
            <a:r>
              <a:rPr dirty="0" sz="1350" spc="-10" b="1">
                <a:latin typeface="Times New Roman"/>
                <a:cs typeface="Times New Roman"/>
              </a:rPr>
              <a:t>Switching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21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471168" y="6645841"/>
            <a:ext cx="714375" cy="2368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-10" b="1">
                <a:latin typeface="Times New Roman"/>
                <a:cs typeface="Times New Roman"/>
              </a:rPr>
              <a:t>Smearing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9526" y="4306127"/>
            <a:ext cx="5532755" cy="2237740"/>
          </a:xfrm>
          <a:prstGeom prst="rect">
            <a:avLst/>
          </a:prstGeom>
          <a:ln w="10112">
            <a:solidFill>
              <a:srgbClr val="000000"/>
            </a:solidFill>
          </a:ln>
        </p:spPr>
        <p:txBody>
          <a:bodyPr wrap="square" lIns="0" tIns="90805" rIns="0" bIns="0" rtlCol="0" vert="horz">
            <a:spAutoFit/>
          </a:bodyPr>
          <a:lstStyle/>
          <a:p>
            <a:pPr marL="227965" indent="-129539">
              <a:lnSpc>
                <a:spcPct val="100000"/>
              </a:lnSpc>
              <a:spcBef>
                <a:spcPts val="715"/>
              </a:spcBef>
              <a:buAutoNum type="arabicPeriod"/>
              <a:tabLst>
                <a:tab pos="227965" algn="l"/>
              </a:tabLst>
            </a:pPr>
            <a:r>
              <a:rPr dirty="0" sz="1050">
                <a:latin typeface="Times New Roman"/>
                <a:cs typeface="Times New Roman"/>
              </a:rPr>
              <a:t>Let</a:t>
            </a:r>
            <a:r>
              <a:rPr dirty="0" sz="1050" spc="-45">
                <a:latin typeface="Times New Roman"/>
                <a:cs typeface="Times New Roman"/>
              </a:rPr>
              <a:t> </a:t>
            </a:r>
            <a:r>
              <a:rPr dirty="0" sz="1050" i="1">
                <a:latin typeface="Times New Roman"/>
                <a:cs typeface="Times New Roman"/>
              </a:rPr>
              <a:t>M</a:t>
            </a:r>
            <a:r>
              <a:rPr dirty="0" sz="1050" spc="-40" i="1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be</a:t>
            </a:r>
            <a:r>
              <a:rPr dirty="0" sz="1050" spc="-40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the</a:t>
            </a:r>
            <a:r>
              <a:rPr dirty="0" sz="1050" spc="-35">
                <a:latin typeface="Times New Roman"/>
                <a:cs typeface="Times New Roman"/>
              </a:rPr>
              <a:t> </a:t>
            </a:r>
            <a:r>
              <a:rPr dirty="0" sz="1050" spc="-25">
                <a:latin typeface="Times New Roman"/>
                <a:cs typeface="Times New Roman"/>
              </a:rPr>
              <a:t>number</a:t>
            </a:r>
            <a:r>
              <a:rPr dirty="0" sz="1050" spc="-40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of</a:t>
            </a:r>
            <a:r>
              <a:rPr dirty="0" sz="1050" spc="-50">
                <a:latin typeface="Times New Roman"/>
                <a:cs typeface="Times New Roman"/>
              </a:rPr>
              <a:t> </a:t>
            </a:r>
            <a:r>
              <a:rPr dirty="0" sz="1050" spc="-25">
                <a:latin typeface="Times New Roman"/>
                <a:cs typeface="Times New Roman"/>
              </a:rPr>
              <a:t>networks</a:t>
            </a:r>
            <a:r>
              <a:rPr dirty="0" sz="1050" spc="-40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to</a:t>
            </a:r>
            <a:r>
              <a:rPr dirty="0" sz="1050" spc="-35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be</a:t>
            </a:r>
            <a:r>
              <a:rPr dirty="0" sz="1050" spc="-40">
                <a:latin typeface="Times New Roman"/>
                <a:cs typeface="Times New Roman"/>
              </a:rPr>
              <a:t> </a:t>
            </a:r>
            <a:r>
              <a:rPr dirty="0" sz="1050" spc="-10">
                <a:latin typeface="Times New Roman"/>
                <a:cs typeface="Times New Roman"/>
              </a:rPr>
              <a:t>trained</a:t>
            </a:r>
            <a:r>
              <a:rPr dirty="0" sz="1050" spc="-30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for</a:t>
            </a:r>
            <a:r>
              <a:rPr dirty="0" sz="1050" spc="-40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an</a:t>
            </a:r>
            <a:r>
              <a:rPr dirty="0" sz="1050" spc="-45">
                <a:latin typeface="Times New Roman"/>
                <a:cs typeface="Times New Roman"/>
              </a:rPr>
              <a:t> </a:t>
            </a:r>
            <a:r>
              <a:rPr dirty="0" sz="1050" spc="-10">
                <a:latin typeface="Times New Roman"/>
                <a:cs typeface="Times New Roman"/>
              </a:rPr>
              <a:t>ensemble</a:t>
            </a:r>
            <a:endParaRPr sz="1050">
              <a:latin typeface="Times New Roman"/>
              <a:cs typeface="Times New Roman"/>
            </a:endParaRPr>
          </a:p>
          <a:p>
            <a:pPr marL="163195">
              <a:lnSpc>
                <a:spcPct val="100000"/>
              </a:lnSpc>
              <a:spcBef>
                <a:spcPts val="475"/>
              </a:spcBef>
            </a:pPr>
            <a:r>
              <a:rPr dirty="0" baseline="2645" sz="1575" spc="-15">
                <a:latin typeface="Times New Roman"/>
                <a:cs typeface="Times New Roman"/>
              </a:rPr>
              <a:t>Take</a:t>
            </a:r>
            <a:r>
              <a:rPr dirty="0" baseline="2645" sz="1575" spc="-30">
                <a:latin typeface="Times New Roman"/>
                <a:cs typeface="Times New Roman"/>
              </a:rPr>
              <a:t> </a:t>
            </a:r>
            <a:r>
              <a:rPr dirty="0" baseline="2645" sz="1575" spc="-15">
                <a:latin typeface="Times New Roman"/>
                <a:cs typeface="Times New Roman"/>
              </a:rPr>
              <a:t>original</a:t>
            </a:r>
            <a:r>
              <a:rPr dirty="0" baseline="2645" sz="1575" spc="-22">
                <a:latin typeface="Times New Roman"/>
                <a:cs typeface="Times New Roman"/>
              </a:rPr>
              <a:t> </a:t>
            </a:r>
            <a:r>
              <a:rPr dirty="0" baseline="2645" sz="1575" spc="-30">
                <a:latin typeface="Times New Roman"/>
                <a:cs typeface="Times New Roman"/>
              </a:rPr>
              <a:t>training set</a:t>
            </a:r>
            <a:r>
              <a:rPr dirty="0" baseline="2645" sz="1575" spc="-67">
                <a:latin typeface="Times New Roman"/>
                <a:cs typeface="Times New Roman"/>
              </a:rPr>
              <a:t> </a:t>
            </a:r>
            <a:r>
              <a:rPr dirty="0" baseline="2645" sz="1575" spc="-15" i="1">
                <a:latin typeface="Times New Roman"/>
                <a:cs typeface="Times New Roman"/>
              </a:rPr>
              <a:t>T=</a:t>
            </a:r>
            <a:r>
              <a:rPr dirty="0" baseline="2645" sz="1575" spc="-22" i="1">
                <a:latin typeface="Times New Roman"/>
                <a:cs typeface="Times New Roman"/>
              </a:rPr>
              <a:t> </a:t>
            </a:r>
            <a:r>
              <a:rPr dirty="0" baseline="2645" sz="1575" spc="-15" i="1">
                <a:latin typeface="Times New Roman"/>
                <a:cs typeface="Times New Roman"/>
              </a:rPr>
              <a:t>{(x(1),</a:t>
            </a:r>
            <a:r>
              <a:rPr dirty="0" baseline="2645" sz="1575" spc="-7" i="1">
                <a:latin typeface="Times New Roman"/>
                <a:cs typeface="Times New Roman"/>
              </a:rPr>
              <a:t> </a:t>
            </a:r>
            <a:r>
              <a:rPr dirty="0" baseline="2645" sz="1575" spc="-30" i="1">
                <a:latin typeface="Times New Roman"/>
                <a:cs typeface="Times New Roman"/>
              </a:rPr>
              <a:t>d(1)),…,</a:t>
            </a:r>
            <a:r>
              <a:rPr dirty="0" baseline="2645" sz="1575" spc="-15" i="1">
                <a:latin typeface="Times New Roman"/>
                <a:cs typeface="Times New Roman"/>
              </a:rPr>
              <a:t> (x(N), </a:t>
            </a:r>
            <a:r>
              <a:rPr dirty="0" baseline="2645" sz="1575" spc="-30" i="1">
                <a:latin typeface="Times New Roman"/>
                <a:cs typeface="Times New Roman"/>
              </a:rPr>
              <a:t>d(N))}</a:t>
            </a:r>
            <a:r>
              <a:rPr dirty="0" baseline="2645" sz="1575" i="1">
                <a:latin typeface="Times New Roman"/>
                <a:cs typeface="Times New Roman"/>
              </a:rPr>
              <a:t> </a:t>
            </a:r>
            <a:r>
              <a:rPr dirty="0" baseline="2645" sz="1575" spc="-30">
                <a:latin typeface="Times New Roman"/>
                <a:cs typeface="Times New Roman"/>
              </a:rPr>
              <a:t>with</a:t>
            </a:r>
            <a:r>
              <a:rPr dirty="0" baseline="2645" sz="1575" spc="-37">
                <a:latin typeface="Times New Roman"/>
                <a:cs typeface="Times New Roman"/>
              </a:rPr>
              <a:t> </a:t>
            </a:r>
            <a:r>
              <a:rPr dirty="0" baseline="2645" sz="1575" spc="-15">
                <a:latin typeface="Times New Roman"/>
                <a:cs typeface="Times New Roman"/>
              </a:rPr>
              <a:t>class</a:t>
            </a:r>
            <a:r>
              <a:rPr dirty="0" baseline="2645" sz="1575" spc="-30">
                <a:latin typeface="Times New Roman"/>
                <a:cs typeface="Times New Roman"/>
              </a:rPr>
              <a:t> </a:t>
            </a:r>
            <a:r>
              <a:rPr dirty="0" baseline="2645" sz="1575" spc="-15">
                <a:latin typeface="Times New Roman"/>
                <a:cs typeface="Times New Roman"/>
              </a:rPr>
              <a:t>label</a:t>
            </a:r>
            <a:r>
              <a:rPr dirty="0" baseline="2645" sz="1575" spc="-60">
                <a:latin typeface="Times New Roman"/>
                <a:cs typeface="Times New Roman"/>
              </a:rPr>
              <a:t> </a:t>
            </a:r>
            <a:r>
              <a:rPr dirty="0" sz="1150" i="1">
                <a:latin typeface="Times New Roman"/>
                <a:cs typeface="Times New Roman"/>
              </a:rPr>
              <a:t>d</a:t>
            </a:r>
            <a:r>
              <a:rPr dirty="0" sz="1150" spc="-170" i="1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(</a:t>
            </a:r>
            <a:r>
              <a:rPr dirty="0" sz="1150" i="1">
                <a:latin typeface="Times New Roman"/>
                <a:cs typeface="Times New Roman"/>
              </a:rPr>
              <a:t>n</a:t>
            </a:r>
            <a:r>
              <a:rPr dirty="0" sz="1150">
                <a:latin typeface="Times New Roman"/>
                <a:cs typeface="Times New Roman"/>
              </a:rPr>
              <a:t>)</a:t>
            </a:r>
            <a:r>
              <a:rPr dirty="0" sz="1150" spc="-150">
                <a:latin typeface="Times New Roman"/>
                <a:cs typeface="Times New Roman"/>
              </a:rPr>
              <a:t> </a:t>
            </a:r>
            <a:r>
              <a:rPr dirty="0" sz="1150">
                <a:latin typeface="Symbol"/>
                <a:cs typeface="Symbol"/>
              </a:rPr>
              <a:t></a:t>
            </a:r>
            <a:r>
              <a:rPr dirty="0" sz="1150" spc="-110">
                <a:latin typeface="Times New Roman"/>
                <a:cs typeface="Times New Roman"/>
              </a:rPr>
              <a:t> </a:t>
            </a:r>
            <a:r>
              <a:rPr dirty="0" sz="1150" i="1">
                <a:latin typeface="Times New Roman"/>
                <a:cs typeface="Times New Roman"/>
              </a:rPr>
              <a:t>K</a:t>
            </a:r>
            <a:r>
              <a:rPr dirty="0" sz="1150" spc="85" i="1">
                <a:latin typeface="Times New Roman"/>
                <a:cs typeface="Times New Roman"/>
              </a:rPr>
              <a:t> </a:t>
            </a:r>
            <a:r>
              <a:rPr dirty="0" sz="1150">
                <a:latin typeface="Symbol"/>
                <a:cs typeface="Symbol"/>
              </a:rPr>
              <a:t></a:t>
            </a:r>
            <a:r>
              <a:rPr dirty="0" sz="1150" spc="-130">
                <a:latin typeface="Times New Roman"/>
                <a:cs typeface="Times New Roman"/>
              </a:rPr>
              <a:t> </a:t>
            </a:r>
            <a:r>
              <a:rPr dirty="0" sz="1150" spc="-30">
                <a:latin typeface="Times New Roman"/>
                <a:cs typeface="Times New Roman"/>
              </a:rPr>
              <a:t>{1,2,.....,</a:t>
            </a:r>
            <a:r>
              <a:rPr dirty="0" sz="1150" spc="-180">
                <a:latin typeface="Times New Roman"/>
                <a:cs typeface="Times New Roman"/>
              </a:rPr>
              <a:t> </a:t>
            </a:r>
            <a:r>
              <a:rPr dirty="0" sz="1150" spc="-25" i="1">
                <a:latin typeface="Times New Roman"/>
                <a:cs typeface="Times New Roman"/>
              </a:rPr>
              <a:t>k</a:t>
            </a:r>
            <a:r>
              <a:rPr dirty="0" sz="1150" spc="-25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  <a:p>
            <a:pPr marL="161925">
              <a:lnSpc>
                <a:spcPct val="100000"/>
              </a:lnSpc>
              <a:spcBef>
                <a:spcPts val="360"/>
              </a:spcBef>
            </a:pPr>
            <a:r>
              <a:rPr dirty="0" sz="1050" spc="-25">
                <a:latin typeface="Times New Roman"/>
                <a:cs typeface="Times New Roman"/>
              </a:rPr>
              <a:t>Compute </a:t>
            </a:r>
            <a:r>
              <a:rPr dirty="0" sz="1050" spc="-20">
                <a:latin typeface="Times New Roman"/>
                <a:cs typeface="Times New Roman"/>
              </a:rPr>
              <a:t>standard deviation</a:t>
            </a:r>
            <a:r>
              <a:rPr dirty="0" sz="1050" spc="-30">
                <a:latin typeface="Times New Roman"/>
                <a:cs typeface="Times New Roman"/>
              </a:rPr>
              <a:t> </a:t>
            </a:r>
            <a:r>
              <a:rPr dirty="0" sz="1050" spc="-20">
                <a:latin typeface="Times New Roman"/>
                <a:cs typeface="Times New Roman"/>
              </a:rPr>
              <a:t>measure </a:t>
            </a:r>
            <a:r>
              <a:rPr dirty="0" sz="1050">
                <a:latin typeface="Times New Roman"/>
                <a:cs typeface="Times New Roman"/>
              </a:rPr>
              <a:t>(</a:t>
            </a:r>
            <a:r>
              <a:rPr dirty="0" sz="1050" i="1">
                <a:latin typeface="Times New Roman"/>
                <a:cs typeface="Times New Roman"/>
              </a:rPr>
              <a:t>sd</a:t>
            </a:r>
            <a:r>
              <a:rPr dirty="0" baseline="-7936" sz="1050" i="1">
                <a:latin typeface="Times New Roman"/>
                <a:cs typeface="Times New Roman"/>
              </a:rPr>
              <a:t>k</a:t>
            </a:r>
            <a:r>
              <a:rPr dirty="0" sz="1050">
                <a:latin typeface="Times New Roman"/>
                <a:cs typeface="Times New Roman"/>
              </a:rPr>
              <a:t>)</a:t>
            </a:r>
            <a:r>
              <a:rPr dirty="0" sz="1050" spc="-20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is</a:t>
            </a:r>
            <a:r>
              <a:rPr dirty="0" sz="1050" spc="-30">
                <a:latin typeface="Times New Roman"/>
                <a:cs typeface="Times New Roman"/>
              </a:rPr>
              <a:t> </a:t>
            </a:r>
            <a:r>
              <a:rPr dirty="0" sz="1050" spc="-10">
                <a:latin typeface="Times New Roman"/>
                <a:cs typeface="Times New Roman"/>
              </a:rPr>
              <a:t>each</a:t>
            </a:r>
            <a:r>
              <a:rPr dirty="0" sz="1050" spc="-25">
                <a:latin typeface="Times New Roman"/>
                <a:cs typeface="Times New Roman"/>
              </a:rPr>
              <a:t> </a:t>
            </a:r>
            <a:r>
              <a:rPr dirty="0" sz="1050" spc="-10">
                <a:latin typeface="Times New Roman"/>
                <a:cs typeface="Times New Roman"/>
              </a:rPr>
              <a:t>class based</a:t>
            </a:r>
            <a:r>
              <a:rPr dirty="0" sz="1050" spc="-20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on</a:t>
            </a:r>
            <a:r>
              <a:rPr dirty="0" sz="1050" spc="-30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Eq.</a:t>
            </a:r>
            <a:r>
              <a:rPr dirty="0" sz="1050" spc="-20">
                <a:latin typeface="Times New Roman"/>
                <a:cs typeface="Times New Roman"/>
              </a:rPr>
              <a:t> </a:t>
            </a:r>
            <a:r>
              <a:rPr dirty="0" sz="1050" spc="-10">
                <a:latin typeface="Times New Roman"/>
                <a:cs typeface="Times New Roman"/>
              </a:rPr>
              <a:t>(2.1)</a:t>
            </a:r>
            <a:endParaRPr sz="1050">
              <a:latin typeface="Times New Roman"/>
              <a:cs typeface="Times New Roman"/>
            </a:endParaRPr>
          </a:p>
          <a:p>
            <a:pPr marL="260985" indent="-162560">
              <a:lnSpc>
                <a:spcPct val="100000"/>
              </a:lnSpc>
              <a:spcBef>
                <a:spcPts val="955"/>
              </a:spcBef>
              <a:buFont typeface="Times New Roman"/>
              <a:buAutoNum type="arabicPeriod" startAt="2"/>
              <a:tabLst>
                <a:tab pos="260985" algn="l"/>
              </a:tabLst>
            </a:pPr>
            <a:r>
              <a:rPr dirty="0" sz="1050" i="1">
                <a:latin typeface="Times New Roman"/>
                <a:cs typeface="Times New Roman"/>
              </a:rPr>
              <a:t>for</a:t>
            </a:r>
            <a:r>
              <a:rPr dirty="0" sz="1050" spc="-50" i="1">
                <a:latin typeface="Times New Roman"/>
                <a:cs typeface="Times New Roman"/>
              </a:rPr>
              <a:t> </a:t>
            </a:r>
            <a:r>
              <a:rPr dirty="0" sz="1050" spc="-10" i="1">
                <a:latin typeface="Times New Roman"/>
                <a:cs typeface="Times New Roman"/>
              </a:rPr>
              <a:t>i=1</a:t>
            </a:r>
            <a:r>
              <a:rPr dirty="0" sz="1050" spc="-40" i="1">
                <a:latin typeface="Times New Roman"/>
                <a:cs typeface="Times New Roman"/>
              </a:rPr>
              <a:t> </a:t>
            </a:r>
            <a:r>
              <a:rPr dirty="0" sz="1050" i="1">
                <a:latin typeface="Times New Roman"/>
                <a:cs typeface="Times New Roman"/>
              </a:rPr>
              <a:t>to</a:t>
            </a:r>
            <a:r>
              <a:rPr dirty="0" sz="1050" spc="-40" i="1">
                <a:latin typeface="Times New Roman"/>
                <a:cs typeface="Times New Roman"/>
              </a:rPr>
              <a:t> </a:t>
            </a:r>
            <a:r>
              <a:rPr dirty="0" sz="1050" i="1">
                <a:latin typeface="Times New Roman"/>
                <a:cs typeface="Times New Roman"/>
              </a:rPr>
              <a:t>M</a:t>
            </a:r>
            <a:r>
              <a:rPr dirty="0" sz="1050" spc="-35" i="1">
                <a:latin typeface="Times New Roman"/>
                <a:cs typeface="Times New Roman"/>
              </a:rPr>
              <a:t> </a:t>
            </a:r>
            <a:r>
              <a:rPr dirty="0" sz="1050" spc="-50">
                <a:latin typeface="Times New Roman"/>
                <a:cs typeface="Times New Roman"/>
              </a:rPr>
              <a:t>{</a:t>
            </a:r>
            <a:endParaRPr sz="1050">
              <a:latin typeface="Times New Roman"/>
              <a:cs typeface="Times New Roman"/>
            </a:endParaRPr>
          </a:p>
          <a:p>
            <a:pPr lvl="1" marL="765175" indent="-229235">
              <a:lnSpc>
                <a:spcPct val="100000"/>
              </a:lnSpc>
              <a:spcBef>
                <a:spcPts val="665"/>
              </a:spcBef>
              <a:buAutoNum type="alphaLcPeriod"/>
              <a:tabLst>
                <a:tab pos="765175" algn="l"/>
              </a:tabLst>
            </a:pPr>
            <a:r>
              <a:rPr dirty="0" sz="1050" spc="-20">
                <a:latin typeface="Times New Roman"/>
                <a:cs typeface="Times New Roman"/>
              </a:rPr>
              <a:t>Make</a:t>
            </a:r>
            <a:r>
              <a:rPr dirty="0" sz="1050" spc="-30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a</a:t>
            </a:r>
            <a:r>
              <a:rPr dirty="0" sz="1050" spc="-25">
                <a:latin typeface="Times New Roman"/>
                <a:cs typeface="Times New Roman"/>
              </a:rPr>
              <a:t> </a:t>
            </a:r>
            <a:r>
              <a:rPr dirty="0" sz="1050" spc="-20">
                <a:latin typeface="Times New Roman"/>
                <a:cs typeface="Times New Roman"/>
              </a:rPr>
              <a:t>training</a:t>
            </a:r>
            <a:r>
              <a:rPr dirty="0" sz="1050" spc="-40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set,</a:t>
            </a:r>
            <a:r>
              <a:rPr dirty="0" sz="1050" spc="5">
                <a:latin typeface="Times New Roman"/>
                <a:cs typeface="Times New Roman"/>
              </a:rPr>
              <a:t> </a:t>
            </a:r>
            <a:r>
              <a:rPr dirty="0" sz="1050" i="1">
                <a:latin typeface="Times New Roman"/>
                <a:cs typeface="Times New Roman"/>
              </a:rPr>
              <a:t>T</a:t>
            </a:r>
            <a:r>
              <a:rPr dirty="0" baseline="-7936" sz="1050" i="1">
                <a:latin typeface="Times New Roman"/>
                <a:cs typeface="Times New Roman"/>
              </a:rPr>
              <a:t>i</a:t>
            </a:r>
            <a:r>
              <a:rPr dirty="0" baseline="-7936" sz="1050" spc="89" i="1">
                <a:latin typeface="Times New Roman"/>
                <a:cs typeface="Times New Roman"/>
              </a:rPr>
              <a:t> </a:t>
            </a:r>
            <a:r>
              <a:rPr dirty="0" sz="1050" i="1">
                <a:latin typeface="Times New Roman"/>
                <a:cs typeface="Times New Roman"/>
              </a:rPr>
              <a:t>=</a:t>
            </a:r>
            <a:r>
              <a:rPr dirty="0" sz="1050" spc="-30" i="1">
                <a:latin typeface="Times New Roman"/>
                <a:cs typeface="Times New Roman"/>
              </a:rPr>
              <a:t> </a:t>
            </a:r>
            <a:r>
              <a:rPr dirty="0" sz="1050" spc="-50" i="1">
                <a:latin typeface="Times New Roman"/>
                <a:cs typeface="Times New Roman"/>
              </a:rPr>
              <a:t>T</a:t>
            </a:r>
            <a:endParaRPr sz="1050">
              <a:latin typeface="Times New Roman"/>
              <a:cs typeface="Times New Roman"/>
            </a:endParaRPr>
          </a:p>
          <a:p>
            <a:pPr lvl="1" marL="765175" indent="-229235">
              <a:lnSpc>
                <a:spcPct val="100000"/>
              </a:lnSpc>
              <a:spcBef>
                <a:spcPts val="660"/>
              </a:spcBef>
              <a:buAutoNum type="alphaLcPeriod"/>
              <a:tabLst>
                <a:tab pos="765175" algn="l"/>
              </a:tabLst>
            </a:pPr>
            <a:r>
              <a:rPr dirty="0" sz="1050" spc="-25">
                <a:latin typeface="Times New Roman"/>
                <a:cs typeface="Times New Roman"/>
              </a:rPr>
              <a:t>Change</a:t>
            </a:r>
            <a:r>
              <a:rPr dirty="0" sz="1050" spc="-40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the</a:t>
            </a:r>
            <a:r>
              <a:rPr dirty="0" sz="1050" spc="-35">
                <a:latin typeface="Times New Roman"/>
                <a:cs typeface="Times New Roman"/>
              </a:rPr>
              <a:t> </a:t>
            </a:r>
            <a:r>
              <a:rPr dirty="0" sz="1050" spc="-10">
                <a:latin typeface="Times New Roman"/>
                <a:cs typeface="Times New Roman"/>
              </a:rPr>
              <a:t>desired</a:t>
            </a:r>
            <a:r>
              <a:rPr dirty="0" sz="1050" spc="-40">
                <a:latin typeface="Times New Roman"/>
                <a:cs typeface="Times New Roman"/>
              </a:rPr>
              <a:t> </a:t>
            </a:r>
            <a:r>
              <a:rPr dirty="0" sz="1050" spc="-20">
                <a:latin typeface="Times New Roman"/>
                <a:cs typeface="Times New Roman"/>
              </a:rPr>
              <a:t>output</a:t>
            </a:r>
            <a:r>
              <a:rPr dirty="0" sz="1050" spc="-40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of</a:t>
            </a:r>
            <a:r>
              <a:rPr dirty="0" sz="1050" spc="5">
                <a:latin typeface="Times New Roman"/>
                <a:cs typeface="Times New Roman"/>
              </a:rPr>
              <a:t> </a:t>
            </a:r>
            <a:r>
              <a:rPr dirty="0" sz="1050" i="1">
                <a:latin typeface="Times New Roman"/>
                <a:cs typeface="Times New Roman"/>
              </a:rPr>
              <a:t>T</a:t>
            </a:r>
            <a:r>
              <a:rPr dirty="0" baseline="-7936" sz="1050" i="1">
                <a:latin typeface="Times New Roman"/>
                <a:cs typeface="Times New Roman"/>
              </a:rPr>
              <a:t>i</a:t>
            </a:r>
            <a:r>
              <a:rPr dirty="0" baseline="-7936" sz="1050" spc="75" i="1">
                <a:latin typeface="Times New Roman"/>
                <a:cs typeface="Times New Roman"/>
              </a:rPr>
              <a:t> </a:t>
            </a:r>
            <a:r>
              <a:rPr dirty="0" sz="1050" spc="-10">
                <a:latin typeface="Times New Roman"/>
                <a:cs typeface="Times New Roman"/>
              </a:rPr>
              <a:t>based</a:t>
            </a:r>
            <a:r>
              <a:rPr dirty="0" sz="1050" spc="-40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on</a:t>
            </a:r>
            <a:r>
              <a:rPr dirty="0" sz="1050" spc="-45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Eq.</a:t>
            </a:r>
            <a:r>
              <a:rPr dirty="0" sz="1050" spc="-35">
                <a:latin typeface="Times New Roman"/>
                <a:cs typeface="Times New Roman"/>
              </a:rPr>
              <a:t> </a:t>
            </a:r>
            <a:r>
              <a:rPr dirty="0" sz="1050" spc="-20">
                <a:latin typeface="Times New Roman"/>
                <a:cs typeface="Times New Roman"/>
              </a:rPr>
              <a:t>(2.2)</a:t>
            </a:r>
            <a:endParaRPr sz="1050">
              <a:latin typeface="Times New Roman"/>
              <a:cs typeface="Times New Roman"/>
            </a:endParaRPr>
          </a:p>
          <a:p>
            <a:pPr lvl="1" marL="765175" indent="-229235">
              <a:lnSpc>
                <a:spcPct val="100000"/>
              </a:lnSpc>
              <a:spcBef>
                <a:spcPts val="665"/>
              </a:spcBef>
              <a:buAutoNum type="alphaLcPeriod"/>
              <a:tabLst>
                <a:tab pos="765175" algn="l"/>
              </a:tabLst>
            </a:pPr>
            <a:r>
              <a:rPr dirty="0" sz="1050" spc="-10">
                <a:latin typeface="Times New Roman"/>
                <a:cs typeface="Times New Roman"/>
              </a:rPr>
              <a:t>Train</a:t>
            </a:r>
            <a:r>
              <a:rPr dirty="0" sz="1050" spc="-50">
                <a:latin typeface="Times New Roman"/>
                <a:cs typeface="Times New Roman"/>
              </a:rPr>
              <a:t> </a:t>
            </a:r>
            <a:r>
              <a:rPr dirty="0" sz="1050" spc="-25">
                <a:latin typeface="Times New Roman"/>
                <a:cs typeface="Times New Roman"/>
              </a:rPr>
              <a:t>network</a:t>
            </a:r>
            <a:r>
              <a:rPr dirty="0" sz="1050" spc="-40">
                <a:latin typeface="Times New Roman"/>
                <a:cs typeface="Times New Roman"/>
              </a:rPr>
              <a:t> </a:t>
            </a:r>
            <a:r>
              <a:rPr dirty="0" sz="1050" i="1">
                <a:latin typeface="Times New Roman"/>
                <a:cs typeface="Times New Roman"/>
              </a:rPr>
              <a:t>NN</a:t>
            </a:r>
            <a:r>
              <a:rPr dirty="0" baseline="-7936" sz="1050" i="1">
                <a:latin typeface="Times New Roman"/>
                <a:cs typeface="Times New Roman"/>
              </a:rPr>
              <a:t>i</a:t>
            </a:r>
            <a:r>
              <a:rPr dirty="0" baseline="-7936" sz="1050" spc="75" i="1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by</a:t>
            </a:r>
            <a:r>
              <a:rPr dirty="0" sz="1050" spc="-35">
                <a:latin typeface="Times New Roman"/>
                <a:cs typeface="Times New Roman"/>
              </a:rPr>
              <a:t> </a:t>
            </a:r>
            <a:r>
              <a:rPr dirty="0" sz="1050" spc="-25" i="1">
                <a:latin typeface="Times New Roman"/>
                <a:cs typeface="Times New Roman"/>
              </a:rPr>
              <a:t>T</a:t>
            </a:r>
            <a:r>
              <a:rPr dirty="0" baseline="-7936" sz="1050" spc="-37" i="1">
                <a:latin typeface="Times New Roman"/>
                <a:cs typeface="Times New Roman"/>
              </a:rPr>
              <a:t>i</a:t>
            </a:r>
            <a:endParaRPr baseline="-7936" sz="1050">
              <a:latin typeface="Times New Roman"/>
              <a:cs typeface="Times New Roman"/>
            </a:endParaRPr>
          </a:p>
          <a:p>
            <a:pPr marL="98425">
              <a:lnSpc>
                <a:spcPct val="100000"/>
              </a:lnSpc>
              <a:spcBef>
                <a:spcPts val="290"/>
              </a:spcBef>
            </a:pPr>
            <a:r>
              <a:rPr dirty="0" sz="1050" spc="-50">
                <a:latin typeface="Times New Roman"/>
                <a:cs typeface="Times New Roman"/>
              </a:rPr>
              <a:t>}</a:t>
            </a:r>
            <a:endParaRPr sz="1050">
              <a:latin typeface="Times New Roman"/>
              <a:cs typeface="Times New Roman"/>
            </a:endParaRPr>
          </a:p>
          <a:p>
            <a:pPr marL="227965" indent="-129539">
              <a:lnSpc>
                <a:spcPct val="100000"/>
              </a:lnSpc>
              <a:spcBef>
                <a:spcPts val="320"/>
              </a:spcBef>
              <a:buAutoNum type="arabicPeriod" startAt="3"/>
              <a:tabLst>
                <a:tab pos="227965" algn="l"/>
              </a:tabLst>
            </a:pPr>
            <a:r>
              <a:rPr dirty="0" sz="1050" spc="-20">
                <a:latin typeface="Times New Roman"/>
                <a:cs typeface="Times New Roman"/>
              </a:rPr>
              <a:t>Ensemble</a:t>
            </a:r>
            <a:r>
              <a:rPr dirty="0" sz="1050" spc="-15">
                <a:latin typeface="Times New Roman"/>
                <a:cs typeface="Times New Roman"/>
              </a:rPr>
              <a:t> </a:t>
            </a:r>
            <a:r>
              <a:rPr dirty="0" sz="1050" spc="-20">
                <a:latin typeface="Times New Roman"/>
                <a:cs typeface="Times New Roman"/>
              </a:rPr>
              <a:t>decision </a:t>
            </a:r>
            <a:r>
              <a:rPr dirty="0" sz="1050">
                <a:latin typeface="Times New Roman"/>
                <a:cs typeface="Times New Roman"/>
              </a:rPr>
              <a:t>is</a:t>
            </a:r>
            <a:r>
              <a:rPr dirty="0" sz="1050" spc="-20">
                <a:latin typeface="Times New Roman"/>
                <a:cs typeface="Times New Roman"/>
              </a:rPr>
              <a:t> made</a:t>
            </a:r>
            <a:r>
              <a:rPr dirty="0" sz="1050" spc="-10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in</a:t>
            </a:r>
            <a:r>
              <a:rPr dirty="0" sz="1050" spc="-20">
                <a:latin typeface="Times New Roman"/>
                <a:cs typeface="Times New Roman"/>
              </a:rPr>
              <a:t> simple</a:t>
            </a:r>
            <a:r>
              <a:rPr dirty="0" sz="1050" spc="-15">
                <a:latin typeface="Times New Roman"/>
                <a:cs typeface="Times New Roman"/>
              </a:rPr>
              <a:t> </a:t>
            </a:r>
            <a:r>
              <a:rPr dirty="0" sz="1050" spc="-20">
                <a:latin typeface="Times New Roman"/>
                <a:cs typeface="Times New Roman"/>
              </a:rPr>
              <a:t>average</a:t>
            </a:r>
            <a:r>
              <a:rPr dirty="0" sz="1050" spc="-10">
                <a:latin typeface="Times New Roman"/>
                <a:cs typeface="Times New Roman"/>
              </a:rPr>
              <a:t> </a:t>
            </a:r>
            <a:r>
              <a:rPr dirty="0" sz="1050" spc="-25">
                <a:latin typeface="Times New Roman"/>
                <a:cs typeface="Times New Roman"/>
              </a:rPr>
              <a:t>way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566790" y="4372736"/>
            <a:ext cx="320738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3500" marR="4318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Times New Roman"/>
                <a:cs typeface="Times New Roman"/>
              </a:rPr>
              <a:t>If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 i="1">
                <a:latin typeface="Times New Roman"/>
                <a:cs typeface="Times New Roman"/>
              </a:rPr>
              <a:t>p</a:t>
            </a:r>
            <a:r>
              <a:rPr dirty="0" baseline="-21367" sz="975" i="1">
                <a:latin typeface="Times New Roman"/>
                <a:cs typeface="Times New Roman"/>
              </a:rPr>
              <a:t>k</a:t>
            </a:r>
            <a:r>
              <a:rPr dirty="0" baseline="-21367" sz="975" spc="104" i="1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is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the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proportion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of</a:t>
            </a:r>
            <a:r>
              <a:rPr dirty="0" sz="1000" spc="-1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the</a:t>
            </a:r>
            <a:r>
              <a:rPr dirty="0" sz="1000" spc="-1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patterns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in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class</a:t>
            </a:r>
            <a:r>
              <a:rPr dirty="0" sz="1000" spc="15">
                <a:latin typeface="Times New Roman"/>
                <a:cs typeface="Times New Roman"/>
              </a:rPr>
              <a:t> </a:t>
            </a:r>
            <a:r>
              <a:rPr dirty="0" sz="1000" i="1">
                <a:latin typeface="Times New Roman"/>
                <a:cs typeface="Times New Roman"/>
              </a:rPr>
              <a:t>k</a:t>
            </a:r>
            <a:r>
              <a:rPr dirty="0" sz="1000">
                <a:latin typeface="Times New Roman"/>
                <a:cs typeface="Times New Roman"/>
              </a:rPr>
              <a:t>,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then</a:t>
            </a:r>
            <a:r>
              <a:rPr dirty="0" sz="1000" spc="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standard </a:t>
            </a:r>
            <a:r>
              <a:rPr dirty="0" sz="1000">
                <a:latin typeface="Times New Roman"/>
                <a:cs typeface="Times New Roman"/>
              </a:rPr>
              <a:t>deviation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measure</a:t>
            </a:r>
            <a:r>
              <a:rPr dirty="0" sz="1000" spc="-20">
                <a:latin typeface="Times New Roman"/>
                <a:cs typeface="Times New Roman"/>
              </a:rPr>
              <a:t> (</a:t>
            </a:r>
            <a:r>
              <a:rPr dirty="0" sz="1000" spc="-20" i="1">
                <a:latin typeface="Times New Roman"/>
                <a:cs typeface="Times New Roman"/>
              </a:rPr>
              <a:t>sd</a:t>
            </a:r>
            <a:r>
              <a:rPr dirty="0" sz="1000" spc="-20">
                <a:latin typeface="Times New Roman"/>
                <a:cs typeface="Times New Roman"/>
              </a:rPr>
              <a:t>)</a:t>
            </a: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tabLst>
                <a:tab pos="1891664" algn="l"/>
              </a:tabLst>
            </a:pPr>
            <a:r>
              <a:rPr dirty="0" sz="1400" i="1">
                <a:latin typeface="Times New Roman"/>
                <a:cs typeface="Times New Roman"/>
              </a:rPr>
              <a:t>sd</a:t>
            </a:r>
            <a:r>
              <a:rPr dirty="0" baseline="-21604" sz="1350" i="1">
                <a:latin typeface="Times New Roman"/>
                <a:cs typeface="Times New Roman"/>
              </a:rPr>
              <a:t>k</a:t>
            </a:r>
            <a:r>
              <a:rPr dirty="0" baseline="-21604" sz="1350" spc="172" i="1">
                <a:latin typeface="Times New Roman"/>
                <a:cs typeface="Times New Roman"/>
              </a:rPr>
              <a:t> </a:t>
            </a:r>
            <a:r>
              <a:rPr dirty="0" sz="1400" i="1">
                <a:latin typeface="Times New Roman"/>
                <a:cs typeface="Times New Roman"/>
              </a:rPr>
              <a:t>=</a:t>
            </a:r>
            <a:r>
              <a:rPr dirty="0" sz="1400" spc="5" i="1">
                <a:latin typeface="Times New Roman"/>
                <a:cs typeface="Times New Roman"/>
              </a:rPr>
              <a:t> </a:t>
            </a:r>
            <a:r>
              <a:rPr dirty="0" sz="1400" i="1">
                <a:latin typeface="Times New Roman"/>
                <a:cs typeface="Times New Roman"/>
              </a:rPr>
              <a:t>2</a:t>
            </a:r>
            <a:r>
              <a:rPr dirty="0" sz="1400" spc="5" i="1">
                <a:latin typeface="Times New Roman"/>
                <a:cs typeface="Times New Roman"/>
              </a:rPr>
              <a:t> </a:t>
            </a:r>
            <a:r>
              <a:rPr dirty="0" sz="1400" i="1">
                <a:latin typeface="Times New Roman"/>
                <a:cs typeface="Times New Roman"/>
              </a:rPr>
              <a:t>(p</a:t>
            </a:r>
            <a:r>
              <a:rPr dirty="0" baseline="-21604" sz="1350" i="1">
                <a:latin typeface="Times New Roman"/>
                <a:cs typeface="Times New Roman"/>
              </a:rPr>
              <a:t>k</a:t>
            </a:r>
            <a:r>
              <a:rPr dirty="0" baseline="-21604" sz="1350" spc="150" i="1">
                <a:latin typeface="Times New Roman"/>
                <a:cs typeface="Times New Roman"/>
              </a:rPr>
              <a:t> </a:t>
            </a:r>
            <a:r>
              <a:rPr dirty="0" sz="1400" i="1">
                <a:latin typeface="Times New Roman"/>
                <a:cs typeface="Times New Roman"/>
              </a:rPr>
              <a:t>(1−</a:t>
            </a:r>
            <a:r>
              <a:rPr dirty="0" sz="1400" spc="-10" i="1">
                <a:latin typeface="Times New Roman"/>
                <a:cs typeface="Times New Roman"/>
              </a:rPr>
              <a:t> p</a:t>
            </a:r>
            <a:r>
              <a:rPr dirty="0" baseline="-21604" sz="1350" spc="-15" i="1">
                <a:latin typeface="Times New Roman"/>
                <a:cs typeface="Times New Roman"/>
              </a:rPr>
              <a:t>k</a:t>
            </a:r>
            <a:r>
              <a:rPr dirty="0" sz="1400" spc="-10" i="1">
                <a:latin typeface="Times New Roman"/>
                <a:cs typeface="Times New Roman"/>
              </a:rPr>
              <a:t>))^0.5</a:t>
            </a:r>
            <a:r>
              <a:rPr dirty="0" sz="1400" i="1">
                <a:latin typeface="Times New Roman"/>
                <a:cs typeface="Times New Roman"/>
              </a:rPr>
              <a:t>	</a:t>
            </a:r>
            <a:r>
              <a:rPr dirty="0" sz="1400" spc="-10">
                <a:latin typeface="Times New Roman"/>
                <a:cs typeface="Times New Roman"/>
              </a:rPr>
              <a:t>(2.1))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554090" y="5195392"/>
            <a:ext cx="3525520" cy="100139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62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Times New Roman"/>
                <a:cs typeface="Times New Roman"/>
              </a:rPr>
              <a:t>The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new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desired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output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for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the</a:t>
            </a:r>
            <a:r>
              <a:rPr dirty="0" sz="1000" spc="-10">
                <a:latin typeface="Times New Roman"/>
                <a:cs typeface="Times New Roman"/>
              </a:rPr>
              <a:t> k-</a:t>
            </a:r>
            <a:r>
              <a:rPr dirty="0" sz="1000">
                <a:latin typeface="Times New Roman"/>
                <a:cs typeface="Times New Roman"/>
              </a:rPr>
              <a:t>th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class for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the</a:t>
            </a:r>
            <a:r>
              <a:rPr dirty="0" sz="1000" spc="-1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n-</a:t>
            </a:r>
            <a:r>
              <a:rPr dirty="0" sz="1000">
                <a:latin typeface="Times New Roman"/>
                <a:cs typeface="Times New Roman"/>
              </a:rPr>
              <a:t>th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training</a:t>
            </a:r>
            <a:endParaRPr sz="1000">
              <a:latin typeface="Times New Roman"/>
              <a:cs typeface="Times New Roman"/>
            </a:endParaRPr>
          </a:p>
          <a:p>
            <a:pPr marL="76200">
              <a:lnSpc>
                <a:spcPts val="1200"/>
              </a:lnSpc>
              <a:spcBef>
                <a:spcPts val="5"/>
              </a:spcBef>
            </a:pPr>
            <a:r>
              <a:rPr dirty="0" sz="1000">
                <a:latin typeface="Times New Roman"/>
                <a:cs typeface="Times New Roman"/>
              </a:rPr>
              <a:t>pattern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for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network</a:t>
            </a:r>
            <a:r>
              <a:rPr dirty="0" sz="1000" spc="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is</a:t>
            </a:r>
            <a:endParaRPr sz="1000">
              <a:latin typeface="Times New Roman"/>
              <a:cs typeface="Times New Roman"/>
            </a:endParaRPr>
          </a:p>
          <a:p>
            <a:pPr marL="76200">
              <a:lnSpc>
                <a:spcPts val="1680"/>
              </a:lnSpc>
              <a:tabLst>
                <a:tab pos="1990089" algn="l"/>
              </a:tabLst>
            </a:pPr>
            <a:r>
              <a:rPr dirty="0" sz="1400" i="1">
                <a:latin typeface="Times New Roman"/>
                <a:cs typeface="Times New Roman"/>
              </a:rPr>
              <a:t>d</a:t>
            </a:r>
            <a:r>
              <a:rPr dirty="0" baseline="-21604" sz="1350" i="1">
                <a:latin typeface="Times New Roman"/>
                <a:cs typeface="Times New Roman"/>
              </a:rPr>
              <a:t>k</a:t>
            </a:r>
            <a:r>
              <a:rPr dirty="0" sz="1400" i="1">
                <a:latin typeface="Times New Roman"/>
                <a:cs typeface="Times New Roman"/>
              </a:rPr>
              <a:t>'</a:t>
            </a:r>
            <a:r>
              <a:rPr dirty="0" sz="1400" spc="-10" i="1">
                <a:latin typeface="Times New Roman"/>
                <a:cs typeface="Times New Roman"/>
              </a:rPr>
              <a:t> </a:t>
            </a:r>
            <a:r>
              <a:rPr dirty="0" sz="1400" i="1">
                <a:latin typeface="Times New Roman"/>
                <a:cs typeface="Times New Roman"/>
              </a:rPr>
              <a:t>(n)</a:t>
            </a:r>
            <a:r>
              <a:rPr dirty="0" sz="1400" spc="-25" i="1">
                <a:latin typeface="Times New Roman"/>
                <a:cs typeface="Times New Roman"/>
              </a:rPr>
              <a:t> </a:t>
            </a:r>
            <a:r>
              <a:rPr dirty="0" sz="1400" i="1">
                <a:latin typeface="Times New Roman"/>
                <a:cs typeface="Times New Roman"/>
              </a:rPr>
              <a:t>=</a:t>
            </a:r>
            <a:r>
              <a:rPr dirty="0" sz="1400" spc="20" i="1">
                <a:latin typeface="Times New Roman"/>
                <a:cs typeface="Times New Roman"/>
              </a:rPr>
              <a:t> </a:t>
            </a:r>
            <a:r>
              <a:rPr dirty="0" sz="1400" i="1">
                <a:latin typeface="Times New Roman"/>
                <a:cs typeface="Times New Roman"/>
              </a:rPr>
              <a:t>d</a:t>
            </a:r>
            <a:r>
              <a:rPr dirty="0" baseline="-21604" sz="1350" i="1">
                <a:latin typeface="Times New Roman"/>
                <a:cs typeface="Times New Roman"/>
              </a:rPr>
              <a:t>k</a:t>
            </a:r>
            <a:r>
              <a:rPr dirty="0" sz="1400" i="1">
                <a:latin typeface="Times New Roman"/>
                <a:cs typeface="Times New Roman"/>
              </a:rPr>
              <a:t>(n)</a:t>
            </a:r>
            <a:r>
              <a:rPr dirty="0" sz="1400" spc="-35" i="1">
                <a:latin typeface="Times New Roman"/>
                <a:cs typeface="Times New Roman"/>
              </a:rPr>
              <a:t> </a:t>
            </a:r>
            <a:r>
              <a:rPr dirty="0" sz="1400" i="1">
                <a:latin typeface="Times New Roman"/>
                <a:cs typeface="Times New Roman"/>
              </a:rPr>
              <a:t>+ </a:t>
            </a:r>
            <a:r>
              <a:rPr dirty="0" sz="1400" spc="-10" i="1">
                <a:latin typeface="Times New Roman"/>
                <a:cs typeface="Times New Roman"/>
              </a:rPr>
              <a:t>z</a:t>
            </a:r>
            <a:r>
              <a:rPr dirty="0" baseline="-21604" sz="1350" spc="-15" i="1">
                <a:latin typeface="Times New Roman"/>
                <a:cs typeface="Times New Roman"/>
              </a:rPr>
              <a:t>k</a:t>
            </a:r>
            <a:r>
              <a:rPr dirty="0" sz="1400" spc="-10" i="1">
                <a:latin typeface="Times New Roman"/>
                <a:cs typeface="Times New Roman"/>
              </a:rPr>
              <a:t>(n)sd</a:t>
            </a:r>
            <a:r>
              <a:rPr dirty="0" baseline="-21604" sz="1350" spc="-15" i="1">
                <a:latin typeface="Times New Roman"/>
                <a:cs typeface="Times New Roman"/>
              </a:rPr>
              <a:t>k</a:t>
            </a:r>
            <a:r>
              <a:rPr dirty="0" baseline="-21604" sz="1350" i="1">
                <a:latin typeface="Times New Roman"/>
                <a:cs typeface="Times New Roman"/>
              </a:rPr>
              <a:t>	</a:t>
            </a:r>
            <a:r>
              <a:rPr dirty="0" sz="1200" i="1">
                <a:latin typeface="Times New Roman"/>
                <a:cs typeface="Times New Roman"/>
              </a:rPr>
              <a:t>k=1,...,K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n=1,...,N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(2.2</a:t>
            </a:r>
            <a:r>
              <a:rPr dirty="0" sz="1400" spc="-10" i="1">
                <a:latin typeface="Times New Roman"/>
                <a:cs typeface="Times New Roman"/>
              </a:rPr>
              <a:t>)</a:t>
            </a:r>
            <a:endParaRPr sz="1400">
              <a:latin typeface="Times New Roman"/>
              <a:cs typeface="Times New Roman"/>
            </a:endParaRPr>
          </a:p>
          <a:p>
            <a:pPr marL="76200" marR="43180">
              <a:lnSpc>
                <a:spcPct val="100000"/>
              </a:lnSpc>
              <a:spcBef>
                <a:spcPts val="1205"/>
              </a:spcBef>
            </a:pPr>
            <a:r>
              <a:rPr dirty="0" sz="1000">
                <a:latin typeface="Times New Roman"/>
                <a:cs typeface="Times New Roman"/>
              </a:rPr>
              <a:t>Where</a:t>
            </a:r>
            <a:r>
              <a:rPr dirty="0" sz="1000" spc="-10">
                <a:latin typeface="Times New Roman"/>
                <a:cs typeface="Times New Roman"/>
              </a:rPr>
              <a:t> </a:t>
            </a:r>
            <a:r>
              <a:rPr dirty="0" sz="1000" i="1">
                <a:latin typeface="Times New Roman"/>
                <a:cs typeface="Times New Roman"/>
              </a:rPr>
              <a:t>z</a:t>
            </a:r>
            <a:r>
              <a:rPr dirty="0" baseline="-21367" sz="975" i="1">
                <a:latin typeface="Times New Roman"/>
                <a:cs typeface="Times New Roman"/>
              </a:rPr>
              <a:t>k</a:t>
            </a:r>
            <a:r>
              <a:rPr dirty="0" sz="1000" i="1">
                <a:latin typeface="Times New Roman"/>
                <a:cs typeface="Times New Roman"/>
              </a:rPr>
              <a:t>(n)</a:t>
            </a:r>
            <a:r>
              <a:rPr dirty="0" sz="1000" spc="-20" i="1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is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the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random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number from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Gaussian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distribution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with </a:t>
            </a:r>
            <a:r>
              <a:rPr dirty="0" sz="1000">
                <a:latin typeface="Times New Roman"/>
                <a:cs typeface="Times New Roman"/>
              </a:rPr>
              <a:t>a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mean zero</a:t>
            </a:r>
            <a:r>
              <a:rPr dirty="0" sz="1000" spc="-1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and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variance</a:t>
            </a:r>
            <a:r>
              <a:rPr dirty="0" sz="1000" spc="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of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one.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6693" y="291795"/>
            <a:ext cx="7949565" cy="422909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00"/>
              <a:t>6.</a:t>
            </a:r>
            <a:r>
              <a:rPr dirty="0" sz="2600" spc="-20"/>
              <a:t> </a:t>
            </a:r>
            <a:r>
              <a:rPr dirty="0" sz="2600"/>
              <a:t>Negative</a:t>
            </a:r>
            <a:r>
              <a:rPr dirty="0" sz="2600" spc="-40"/>
              <a:t> </a:t>
            </a:r>
            <a:r>
              <a:rPr dirty="0" sz="2600"/>
              <a:t>Correlation</a:t>
            </a:r>
            <a:r>
              <a:rPr dirty="0" sz="2600" spc="-30"/>
              <a:t> </a:t>
            </a:r>
            <a:r>
              <a:rPr dirty="0" sz="2600"/>
              <a:t>Learning(NCL)</a:t>
            </a:r>
            <a:r>
              <a:rPr dirty="0" sz="2600" spc="10"/>
              <a:t> </a:t>
            </a:r>
            <a:r>
              <a:rPr dirty="0" sz="1800"/>
              <a:t>(Liu</a:t>
            </a:r>
            <a:r>
              <a:rPr dirty="0" sz="1800" spc="-30"/>
              <a:t> </a:t>
            </a:r>
            <a:r>
              <a:rPr dirty="0" sz="1800"/>
              <a:t>&amp;</a:t>
            </a:r>
            <a:r>
              <a:rPr dirty="0" sz="1800" spc="-10"/>
              <a:t> </a:t>
            </a:r>
            <a:r>
              <a:rPr dirty="0" sz="1800"/>
              <a:t>Yao,</a:t>
            </a:r>
            <a:r>
              <a:rPr dirty="0" sz="1800" spc="-15"/>
              <a:t> </a:t>
            </a:r>
            <a:r>
              <a:rPr dirty="0" sz="1800" spc="-10"/>
              <a:t>1999)</a:t>
            </a:r>
            <a:endParaRPr sz="1800"/>
          </a:p>
        </p:txBody>
      </p:sp>
      <p:grpSp>
        <p:nvGrpSpPr>
          <p:cNvPr id="3" name="object 3" descr=""/>
          <p:cNvGrpSpPr/>
          <p:nvPr/>
        </p:nvGrpSpPr>
        <p:grpSpPr>
          <a:xfrm>
            <a:off x="1551050" y="1936242"/>
            <a:ext cx="4791075" cy="2452370"/>
            <a:chOff x="1551050" y="1936242"/>
            <a:chExt cx="4791075" cy="2452370"/>
          </a:xfrm>
        </p:grpSpPr>
        <p:sp>
          <p:nvSpPr>
            <p:cNvPr id="4" name="object 4" descr=""/>
            <p:cNvSpPr/>
            <p:nvPr/>
          </p:nvSpPr>
          <p:spPr>
            <a:xfrm>
              <a:off x="2947289" y="1936241"/>
              <a:ext cx="1454785" cy="1873885"/>
            </a:xfrm>
            <a:custGeom>
              <a:avLst/>
              <a:gdLst/>
              <a:ahLst/>
              <a:cxnLst/>
              <a:rect l="l" t="t" r="r" b="b"/>
              <a:pathLst>
                <a:path w="1454785" h="1873885">
                  <a:moveTo>
                    <a:pt x="76708" y="118872"/>
                  </a:moveTo>
                  <a:lnTo>
                    <a:pt x="70548" y="110490"/>
                  </a:lnTo>
                  <a:lnTo>
                    <a:pt x="25273" y="48768"/>
                  </a:lnTo>
                  <a:lnTo>
                    <a:pt x="0" y="131953"/>
                  </a:lnTo>
                  <a:lnTo>
                    <a:pt x="25552" y="127596"/>
                  </a:lnTo>
                  <a:lnTo>
                    <a:pt x="40894" y="216916"/>
                  </a:lnTo>
                  <a:lnTo>
                    <a:pt x="66421" y="212598"/>
                  </a:lnTo>
                  <a:lnTo>
                    <a:pt x="51079" y="123253"/>
                  </a:lnTo>
                  <a:lnTo>
                    <a:pt x="76708" y="118872"/>
                  </a:lnTo>
                  <a:close/>
                </a:path>
                <a:path w="1454785" h="1873885">
                  <a:moveTo>
                    <a:pt x="96901" y="391414"/>
                  </a:moveTo>
                  <a:lnTo>
                    <a:pt x="79502" y="289179"/>
                  </a:lnTo>
                  <a:lnTo>
                    <a:pt x="53975" y="293624"/>
                  </a:lnTo>
                  <a:lnTo>
                    <a:pt x="71374" y="395732"/>
                  </a:lnTo>
                  <a:lnTo>
                    <a:pt x="96901" y="391414"/>
                  </a:lnTo>
                  <a:close/>
                </a:path>
                <a:path w="1454785" h="1873885">
                  <a:moveTo>
                    <a:pt x="127381" y="570103"/>
                  </a:moveTo>
                  <a:lnTo>
                    <a:pt x="109982" y="467995"/>
                  </a:lnTo>
                  <a:lnTo>
                    <a:pt x="84455" y="472313"/>
                  </a:lnTo>
                  <a:lnTo>
                    <a:pt x="101854" y="574548"/>
                  </a:lnTo>
                  <a:lnTo>
                    <a:pt x="127381" y="570103"/>
                  </a:lnTo>
                  <a:close/>
                </a:path>
                <a:path w="1454785" h="1873885">
                  <a:moveTo>
                    <a:pt x="157988" y="748919"/>
                  </a:moveTo>
                  <a:lnTo>
                    <a:pt x="140462" y="646684"/>
                  </a:lnTo>
                  <a:lnTo>
                    <a:pt x="114935" y="651129"/>
                  </a:lnTo>
                  <a:lnTo>
                    <a:pt x="132334" y="753237"/>
                  </a:lnTo>
                  <a:lnTo>
                    <a:pt x="157988" y="748919"/>
                  </a:lnTo>
                  <a:close/>
                </a:path>
                <a:path w="1454785" h="1873885">
                  <a:moveTo>
                    <a:pt x="188468" y="927608"/>
                  </a:moveTo>
                  <a:lnTo>
                    <a:pt x="171069" y="825500"/>
                  </a:lnTo>
                  <a:lnTo>
                    <a:pt x="145415" y="829818"/>
                  </a:lnTo>
                  <a:lnTo>
                    <a:pt x="162941" y="932053"/>
                  </a:lnTo>
                  <a:lnTo>
                    <a:pt x="188468" y="927608"/>
                  </a:lnTo>
                  <a:close/>
                </a:path>
                <a:path w="1454785" h="1873885">
                  <a:moveTo>
                    <a:pt x="218948" y="1106424"/>
                  </a:moveTo>
                  <a:lnTo>
                    <a:pt x="201549" y="1004316"/>
                  </a:lnTo>
                  <a:lnTo>
                    <a:pt x="176022" y="1008634"/>
                  </a:lnTo>
                  <a:lnTo>
                    <a:pt x="193421" y="1110742"/>
                  </a:lnTo>
                  <a:lnTo>
                    <a:pt x="218948" y="1106424"/>
                  </a:lnTo>
                  <a:close/>
                </a:path>
                <a:path w="1454785" h="1873885">
                  <a:moveTo>
                    <a:pt x="249428" y="1285240"/>
                  </a:moveTo>
                  <a:lnTo>
                    <a:pt x="232029" y="1183005"/>
                  </a:lnTo>
                  <a:lnTo>
                    <a:pt x="206502" y="1187450"/>
                  </a:lnTo>
                  <a:lnTo>
                    <a:pt x="223901" y="1289558"/>
                  </a:lnTo>
                  <a:lnTo>
                    <a:pt x="249428" y="1285240"/>
                  </a:lnTo>
                  <a:close/>
                </a:path>
                <a:path w="1454785" h="1873885">
                  <a:moveTo>
                    <a:pt x="271145" y="56515"/>
                  </a:moveTo>
                  <a:lnTo>
                    <a:pt x="216890" y="26403"/>
                  </a:lnTo>
                  <a:lnTo>
                    <a:pt x="220408" y="20066"/>
                  </a:lnTo>
                  <a:lnTo>
                    <a:pt x="229489" y="3683"/>
                  </a:lnTo>
                  <a:lnTo>
                    <a:pt x="142621" y="0"/>
                  </a:lnTo>
                  <a:lnTo>
                    <a:pt x="191770" y="71755"/>
                  </a:lnTo>
                  <a:lnTo>
                    <a:pt x="204317" y="49110"/>
                  </a:lnTo>
                  <a:lnTo>
                    <a:pt x="258572" y="79121"/>
                  </a:lnTo>
                  <a:lnTo>
                    <a:pt x="271145" y="56515"/>
                  </a:lnTo>
                  <a:close/>
                </a:path>
                <a:path w="1454785" h="1873885">
                  <a:moveTo>
                    <a:pt x="280035" y="1463929"/>
                  </a:moveTo>
                  <a:lnTo>
                    <a:pt x="262509" y="1361821"/>
                  </a:lnTo>
                  <a:lnTo>
                    <a:pt x="236982" y="1366139"/>
                  </a:lnTo>
                  <a:lnTo>
                    <a:pt x="254508" y="1468374"/>
                  </a:lnTo>
                  <a:lnTo>
                    <a:pt x="280035" y="1463929"/>
                  </a:lnTo>
                  <a:close/>
                </a:path>
                <a:path w="1454785" h="1873885">
                  <a:moveTo>
                    <a:pt x="310502" y="1642745"/>
                  </a:moveTo>
                  <a:lnTo>
                    <a:pt x="293116" y="1540637"/>
                  </a:lnTo>
                  <a:lnTo>
                    <a:pt x="267589" y="1544955"/>
                  </a:lnTo>
                  <a:lnTo>
                    <a:pt x="284988" y="1647063"/>
                  </a:lnTo>
                  <a:lnTo>
                    <a:pt x="310502" y="1642745"/>
                  </a:lnTo>
                  <a:close/>
                </a:path>
                <a:path w="1454785" h="1873885">
                  <a:moveTo>
                    <a:pt x="360172" y="1779778"/>
                  </a:moveTo>
                  <a:lnTo>
                    <a:pt x="334619" y="1784146"/>
                  </a:lnTo>
                  <a:lnTo>
                    <a:pt x="323596" y="1719326"/>
                  </a:lnTo>
                  <a:lnTo>
                    <a:pt x="298069" y="1723771"/>
                  </a:lnTo>
                  <a:lnTo>
                    <a:pt x="309092" y="1788502"/>
                  </a:lnTo>
                  <a:lnTo>
                    <a:pt x="283591" y="1792859"/>
                  </a:lnTo>
                  <a:lnTo>
                    <a:pt x="335026" y="1862963"/>
                  </a:lnTo>
                  <a:lnTo>
                    <a:pt x="353682" y="1801241"/>
                  </a:lnTo>
                  <a:lnTo>
                    <a:pt x="360172" y="1779778"/>
                  </a:lnTo>
                  <a:close/>
                </a:path>
                <a:path w="1454785" h="1873885">
                  <a:moveTo>
                    <a:pt x="429768" y="144526"/>
                  </a:moveTo>
                  <a:lnTo>
                    <a:pt x="339077" y="94234"/>
                  </a:lnTo>
                  <a:lnTo>
                    <a:pt x="326504" y="116840"/>
                  </a:lnTo>
                  <a:lnTo>
                    <a:pt x="417195" y="167132"/>
                  </a:lnTo>
                  <a:lnTo>
                    <a:pt x="429768" y="144526"/>
                  </a:lnTo>
                  <a:close/>
                </a:path>
                <a:path w="1454785" h="1873885">
                  <a:moveTo>
                    <a:pt x="588264" y="232537"/>
                  </a:moveTo>
                  <a:lnTo>
                    <a:pt x="497713" y="182245"/>
                  </a:lnTo>
                  <a:lnTo>
                    <a:pt x="485140" y="204851"/>
                  </a:lnTo>
                  <a:lnTo>
                    <a:pt x="575691" y="255143"/>
                  </a:lnTo>
                  <a:lnTo>
                    <a:pt x="588264" y="232537"/>
                  </a:lnTo>
                  <a:close/>
                </a:path>
                <a:path w="1454785" h="1873885">
                  <a:moveTo>
                    <a:pt x="599948" y="1773301"/>
                  </a:moveTo>
                  <a:lnTo>
                    <a:pt x="582930" y="1753743"/>
                  </a:lnTo>
                  <a:lnTo>
                    <a:pt x="514388" y="1813064"/>
                  </a:lnTo>
                  <a:lnTo>
                    <a:pt x="497459" y="1793494"/>
                  </a:lnTo>
                  <a:lnTo>
                    <a:pt x="464185" y="1873885"/>
                  </a:lnTo>
                  <a:lnTo>
                    <a:pt x="548386" y="1852295"/>
                  </a:lnTo>
                  <a:lnTo>
                    <a:pt x="538810" y="1841246"/>
                  </a:lnTo>
                  <a:lnTo>
                    <a:pt x="531418" y="1832724"/>
                  </a:lnTo>
                  <a:lnTo>
                    <a:pt x="599948" y="1773301"/>
                  </a:lnTo>
                  <a:close/>
                </a:path>
                <a:path w="1454785" h="1873885">
                  <a:moveTo>
                    <a:pt x="736854" y="1654441"/>
                  </a:moveTo>
                  <a:lnTo>
                    <a:pt x="719963" y="1634871"/>
                  </a:lnTo>
                  <a:lnTo>
                    <a:pt x="641604" y="1702816"/>
                  </a:lnTo>
                  <a:lnTo>
                    <a:pt x="658622" y="1722374"/>
                  </a:lnTo>
                  <a:lnTo>
                    <a:pt x="736854" y="1654441"/>
                  </a:lnTo>
                  <a:close/>
                </a:path>
                <a:path w="1454785" h="1873885">
                  <a:moveTo>
                    <a:pt x="746887" y="320548"/>
                  </a:moveTo>
                  <a:lnTo>
                    <a:pt x="656209" y="270256"/>
                  </a:lnTo>
                  <a:lnTo>
                    <a:pt x="643636" y="292862"/>
                  </a:lnTo>
                  <a:lnTo>
                    <a:pt x="734314" y="343281"/>
                  </a:lnTo>
                  <a:lnTo>
                    <a:pt x="746887" y="320548"/>
                  </a:lnTo>
                  <a:close/>
                </a:path>
                <a:path w="1454785" h="1873885">
                  <a:moveTo>
                    <a:pt x="873887" y="1535684"/>
                  </a:moveTo>
                  <a:lnTo>
                    <a:pt x="856996" y="1516126"/>
                  </a:lnTo>
                  <a:lnTo>
                    <a:pt x="778637" y="1583944"/>
                  </a:lnTo>
                  <a:lnTo>
                    <a:pt x="795655" y="1603514"/>
                  </a:lnTo>
                  <a:lnTo>
                    <a:pt x="873887" y="1535684"/>
                  </a:lnTo>
                  <a:close/>
                </a:path>
                <a:path w="1454785" h="1873885">
                  <a:moveTo>
                    <a:pt x="905383" y="408559"/>
                  </a:moveTo>
                  <a:lnTo>
                    <a:pt x="814832" y="358267"/>
                  </a:lnTo>
                  <a:lnTo>
                    <a:pt x="802259" y="381000"/>
                  </a:lnTo>
                  <a:lnTo>
                    <a:pt x="892810" y="431292"/>
                  </a:lnTo>
                  <a:lnTo>
                    <a:pt x="905383" y="408559"/>
                  </a:lnTo>
                  <a:close/>
                </a:path>
                <a:path w="1454785" h="1873885">
                  <a:moveTo>
                    <a:pt x="1010920" y="1416812"/>
                  </a:moveTo>
                  <a:lnTo>
                    <a:pt x="994029" y="1397254"/>
                  </a:lnTo>
                  <a:lnTo>
                    <a:pt x="915670" y="1465199"/>
                  </a:lnTo>
                  <a:lnTo>
                    <a:pt x="932688" y="1484757"/>
                  </a:lnTo>
                  <a:lnTo>
                    <a:pt x="1010920" y="1416812"/>
                  </a:lnTo>
                  <a:close/>
                </a:path>
                <a:path w="1454785" h="1873885">
                  <a:moveTo>
                    <a:pt x="1064006" y="496570"/>
                  </a:moveTo>
                  <a:lnTo>
                    <a:pt x="973328" y="446278"/>
                  </a:lnTo>
                  <a:lnTo>
                    <a:pt x="960755" y="469011"/>
                  </a:lnTo>
                  <a:lnTo>
                    <a:pt x="1051433" y="519303"/>
                  </a:lnTo>
                  <a:lnTo>
                    <a:pt x="1064006" y="496570"/>
                  </a:lnTo>
                  <a:close/>
                </a:path>
                <a:path w="1454785" h="1873885">
                  <a:moveTo>
                    <a:pt x="1147953" y="1298067"/>
                  </a:moveTo>
                  <a:lnTo>
                    <a:pt x="1130935" y="1278509"/>
                  </a:lnTo>
                  <a:lnTo>
                    <a:pt x="1052703" y="1346327"/>
                  </a:lnTo>
                  <a:lnTo>
                    <a:pt x="1069721" y="1365885"/>
                  </a:lnTo>
                  <a:lnTo>
                    <a:pt x="1147953" y="1298067"/>
                  </a:lnTo>
                  <a:close/>
                </a:path>
                <a:path w="1454785" h="1873885">
                  <a:moveTo>
                    <a:pt x="1272921" y="627380"/>
                  </a:moveTo>
                  <a:lnTo>
                    <a:pt x="1259166" y="607314"/>
                  </a:lnTo>
                  <a:lnTo>
                    <a:pt x="1223772" y="555625"/>
                  </a:lnTo>
                  <a:lnTo>
                    <a:pt x="1211173" y="578307"/>
                  </a:lnTo>
                  <a:lnTo>
                    <a:pt x="1131951" y="534289"/>
                  </a:lnTo>
                  <a:lnTo>
                    <a:pt x="1119378" y="557022"/>
                  </a:lnTo>
                  <a:lnTo>
                    <a:pt x="1198575" y="601014"/>
                  </a:lnTo>
                  <a:lnTo>
                    <a:pt x="1186053" y="623570"/>
                  </a:lnTo>
                  <a:lnTo>
                    <a:pt x="1272921" y="627380"/>
                  </a:lnTo>
                  <a:close/>
                </a:path>
                <a:path w="1454785" h="1873885">
                  <a:moveTo>
                    <a:pt x="1284986" y="1179195"/>
                  </a:moveTo>
                  <a:lnTo>
                    <a:pt x="1267968" y="1159637"/>
                  </a:lnTo>
                  <a:lnTo>
                    <a:pt x="1189736" y="1227582"/>
                  </a:lnTo>
                  <a:lnTo>
                    <a:pt x="1206627" y="1247140"/>
                  </a:lnTo>
                  <a:lnTo>
                    <a:pt x="1284986" y="1179195"/>
                  </a:lnTo>
                  <a:close/>
                </a:path>
                <a:path w="1454785" h="1873885">
                  <a:moveTo>
                    <a:pt x="1454658" y="1014984"/>
                  </a:moveTo>
                  <a:lnTo>
                    <a:pt x="1370457" y="1036574"/>
                  </a:lnTo>
                  <a:lnTo>
                    <a:pt x="1387424" y="1056144"/>
                  </a:lnTo>
                  <a:lnTo>
                    <a:pt x="1326769" y="1108710"/>
                  </a:lnTo>
                  <a:lnTo>
                    <a:pt x="1343660" y="1128268"/>
                  </a:lnTo>
                  <a:lnTo>
                    <a:pt x="1404366" y="1075651"/>
                  </a:lnTo>
                  <a:lnTo>
                    <a:pt x="1421384" y="1095248"/>
                  </a:lnTo>
                  <a:lnTo>
                    <a:pt x="1441119" y="1047623"/>
                  </a:lnTo>
                  <a:lnTo>
                    <a:pt x="1454658" y="101498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551051" y="1965832"/>
              <a:ext cx="1430655" cy="2422525"/>
            </a:xfrm>
            <a:custGeom>
              <a:avLst/>
              <a:gdLst/>
              <a:ahLst/>
              <a:cxnLst/>
              <a:rect l="l" t="t" r="r" b="b"/>
              <a:pathLst>
                <a:path w="1430655" h="2422525">
                  <a:moveTo>
                    <a:pt x="1081659" y="67310"/>
                  </a:moveTo>
                  <a:lnTo>
                    <a:pt x="993775" y="0"/>
                  </a:lnTo>
                  <a:lnTo>
                    <a:pt x="987552" y="889"/>
                  </a:lnTo>
                  <a:lnTo>
                    <a:pt x="980948" y="9525"/>
                  </a:lnTo>
                  <a:lnTo>
                    <a:pt x="981710" y="15748"/>
                  </a:lnTo>
                  <a:lnTo>
                    <a:pt x="986155" y="19050"/>
                  </a:lnTo>
                  <a:lnTo>
                    <a:pt x="1028192" y="51257"/>
                  </a:lnTo>
                  <a:lnTo>
                    <a:pt x="1014095" y="50419"/>
                  </a:lnTo>
                  <a:lnTo>
                    <a:pt x="997077" y="50292"/>
                  </a:lnTo>
                  <a:lnTo>
                    <a:pt x="980059" y="50927"/>
                  </a:lnTo>
                  <a:lnTo>
                    <a:pt x="930910" y="61849"/>
                  </a:lnTo>
                  <a:lnTo>
                    <a:pt x="893445" y="83566"/>
                  </a:lnTo>
                  <a:lnTo>
                    <a:pt x="866775" y="111379"/>
                  </a:lnTo>
                  <a:lnTo>
                    <a:pt x="843788" y="149733"/>
                  </a:lnTo>
                  <a:lnTo>
                    <a:pt x="829564" y="188595"/>
                  </a:lnTo>
                  <a:lnTo>
                    <a:pt x="820547" y="240030"/>
                  </a:lnTo>
                  <a:lnTo>
                    <a:pt x="816610" y="280035"/>
                  </a:lnTo>
                  <a:lnTo>
                    <a:pt x="814019" y="324612"/>
                  </a:lnTo>
                  <a:lnTo>
                    <a:pt x="812266" y="370713"/>
                  </a:lnTo>
                  <a:lnTo>
                    <a:pt x="809599" y="492887"/>
                  </a:lnTo>
                  <a:lnTo>
                    <a:pt x="808316" y="541909"/>
                  </a:lnTo>
                  <a:lnTo>
                    <a:pt x="806323" y="588518"/>
                  </a:lnTo>
                  <a:lnTo>
                    <a:pt x="803402" y="633603"/>
                  </a:lnTo>
                  <a:lnTo>
                    <a:pt x="799211" y="675259"/>
                  </a:lnTo>
                  <a:lnTo>
                    <a:pt x="789559" y="729361"/>
                  </a:lnTo>
                  <a:lnTo>
                    <a:pt x="775843" y="769874"/>
                  </a:lnTo>
                  <a:lnTo>
                    <a:pt x="743280" y="801344"/>
                  </a:lnTo>
                  <a:lnTo>
                    <a:pt x="727964" y="803021"/>
                  </a:lnTo>
                  <a:lnTo>
                    <a:pt x="718693" y="802132"/>
                  </a:lnTo>
                  <a:lnTo>
                    <a:pt x="675005" y="786511"/>
                  </a:lnTo>
                  <a:lnTo>
                    <a:pt x="624459" y="757936"/>
                  </a:lnTo>
                  <a:lnTo>
                    <a:pt x="597535" y="740918"/>
                  </a:lnTo>
                  <a:lnTo>
                    <a:pt x="569722" y="723646"/>
                  </a:lnTo>
                  <a:lnTo>
                    <a:pt x="541655" y="707136"/>
                  </a:lnTo>
                  <a:lnTo>
                    <a:pt x="527431" y="699389"/>
                  </a:lnTo>
                  <a:lnTo>
                    <a:pt x="513207" y="692150"/>
                  </a:lnTo>
                  <a:lnTo>
                    <a:pt x="502983" y="687451"/>
                  </a:lnTo>
                  <a:lnTo>
                    <a:pt x="498856" y="685546"/>
                  </a:lnTo>
                  <a:lnTo>
                    <a:pt x="456057" y="671322"/>
                  </a:lnTo>
                  <a:lnTo>
                    <a:pt x="427609" y="667639"/>
                  </a:lnTo>
                  <a:lnTo>
                    <a:pt x="413512" y="668020"/>
                  </a:lnTo>
                  <a:lnTo>
                    <a:pt x="399542" y="670179"/>
                  </a:lnTo>
                  <a:lnTo>
                    <a:pt x="387350" y="673608"/>
                  </a:lnTo>
                  <a:lnTo>
                    <a:pt x="386842" y="673735"/>
                  </a:lnTo>
                  <a:lnTo>
                    <a:pt x="386461" y="673989"/>
                  </a:lnTo>
                  <a:lnTo>
                    <a:pt x="385953" y="674116"/>
                  </a:lnTo>
                  <a:lnTo>
                    <a:pt x="373253" y="679831"/>
                  </a:lnTo>
                  <a:lnTo>
                    <a:pt x="336931" y="703326"/>
                  </a:lnTo>
                  <a:lnTo>
                    <a:pt x="301371" y="734060"/>
                  </a:lnTo>
                  <a:lnTo>
                    <a:pt x="266331" y="771271"/>
                  </a:lnTo>
                  <a:lnTo>
                    <a:pt x="232029" y="814070"/>
                  </a:lnTo>
                  <a:lnTo>
                    <a:pt x="209296" y="845312"/>
                  </a:lnTo>
                  <a:lnTo>
                    <a:pt x="186690" y="878586"/>
                  </a:lnTo>
                  <a:lnTo>
                    <a:pt x="164211" y="913511"/>
                  </a:lnTo>
                  <a:lnTo>
                    <a:pt x="141859" y="950214"/>
                  </a:lnTo>
                  <a:lnTo>
                    <a:pt x="119634" y="988060"/>
                  </a:lnTo>
                  <a:lnTo>
                    <a:pt x="97409" y="1026922"/>
                  </a:lnTo>
                  <a:lnTo>
                    <a:pt x="75311" y="1066800"/>
                  </a:lnTo>
                  <a:lnTo>
                    <a:pt x="53213" y="1107440"/>
                  </a:lnTo>
                  <a:lnTo>
                    <a:pt x="9144" y="1189482"/>
                  </a:lnTo>
                  <a:lnTo>
                    <a:pt x="26670" y="1198880"/>
                  </a:lnTo>
                  <a:lnTo>
                    <a:pt x="70612" y="1116711"/>
                  </a:lnTo>
                  <a:lnTo>
                    <a:pt x="92710" y="1076325"/>
                  </a:lnTo>
                  <a:lnTo>
                    <a:pt x="114808" y="1036574"/>
                  </a:lnTo>
                  <a:lnTo>
                    <a:pt x="136779" y="997839"/>
                  </a:lnTo>
                  <a:lnTo>
                    <a:pt x="158877" y="960247"/>
                  </a:lnTo>
                  <a:lnTo>
                    <a:pt x="181102" y="923925"/>
                  </a:lnTo>
                  <a:lnTo>
                    <a:pt x="203454" y="889254"/>
                  </a:lnTo>
                  <a:lnTo>
                    <a:pt x="225679" y="856488"/>
                  </a:lnTo>
                  <a:lnTo>
                    <a:pt x="248031" y="825627"/>
                  </a:lnTo>
                  <a:lnTo>
                    <a:pt x="281686" y="783971"/>
                  </a:lnTo>
                  <a:lnTo>
                    <a:pt x="315468" y="748030"/>
                  </a:lnTo>
                  <a:lnTo>
                    <a:pt x="349250" y="718947"/>
                  </a:lnTo>
                  <a:lnTo>
                    <a:pt x="383032" y="697103"/>
                  </a:lnTo>
                  <a:lnTo>
                    <a:pt x="427990" y="687451"/>
                  </a:lnTo>
                  <a:lnTo>
                    <a:pt x="440182" y="688467"/>
                  </a:lnTo>
                  <a:lnTo>
                    <a:pt x="478155" y="698627"/>
                  </a:lnTo>
                  <a:lnTo>
                    <a:pt x="518414" y="717042"/>
                  </a:lnTo>
                  <a:lnTo>
                    <a:pt x="559689" y="740791"/>
                  </a:lnTo>
                  <a:lnTo>
                    <a:pt x="613918" y="774700"/>
                  </a:lnTo>
                  <a:lnTo>
                    <a:pt x="640334" y="790448"/>
                  </a:lnTo>
                  <a:lnTo>
                    <a:pt x="678434" y="810006"/>
                  </a:lnTo>
                  <a:lnTo>
                    <a:pt x="725932" y="822706"/>
                  </a:lnTo>
                  <a:lnTo>
                    <a:pt x="737108" y="822452"/>
                  </a:lnTo>
                  <a:lnTo>
                    <a:pt x="738251" y="822452"/>
                  </a:lnTo>
                  <a:lnTo>
                    <a:pt x="738759" y="822325"/>
                  </a:lnTo>
                  <a:lnTo>
                    <a:pt x="749427" y="820293"/>
                  </a:lnTo>
                  <a:lnTo>
                    <a:pt x="749935" y="820039"/>
                  </a:lnTo>
                  <a:lnTo>
                    <a:pt x="758825" y="816483"/>
                  </a:lnTo>
                  <a:lnTo>
                    <a:pt x="759333" y="816229"/>
                  </a:lnTo>
                  <a:lnTo>
                    <a:pt x="759968" y="815975"/>
                  </a:lnTo>
                  <a:lnTo>
                    <a:pt x="760476" y="815594"/>
                  </a:lnTo>
                  <a:lnTo>
                    <a:pt x="768731" y="810387"/>
                  </a:lnTo>
                  <a:lnTo>
                    <a:pt x="769239" y="810133"/>
                  </a:lnTo>
                  <a:lnTo>
                    <a:pt x="769747" y="809752"/>
                  </a:lnTo>
                  <a:lnTo>
                    <a:pt x="770128" y="809244"/>
                  </a:lnTo>
                  <a:lnTo>
                    <a:pt x="776897" y="803021"/>
                  </a:lnTo>
                  <a:lnTo>
                    <a:pt x="777036" y="802894"/>
                  </a:lnTo>
                  <a:lnTo>
                    <a:pt x="777176" y="802767"/>
                  </a:lnTo>
                  <a:lnTo>
                    <a:pt x="777875" y="802132"/>
                  </a:lnTo>
                  <a:lnTo>
                    <a:pt x="778370" y="801624"/>
                  </a:lnTo>
                  <a:lnTo>
                    <a:pt x="778649" y="801344"/>
                  </a:lnTo>
                  <a:lnTo>
                    <a:pt x="778827" y="801116"/>
                  </a:lnTo>
                  <a:lnTo>
                    <a:pt x="780478" y="798957"/>
                  </a:lnTo>
                  <a:lnTo>
                    <a:pt x="781151" y="798068"/>
                  </a:lnTo>
                  <a:lnTo>
                    <a:pt x="783666" y="794766"/>
                  </a:lnTo>
                  <a:lnTo>
                    <a:pt x="784542" y="793623"/>
                  </a:lnTo>
                  <a:lnTo>
                    <a:pt x="786003" y="791718"/>
                  </a:lnTo>
                  <a:lnTo>
                    <a:pt x="787628" y="788924"/>
                  </a:lnTo>
                  <a:lnTo>
                    <a:pt x="804164" y="750951"/>
                  </a:lnTo>
                  <a:lnTo>
                    <a:pt x="815975" y="698119"/>
                  </a:lnTo>
                  <a:lnTo>
                    <a:pt x="821055" y="657098"/>
                  </a:lnTo>
                  <a:lnTo>
                    <a:pt x="824738" y="612902"/>
                  </a:lnTo>
                  <a:lnTo>
                    <a:pt x="828052" y="541147"/>
                  </a:lnTo>
                  <a:lnTo>
                    <a:pt x="829437" y="492252"/>
                  </a:lnTo>
                  <a:lnTo>
                    <a:pt x="830326" y="443484"/>
                  </a:lnTo>
                  <a:lnTo>
                    <a:pt x="831469" y="394208"/>
                  </a:lnTo>
                  <a:lnTo>
                    <a:pt x="832878" y="346710"/>
                  </a:lnTo>
                  <a:lnTo>
                    <a:pt x="834898" y="302641"/>
                  </a:lnTo>
                  <a:lnTo>
                    <a:pt x="838200" y="261239"/>
                  </a:lnTo>
                  <a:lnTo>
                    <a:pt x="845566" y="207899"/>
                  </a:lnTo>
                  <a:lnTo>
                    <a:pt x="857123" y="168148"/>
                  </a:lnTo>
                  <a:lnTo>
                    <a:pt x="877316" y="130683"/>
                  </a:lnTo>
                  <a:lnTo>
                    <a:pt x="906399" y="98679"/>
                  </a:lnTo>
                  <a:lnTo>
                    <a:pt x="953008" y="75438"/>
                  </a:lnTo>
                  <a:lnTo>
                    <a:pt x="997839" y="69977"/>
                  </a:lnTo>
                  <a:lnTo>
                    <a:pt x="1013841" y="70231"/>
                  </a:lnTo>
                  <a:lnTo>
                    <a:pt x="1022934" y="70802"/>
                  </a:lnTo>
                  <a:lnTo>
                    <a:pt x="977138" y="90297"/>
                  </a:lnTo>
                  <a:lnTo>
                    <a:pt x="972185" y="92456"/>
                  </a:lnTo>
                  <a:lnTo>
                    <a:pt x="969772" y="98298"/>
                  </a:lnTo>
                  <a:lnTo>
                    <a:pt x="972096" y="103759"/>
                  </a:lnTo>
                  <a:lnTo>
                    <a:pt x="974090" y="108331"/>
                  </a:lnTo>
                  <a:lnTo>
                    <a:pt x="979932" y="110744"/>
                  </a:lnTo>
                  <a:lnTo>
                    <a:pt x="1064387" y="74676"/>
                  </a:lnTo>
                  <a:lnTo>
                    <a:pt x="1081659" y="67310"/>
                  </a:lnTo>
                  <a:close/>
                </a:path>
                <a:path w="1430655" h="2422525">
                  <a:moveTo>
                    <a:pt x="1430655" y="2359914"/>
                  </a:moveTo>
                  <a:lnTo>
                    <a:pt x="1413510" y="2351532"/>
                  </a:lnTo>
                  <a:lnTo>
                    <a:pt x="1336167" y="2313686"/>
                  </a:lnTo>
                  <a:lnTo>
                    <a:pt x="1331341" y="2311273"/>
                  </a:lnTo>
                  <a:lnTo>
                    <a:pt x="1325372" y="2313305"/>
                  </a:lnTo>
                  <a:lnTo>
                    <a:pt x="1320546" y="2323211"/>
                  </a:lnTo>
                  <a:lnTo>
                    <a:pt x="1322578" y="2329053"/>
                  </a:lnTo>
                  <a:lnTo>
                    <a:pt x="1373466" y="2354008"/>
                  </a:lnTo>
                  <a:lnTo>
                    <a:pt x="1362075" y="2354580"/>
                  </a:lnTo>
                  <a:lnTo>
                    <a:pt x="1339977" y="2355342"/>
                  </a:lnTo>
                  <a:lnTo>
                    <a:pt x="1318260" y="2355596"/>
                  </a:lnTo>
                  <a:lnTo>
                    <a:pt x="1296924" y="2354961"/>
                  </a:lnTo>
                  <a:lnTo>
                    <a:pt x="1256284" y="2351151"/>
                  </a:lnTo>
                  <a:lnTo>
                    <a:pt x="1218311" y="2342769"/>
                  </a:lnTo>
                  <a:lnTo>
                    <a:pt x="1167892" y="2319147"/>
                  </a:lnTo>
                  <a:lnTo>
                    <a:pt x="1138809" y="2294255"/>
                  </a:lnTo>
                  <a:lnTo>
                    <a:pt x="1115568" y="2260346"/>
                  </a:lnTo>
                  <a:lnTo>
                    <a:pt x="1104138" y="2222881"/>
                  </a:lnTo>
                  <a:lnTo>
                    <a:pt x="1097153" y="2176526"/>
                  </a:lnTo>
                  <a:lnTo>
                    <a:pt x="1092454" y="2105279"/>
                  </a:lnTo>
                  <a:lnTo>
                    <a:pt x="1089787" y="2028952"/>
                  </a:lnTo>
                  <a:lnTo>
                    <a:pt x="1088009" y="1990471"/>
                  </a:lnTo>
                  <a:lnTo>
                    <a:pt x="1083437" y="1935099"/>
                  </a:lnTo>
                  <a:lnTo>
                    <a:pt x="1075436" y="1883791"/>
                  </a:lnTo>
                  <a:lnTo>
                    <a:pt x="1061529" y="1838960"/>
                  </a:lnTo>
                  <a:lnTo>
                    <a:pt x="1039876" y="1802892"/>
                  </a:lnTo>
                  <a:lnTo>
                    <a:pt x="1039114" y="1802130"/>
                  </a:lnTo>
                  <a:lnTo>
                    <a:pt x="1034288" y="1797304"/>
                  </a:lnTo>
                  <a:lnTo>
                    <a:pt x="1030478" y="1793494"/>
                  </a:lnTo>
                  <a:lnTo>
                    <a:pt x="1026172" y="1790192"/>
                  </a:lnTo>
                  <a:lnTo>
                    <a:pt x="1021207" y="1786382"/>
                  </a:lnTo>
                  <a:lnTo>
                    <a:pt x="1020826" y="1786128"/>
                  </a:lnTo>
                  <a:lnTo>
                    <a:pt x="1020318" y="1785747"/>
                  </a:lnTo>
                  <a:lnTo>
                    <a:pt x="1019937" y="1785620"/>
                  </a:lnTo>
                  <a:lnTo>
                    <a:pt x="1009650" y="1779905"/>
                  </a:lnTo>
                  <a:lnTo>
                    <a:pt x="1009269" y="1779651"/>
                  </a:lnTo>
                  <a:lnTo>
                    <a:pt x="1008761" y="1779524"/>
                  </a:lnTo>
                  <a:lnTo>
                    <a:pt x="1008380" y="1779397"/>
                  </a:lnTo>
                  <a:lnTo>
                    <a:pt x="996061" y="1774825"/>
                  </a:lnTo>
                  <a:lnTo>
                    <a:pt x="983107" y="1772031"/>
                  </a:lnTo>
                  <a:lnTo>
                    <a:pt x="969518" y="1770507"/>
                  </a:lnTo>
                  <a:lnTo>
                    <a:pt x="955294" y="1770380"/>
                  </a:lnTo>
                  <a:lnTo>
                    <a:pt x="940816" y="1771396"/>
                  </a:lnTo>
                  <a:lnTo>
                    <a:pt x="894080" y="1779905"/>
                  </a:lnTo>
                  <a:lnTo>
                    <a:pt x="843661" y="1795018"/>
                  </a:lnTo>
                  <a:lnTo>
                    <a:pt x="735711" y="1833626"/>
                  </a:lnTo>
                  <a:lnTo>
                    <a:pt x="698881" y="1846326"/>
                  </a:lnTo>
                  <a:lnTo>
                    <a:pt x="661924" y="1857502"/>
                  </a:lnTo>
                  <a:lnTo>
                    <a:pt x="607695" y="1870329"/>
                  </a:lnTo>
                  <a:lnTo>
                    <a:pt x="556006" y="1875663"/>
                  </a:lnTo>
                  <a:lnTo>
                    <a:pt x="539369" y="1875409"/>
                  </a:lnTo>
                  <a:lnTo>
                    <a:pt x="492379" y="1867662"/>
                  </a:lnTo>
                  <a:lnTo>
                    <a:pt x="446532" y="1850390"/>
                  </a:lnTo>
                  <a:lnTo>
                    <a:pt x="401066" y="1827657"/>
                  </a:lnTo>
                  <a:lnTo>
                    <a:pt x="340741" y="1789303"/>
                  </a:lnTo>
                  <a:lnTo>
                    <a:pt x="280670" y="1743202"/>
                  </a:lnTo>
                  <a:lnTo>
                    <a:pt x="250825" y="1717802"/>
                  </a:lnTo>
                  <a:lnTo>
                    <a:pt x="221107" y="1690751"/>
                  </a:lnTo>
                  <a:lnTo>
                    <a:pt x="191516" y="1662684"/>
                  </a:lnTo>
                  <a:lnTo>
                    <a:pt x="161798" y="1633347"/>
                  </a:lnTo>
                  <a:lnTo>
                    <a:pt x="132334" y="1603248"/>
                  </a:lnTo>
                  <a:lnTo>
                    <a:pt x="102857" y="1572260"/>
                  </a:lnTo>
                  <a:lnTo>
                    <a:pt x="73406" y="1540891"/>
                  </a:lnTo>
                  <a:lnTo>
                    <a:pt x="14478" y="1477010"/>
                  </a:lnTo>
                  <a:lnTo>
                    <a:pt x="0" y="1490472"/>
                  </a:lnTo>
                  <a:lnTo>
                    <a:pt x="58801" y="1554226"/>
                  </a:lnTo>
                  <a:lnTo>
                    <a:pt x="88392" y="1585861"/>
                  </a:lnTo>
                  <a:lnTo>
                    <a:pt x="117983" y="1616849"/>
                  </a:lnTo>
                  <a:lnTo>
                    <a:pt x="147701" y="1647190"/>
                  </a:lnTo>
                  <a:lnTo>
                    <a:pt x="177546" y="1676654"/>
                  </a:lnTo>
                  <a:lnTo>
                    <a:pt x="207518" y="1705102"/>
                  </a:lnTo>
                  <a:lnTo>
                    <a:pt x="237617" y="1732407"/>
                  </a:lnTo>
                  <a:lnTo>
                    <a:pt x="267843" y="1758315"/>
                  </a:lnTo>
                  <a:lnTo>
                    <a:pt x="298196" y="1782699"/>
                  </a:lnTo>
                  <a:lnTo>
                    <a:pt x="328930" y="1805305"/>
                  </a:lnTo>
                  <a:lnTo>
                    <a:pt x="390906" y="1844675"/>
                  </a:lnTo>
                  <a:lnTo>
                    <a:pt x="438277" y="1868424"/>
                  </a:lnTo>
                  <a:lnTo>
                    <a:pt x="486156" y="1886458"/>
                  </a:lnTo>
                  <a:lnTo>
                    <a:pt x="537718" y="1895221"/>
                  </a:lnTo>
                  <a:lnTo>
                    <a:pt x="555625" y="1895475"/>
                  </a:lnTo>
                  <a:lnTo>
                    <a:pt x="573786" y="1894586"/>
                  </a:lnTo>
                  <a:lnTo>
                    <a:pt x="629412" y="1886204"/>
                  </a:lnTo>
                  <a:lnTo>
                    <a:pt x="667004" y="1876679"/>
                  </a:lnTo>
                  <a:lnTo>
                    <a:pt x="670344" y="1875663"/>
                  </a:lnTo>
                  <a:lnTo>
                    <a:pt x="704596" y="1865249"/>
                  </a:lnTo>
                  <a:lnTo>
                    <a:pt x="742188" y="1852422"/>
                  </a:lnTo>
                  <a:lnTo>
                    <a:pt x="815340" y="1825879"/>
                  </a:lnTo>
                  <a:lnTo>
                    <a:pt x="850265" y="1813687"/>
                  </a:lnTo>
                  <a:lnTo>
                    <a:pt x="899287" y="1799082"/>
                  </a:lnTo>
                  <a:lnTo>
                    <a:pt x="943356" y="1791081"/>
                  </a:lnTo>
                  <a:lnTo>
                    <a:pt x="956691" y="1790192"/>
                  </a:lnTo>
                  <a:lnTo>
                    <a:pt x="969264" y="1790319"/>
                  </a:lnTo>
                  <a:lnTo>
                    <a:pt x="1009472" y="1802396"/>
                  </a:lnTo>
                  <a:lnTo>
                    <a:pt x="1038352" y="1835912"/>
                  </a:lnTo>
                  <a:lnTo>
                    <a:pt x="1052576" y="1873758"/>
                  </a:lnTo>
                  <a:lnTo>
                    <a:pt x="1061720" y="1920494"/>
                  </a:lnTo>
                  <a:lnTo>
                    <a:pt x="1068197" y="1991995"/>
                  </a:lnTo>
                  <a:lnTo>
                    <a:pt x="1071245" y="2068068"/>
                  </a:lnTo>
                  <a:lnTo>
                    <a:pt x="1072642" y="2105914"/>
                  </a:lnTo>
                  <a:lnTo>
                    <a:pt x="1075817" y="2160905"/>
                  </a:lnTo>
                  <a:lnTo>
                    <a:pt x="1081786" y="2211324"/>
                  </a:lnTo>
                  <a:lnTo>
                    <a:pt x="1092327" y="2254885"/>
                  </a:lnTo>
                  <a:lnTo>
                    <a:pt x="1109472" y="2289556"/>
                  </a:lnTo>
                  <a:lnTo>
                    <a:pt x="1139190" y="2322068"/>
                  </a:lnTo>
                  <a:lnTo>
                    <a:pt x="1173607" y="2345563"/>
                  </a:lnTo>
                  <a:lnTo>
                    <a:pt x="1211707" y="2361311"/>
                  </a:lnTo>
                  <a:lnTo>
                    <a:pt x="1252601" y="2370582"/>
                  </a:lnTo>
                  <a:lnTo>
                    <a:pt x="1295527" y="2374773"/>
                  </a:lnTo>
                  <a:lnTo>
                    <a:pt x="1317752" y="2375408"/>
                  </a:lnTo>
                  <a:lnTo>
                    <a:pt x="1340104" y="2375154"/>
                  </a:lnTo>
                  <a:lnTo>
                    <a:pt x="1362710" y="2374392"/>
                  </a:lnTo>
                  <a:lnTo>
                    <a:pt x="1375625" y="2373680"/>
                  </a:lnTo>
                  <a:lnTo>
                    <a:pt x="1332738" y="2403094"/>
                  </a:lnTo>
                  <a:lnTo>
                    <a:pt x="1328166" y="2406142"/>
                  </a:lnTo>
                  <a:lnTo>
                    <a:pt x="1327023" y="2412365"/>
                  </a:lnTo>
                  <a:lnTo>
                    <a:pt x="1330198" y="2416810"/>
                  </a:lnTo>
                  <a:lnTo>
                    <a:pt x="1333246" y="2421382"/>
                  </a:lnTo>
                  <a:lnTo>
                    <a:pt x="1339469" y="2422525"/>
                  </a:lnTo>
                  <a:lnTo>
                    <a:pt x="1430655" y="23599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715005" y="3269742"/>
              <a:ext cx="1270" cy="733425"/>
            </a:xfrm>
            <a:custGeom>
              <a:avLst/>
              <a:gdLst/>
              <a:ahLst/>
              <a:cxnLst/>
              <a:rect l="l" t="t" r="r" b="b"/>
              <a:pathLst>
                <a:path w="1269" h="733425">
                  <a:moveTo>
                    <a:pt x="0" y="0"/>
                  </a:moveTo>
                  <a:lnTo>
                    <a:pt x="762" y="733044"/>
                  </a:lnTo>
                </a:path>
              </a:pathLst>
            </a:custGeom>
            <a:ln w="1981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559813" y="3002661"/>
              <a:ext cx="2367915" cy="274955"/>
            </a:xfrm>
            <a:custGeom>
              <a:avLst/>
              <a:gdLst/>
              <a:ahLst/>
              <a:cxnLst/>
              <a:rect l="l" t="t" r="r" b="b"/>
              <a:pathLst>
                <a:path w="2367915" h="274954">
                  <a:moveTo>
                    <a:pt x="1191423" y="159837"/>
                  </a:moveTo>
                  <a:lnTo>
                    <a:pt x="1190244" y="160909"/>
                  </a:lnTo>
                  <a:lnTo>
                    <a:pt x="1189609" y="161416"/>
                  </a:lnTo>
                  <a:lnTo>
                    <a:pt x="1140079" y="179450"/>
                  </a:lnTo>
                  <a:lnTo>
                    <a:pt x="1084199" y="190880"/>
                  </a:lnTo>
                  <a:lnTo>
                    <a:pt x="1027557" y="199898"/>
                  </a:lnTo>
                  <a:lnTo>
                    <a:pt x="906144" y="214502"/>
                  </a:lnTo>
                  <a:lnTo>
                    <a:pt x="825373" y="222123"/>
                  </a:lnTo>
                  <a:lnTo>
                    <a:pt x="691515" y="232410"/>
                  </a:lnTo>
                  <a:lnTo>
                    <a:pt x="493268" y="243586"/>
                  </a:lnTo>
                  <a:lnTo>
                    <a:pt x="333756" y="249681"/>
                  </a:lnTo>
                  <a:lnTo>
                    <a:pt x="112394" y="254253"/>
                  </a:lnTo>
                  <a:lnTo>
                    <a:pt x="0" y="254762"/>
                  </a:lnTo>
                  <a:lnTo>
                    <a:pt x="0" y="274574"/>
                  </a:lnTo>
                  <a:lnTo>
                    <a:pt x="112522" y="274065"/>
                  </a:lnTo>
                  <a:lnTo>
                    <a:pt x="334263" y="269493"/>
                  </a:lnTo>
                  <a:lnTo>
                    <a:pt x="494156" y="263398"/>
                  </a:lnTo>
                  <a:lnTo>
                    <a:pt x="692658" y="252222"/>
                  </a:lnTo>
                  <a:lnTo>
                    <a:pt x="783844" y="245490"/>
                  </a:lnTo>
                  <a:lnTo>
                    <a:pt x="868426" y="238125"/>
                  </a:lnTo>
                  <a:lnTo>
                    <a:pt x="945642" y="230124"/>
                  </a:lnTo>
                  <a:lnTo>
                    <a:pt x="998093" y="223900"/>
                  </a:lnTo>
                  <a:lnTo>
                    <a:pt x="1045463" y="217297"/>
                  </a:lnTo>
                  <a:lnTo>
                    <a:pt x="1100328" y="208152"/>
                  </a:lnTo>
                  <a:lnTo>
                    <a:pt x="1144651" y="198754"/>
                  </a:lnTo>
                  <a:lnTo>
                    <a:pt x="1184656" y="186309"/>
                  </a:lnTo>
                  <a:lnTo>
                    <a:pt x="1208659" y="169544"/>
                  </a:lnTo>
                  <a:lnTo>
                    <a:pt x="1210056" y="167131"/>
                  </a:lnTo>
                  <a:lnTo>
                    <a:pt x="1210818" y="165353"/>
                  </a:lnTo>
                  <a:lnTo>
                    <a:pt x="1210945" y="164337"/>
                  </a:lnTo>
                  <a:lnTo>
                    <a:pt x="1211399" y="162178"/>
                  </a:lnTo>
                  <a:lnTo>
                    <a:pt x="1210818" y="162178"/>
                  </a:lnTo>
                  <a:lnTo>
                    <a:pt x="1210909" y="161925"/>
                  </a:lnTo>
                  <a:lnTo>
                    <a:pt x="1210945" y="161671"/>
                  </a:lnTo>
                  <a:lnTo>
                    <a:pt x="1211066" y="161488"/>
                  </a:lnTo>
                  <a:lnTo>
                    <a:pt x="1211458" y="160400"/>
                  </a:lnTo>
                  <a:lnTo>
                    <a:pt x="1191641" y="160400"/>
                  </a:lnTo>
                  <a:lnTo>
                    <a:pt x="1191683" y="160147"/>
                  </a:lnTo>
                  <a:lnTo>
                    <a:pt x="1191260" y="160147"/>
                  </a:lnTo>
                  <a:lnTo>
                    <a:pt x="1191423" y="159837"/>
                  </a:lnTo>
                  <a:close/>
                </a:path>
                <a:path w="2367915" h="274954">
                  <a:moveTo>
                    <a:pt x="1211479" y="161036"/>
                  </a:moveTo>
                  <a:lnTo>
                    <a:pt x="1211098" y="161488"/>
                  </a:lnTo>
                  <a:lnTo>
                    <a:pt x="1211000" y="161671"/>
                  </a:lnTo>
                  <a:lnTo>
                    <a:pt x="1210818" y="162178"/>
                  </a:lnTo>
                  <a:lnTo>
                    <a:pt x="1211479" y="161036"/>
                  </a:lnTo>
                  <a:close/>
                </a:path>
                <a:path w="2367915" h="274954">
                  <a:moveTo>
                    <a:pt x="1211640" y="160844"/>
                  </a:moveTo>
                  <a:lnTo>
                    <a:pt x="1211479" y="161036"/>
                  </a:lnTo>
                  <a:lnTo>
                    <a:pt x="1210818" y="162178"/>
                  </a:lnTo>
                  <a:lnTo>
                    <a:pt x="1211399" y="162178"/>
                  </a:lnTo>
                  <a:lnTo>
                    <a:pt x="1211640" y="160844"/>
                  </a:lnTo>
                  <a:close/>
                </a:path>
                <a:path w="2367915" h="274954">
                  <a:moveTo>
                    <a:pt x="1211042" y="161555"/>
                  </a:moveTo>
                  <a:close/>
                </a:path>
                <a:path w="2367915" h="274954">
                  <a:moveTo>
                    <a:pt x="1211692" y="160550"/>
                  </a:moveTo>
                  <a:lnTo>
                    <a:pt x="1211114" y="161416"/>
                  </a:lnTo>
                  <a:lnTo>
                    <a:pt x="1211042" y="161555"/>
                  </a:lnTo>
                  <a:lnTo>
                    <a:pt x="1211479" y="161036"/>
                  </a:lnTo>
                  <a:lnTo>
                    <a:pt x="1211590" y="160844"/>
                  </a:lnTo>
                  <a:lnTo>
                    <a:pt x="1211692" y="160550"/>
                  </a:lnTo>
                  <a:close/>
                </a:path>
                <a:path w="2367915" h="274954">
                  <a:moveTo>
                    <a:pt x="1211961" y="159003"/>
                  </a:moveTo>
                  <a:lnTo>
                    <a:pt x="1211066" y="161488"/>
                  </a:lnTo>
                  <a:lnTo>
                    <a:pt x="1211692" y="160550"/>
                  </a:lnTo>
                  <a:lnTo>
                    <a:pt x="1211961" y="159003"/>
                  </a:lnTo>
                  <a:close/>
                </a:path>
                <a:path w="2367915" h="274954">
                  <a:moveTo>
                    <a:pt x="1211662" y="160720"/>
                  </a:moveTo>
                  <a:lnTo>
                    <a:pt x="1211479" y="161036"/>
                  </a:lnTo>
                  <a:lnTo>
                    <a:pt x="1211586" y="160909"/>
                  </a:lnTo>
                  <a:lnTo>
                    <a:pt x="1211662" y="160720"/>
                  </a:lnTo>
                  <a:close/>
                </a:path>
                <a:path w="2367915" h="274954">
                  <a:moveTo>
                    <a:pt x="1190440" y="160689"/>
                  </a:moveTo>
                  <a:lnTo>
                    <a:pt x="1190189" y="160909"/>
                  </a:lnTo>
                  <a:lnTo>
                    <a:pt x="1190440" y="160689"/>
                  </a:lnTo>
                  <a:close/>
                </a:path>
                <a:path w="2367915" h="274954">
                  <a:moveTo>
                    <a:pt x="1191430" y="159823"/>
                  </a:moveTo>
                  <a:lnTo>
                    <a:pt x="1190412" y="160720"/>
                  </a:lnTo>
                  <a:lnTo>
                    <a:pt x="1190244" y="160909"/>
                  </a:lnTo>
                  <a:lnTo>
                    <a:pt x="1191430" y="159823"/>
                  </a:lnTo>
                  <a:close/>
                </a:path>
                <a:path w="2367915" h="274954">
                  <a:moveTo>
                    <a:pt x="1212549" y="159765"/>
                  </a:moveTo>
                  <a:lnTo>
                    <a:pt x="1212215" y="159765"/>
                  </a:lnTo>
                  <a:lnTo>
                    <a:pt x="1211760" y="160550"/>
                  </a:lnTo>
                  <a:lnTo>
                    <a:pt x="1211640" y="160844"/>
                  </a:lnTo>
                  <a:lnTo>
                    <a:pt x="1212549" y="159765"/>
                  </a:lnTo>
                  <a:close/>
                </a:path>
                <a:path w="2367915" h="274954">
                  <a:moveTo>
                    <a:pt x="1212215" y="159765"/>
                  </a:moveTo>
                  <a:lnTo>
                    <a:pt x="1211692" y="160550"/>
                  </a:lnTo>
                  <a:lnTo>
                    <a:pt x="1211662" y="160720"/>
                  </a:lnTo>
                  <a:lnTo>
                    <a:pt x="1212215" y="159765"/>
                  </a:lnTo>
                  <a:close/>
                </a:path>
                <a:path w="2367915" h="274954">
                  <a:moveTo>
                    <a:pt x="1191737" y="159239"/>
                  </a:moveTo>
                  <a:lnTo>
                    <a:pt x="1190440" y="160689"/>
                  </a:lnTo>
                  <a:lnTo>
                    <a:pt x="1191414" y="159837"/>
                  </a:lnTo>
                  <a:lnTo>
                    <a:pt x="1191737" y="159239"/>
                  </a:lnTo>
                  <a:close/>
                </a:path>
                <a:path w="2367915" h="274954">
                  <a:moveTo>
                    <a:pt x="1213294" y="159003"/>
                  </a:moveTo>
                  <a:lnTo>
                    <a:pt x="1211961" y="159003"/>
                  </a:lnTo>
                  <a:lnTo>
                    <a:pt x="1211692" y="160550"/>
                  </a:lnTo>
                  <a:lnTo>
                    <a:pt x="1212215" y="159765"/>
                  </a:lnTo>
                  <a:lnTo>
                    <a:pt x="1212549" y="159765"/>
                  </a:lnTo>
                  <a:lnTo>
                    <a:pt x="1212999" y="159239"/>
                  </a:lnTo>
                  <a:lnTo>
                    <a:pt x="1213294" y="159003"/>
                  </a:lnTo>
                  <a:close/>
                </a:path>
                <a:path w="2367915" h="274954">
                  <a:moveTo>
                    <a:pt x="1192158" y="158849"/>
                  </a:moveTo>
                  <a:lnTo>
                    <a:pt x="1191888" y="159239"/>
                  </a:lnTo>
                  <a:lnTo>
                    <a:pt x="1191768" y="159638"/>
                  </a:lnTo>
                  <a:lnTo>
                    <a:pt x="1191641" y="160400"/>
                  </a:lnTo>
                  <a:lnTo>
                    <a:pt x="1192158" y="158849"/>
                  </a:lnTo>
                  <a:close/>
                </a:path>
                <a:path w="2367915" h="274954">
                  <a:moveTo>
                    <a:pt x="1213929" y="158496"/>
                  </a:moveTo>
                  <a:lnTo>
                    <a:pt x="1192403" y="158496"/>
                  </a:lnTo>
                  <a:lnTo>
                    <a:pt x="1192158" y="158849"/>
                  </a:lnTo>
                  <a:lnTo>
                    <a:pt x="1191641" y="160400"/>
                  </a:lnTo>
                  <a:lnTo>
                    <a:pt x="1211458" y="160400"/>
                  </a:lnTo>
                  <a:lnTo>
                    <a:pt x="1211961" y="159003"/>
                  </a:lnTo>
                  <a:lnTo>
                    <a:pt x="1213294" y="159003"/>
                  </a:lnTo>
                  <a:lnTo>
                    <a:pt x="1213929" y="158496"/>
                  </a:lnTo>
                  <a:close/>
                </a:path>
                <a:path w="2367915" h="274954">
                  <a:moveTo>
                    <a:pt x="1191561" y="159710"/>
                  </a:moveTo>
                  <a:lnTo>
                    <a:pt x="1191423" y="159837"/>
                  </a:lnTo>
                  <a:lnTo>
                    <a:pt x="1191260" y="160147"/>
                  </a:lnTo>
                  <a:lnTo>
                    <a:pt x="1191561" y="159710"/>
                  </a:lnTo>
                  <a:close/>
                </a:path>
                <a:path w="2367915" h="274954">
                  <a:moveTo>
                    <a:pt x="1191768" y="159638"/>
                  </a:moveTo>
                  <a:lnTo>
                    <a:pt x="1191569" y="159704"/>
                  </a:lnTo>
                  <a:lnTo>
                    <a:pt x="1191260" y="160147"/>
                  </a:lnTo>
                  <a:lnTo>
                    <a:pt x="1191683" y="160147"/>
                  </a:lnTo>
                  <a:lnTo>
                    <a:pt x="1191768" y="159638"/>
                  </a:lnTo>
                  <a:close/>
                </a:path>
                <a:path w="2367915" h="274954">
                  <a:moveTo>
                    <a:pt x="1191856" y="159106"/>
                  </a:moveTo>
                  <a:lnTo>
                    <a:pt x="1191737" y="159239"/>
                  </a:lnTo>
                  <a:lnTo>
                    <a:pt x="1191430" y="159823"/>
                  </a:lnTo>
                  <a:lnTo>
                    <a:pt x="1191611" y="159638"/>
                  </a:lnTo>
                  <a:lnTo>
                    <a:pt x="1191817" y="159341"/>
                  </a:lnTo>
                  <a:lnTo>
                    <a:pt x="1191856" y="159106"/>
                  </a:lnTo>
                  <a:close/>
                </a:path>
                <a:path w="2367915" h="274954">
                  <a:moveTo>
                    <a:pt x="1191817" y="159341"/>
                  </a:moveTo>
                  <a:lnTo>
                    <a:pt x="1191566" y="159704"/>
                  </a:lnTo>
                  <a:lnTo>
                    <a:pt x="1191768" y="159638"/>
                  </a:lnTo>
                  <a:lnTo>
                    <a:pt x="1191817" y="159341"/>
                  </a:lnTo>
                  <a:close/>
                </a:path>
                <a:path w="2367915" h="274954">
                  <a:moveTo>
                    <a:pt x="1192200" y="158722"/>
                  </a:moveTo>
                  <a:lnTo>
                    <a:pt x="1191856" y="159106"/>
                  </a:lnTo>
                  <a:lnTo>
                    <a:pt x="1191817" y="159341"/>
                  </a:lnTo>
                  <a:lnTo>
                    <a:pt x="1192074" y="158969"/>
                  </a:lnTo>
                  <a:lnTo>
                    <a:pt x="1192200" y="158722"/>
                  </a:lnTo>
                  <a:close/>
                </a:path>
                <a:path w="2367915" h="274954">
                  <a:moveTo>
                    <a:pt x="1191879" y="158969"/>
                  </a:moveTo>
                  <a:lnTo>
                    <a:pt x="1191737" y="159239"/>
                  </a:lnTo>
                  <a:lnTo>
                    <a:pt x="1191856" y="159106"/>
                  </a:lnTo>
                  <a:lnTo>
                    <a:pt x="1191879" y="158969"/>
                  </a:lnTo>
                  <a:close/>
                </a:path>
                <a:path w="2367915" h="274954">
                  <a:moveTo>
                    <a:pt x="1192530" y="157734"/>
                  </a:moveTo>
                  <a:lnTo>
                    <a:pt x="1191942" y="158849"/>
                  </a:lnTo>
                  <a:lnTo>
                    <a:pt x="1191856" y="159106"/>
                  </a:lnTo>
                  <a:lnTo>
                    <a:pt x="1192200" y="158722"/>
                  </a:lnTo>
                  <a:lnTo>
                    <a:pt x="1192530" y="157734"/>
                  </a:lnTo>
                  <a:close/>
                </a:path>
                <a:path w="2367915" h="274954">
                  <a:moveTo>
                    <a:pt x="2311305" y="45598"/>
                  </a:moveTo>
                  <a:lnTo>
                    <a:pt x="2149983" y="47625"/>
                  </a:lnTo>
                  <a:lnTo>
                    <a:pt x="1990852" y="52324"/>
                  </a:lnTo>
                  <a:lnTo>
                    <a:pt x="1838452" y="59054"/>
                  </a:lnTo>
                  <a:lnTo>
                    <a:pt x="1695577" y="67690"/>
                  </a:lnTo>
                  <a:lnTo>
                    <a:pt x="1565148" y="78104"/>
                  </a:lnTo>
                  <a:lnTo>
                    <a:pt x="1486662" y="85725"/>
                  </a:lnTo>
                  <a:lnTo>
                    <a:pt x="1415669" y="93979"/>
                  </a:lnTo>
                  <a:lnTo>
                    <a:pt x="1368044" y="100456"/>
                  </a:lnTo>
                  <a:lnTo>
                    <a:pt x="1325372" y="107187"/>
                  </a:lnTo>
                  <a:lnTo>
                    <a:pt x="1266698" y="118872"/>
                  </a:lnTo>
                  <a:lnTo>
                    <a:pt x="1224280" y="131317"/>
                  </a:lnTo>
                  <a:lnTo>
                    <a:pt x="1194816" y="150367"/>
                  </a:lnTo>
                  <a:lnTo>
                    <a:pt x="1192911" y="153797"/>
                  </a:lnTo>
                  <a:lnTo>
                    <a:pt x="1192530" y="154939"/>
                  </a:lnTo>
                  <a:lnTo>
                    <a:pt x="1192403" y="156083"/>
                  </a:lnTo>
                  <a:lnTo>
                    <a:pt x="1191879" y="158969"/>
                  </a:lnTo>
                  <a:lnTo>
                    <a:pt x="1192530" y="157734"/>
                  </a:lnTo>
                  <a:lnTo>
                    <a:pt x="1214882" y="157734"/>
                  </a:lnTo>
                  <a:lnTo>
                    <a:pt x="1217676" y="155955"/>
                  </a:lnTo>
                  <a:lnTo>
                    <a:pt x="1271397" y="138049"/>
                  </a:lnTo>
                  <a:lnTo>
                    <a:pt x="1328801" y="126746"/>
                  </a:lnTo>
                  <a:lnTo>
                    <a:pt x="1386205" y="117855"/>
                  </a:lnTo>
                  <a:lnTo>
                    <a:pt x="1488821" y="105537"/>
                  </a:lnTo>
                  <a:lnTo>
                    <a:pt x="1527048" y="101600"/>
                  </a:lnTo>
                  <a:lnTo>
                    <a:pt x="1608836" y="94234"/>
                  </a:lnTo>
                  <a:lnTo>
                    <a:pt x="1697101" y="87502"/>
                  </a:lnTo>
                  <a:lnTo>
                    <a:pt x="1889252" y="76326"/>
                  </a:lnTo>
                  <a:lnTo>
                    <a:pt x="2043938" y="70230"/>
                  </a:lnTo>
                  <a:lnTo>
                    <a:pt x="2258568" y="65659"/>
                  </a:lnTo>
                  <a:lnTo>
                    <a:pt x="2311573" y="65358"/>
                  </a:lnTo>
                  <a:lnTo>
                    <a:pt x="2328350" y="55423"/>
                  </a:lnTo>
                  <a:lnTo>
                    <a:pt x="2311305" y="45598"/>
                  </a:lnTo>
                  <a:close/>
                </a:path>
                <a:path w="2367915" h="274954">
                  <a:moveTo>
                    <a:pt x="1192403" y="158496"/>
                  </a:moveTo>
                  <a:lnTo>
                    <a:pt x="1192200" y="158722"/>
                  </a:lnTo>
                  <a:lnTo>
                    <a:pt x="1192158" y="158849"/>
                  </a:lnTo>
                  <a:lnTo>
                    <a:pt x="1192403" y="158496"/>
                  </a:lnTo>
                  <a:close/>
                </a:path>
                <a:path w="2367915" h="274954">
                  <a:moveTo>
                    <a:pt x="1214882" y="157734"/>
                  </a:moveTo>
                  <a:lnTo>
                    <a:pt x="1192530" y="157734"/>
                  </a:lnTo>
                  <a:lnTo>
                    <a:pt x="1192200" y="158722"/>
                  </a:lnTo>
                  <a:lnTo>
                    <a:pt x="1192403" y="158496"/>
                  </a:lnTo>
                  <a:lnTo>
                    <a:pt x="1213929" y="158496"/>
                  </a:lnTo>
                  <a:lnTo>
                    <a:pt x="1214882" y="157734"/>
                  </a:lnTo>
                  <a:close/>
                </a:path>
                <a:path w="2367915" h="274954">
                  <a:moveTo>
                    <a:pt x="2350660" y="45338"/>
                  </a:moveTo>
                  <a:lnTo>
                    <a:pt x="2347976" y="45338"/>
                  </a:lnTo>
                  <a:lnTo>
                    <a:pt x="2348103" y="65150"/>
                  </a:lnTo>
                  <a:lnTo>
                    <a:pt x="2311573" y="65358"/>
                  </a:lnTo>
                  <a:lnTo>
                    <a:pt x="2262378" y="94487"/>
                  </a:lnTo>
                  <a:lnTo>
                    <a:pt x="2260727" y="100456"/>
                  </a:lnTo>
                  <a:lnTo>
                    <a:pt x="2263521" y="105283"/>
                  </a:lnTo>
                  <a:lnTo>
                    <a:pt x="2266315" y="109981"/>
                  </a:lnTo>
                  <a:lnTo>
                    <a:pt x="2272411" y="111505"/>
                  </a:lnTo>
                  <a:lnTo>
                    <a:pt x="2367661" y="55117"/>
                  </a:lnTo>
                  <a:lnTo>
                    <a:pt x="2350660" y="45338"/>
                  </a:lnTo>
                  <a:close/>
                </a:path>
                <a:path w="2367915" h="274954">
                  <a:moveTo>
                    <a:pt x="2328350" y="55423"/>
                  </a:moveTo>
                  <a:lnTo>
                    <a:pt x="2311573" y="65358"/>
                  </a:lnTo>
                  <a:lnTo>
                    <a:pt x="2348103" y="65150"/>
                  </a:lnTo>
                  <a:lnTo>
                    <a:pt x="2348094" y="63880"/>
                  </a:lnTo>
                  <a:lnTo>
                    <a:pt x="2343023" y="63880"/>
                  </a:lnTo>
                  <a:lnTo>
                    <a:pt x="2328350" y="55423"/>
                  </a:lnTo>
                  <a:close/>
                </a:path>
                <a:path w="2367915" h="274954">
                  <a:moveTo>
                    <a:pt x="2343023" y="46736"/>
                  </a:moveTo>
                  <a:lnTo>
                    <a:pt x="2328350" y="55423"/>
                  </a:lnTo>
                  <a:lnTo>
                    <a:pt x="2343023" y="63880"/>
                  </a:lnTo>
                  <a:lnTo>
                    <a:pt x="2343023" y="46736"/>
                  </a:lnTo>
                  <a:close/>
                </a:path>
                <a:path w="2367915" h="274954">
                  <a:moveTo>
                    <a:pt x="2347984" y="46736"/>
                  </a:moveTo>
                  <a:lnTo>
                    <a:pt x="2343023" y="46736"/>
                  </a:lnTo>
                  <a:lnTo>
                    <a:pt x="2343023" y="63880"/>
                  </a:lnTo>
                  <a:lnTo>
                    <a:pt x="2348094" y="63880"/>
                  </a:lnTo>
                  <a:lnTo>
                    <a:pt x="2347984" y="46736"/>
                  </a:lnTo>
                  <a:close/>
                </a:path>
                <a:path w="2367915" h="274954">
                  <a:moveTo>
                    <a:pt x="2347976" y="45338"/>
                  </a:moveTo>
                  <a:lnTo>
                    <a:pt x="2311305" y="45598"/>
                  </a:lnTo>
                  <a:lnTo>
                    <a:pt x="2328350" y="55423"/>
                  </a:lnTo>
                  <a:lnTo>
                    <a:pt x="2343023" y="46736"/>
                  </a:lnTo>
                  <a:lnTo>
                    <a:pt x="2347984" y="46736"/>
                  </a:lnTo>
                  <a:lnTo>
                    <a:pt x="2347976" y="45338"/>
                  </a:lnTo>
                  <a:close/>
                </a:path>
                <a:path w="2367915" h="274954">
                  <a:moveTo>
                    <a:pt x="2271776" y="0"/>
                  </a:moveTo>
                  <a:lnTo>
                    <a:pt x="2265680" y="1650"/>
                  </a:lnTo>
                  <a:lnTo>
                    <a:pt x="2263013" y="6350"/>
                  </a:lnTo>
                  <a:lnTo>
                    <a:pt x="2260219" y="11049"/>
                  </a:lnTo>
                  <a:lnTo>
                    <a:pt x="2261870" y="17144"/>
                  </a:lnTo>
                  <a:lnTo>
                    <a:pt x="2311305" y="45598"/>
                  </a:lnTo>
                  <a:lnTo>
                    <a:pt x="2350660" y="45338"/>
                  </a:lnTo>
                  <a:lnTo>
                    <a:pt x="22717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926073" y="2945130"/>
              <a:ext cx="405765" cy="567055"/>
            </a:xfrm>
            <a:custGeom>
              <a:avLst/>
              <a:gdLst/>
              <a:ahLst/>
              <a:cxnLst/>
              <a:rect l="l" t="t" r="r" b="b"/>
              <a:pathLst>
                <a:path w="405764" h="567054">
                  <a:moveTo>
                    <a:pt x="0" y="283464"/>
                  </a:moveTo>
                  <a:lnTo>
                    <a:pt x="4120" y="226325"/>
                  </a:lnTo>
                  <a:lnTo>
                    <a:pt x="15936" y="173110"/>
                  </a:lnTo>
                  <a:lnTo>
                    <a:pt x="34631" y="124959"/>
                  </a:lnTo>
                  <a:lnTo>
                    <a:pt x="59388" y="83010"/>
                  </a:lnTo>
                  <a:lnTo>
                    <a:pt x="89389" y="48401"/>
                  </a:lnTo>
                  <a:lnTo>
                    <a:pt x="123819" y="22270"/>
                  </a:lnTo>
                  <a:lnTo>
                    <a:pt x="161858" y="5757"/>
                  </a:lnTo>
                  <a:lnTo>
                    <a:pt x="202691" y="0"/>
                  </a:lnTo>
                  <a:lnTo>
                    <a:pt x="243525" y="5757"/>
                  </a:lnTo>
                  <a:lnTo>
                    <a:pt x="281564" y="22270"/>
                  </a:lnTo>
                  <a:lnTo>
                    <a:pt x="315994" y="48401"/>
                  </a:lnTo>
                  <a:lnTo>
                    <a:pt x="345995" y="83010"/>
                  </a:lnTo>
                  <a:lnTo>
                    <a:pt x="370752" y="124959"/>
                  </a:lnTo>
                  <a:lnTo>
                    <a:pt x="389447" y="173110"/>
                  </a:lnTo>
                  <a:lnTo>
                    <a:pt x="401263" y="226325"/>
                  </a:lnTo>
                  <a:lnTo>
                    <a:pt x="405384" y="283464"/>
                  </a:lnTo>
                  <a:lnTo>
                    <a:pt x="401263" y="340602"/>
                  </a:lnTo>
                  <a:lnTo>
                    <a:pt x="389447" y="393817"/>
                  </a:lnTo>
                  <a:lnTo>
                    <a:pt x="370752" y="441968"/>
                  </a:lnTo>
                  <a:lnTo>
                    <a:pt x="345995" y="483917"/>
                  </a:lnTo>
                  <a:lnTo>
                    <a:pt x="315994" y="518526"/>
                  </a:lnTo>
                  <a:lnTo>
                    <a:pt x="281564" y="544657"/>
                  </a:lnTo>
                  <a:lnTo>
                    <a:pt x="243525" y="561170"/>
                  </a:lnTo>
                  <a:lnTo>
                    <a:pt x="202691" y="566928"/>
                  </a:lnTo>
                  <a:lnTo>
                    <a:pt x="161858" y="561170"/>
                  </a:lnTo>
                  <a:lnTo>
                    <a:pt x="123819" y="544657"/>
                  </a:lnTo>
                  <a:lnTo>
                    <a:pt x="89389" y="518526"/>
                  </a:lnTo>
                  <a:lnTo>
                    <a:pt x="59388" y="483917"/>
                  </a:lnTo>
                  <a:lnTo>
                    <a:pt x="34631" y="441968"/>
                  </a:lnTo>
                  <a:lnTo>
                    <a:pt x="15936" y="393817"/>
                  </a:lnTo>
                  <a:lnTo>
                    <a:pt x="4120" y="340602"/>
                  </a:lnTo>
                  <a:lnTo>
                    <a:pt x="0" y="283464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459740" y="5747105"/>
            <a:ext cx="8301990" cy="10394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7015" marR="5080" indent="-240665">
              <a:lnSpc>
                <a:spcPct val="100000"/>
              </a:lnSpc>
              <a:spcBef>
                <a:spcPts val="100"/>
              </a:spcBef>
              <a:buSzPct val="95000"/>
              <a:buFont typeface="Wingdings"/>
              <a:buChar char=""/>
              <a:tabLst>
                <a:tab pos="247015" algn="l"/>
                <a:tab pos="1591310" algn="l"/>
                <a:tab pos="2794000" algn="l"/>
                <a:tab pos="4095750" algn="l"/>
                <a:tab pos="5385435" algn="l"/>
                <a:tab pos="6037580" algn="l"/>
                <a:tab pos="6619875" algn="l"/>
                <a:tab pos="7792084" algn="l"/>
              </a:tabLst>
            </a:pP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Interaction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produces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negatively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correlated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2000" spc="-25">
                <a:solidFill>
                  <a:srgbClr val="0000FF"/>
                </a:solidFill>
                <a:latin typeface="Arial"/>
                <a:cs typeface="Arial"/>
              </a:rPr>
              <a:t>NNs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2000" spc="-25">
                <a:latin typeface="Arial"/>
                <a:cs typeface="Arial"/>
              </a:rPr>
              <a:t>and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therefore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25">
                <a:solidFill>
                  <a:srgbClr val="0000FF"/>
                </a:solidFill>
                <a:latin typeface="Arial"/>
                <a:cs typeface="Arial"/>
              </a:rPr>
              <a:t>NNs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motivate</a:t>
            </a:r>
            <a:r>
              <a:rPr dirty="0" sz="2000" spc="-7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different</a:t>
            </a:r>
            <a:r>
              <a:rPr dirty="0" sz="2000" spc="-6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functional</a:t>
            </a:r>
            <a:r>
              <a:rPr dirty="0" sz="2000" spc="-6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spaces</a:t>
            </a:r>
            <a:r>
              <a:rPr dirty="0" sz="2000" spc="-1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marL="247015" indent="-240029">
              <a:lnSpc>
                <a:spcPct val="100000"/>
              </a:lnSpc>
              <a:spcBef>
                <a:spcPts val="660"/>
              </a:spcBef>
              <a:buSzPct val="95000"/>
              <a:buFont typeface="Wingdings"/>
              <a:buChar char=""/>
              <a:tabLst>
                <a:tab pos="247015" algn="l"/>
              </a:tabLst>
            </a:pP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coefficient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penalty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term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</a:t>
            </a:r>
            <a:r>
              <a:rPr dirty="0" sz="2100" i="1">
                <a:latin typeface="Symbol"/>
                <a:cs typeface="Symbol"/>
              </a:rPr>
              <a:t></a:t>
            </a:r>
            <a:r>
              <a:rPr dirty="0" sz="2000">
                <a:latin typeface="Arial"/>
                <a:cs typeface="Arial"/>
              </a:rPr>
              <a:t>)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maintain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strength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interaction.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22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024753" y="3007563"/>
            <a:ext cx="20764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0">
                <a:latin typeface="Arial"/>
                <a:cs typeface="Arial"/>
              </a:rPr>
              <a:t>∑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6428232" y="3110483"/>
            <a:ext cx="364490" cy="306705"/>
            <a:chOff x="6428232" y="3110483"/>
            <a:chExt cx="364490" cy="306705"/>
          </a:xfrm>
        </p:grpSpPr>
        <p:sp>
          <p:nvSpPr>
            <p:cNvPr id="13" name="object 13" descr=""/>
            <p:cNvSpPr/>
            <p:nvPr/>
          </p:nvSpPr>
          <p:spPr>
            <a:xfrm>
              <a:off x="6438138" y="3120389"/>
              <a:ext cx="344805" cy="287020"/>
            </a:xfrm>
            <a:custGeom>
              <a:avLst/>
              <a:gdLst/>
              <a:ahLst/>
              <a:cxnLst/>
              <a:rect l="l" t="t" r="r" b="b"/>
              <a:pathLst>
                <a:path w="344804" h="287020">
                  <a:moveTo>
                    <a:pt x="239903" y="0"/>
                  </a:moveTo>
                  <a:lnTo>
                    <a:pt x="239903" y="71627"/>
                  </a:lnTo>
                  <a:lnTo>
                    <a:pt x="0" y="71627"/>
                  </a:lnTo>
                  <a:lnTo>
                    <a:pt x="0" y="214884"/>
                  </a:lnTo>
                  <a:lnTo>
                    <a:pt x="239903" y="214884"/>
                  </a:lnTo>
                  <a:lnTo>
                    <a:pt x="239903" y="286512"/>
                  </a:lnTo>
                  <a:lnTo>
                    <a:pt x="344423" y="143256"/>
                  </a:lnTo>
                  <a:lnTo>
                    <a:pt x="2399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438138" y="3120389"/>
              <a:ext cx="344805" cy="287020"/>
            </a:xfrm>
            <a:custGeom>
              <a:avLst/>
              <a:gdLst/>
              <a:ahLst/>
              <a:cxnLst/>
              <a:rect l="l" t="t" r="r" b="b"/>
              <a:pathLst>
                <a:path w="344804" h="287020">
                  <a:moveTo>
                    <a:pt x="0" y="71627"/>
                  </a:moveTo>
                  <a:lnTo>
                    <a:pt x="239903" y="71627"/>
                  </a:lnTo>
                  <a:lnTo>
                    <a:pt x="239903" y="0"/>
                  </a:lnTo>
                  <a:lnTo>
                    <a:pt x="344423" y="143256"/>
                  </a:lnTo>
                  <a:lnTo>
                    <a:pt x="239903" y="286512"/>
                  </a:lnTo>
                  <a:lnTo>
                    <a:pt x="239903" y="214884"/>
                  </a:lnTo>
                  <a:lnTo>
                    <a:pt x="0" y="214884"/>
                  </a:lnTo>
                  <a:lnTo>
                    <a:pt x="0" y="71627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 descr=""/>
          <p:cNvGrpSpPr/>
          <p:nvPr/>
        </p:nvGrpSpPr>
        <p:grpSpPr>
          <a:xfrm>
            <a:off x="2633217" y="1863598"/>
            <a:ext cx="3287395" cy="1350010"/>
            <a:chOff x="2633217" y="1863598"/>
            <a:chExt cx="3287395" cy="1350010"/>
          </a:xfrm>
        </p:grpSpPr>
        <p:sp>
          <p:nvSpPr>
            <p:cNvPr id="16" name="object 16" descr=""/>
            <p:cNvSpPr/>
            <p:nvPr/>
          </p:nvSpPr>
          <p:spPr>
            <a:xfrm>
              <a:off x="4871338" y="3040380"/>
              <a:ext cx="1049020" cy="172720"/>
            </a:xfrm>
            <a:custGeom>
              <a:avLst/>
              <a:gdLst/>
              <a:ahLst/>
              <a:cxnLst/>
              <a:rect l="l" t="t" r="r" b="b"/>
              <a:pathLst>
                <a:path w="1049020" h="172719">
                  <a:moveTo>
                    <a:pt x="973201" y="96520"/>
                  </a:moveTo>
                  <a:lnTo>
                    <a:pt x="972824" y="124723"/>
                  </a:lnTo>
                  <a:lnTo>
                    <a:pt x="985647" y="124968"/>
                  </a:lnTo>
                  <a:lnTo>
                    <a:pt x="985265" y="144780"/>
                  </a:lnTo>
                  <a:lnTo>
                    <a:pt x="972557" y="144780"/>
                  </a:lnTo>
                  <a:lnTo>
                    <a:pt x="972185" y="172720"/>
                  </a:lnTo>
                  <a:lnTo>
                    <a:pt x="1029978" y="144780"/>
                  </a:lnTo>
                  <a:lnTo>
                    <a:pt x="985265" y="144780"/>
                  </a:lnTo>
                  <a:lnTo>
                    <a:pt x="972560" y="144539"/>
                  </a:lnTo>
                  <a:lnTo>
                    <a:pt x="1030476" y="144539"/>
                  </a:lnTo>
                  <a:lnTo>
                    <a:pt x="1048893" y="135636"/>
                  </a:lnTo>
                  <a:lnTo>
                    <a:pt x="973201" y="96520"/>
                  </a:lnTo>
                  <a:close/>
                </a:path>
                <a:path w="1049020" h="172719">
                  <a:moveTo>
                    <a:pt x="972824" y="124723"/>
                  </a:moveTo>
                  <a:lnTo>
                    <a:pt x="972560" y="144539"/>
                  </a:lnTo>
                  <a:lnTo>
                    <a:pt x="985265" y="144780"/>
                  </a:lnTo>
                  <a:lnTo>
                    <a:pt x="985647" y="124968"/>
                  </a:lnTo>
                  <a:lnTo>
                    <a:pt x="972824" y="124723"/>
                  </a:lnTo>
                  <a:close/>
                </a:path>
                <a:path w="1049020" h="172719">
                  <a:moveTo>
                    <a:pt x="519678" y="74189"/>
                  </a:moveTo>
                  <a:lnTo>
                    <a:pt x="520728" y="78359"/>
                  </a:lnTo>
                  <a:lnTo>
                    <a:pt x="520953" y="79375"/>
                  </a:lnTo>
                  <a:lnTo>
                    <a:pt x="521588" y="80645"/>
                  </a:lnTo>
                  <a:lnTo>
                    <a:pt x="530860" y="89916"/>
                  </a:lnTo>
                  <a:lnTo>
                    <a:pt x="531240" y="90170"/>
                  </a:lnTo>
                  <a:lnTo>
                    <a:pt x="571626" y="105410"/>
                  </a:lnTo>
                  <a:lnTo>
                    <a:pt x="609091" y="113665"/>
                  </a:lnTo>
                  <a:lnTo>
                    <a:pt x="672591" y="123571"/>
                  </a:lnTo>
                  <a:lnTo>
                    <a:pt x="748791" y="132080"/>
                  </a:lnTo>
                  <a:lnTo>
                    <a:pt x="812546" y="137287"/>
                  </a:lnTo>
                  <a:lnTo>
                    <a:pt x="857503" y="140081"/>
                  </a:lnTo>
                  <a:lnTo>
                    <a:pt x="903986" y="142367"/>
                  </a:lnTo>
                  <a:lnTo>
                    <a:pt x="951738" y="144145"/>
                  </a:lnTo>
                  <a:lnTo>
                    <a:pt x="972560" y="144539"/>
                  </a:lnTo>
                  <a:lnTo>
                    <a:pt x="972824" y="124723"/>
                  </a:lnTo>
                  <a:lnTo>
                    <a:pt x="952373" y="124333"/>
                  </a:lnTo>
                  <a:lnTo>
                    <a:pt x="905001" y="122555"/>
                  </a:lnTo>
                  <a:lnTo>
                    <a:pt x="858774" y="120269"/>
                  </a:lnTo>
                  <a:lnTo>
                    <a:pt x="814197" y="117475"/>
                  </a:lnTo>
                  <a:lnTo>
                    <a:pt x="771271" y="114173"/>
                  </a:lnTo>
                  <a:lnTo>
                    <a:pt x="693038" y="106172"/>
                  </a:lnTo>
                  <a:lnTo>
                    <a:pt x="642238" y="99187"/>
                  </a:lnTo>
                  <a:lnTo>
                    <a:pt x="599694" y="91567"/>
                  </a:lnTo>
                  <a:lnTo>
                    <a:pt x="558673" y="80899"/>
                  </a:lnTo>
                  <a:lnTo>
                    <a:pt x="545884" y="75819"/>
                  </a:lnTo>
                  <a:lnTo>
                    <a:pt x="520953" y="75819"/>
                  </a:lnTo>
                  <a:lnTo>
                    <a:pt x="519678" y="74189"/>
                  </a:lnTo>
                  <a:close/>
                </a:path>
                <a:path w="1049020" h="172719">
                  <a:moveTo>
                    <a:pt x="519664" y="74134"/>
                  </a:moveTo>
                  <a:lnTo>
                    <a:pt x="520953" y="75819"/>
                  </a:lnTo>
                  <a:lnTo>
                    <a:pt x="520382" y="74675"/>
                  </a:lnTo>
                  <a:lnTo>
                    <a:pt x="519664" y="74134"/>
                  </a:lnTo>
                  <a:close/>
                </a:path>
                <a:path w="1049020" h="172719">
                  <a:moveTo>
                    <a:pt x="539387" y="72262"/>
                  </a:moveTo>
                  <a:lnTo>
                    <a:pt x="519175" y="72262"/>
                  </a:lnTo>
                  <a:lnTo>
                    <a:pt x="520953" y="75819"/>
                  </a:lnTo>
                  <a:lnTo>
                    <a:pt x="545884" y="75819"/>
                  </a:lnTo>
                  <a:lnTo>
                    <a:pt x="542654" y="73914"/>
                  </a:lnTo>
                  <a:lnTo>
                    <a:pt x="542406" y="73906"/>
                  </a:lnTo>
                  <a:lnTo>
                    <a:pt x="541509" y="73279"/>
                  </a:lnTo>
                  <a:lnTo>
                    <a:pt x="539876" y="73279"/>
                  </a:lnTo>
                  <a:lnTo>
                    <a:pt x="539387" y="72262"/>
                  </a:lnTo>
                  <a:close/>
                </a:path>
                <a:path w="1049020" h="172719">
                  <a:moveTo>
                    <a:pt x="519604" y="73906"/>
                  </a:moveTo>
                  <a:lnTo>
                    <a:pt x="519730" y="74189"/>
                  </a:lnTo>
                  <a:lnTo>
                    <a:pt x="520319" y="74675"/>
                  </a:lnTo>
                  <a:lnTo>
                    <a:pt x="519604" y="73906"/>
                  </a:lnTo>
                  <a:close/>
                </a:path>
                <a:path w="1049020" h="172719">
                  <a:moveTo>
                    <a:pt x="519175" y="72262"/>
                  </a:moveTo>
                  <a:lnTo>
                    <a:pt x="519611" y="73914"/>
                  </a:lnTo>
                  <a:lnTo>
                    <a:pt x="520319" y="74675"/>
                  </a:lnTo>
                  <a:lnTo>
                    <a:pt x="519175" y="72262"/>
                  </a:lnTo>
                  <a:close/>
                </a:path>
                <a:path w="1049020" h="172719">
                  <a:moveTo>
                    <a:pt x="518668" y="72898"/>
                  </a:moveTo>
                  <a:lnTo>
                    <a:pt x="519582" y="74066"/>
                  </a:lnTo>
                  <a:lnTo>
                    <a:pt x="519604" y="73906"/>
                  </a:lnTo>
                  <a:lnTo>
                    <a:pt x="518668" y="72898"/>
                  </a:lnTo>
                  <a:close/>
                </a:path>
                <a:path w="1049020" h="172719">
                  <a:moveTo>
                    <a:pt x="517303" y="72180"/>
                  </a:moveTo>
                  <a:lnTo>
                    <a:pt x="519582" y="74066"/>
                  </a:lnTo>
                  <a:lnTo>
                    <a:pt x="518668" y="72898"/>
                  </a:lnTo>
                  <a:lnTo>
                    <a:pt x="519341" y="72898"/>
                  </a:lnTo>
                  <a:lnTo>
                    <a:pt x="519242" y="72517"/>
                  </a:lnTo>
                  <a:lnTo>
                    <a:pt x="517906" y="72517"/>
                  </a:lnTo>
                  <a:lnTo>
                    <a:pt x="517303" y="72180"/>
                  </a:lnTo>
                  <a:close/>
                </a:path>
                <a:path w="1049020" h="172719">
                  <a:moveTo>
                    <a:pt x="541147" y="73025"/>
                  </a:moveTo>
                  <a:lnTo>
                    <a:pt x="542416" y="73914"/>
                  </a:lnTo>
                  <a:lnTo>
                    <a:pt x="541751" y="73381"/>
                  </a:lnTo>
                  <a:lnTo>
                    <a:pt x="541147" y="73025"/>
                  </a:lnTo>
                  <a:close/>
                </a:path>
                <a:path w="1049020" h="172719">
                  <a:moveTo>
                    <a:pt x="541751" y="73381"/>
                  </a:moveTo>
                  <a:lnTo>
                    <a:pt x="542416" y="73914"/>
                  </a:lnTo>
                  <a:lnTo>
                    <a:pt x="542654" y="73914"/>
                  </a:lnTo>
                  <a:lnTo>
                    <a:pt x="541751" y="73381"/>
                  </a:lnTo>
                  <a:close/>
                </a:path>
                <a:path w="1049020" h="172719">
                  <a:moveTo>
                    <a:pt x="519341" y="72898"/>
                  </a:moveTo>
                  <a:lnTo>
                    <a:pt x="518668" y="72898"/>
                  </a:lnTo>
                  <a:lnTo>
                    <a:pt x="519604" y="73906"/>
                  </a:lnTo>
                  <a:lnTo>
                    <a:pt x="519341" y="72898"/>
                  </a:lnTo>
                  <a:close/>
                </a:path>
                <a:path w="1049020" h="172719">
                  <a:moveTo>
                    <a:pt x="541305" y="73025"/>
                  </a:moveTo>
                  <a:lnTo>
                    <a:pt x="541147" y="73025"/>
                  </a:lnTo>
                  <a:lnTo>
                    <a:pt x="541751" y="73381"/>
                  </a:lnTo>
                  <a:lnTo>
                    <a:pt x="541305" y="73025"/>
                  </a:lnTo>
                  <a:close/>
                </a:path>
                <a:path w="1049020" h="172719">
                  <a:moveTo>
                    <a:pt x="538830" y="71105"/>
                  </a:moveTo>
                  <a:lnTo>
                    <a:pt x="539876" y="73279"/>
                  </a:lnTo>
                  <a:lnTo>
                    <a:pt x="539495" y="71818"/>
                  </a:lnTo>
                  <a:lnTo>
                    <a:pt x="538830" y="71105"/>
                  </a:lnTo>
                  <a:close/>
                </a:path>
                <a:path w="1049020" h="172719">
                  <a:moveTo>
                    <a:pt x="539495" y="71818"/>
                  </a:moveTo>
                  <a:lnTo>
                    <a:pt x="539876" y="73279"/>
                  </a:lnTo>
                  <a:lnTo>
                    <a:pt x="541509" y="73279"/>
                  </a:lnTo>
                  <a:lnTo>
                    <a:pt x="541147" y="73025"/>
                  </a:lnTo>
                  <a:lnTo>
                    <a:pt x="541305" y="73025"/>
                  </a:lnTo>
                  <a:lnTo>
                    <a:pt x="540988" y="72771"/>
                  </a:lnTo>
                  <a:lnTo>
                    <a:pt x="540385" y="72771"/>
                  </a:lnTo>
                  <a:lnTo>
                    <a:pt x="539495" y="71818"/>
                  </a:lnTo>
                  <a:close/>
                </a:path>
                <a:path w="1049020" h="172719">
                  <a:moveTo>
                    <a:pt x="539416" y="71513"/>
                  </a:moveTo>
                  <a:lnTo>
                    <a:pt x="539495" y="71818"/>
                  </a:lnTo>
                  <a:lnTo>
                    <a:pt x="540385" y="72771"/>
                  </a:lnTo>
                  <a:lnTo>
                    <a:pt x="539540" y="71628"/>
                  </a:lnTo>
                  <a:close/>
                </a:path>
                <a:path w="1049020" h="172719">
                  <a:moveTo>
                    <a:pt x="539512" y="71590"/>
                  </a:moveTo>
                  <a:lnTo>
                    <a:pt x="540385" y="72771"/>
                  </a:lnTo>
                  <a:lnTo>
                    <a:pt x="540988" y="72771"/>
                  </a:lnTo>
                  <a:lnTo>
                    <a:pt x="539512" y="71590"/>
                  </a:lnTo>
                  <a:close/>
                </a:path>
                <a:path w="1049020" h="172719">
                  <a:moveTo>
                    <a:pt x="516636" y="71628"/>
                  </a:moveTo>
                  <a:lnTo>
                    <a:pt x="517303" y="72180"/>
                  </a:lnTo>
                  <a:lnTo>
                    <a:pt x="517906" y="72517"/>
                  </a:lnTo>
                  <a:lnTo>
                    <a:pt x="516636" y="71628"/>
                  </a:lnTo>
                  <a:close/>
                </a:path>
                <a:path w="1049020" h="172719">
                  <a:moveTo>
                    <a:pt x="539082" y="71628"/>
                  </a:moveTo>
                  <a:lnTo>
                    <a:pt x="516636" y="71628"/>
                  </a:lnTo>
                  <a:lnTo>
                    <a:pt x="517906" y="72517"/>
                  </a:lnTo>
                  <a:lnTo>
                    <a:pt x="519242" y="72517"/>
                  </a:lnTo>
                  <a:lnTo>
                    <a:pt x="519175" y="72262"/>
                  </a:lnTo>
                  <a:lnTo>
                    <a:pt x="539387" y="72262"/>
                  </a:lnTo>
                  <a:lnTo>
                    <a:pt x="539082" y="71628"/>
                  </a:lnTo>
                  <a:close/>
                </a:path>
                <a:path w="1049020" h="172719">
                  <a:moveTo>
                    <a:pt x="253" y="0"/>
                  </a:moveTo>
                  <a:lnTo>
                    <a:pt x="0" y="19812"/>
                  </a:lnTo>
                  <a:lnTo>
                    <a:pt x="49530" y="20193"/>
                  </a:lnTo>
                  <a:lnTo>
                    <a:pt x="98678" y="21209"/>
                  </a:lnTo>
                  <a:lnTo>
                    <a:pt x="146938" y="22987"/>
                  </a:lnTo>
                  <a:lnTo>
                    <a:pt x="194056" y="25273"/>
                  </a:lnTo>
                  <a:lnTo>
                    <a:pt x="239649" y="28067"/>
                  </a:lnTo>
                  <a:lnTo>
                    <a:pt x="304164" y="33147"/>
                  </a:lnTo>
                  <a:lnTo>
                    <a:pt x="362965" y="39370"/>
                  </a:lnTo>
                  <a:lnTo>
                    <a:pt x="414782" y="46355"/>
                  </a:lnTo>
                  <a:lnTo>
                    <a:pt x="458215" y="53975"/>
                  </a:lnTo>
                  <a:lnTo>
                    <a:pt x="500380" y="64770"/>
                  </a:lnTo>
                  <a:lnTo>
                    <a:pt x="517303" y="72180"/>
                  </a:lnTo>
                  <a:lnTo>
                    <a:pt x="516636" y="71628"/>
                  </a:lnTo>
                  <a:lnTo>
                    <a:pt x="539082" y="71628"/>
                  </a:lnTo>
                  <a:lnTo>
                    <a:pt x="538830" y="71105"/>
                  </a:lnTo>
                  <a:lnTo>
                    <a:pt x="538715" y="70866"/>
                  </a:lnTo>
                  <a:lnTo>
                    <a:pt x="538226" y="69850"/>
                  </a:lnTo>
                  <a:lnTo>
                    <a:pt x="538988" y="69850"/>
                  </a:lnTo>
                  <a:lnTo>
                    <a:pt x="538352" y="67310"/>
                  </a:lnTo>
                  <a:lnTo>
                    <a:pt x="537972" y="66040"/>
                  </a:lnTo>
                  <a:lnTo>
                    <a:pt x="537463" y="64770"/>
                  </a:lnTo>
                  <a:lnTo>
                    <a:pt x="536575" y="63754"/>
                  </a:lnTo>
                  <a:lnTo>
                    <a:pt x="533273" y="59562"/>
                  </a:lnTo>
                  <a:lnTo>
                    <a:pt x="528955" y="56134"/>
                  </a:lnTo>
                  <a:lnTo>
                    <a:pt x="528447" y="55880"/>
                  </a:lnTo>
                  <a:lnTo>
                    <a:pt x="528065" y="55499"/>
                  </a:lnTo>
                  <a:lnTo>
                    <a:pt x="527558" y="55245"/>
                  </a:lnTo>
                  <a:lnTo>
                    <a:pt x="521588" y="51943"/>
                  </a:lnTo>
                  <a:lnTo>
                    <a:pt x="514603" y="48895"/>
                  </a:lnTo>
                  <a:lnTo>
                    <a:pt x="474599" y="37211"/>
                  </a:lnTo>
                  <a:lnTo>
                    <a:pt x="433324" y="29210"/>
                  </a:lnTo>
                  <a:lnTo>
                    <a:pt x="383539" y="21971"/>
                  </a:lnTo>
                  <a:lnTo>
                    <a:pt x="305815" y="13462"/>
                  </a:lnTo>
                  <a:lnTo>
                    <a:pt x="240919" y="8255"/>
                  </a:lnTo>
                  <a:lnTo>
                    <a:pt x="195072" y="5461"/>
                  </a:lnTo>
                  <a:lnTo>
                    <a:pt x="147700" y="3175"/>
                  </a:lnTo>
                  <a:lnTo>
                    <a:pt x="99060" y="1397"/>
                  </a:lnTo>
                  <a:lnTo>
                    <a:pt x="49784" y="381"/>
                  </a:lnTo>
                  <a:lnTo>
                    <a:pt x="253" y="0"/>
                  </a:lnTo>
                  <a:close/>
                </a:path>
                <a:path w="1049020" h="172719">
                  <a:moveTo>
                    <a:pt x="538782" y="71006"/>
                  </a:moveTo>
                  <a:lnTo>
                    <a:pt x="539495" y="71818"/>
                  </a:lnTo>
                  <a:lnTo>
                    <a:pt x="539416" y="71513"/>
                  </a:lnTo>
                  <a:lnTo>
                    <a:pt x="538782" y="71006"/>
                  </a:lnTo>
                  <a:close/>
                </a:path>
                <a:path w="1049020" h="172719">
                  <a:moveTo>
                    <a:pt x="538226" y="69850"/>
                  </a:moveTo>
                  <a:lnTo>
                    <a:pt x="538782" y="71006"/>
                  </a:lnTo>
                  <a:lnTo>
                    <a:pt x="539416" y="71513"/>
                  </a:lnTo>
                  <a:lnTo>
                    <a:pt x="538226" y="69850"/>
                  </a:lnTo>
                  <a:close/>
                </a:path>
                <a:path w="1049020" h="172719">
                  <a:moveTo>
                    <a:pt x="538988" y="69850"/>
                  </a:moveTo>
                  <a:lnTo>
                    <a:pt x="538226" y="69850"/>
                  </a:lnTo>
                  <a:lnTo>
                    <a:pt x="539395" y="71431"/>
                  </a:lnTo>
                  <a:lnTo>
                    <a:pt x="538988" y="69850"/>
                  </a:lnTo>
                  <a:close/>
                </a:path>
                <a:path w="1049020" h="172719">
                  <a:moveTo>
                    <a:pt x="538607" y="70866"/>
                  </a:moveTo>
                  <a:lnTo>
                    <a:pt x="538830" y="71105"/>
                  </a:lnTo>
                  <a:lnTo>
                    <a:pt x="538607" y="70866"/>
                  </a:lnTo>
                  <a:close/>
                </a:path>
                <a:path w="1049020" h="172719">
                  <a:moveTo>
                    <a:pt x="538715" y="70866"/>
                  </a:moveTo>
                  <a:lnTo>
                    <a:pt x="538782" y="71006"/>
                  </a:lnTo>
                  <a:lnTo>
                    <a:pt x="538715" y="708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639567" y="1869948"/>
              <a:ext cx="942340" cy="307975"/>
            </a:xfrm>
            <a:custGeom>
              <a:avLst/>
              <a:gdLst/>
              <a:ahLst/>
              <a:cxnLst/>
              <a:rect l="l" t="t" r="r" b="b"/>
              <a:pathLst>
                <a:path w="942339" h="307975">
                  <a:moveTo>
                    <a:pt x="94183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941832" y="307848"/>
                  </a:lnTo>
                  <a:lnTo>
                    <a:pt x="9418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2639567" y="1869948"/>
              <a:ext cx="942340" cy="307975"/>
            </a:xfrm>
            <a:custGeom>
              <a:avLst/>
              <a:gdLst/>
              <a:ahLst/>
              <a:cxnLst/>
              <a:rect l="l" t="t" r="r" b="b"/>
              <a:pathLst>
                <a:path w="942339" h="307975">
                  <a:moveTo>
                    <a:pt x="824103" y="0"/>
                  </a:moveTo>
                  <a:lnTo>
                    <a:pt x="824103" y="307848"/>
                  </a:lnTo>
                </a:path>
                <a:path w="942339" h="307975">
                  <a:moveTo>
                    <a:pt x="0" y="307848"/>
                  </a:moveTo>
                  <a:lnTo>
                    <a:pt x="941832" y="307848"/>
                  </a:lnTo>
                  <a:lnTo>
                    <a:pt x="941832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2757297" y="1869948"/>
            <a:ext cx="706755" cy="307975"/>
          </a:xfrm>
          <a:prstGeom prst="rect">
            <a:avLst/>
          </a:prstGeom>
          <a:solidFill>
            <a:srgbClr val="FFFFFF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21285">
              <a:lnSpc>
                <a:spcPts val="2355"/>
              </a:lnSpc>
            </a:pPr>
            <a:r>
              <a:rPr dirty="0" sz="2000" spc="-25" i="1">
                <a:latin typeface="Arial"/>
                <a:cs typeface="Arial"/>
              </a:rPr>
              <a:t>NN</a:t>
            </a:r>
            <a:r>
              <a:rPr dirty="0" baseline="25641" sz="1950" spc="-37" i="1">
                <a:latin typeface="Arial"/>
                <a:cs typeface="Arial"/>
              </a:rPr>
              <a:t>1</a:t>
            </a:r>
            <a:endParaRPr baseline="25641" sz="1950">
              <a:latin typeface="Arial"/>
              <a:cs typeface="Arial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3920997" y="2902966"/>
            <a:ext cx="955040" cy="320675"/>
            <a:chOff x="3920997" y="2902966"/>
            <a:chExt cx="955040" cy="320675"/>
          </a:xfrm>
        </p:grpSpPr>
        <p:sp>
          <p:nvSpPr>
            <p:cNvPr id="21" name="object 21" descr=""/>
            <p:cNvSpPr/>
            <p:nvPr/>
          </p:nvSpPr>
          <p:spPr>
            <a:xfrm>
              <a:off x="3927347" y="2909316"/>
              <a:ext cx="942340" cy="307975"/>
            </a:xfrm>
            <a:custGeom>
              <a:avLst/>
              <a:gdLst/>
              <a:ahLst/>
              <a:cxnLst/>
              <a:rect l="l" t="t" r="r" b="b"/>
              <a:pathLst>
                <a:path w="942339" h="307975">
                  <a:moveTo>
                    <a:pt x="941831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941831" y="307848"/>
                  </a:lnTo>
                  <a:lnTo>
                    <a:pt x="9418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3927347" y="2909316"/>
              <a:ext cx="942340" cy="307975"/>
            </a:xfrm>
            <a:custGeom>
              <a:avLst/>
              <a:gdLst/>
              <a:ahLst/>
              <a:cxnLst/>
              <a:rect l="l" t="t" r="r" b="b"/>
              <a:pathLst>
                <a:path w="942339" h="307975">
                  <a:moveTo>
                    <a:pt x="117728" y="0"/>
                  </a:moveTo>
                  <a:lnTo>
                    <a:pt x="117728" y="307848"/>
                  </a:lnTo>
                </a:path>
                <a:path w="942339" h="307975">
                  <a:moveTo>
                    <a:pt x="824102" y="0"/>
                  </a:moveTo>
                  <a:lnTo>
                    <a:pt x="824102" y="307848"/>
                  </a:lnTo>
                </a:path>
                <a:path w="942339" h="307975">
                  <a:moveTo>
                    <a:pt x="0" y="307848"/>
                  </a:moveTo>
                  <a:lnTo>
                    <a:pt x="941831" y="307848"/>
                  </a:lnTo>
                  <a:lnTo>
                    <a:pt x="941831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4025772" y="2888691"/>
            <a:ext cx="74549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40970">
              <a:lnSpc>
                <a:spcPct val="100000"/>
              </a:lnSpc>
              <a:spcBef>
                <a:spcPts val="105"/>
              </a:spcBef>
            </a:pPr>
            <a:r>
              <a:rPr dirty="0" sz="2000" spc="-25" i="1">
                <a:latin typeface="Arial"/>
                <a:cs typeface="Arial"/>
              </a:rPr>
              <a:t>NN</a:t>
            </a:r>
            <a:r>
              <a:rPr dirty="0" baseline="25641" sz="1950" spc="-37" i="1">
                <a:latin typeface="Arial"/>
                <a:cs typeface="Arial"/>
              </a:rPr>
              <a:t>2</a:t>
            </a:r>
            <a:endParaRPr baseline="25641" sz="1950">
              <a:latin typeface="Arial"/>
              <a:cs typeface="Arial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2982214" y="4166361"/>
            <a:ext cx="955040" cy="320675"/>
            <a:chOff x="2982214" y="4166361"/>
            <a:chExt cx="955040" cy="320675"/>
          </a:xfrm>
        </p:grpSpPr>
        <p:sp>
          <p:nvSpPr>
            <p:cNvPr id="25" name="object 25" descr=""/>
            <p:cNvSpPr/>
            <p:nvPr/>
          </p:nvSpPr>
          <p:spPr>
            <a:xfrm>
              <a:off x="2988564" y="4172711"/>
              <a:ext cx="942340" cy="307975"/>
            </a:xfrm>
            <a:custGeom>
              <a:avLst/>
              <a:gdLst/>
              <a:ahLst/>
              <a:cxnLst/>
              <a:rect l="l" t="t" r="r" b="b"/>
              <a:pathLst>
                <a:path w="942339" h="307975">
                  <a:moveTo>
                    <a:pt x="94183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941832" y="307848"/>
                  </a:lnTo>
                  <a:lnTo>
                    <a:pt x="9418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2988564" y="4172711"/>
              <a:ext cx="942340" cy="307975"/>
            </a:xfrm>
            <a:custGeom>
              <a:avLst/>
              <a:gdLst/>
              <a:ahLst/>
              <a:cxnLst/>
              <a:rect l="l" t="t" r="r" b="b"/>
              <a:pathLst>
                <a:path w="942339" h="307975">
                  <a:moveTo>
                    <a:pt x="824102" y="0"/>
                  </a:moveTo>
                  <a:lnTo>
                    <a:pt x="824102" y="307848"/>
                  </a:lnTo>
                </a:path>
                <a:path w="942339" h="307975">
                  <a:moveTo>
                    <a:pt x="0" y="307848"/>
                  </a:moveTo>
                  <a:lnTo>
                    <a:pt x="941832" y="307848"/>
                  </a:lnTo>
                  <a:lnTo>
                    <a:pt x="941832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3106292" y="4172711"/>
            <a:ext cx="706755" cy="307975"/>
          </a:xfrm>
          <a:prstGeom prst="rect">
            <a:avLst/>
          </a:prstGeom>
          <a:solidFill>
            <a:srgbClr val="FFFFFF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9060">
              <a:lnSpc>
                <a:spcPts val="2345"/>
              </a:lnSpc>
            </a:pPr>
            <a:r>
              <a:rPr dirty="0" sz="2000" spc="-25" i="1">
                <a:latin typeface="Arial"/>
                <a:cs typeface="Arial"/>
              </a:rPr>
              <a:t>NN</a:t>
            </a:r>
            <a:r>
              <a:rPr dirty="0" baseline="25641" sz="1950" spc="-37" i="1">
                <a:latin typeface="Arial"/>
                <a:cs typeface="Arial"/>
              </a:rPr>
              <a:t>M</a:t>
            </a:r>
            <a:endParaRPr baseline="25641" sz="195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6826377" y="2955797"/>
            <a:ext cx="11049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6200" marR="5080" indent="-64135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Arial"/>
                <a:cs typeface="Arial"/>
              </a:rPr>
              <a:t>Ensemble Decision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 descr=""/>
          <p:cNvSpPr/>
          <p:nvPr/>
        </p:nvSpPr>
        <p:spPr>
          <a:xfrm>
            <a:off x="3567430" y="2001773"/>
            <a:ext cx="2372995" cy="2315210"/>
          </a:xfrm>
          <a:custGeom>
            <a:avLst/>
            <a:gdLst/>
            <a:ahLst/>
            <a:cxnLst/>
            <a:rect l="l" t="t" r="r" b="b"/>
            <a:pathLst>
              <a:path w="2372995" h="2315210">
                <a:moveTo>
                  <a:pt x="2352548" y="1387983"/>
                </a:moveTo>
                <a:lnTo>
                  <a:pt x="2278507" y="1345819"/>
                </a:lnTo>
                <a:lnTo>
                  <a:pt x="2276995" y="1374101"/>
                </a:lnTo>
                <a:lnTo>
                  <a:pt x="2257806" y="1373251"/>
                </a:lnTo>
                <a:lnTo>
                  <a:pt x="2226437" y="1372362"/>
                </a:lnTo>
                <a:lnTo>
                  <a:pt x="2195576" y="1372235"/>
                </a:lnTo>
                <a:lnTo>
                  <a:pt x="2165096" y="1372743"/>
                </a:lnTo>
                <a:lnTo>
                  <a:pt x="2105914" y="1377061"/>
                </a:lnTo>
                <a:lnTo>
                  <a:pt x="2050034" y="1386586"/>
                </a:lnTo>
                <a:lnTo>
                  <a:pt x="1997964" y="1402842"/>
                </a:lnTo>
                <a:lnTo>
                  <a:pt x="1951228" y="1427099"/>
                </a:lnTo>
                <a:lnTo>
                  <a:pt x="1919732" y="1451356"/>
                </a:lnTo>
                <a:lnTo>
                  <a:pt x="1892808" y="1484122"/>
                </a:lnTo>
                <a:lnTo>
                  <a:pt x="1875409" y="1527302"/>
                </a:lnTo>
                <a:lnTo>
                  <a:pt x="1865249" y="1578229"/>
                </a:lnTo>
                <a:lnTo>
                  <a:pt x="1858645" y="1654302"/>
                </a:lnTo>
                <a:lnTo>
                  <a:pt x="1854835" y="1734312"/>
                </a:lnTo>
                <a:lnTo>
                  <a:pt x="1852422" y="1773809"/>
                </a:lnTo>
                <a:lnTo>
                  <a:pt x="1848739" y="1812417"/>
                </a:lnTo>
                <a:lnTo>
                  <a:pt x="1839849" y="1865884"/>
                </a:lnTo>
                <a:lnTo>
                  <a:pt x="1824990" y="1911731"/>
                </a:lnTo>
                <a:lnTo>
                  <a:pt x="1802638" y="1947799"/>
                </a:lnTo>
                <a:lnTo>
                  <a:pt x="1770888" y="1972437"/>
                </a:lnTo>
                <a:lnTo>
                  <a:pt x="1727708" y="1984629"/>
                </a:lnTo>
                <a:lnTo>
                  <a:pt x="1692910" y="1986407"/>
                </a:lnTo>
                <a:lnTo>
                  <a:pt x="1673860" y="1985391"/>
                </a:lnTo>
                <a:lnTo>
                  <a:pt x="1633347" y="1980565"/>
                </a:lnTo>
                <a:lnTo>
                  <a:pt x="1589532" y="1972310"/>
                </a:lnTo>
                <a:lnTo>
                  <a:pt x="1543177" y="1961388"/>
                </a:lnTo>
                <a:lnTo>
                  <a:pt x="1340866" y="1907286"/>
                </a:lnTo>
                <a:lnTo>
                  <a:pt x="1290027" y="1895602"/>
                </a:lnTo>
                <a:lnTo>
                  <a:pt x="1236980" y="1885569"/>
                </a:lnTo>
                <a:lnTo>
                  <a:pt x="1185672" y="1878711"/>
                </a:lnTo>
                <a:lnTo>
                  <a:pt x="1135634" y="1875790"/>
                </a:lnTo>
                <a:lnTo>
                  <a:pt x="1111123" y="1876044"/>
                </a:lnTo>
                <a:lnTo>
                  <a:pt x="1063498" y="1880616"/>
                </a:lnTo>
                <a:lnTo>
                  <a:pt x="1018667" y="1890649"/>
                </a:lnTo>
                <a:lnTo>
                  <a:pt x="974725" y="1903857"/>
                </a:lnTo>
                <a:lnTo>
                  <a:pt x="931164" y="1919605"/>
                </a:lnTo>
                <a:lnTo>
                  <a:pt x="887857" y="1938020"/>
                </a:lnTo>
                <a:lnTo>
                  <a:pt x="823595" y="1969643"/>
                </a:lnTo>
                <a:lnTo>
                  <a:pt x="781050" y="1993392"/>
                </a:lnTo>
                <a:lnTo>
                  <a:pt x="738759" y="2018919"/>
                </a:lnTo>
                <a:lnTo>
                  <a:pt x="696849" y="2045970"/>
                </a:lnTo>
                <a:lnTo>
                  <a:pt x="655066" y="2074545"/>
                </a:lnTo>
                <a:lnTo>
                  <a:pt x="613410" y="2104263"/>
                </a:lnTo>
                <a:lnTo>
                  <a:pt x="572008" y="2135251"/>
                </a:lnTo>
                <a:lnTo>
                  <a:pt x="530733" y="2167128"/>
                </a:lnTo>
                <a:lnTo>
                  <a:pt x="489585" y="2199640"/>
                </a:lnTo>
                <a:lnTo>
                  <a:pt x="448564" y="2232660"/>
                </a:lnTo>
                <a:lnTo>
                  <a:pt x="366649" y="2299716"/>
                </a:lnTo>
                <a:lnTo>
                  <a:pt x="379095" y="2314956"/>
                </a:lnTo>
                <a:lnTo>
                  <a:pt x="501904" y="2215007"/>
                </a:lnTo>
                <a:lnTo>
                  <a:pt x="543052" y="2182622"/>
                </a:lnTo>
                <a:lnTo>
                  <a:pt x="584073" y="2150999"/>
                </a:lnTo>
                <a:lnTo>
                  <a:pt x="625348" y="2120138"/>
                </a:lnTo>
                <a:lnTo>
                  <a:pt x="666623" y="2090547"/>
                </a:lnTo>
                <a:lnTo>
                  <a:pt x="708025" y="2062353"/>
                </a:lnTo>
                <a:lnTo>
                  <a:pt x="749554" y="2035556"/>
                </a:lnTo>
                <a:lnTo>
                  <a:pt x="791337" y="2010410"/>
                </a:lnTo>
                <a:lnTo>
                  <a:pt x="833120" y="1987042"/>
                </a:lnTo>
                <a:lnTo>
                  <a:pt x="875157" y="1965706"/>
                </a:lnTo>
                <a:lnTo>
                  <a:pt x="917448" y="1946656"/>
                </a:lnTo>
                <a:lnTo>
                  <a:pt x="959866" y="1930019"/>
                </a:lnTo>
                <a:lnTo>
                  <a:pt x="1002665" y="1915795"/>
                </a:lnTo>
                <a:lnTo>
                  <a:pt x="1045591" y="1904365"/>
                </a:lnTo>
                <a:lnTo>
                  <a:pt x="1089533" y="1897253"/>
                </a:lnTo>
                <a:lnTo>
                  <a:pt x="1135761" y="1895602"/>
                </a:lnTo>
                <a:lnTo>
                  <a:pt x="1159764" y="1896491"/>
                </a:lnTo>
                <a:lnTo>
                  <a:pt x="1208913" y="1901444"/>
                </a:lnTo>
                <a:lnTo>
                  <a:pt x="1259332" y="1909572"/>
                </a:lnTo>
                <a:lnTo>
                  <a:pt x="1336548" y="1926717"/>
                </a:lnTo>
                <a:lnTo>
                  <a:pt x="1387983" y="1940052"/>
                </a:lnTo>
                <a:lnTo>
                  <a:pt x="1489329" y="1967738"/>
                </a:lnTo>
                <a:lnTo>
                  <a:pt x="1538097" y="1980565"/>
                </a:lnTo>
                <a:lnTo>
                  <a:pt x="1585214" y="1991614"/>
                </a:lnTo>
                <a:lnTo>
                  <a:pt x="1629918" y="2000123"/>
                </a:lnTo>
                <a:lnTo>
                  <a:pt x="1671955" y="2005203"/>
                </a:lnTo>
                <a:lnTo>
                  <a:pt x="1691894" y="2006092"/>
                </a:lnTo>
                <a:lnTo>
                  <a:pt x="1711071" y="2005838"/>
                </a:lnTo>
                <a:lnTo>
                  <a:pt x="1763014" y="1996948"/>
                </a:lnTo>
                <a:lnTo>
                  <a:pt x="1786051" y="1986407"/>
                </a:lnTo>
                <a:lnTo>
                  <a:pt x="1792605" y="1982724"/>
                </a:lnTo>
                <a:lnTo>
                  <a:pt x="1826514" y="1949196"/>
                </a:lnTo>
                <a:lnTo>
                  <a:pt x="1848993" y="1904746"/>
                </a:lnTo>
                <a:lnTo>
                  <a:pt x="1862709" y="1852676"/>
                </a:lnTo>
                <a:lnTo>
                  <a:pt x="1868424" y="1814957"/>
                </a:lnTo>
                <a:lnTo>
                  <a:pt x="1872107" y="1775714"/>
                </a:lnTo>
                <a:lnTo>
                  <a:pt x="1874520" y="1735455"/>
                </a:lnTo>
                <a:lnTo>
                  <a:pt x="1878330" y="1655191"/>
                </a:lnTo>
                <a:lnTo>
                  <a:pt x="1880997" y="1616710"/>
                </a:lnTo>
                <a:lnTo>
                  <a:pt x="1887474" y="1563624"/>
                </a:lnTo>
                <a:lnTo>
                  <a:pt x="1899031" y="1517904"/>
                </a:lnTo>
                <a:lnTo>
                  <a:pt x="1917319" y="1482725"/>
                </a:lnTo>
                <a:lnTo>
                  <a:pt x="1952371" y="1450213"/>
                </a:lnTo>
                <a:lnTo>
                  <a:pt x="2006219" y="1420876"/>
                </a:lnTo>
                <a:lnTo>
                  <a:pt x="2055241" y="1405763"/>
                </a:lnTo>
                <a:lnTo>
                  <a:pt x="2108835" y="1396619"/>
                </a:lnTo>
                <a:lnTo>
                  <a:pt x="2166239" y="1392555"/>
                </a:lnTo>
                <a:lnTo>
                  <a:pt x="2195957" y="1391920"/>
                </a:lnTo>
                <a:lnTo>
                  <a:pt x="2226437" y="1392174"/>
                </a:lnTo>
                <a:lnTo>
                  <a:pt x="2257298" y="1393063"/>
                </a:lnTo>
                <a:lnTo>
                  <a:pt x="2275941" y="1393901"/>
                </a:lnTo>
                <a:lnTo>
                  <a:pt x="2274443" y="1422019"/>
                </a:lnTo>
                <a:lnTo>
                  <a:pt x="2337676" y="1394460"/>
                </a:lnTo>
                <a:lnTo>
                  <a:pt x="2352548" y="1387983"/>
                </a:lnTo>
                <a:close/>
              </a:path>
              <a:path w="2372995" h="2315210">
                <a:moveTo>
                  <a:pt x="2372487" y="1081405"/>
                </a:moveTo>
                <a:lnTo>
                  <a:pt x="2356866" y="1056386"/>
                </a:lnTo>
                <a:lnTo>
                  <a:pt x="2327402" y="1009142"/>
                </a:lnTo>
                <a:lnTo>
                  <a:pt x="2312403" y="1033589"/>
                </a:lnTo>
                <a:lnTo>
                  <a:pt x="2237740" y="988568"/>
                </a:lnTo>
                <a:lnTo>
                  <a:pt x="2167763" y="947801"/>
                </a:lnTo>
                <a:lnTo>
                  <a:pt x="2097532" y="909066"/>
                </a:lnTo>
                <a:lnTo>
                  <a:pt x="2062226" y="890778"/>
                </a:lnTo>
                <a:lnTo>
                  <a:pt x="2026920" y="872998"/>
                </a:lnTo>
                <a:lnTo>
                  <a:pt x="1991487" y="856107"/>
                </a:lnTo>
                <a:lnTo>
                  <a:pt x="1956054" y="840359"/>
                </a:lnTo>
                <a:lnTo>
                  <a:pt x="1920494" y="825373"/>
                </a:lnTo>
                <a:lnTo>
                  <a:pt x="1884807" y="811657"/>
                </a:lnTo>
                <a:lnTo>
                  <a:pt x="1813052" y="787654"/>
                </a:lnTo>
                <a:lnTo>
                  <a:pt x="1808861" y="786511"/>
                </a:lnTo>
                <a:lnTo>
                  <a:pt x="1794891" y="782701"/>
                </a:lnTo>
                <a:lnTo>
                  <a:pt x="1776984" y="778510"/>
                </a:lnTo>
                <a:lnTo>
                  <a:pt x="1759204" y="775208"/>
                </a:lnTo>
                <a:lnTo>
                  <a:pt x="1752727" y="774192"/>
                </a:lnTo>
                <a:lnTo>
                  <a:pt x="1741424" y="772414"/>
                </a:lnTo>
                <a:lnTo>
                  <a:pt x="1723771" y="770382"/>
                </a:lnTo>
                <a:lnTo>
                  <a:pt x="1705991" y="768858"/>
                </a:lnTo>
                <a:lnTo>
                  <a:pt x="1671193" y="767461"/>
                </a:lnTo>
                <a:lnTo>
                  <a:pt x="1636649" y="767461"/>
                </a:lnTo>
                <a:lnTo>
                  <a:pt x="1602232" y="768604"/>
                </a:lnTo>
                <a:lnTo>
                  <a:pt x="1533144" y="772160"/>
                </a:lnTo>
                <a:lnTo>
                  <a:pt x="1498346" y="773557"/>
                </a:lnTo>
                <a:lnTo>
                  <a:pt x="1463294" y="774192"/>
                </a:lnTo>
                <a:lnTo>
                  <a:pt x="1427734" y="773557"/>
                </a:lnTo>
                <a:lnTo>
                  <a:pt x="1391539" y="771144"/>
                </a:lnTo>
                <a:lnTo>
                  <a:pt x="1336167" y="763270"/>
                </a:lnTo>
                <a:lnTo>
                  <a:pt x="1298067" y="754507"/>
                </a:lnTo>
                <a:lnTo>
                  <a:pt x="1258951" y="742188"/>
                </a:lnTo>
                <a:lnTo>
                  <a:pt x="1218565" y="726186"/>
                </a:lnTo>
                <a:lnTo>
                  <a:pt x="1176020" y="706247"/>
                </a:lnTo>
                <a:lnTo>
                  <a:pt x="1131697" y="683006"/>
                </a:lnTo>
                <a:lnTo>
                  <a:pt x="1085977" y="656844"/>
                </a:lnTo>
                <a:lnTo>
                  <a:pt x="1015238" y="613029"/>
                </a:lnTo>
                <a:lnTo>
                  <a:pt x="966978" y="581533"/>
                </a:lnTo>
                <a:lnTo>
                  <a:pt x="918337" y="548640"/>
                </a:lnTo>
                <a:lnTo>
                  <a:pt x="820801" y="480695"/>
                </a:lnTo>
                <a:lnTo>
                  <a:pt x="678434" y="379984"/>
                </a:lnTo>
                <a:lnTo>
                  <a:pt x="610997" y="333502"/>
                </a:lnTo>
                <a:lnTo>
                  <a:pt x="568198" y="305054"/>
                </a:lnTo>
                <a:lnTo>
                  <a:pt x="527304" y="279019"/>
                </a:lnTo>
                <a:lnTo>
                  <a:pt x="469900" y="244729"/>
                </a:lnTo>
                <a:lnTo>
                  <a:pt x="398018" y="203200"/>
                </a:lnTo>
                <a:lnTo>
                  <a:pt x="330581" y="165608"/>
                </a:lnTo>
                <a:lnTo>
                  <a:pt x="266827" y="131064"/>
                </a:lnTo>
                <a:lnTo>
                  <a:pt x="176784" y="84074"/>
                </a:lnTo>
                <a:lnTo>
                  <a:pt x="8509" y="0"/>
                </a:lnTo>
                <a:lnTo>
                  <a:pt x="0" y="17145"/>
                </a:lnTo>
                <a:lnTo>
                  <a:pt x="111125" y="72136"/>
                </a:lnTo>
                <a:lnTo>
                  <a:pt x="197485" y="116205"/>
                </a:lnTo>
                <a:lnTo>
                  <a:pt x="257937" y="147955"/>
                </a:lnTo>
                <a:lnTo>
                  <a:pt x="321437" y="182245"/>
                </a:lnTo>
                <a:lnTo>
                  <a:pt x="388620" y="219837"/>
                </a:lnTo>
                <a:lnTo>
                  <a:pt x="460248" y="261239"/>
                </a:lnTo>
                <a:lnTo>
                  <a:pt x="517398" y="295275"/>
                </a:lnTo>
                <a:lnTo>
                  <a:pt x="557784" y="321056"/>
                </a:lnTo>
                <a:lnTo>
                  <a:pt x="600456" y="349377"/>
                </a:lnTo>
                <a:lnTo>
                  <a:pt x="667639" y="395732"/>
                </a:lnTo>
                <a:lnTo>
                  <a:pt x="858647" y="530479"/>
                </a:lnTo>
                <a:lnTo>
                  <a:pt x="907542" y="564261"/>
                </a:lnTo>
                <a:lnTo>
                  <a:pt x="956310" y="597281"/>
                </a:lnTo>
                <a:lnTo>
                  <a:pt x="1004824" y="629031"/>
                </a:lnTo>
                <a:lnTo>
                  <a:pt x="1052576" y="658876"/>
                </a:lnTo>
                <a:lnTo>
                  <a:pt x="1099439" y="686689"/>
                </a:lnTo>
                <a:lnTo>
                  <a:pt x="1145032" y="711835"/>
                </a:lnTo>
                <a:lnTo>
                  <a:pt x="1189228" y="733806"/>
                </a:lnTo>
                <a:lnTo>
                  <a:pt x="1231519" y="752348"/>
                </a:lnTo>
                <a:lnTo>
                  <a:pt x="1272540" y="766826"/>
                </a:lnTo>
                <a:lnTo>
                  <a:pt x="1312545" y="777748"/>
                </a:lnTo>
                <a:lnTo>
                  <a:pt x="1351407" y="785241"/>
                </a:lnTo>
                <a:lnTo>
                  <a:pt x="1389507" y="790067"/>
                </a:lnTo>
                <a:lnTo>
                  <a:pt x="1462913" y="793242"/>
                </a:lnTo>
                <a:lnTo>
                  <a:pt x="1498727" y="792607"/>
                </a:lnTo>
                <a:lnTo>
                  <a:pt x="1603121" y="787654"/>
                </a:lnTo>
                <a:lnTo>
                  <a:pt x="1637284" y="786511"/>
                </a:lnTo>
                <a:lnTo>
                  <a:pt x="1671193" y="786511"/>
                </a:lnTo>
                <a:lnTo>
                  <a:pt x="1705229" y="787908"/>
                </a:lnTo>
                <a:lnTo>
                  <a:pt x="1756283" y="794004"/>
                </a:lnTo>
                <a:lnTo>
                  <a:pt x="1808099" y="806069"/>
                </a:lnTo>
                <a:lnTo>
                  <a:pt x="1878457" y="829691"/>
                </a:lnTo>
                <a:lnTo>
                  <a:pt x="1948688" y="857885"/>
                </a:lnTo>
                <a:lnTo>
                  <a:pt x="1983740" y="873506"/>
                </a:lnTo>
                <a:lnTo>
                  <a:pt x="2018792" y="890270"/>
                </a:lnTo>
                <a:lnTo>
                  <a:pt x="2053717" y="907796"/>
                </a:lnTo>
                <a:lnTo>
                  <a:pt x="2088642" y="925957"/>
                </a:lnTo>
                <a:lnTo>
                  <a:pt x="2158492" y="964438"/>
                </a:lnTo>
                <a:lnTo>
                  <a:pt x="2228088" y="1005078"/>
                </a:lnTo>
                <a:lnTo>
                  <a:pt x="2302459" y="1049820"/>
                </a:lnTo>
                <a:lnTo>
                  <a:pt x="2287524" y="1074166"/>
                </a:lnTo>
                <a:lnTo>
                  <a:pt x="2372487" y="10814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 txBox="1"/>
          <p:nvPr/>
        </p:nvSpPr>
        <p:spPr>
          <a:xfrm>
            <a:off x="2149220" y="4525136"/>
            <a:ext cx="276796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63880" marR="5080" indent="-551815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Maintain</a:t>
            </a:r>
            <a:r>
              <a:rPr dirty="0" sz="1800" spc="-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interaction</a:t>
            </a:r>
            <a:r>
              <a:rPr dirty="0" sz="1800" spc="-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among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component</a:t>
            </a:r>
            <a:r>
              <a:rPr dirty="0" sz="1800" spc="-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FF0000"/>
                </a:solidFill>
                <a:latin typeface="Arial"/>
                <a:cs typeface="Arial"/>
              </a:rPr>
              <a:t>NNs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5825109" y="3622294"/>
            <a:ext cx="84963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223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Arial"/>
                <a:cs typeface="Arial"/>
              </a:rPr>
              <a:t>Simple average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 descr=""/>
          <p:cNvSpPr/>
          <p:nvPr/>
        </p:nvSpPr>
        <p:spPr>
          <a:xfrm>
            <a:off x="4500371" y="2689860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69">
                <a:moveTo>
                  <a:pt x="0" y="0"/>
                </a:moveTo>
                <a:lnTo>
                  <a:pt x="762" y="76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 txBox="1"/>
          <p:nvPr/>
        </p:nvSpPr>
        <p:spPr>
          <a:xfrm>
            <a:off x="1143000" y="1905000"/>
            <a:ext cx="457200" cy="2936875"/>
          </a:xfrm>
          <a:prstGeom prst="rect">
            <a:avLst/>
          </a:prstGeom>
          <a:solidFill>
            <a:srgbClr val="FFFFFF"/>
          </a:solidFill>
          <a:ln w="15239">
            <a:solidFill>
              <a:srgbClr val="000000"/>
            </a:solidFill>
          </a:ln>
        </p:spPr>
        <p:txBody>
          <a:bodyPr wrap="square" lIns="0" tIns="85090" rIns="0" bIns="0" rtlCol="0" vert="vert270">
            <a:spAutoFit/>
          </a:bodyPr>
          <a:lstStyle/>
          <a:p>
            <a:pPr marL="100965">
              <a:lnSpc>
                <a:spcPct val="100000"/>
              </a:lnSpc>
              <a:spcBef>
                <a:spcPts val="670"/>
              </a:spcBef>
            </a:pPr>
            <a:r>
              <a:rPr dirty="0" sz="1800" b="1">
                <a:latin typeface="Arial"/>
                <a:cs typeface="Arial"/>
              </a:rPr>
              <a:t>Original</a:t>
            </a:r>
            <a:r>
              <a:rPr dirty="0" sz="1800" spc="-30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Training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Data </a:t>
            </a:r>
            <a:r>
              <a:rPr dirty="0" sz="1800" spc="-25" b="1">
                <a:latin typeface="Arial"/>
                <a:cs typeface="Arial"/>
              </a:rPr>
              <a:t>(</a:t>
            </a:r>
            <a:r>
              <a:rPr dirty="0" sz="1800" spc="-25" b="1" i="1">
                <a:latin typeface="Arial"/>
                <a:cs typeface="Arial"/>
              </a:rPr>
              <a:t>T</a:t>
            </a:r>
            <a:r>
              <a:rPr dirty="0" sz="1800" spc="-25" b="1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 descr=""/>
          <p:cNvSpPr/>
          <p:nvPr/>
        </p:nvSpPr>
        <p:spPr>
          <a:xfrm>
            <a:off x="3119044" y="5339984"/>
            <a:ext cx="156210" cy="0"/>
          </a:xfrm>
          <a:custGeom>
            <a:avLst/>
            <a:gdLst/>
            <a:ahLst/>
            <a:cxnLst/>
            <a:rect l="l" t="t" r="r" b="b"/>
            <a:pathLst>
              <a:path w="156210" h="0">
                <a:moveTo>
                  <a:pt x="0" y="0"/>
                </a:moveTo>
                <a:lnTo>
                  <a:pt x="155783" y="0"/>
                </a:lnTo>
              </a:path>
            </a:pathLst>
          </a:custGeom>
          <a:ln w="78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/>
          <p:nvPr/>
        </p:nvSpPr>
        <p:spPr>
          <a:xfrm>
            <a:off x="6127988" y="5211979"/>
            <a:ext cx="165735" cy="0"/>
          </a:xfrm>
          <a:custGeom>
            <a:avLst/>
            <a:gdLst/>
            <a:ahLst/>
            <a:cxnLst/>
            <a:rect l="l" t="t" r="r" b="b"/>
            <a:pathLst>
              <a:path w="165735" h="0">
                <a:moveTo>
                  <a:pt x="0" y="0"/>
                </a:moveTo>
                <a:lnTo>
                  <a:pt x="165182" y="0"/>
                </a:lnTo>
              </a:path>
            </a:pathLst>
          </a:custGeom>
          <a:ln w="78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/>
          <p:nvPr/>
        </p:nvSpPr>
        <p:spPr>
          <a:xfrm>
            <a:off x="7841640" y="5211979"/>
            <a:ext cx="165735" cy="0"/>
          </a:xfrm>
          <a:custGeom>
            <a:avLst/>
            <a:gdLst/>
            <a:ahLst/>
            <a:cxnLst/>
            <a:rect l="l" t="t" r="r" b="b"/>
            <a:pathLst>
              <a:path w="165734" h="0">
                <a:moveTo>
                  <a:pt x="0" y="0"/>
                </a:moveTo>
                <a:lnTo>
                  <a:pt x="165182" y="0"/>
                </a:lnTo>
              </a:path>
            </a:pathLst>
          </a:custGeom>
          <a:ln w="78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 txBox="1"/>
          <p:nvPr/>
        </p:nvSpPr>
        <p:spPr>
          <a:xfrm>
            <a:off x="8402375" y="5270214"/>
            <a:ext cx="125095" cy="2514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450" spc="160">
                <a:latin typeface="Symbol"/>
                <a:cs typeface="Symbol"/>
              </a:rPr>
              <a:t></a:t>
            </a:r>
            <a:endParaRPr sz="1450">
              <a:latin typeface="Symbol"/>
              <a:cs typeface="Symbol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8402375" y="5166616"/>
            <a:ext cx="112395" cy="2514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450" spc="-565">
                <a:latin typeface="Symbol"/>
                <a:cs typeface="Symbol"/>
              </a:rPr>
              <a:t></a:t>
            </a:r>
            <a:endParaRPr sz="1450">
              <a:latin typeface="Symbol"/>
              <a:cs typeface="Symbol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8402375" y="5390409"/>
            <a:ext cx="125095" cy="2514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450" spc="160">
                <a:latin typeface="Symbol"/>
                <a:cs typeface="Symbol"/>
              </a:rPr>
              <a:t></a:t>
            </a:r>
            <a:endParaRPr sz="1450">
              <a:latin typeface="Symbol"/>
              <a:cs typeface="Symbol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8402375" y="5046417"/>
            <a:ext cx="125095" cy="2514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450" spc="160">
                <a:latin typeface="Symbol"/>
                <a:cs typeface="Symbol"/>
              </a:rPr>
              <a:t></a:t>
            </a:r>
            <a:endParaRPr sz="1450">
              <a:latin typeface="Symbol"/>
              <a:cs typeface="Symbol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5173182" y="5166616"/>
            <a:ext cx="125095" cy="2514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450" spc="160">
                <a:latin typeface="Symbol"/>
                <a:cs typeface="Symbol"/>
              </a:rPr>
              <a:t></a:t>
            </a:r>
            <a:endParaRPr sz="1450">
              <a:latin typeface="Symbol"/>
              <a:cs typeface="Symbol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5173182" y="5390409"/>
            <a:ext cx="125095" cy="2514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450" spc="160">
                <a:latin typeface="Symbol"/>
                <a:cs typeface="Symbol"/>
              </a:rPr>
              <a:t></a:t>
            </a:r>
            <a:endParaRPr sz="1450">
              <a:latin typeface="Symbol"/>
              <a:cs typeface="Symbo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5173182" y="5046417"/>
            <a:ext cx="125095" cy="2514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450" spc="160">
                <a:latin typeface="Symbol"/>
                <a:cs typeface="Symbol"/>
              </a:rPr>
              <a:t></a:t>
            </a:r>
            <a:endParaRPr sz="1450">
              <a:latin typeface="Symbol"/>
              <a:cs typeface="Symbol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6670606" y="5139064"/>
            <a:ext cx="603250" cy="3638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548005" algn="l"/>
              </a:tabLst>
            </a:pPr>
            <a:r>
              <a:rPr dirty="0" baseline="1262" sz="3300" spc="832">
                <a:latin typeface="Symbol"/>
                <a:cs typeface="Symbol"/>
              </a:rPr>
              <a:t></a:t>
            </a:r>
            <a:r>
              <a:rPr dirty="0" baseline="1262" sz="3300">
                <a:latin typeface="Times New Roman"/>
                <a:cs typeface="Times New Roman"/>
              </a:rPr>
              <a:t>	</a:t>
            </a:r>
            <a:r>
              <a:rPr dirty="0" sz="850" spc="40" i="1">
                <a:latin typeface="Times New Roman"/>
                <a:cs typeface="Times New Roman"/>
              </a:rPr>
              <a:t>j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5495503" y="5311419"/>
            <a:ext cx="67310" cy="15748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50" spc="40" i="1">
                <a:latin typeface="Times New Roman"/>
                <a:cs typeface="Times New Roman"/>
              </a:rPr>
              <a:t>i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3513950" y="5311419"/>
            <a:ext cx="67310" cy="15748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50" spc="40" i="1">
                <a:latin typeface="Times New Roman"/>
                <a:cs typeface="Times New Roman"/>
              </a:rPr>
              <a:t>i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3123823" y="5332750"/>
            <a:ext cx="154940" cy="2514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450" spc="240">
                <a:latin typeface="Times New Roman"/>
                <a:cs typeface="Times New Roman"/>
              </a:rPr>
              <a:t>2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3119783" y="5067929"/>
            <a:ext cx="154940" cy="2514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450" spc="240">
                <a:latin typeface="Times New Roman"/>
                <a:cs typeface="Times New Roman"/>
              </a:rPr>
              <a:t>1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4686369" y="5166796"/>
            <a:ext cx="100965" cy="15748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50" spc="114">
                <a:latin typeface="Times New Roman"/>
                <a:cs typeface="Times New Roman"/>
              </a:rPr>
              <a:t>2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758268" y="5048093"/>
            <a:ext cx="7706359" cy="4171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  <a:tabLst>
                <a:tab pos="2555875" algn="l"/>
                <a:tab pos="4084954" algn="l"/>
                <a:tab pos="6232525" algn="l"/>
              </a:tabLst>
            </a:pPr>
            <a:r>
              <a:rPr dirty="0" sz="1450" spc="235">
                <a:latin typeface="Times New Roman"/>
                <a:cs typeface="Times New Roman"/>
              </a:rPr>
              <a:t>Error</a:t>
            </a:r>
            <a:r>
              <a:rPr dirty="0" sz="1450" spc="45">
                <a:latin typeface="Times New Roman"/>
                <a:cs typeface="Times New Roman"/>
              </a:rPr>
              <a:t> </a:t>
            </a:r>
            <a:r>
              <a:rPr dirty="0" sz="1450" spc="229">
                <a:latin typeface="Times New Roman"/>
                <a:cs typeface="Times New Roman"/>
              </a:rPr>
              <a:t>function,</a:t>
            </a:r>
            <a:r>
              <a:rPr dirty="0" sz="1450" spc="-30">
                <a:latin typeface="Times New Roman"/>
                <a:cs typeface="Times New Roman"/>
              </a:rPr>
              <a:t> </a:t>
            </a:r>
            <a:r>
              <a:rPr dirty="0" sz="1450" spc="145" i="1">
                <a:latin typeface="Times New Roman"/>
                <a:cs typeface="Times New Roman"/>
              </a:rPr>
              <a:t>e</a:t>
            </a:r>
            <a:r>
              <a:rPr dirty="0" baseline="-22875" sz="1275" spc="217" i="1">
                <a:latin typeface="Times New Roman"/>
                <a:cs typeface="Times New Roman"/>
              </a:rPr>
              <a:t>i</a:t>
            </a:r>
            <a:r>
              <a:rPr dirty="0" baseline="-22875" sz="1275" spc="89" i="1">
                <a:latin typeface="Times New Roman"/>
                <a:cs typeface="Times New Roman"/>
              </a:rPr>
              <a:t> </a:t>
            </a:r>
            <a:r>
              <a:rPr dirty="0" sz="1450" spc="245">
                <a:latin typeface="Times New Roman"/>
                <a:cs typeface="Times New Roman"/>
              </a:rPr>
              <a:t>(</a:t>
            </a:r>
            <a:r>
              <a:rPr dirty="0" sz="1450" spc="245" i="1">
                <a:latin typeface="Times New Roman"/>
                <a:cs typeface="Times New Roman"/>
              </a:rPr>
              <a:t>n</a:t>
            </a:r>
            <a:r>
              <a:rPr dirty="0" sz="1450" spc="245">
                <a:latin typeface="Times New Roman"/>
                <a:cs typeface="Times New Roman"/>
              </a:rPr>
              <a:t>)</a:t>
            </a:r>
            <a:r>
              <a:rPr dirty="0" sz="1450" spc="110">
                <a:latin typeface="Times New Roman"/>
                <a:cs typeface="Times New Roman"/>
              </a:rPr>
              <a:t> </a:t>
            </a:r>
            <a:r>
              <a:rPr dirty="0" sz="1450" spc="260">
                <a:latin typeface="Symbol"/>
                <a:cs typeface="Symbol"/>
              </a:rPr>
              <a:t></a:t>
            </a:r>
            <a:r>
              <a:rPr dirty="0" sz="1450">
                <a:latin typeface="Times New Roman"/>
                <a:cs typeface="Times New Roman"/>
              </a:rPr>
              <a:t>	</a:t>
            </a:r>
            <a:r>
              <a:rPr dirty="0" sz="1950">
                <a:latin typeface="Symbol"/>
                <a:cs typeface="Symbol"/>
              </a:rPr>
              <a:t></a:t>
            </a:r>
            <a:r>
              <a:rPr dirty="0" sz="1950" spc="-145">
                <a:latin typeface="Times New Roman"/>
                <a:cs typeface="Times New Roman"/>
              </a:rPr>
              <a:t> </a:t>
            </a:r>
            <a:r>
              <a:rPr dirty="0" sz="1450" spc="160" i="1">
                <a:latin typeface="Times New Roman"/>
                <a:cs typeface="Times New Roman"/>
              </a:rPr>
              <a:t>f</a:t>
            </a:r>
            <a:r>
              <a:rPr dirty="0" sz="1450" spc="330" i="1">
                <a:latin typeface="Times New Roman"/>
                <a:cs typeface="Times New Roman"/>
              </a:rPr>
              <a:t> </a:t>
            </a:r>
            <a:r>
              <a:rPr dirty="0" sz="1450" spc="245">
                <a:latin typeface="Times New Roman"/>
                <a:cs typeface="Times New Roman"/>
              </a:rPr>
              <a:t>(</a:t>
            </a:r>
            <a:r>
              <a:rPr dirty="0" sz="1450" spc="245" i="1">
                <a:latin typeface="Times New Roman"/>
                <a:cs typeface="Times New Roman"/>
              </a:rPr>
              <a:t>n</a:t>
            </a:r>
            <a:r>
              <a:rPr dirty="0" sz="1450" spc="245">
                <a:latin typeface="Times New Roman"/>
                <a:cs typeface="Times New Roman"/>
              </a:rPr>
              <a:t>)</a:t>
            </a:r>
            <a:r>
              <a:rPr dirty="0" sz="1450" spc="-25">
                <a:latin typeface="Times New Roman"/>
                <a:cs typeface="Times New Roman"/>
              </a:rPr>
              <a:t> </a:t>
            </a:r>
            <a:r>
              <a:rPr dirty="0" sz="1450" spc="310">
                <a:latin typeface="Symbol"/>
                <a:cs typeface="Symbol"/>
              </a:rPr>
              <a:t></a:t>
            </a:r>
            <a:r>
              <a:rPr dirty="0" sz="1450" spc="-15">
                <a:latin typeface="Times New Roman"/>
                <a:cs typeface="Times New Roman"/>
              </a:rPr>
              <a:t> </a:t>
            </a:r>
            <a:r>
              <a:rPr dirty="0" sz="1450" spc="290" i="1">
                <a:latin typeface="Times New Roman"/>
                <a:cs typeface="Times New Roman"/>
              </a:rPr>
              <a:t>d</a:t>
            </a:r>
            <a:r>
              <a:rPr dirty="0" sz="1450" spc="-145" i="1">
                <a:latin typeface="Times New Roman"/>
                <a:cs typeface="Times New Roman"/>
              </a:rPr>
              <a:t> </a:t>
            </a:r>
            <a:r>
              <a:rPr dirty="0" sz="1450" spc="185">
                <a:latin typeface="Times New Roman"/>
                <a:cs typeface="Times New Roman"/>
              </a:rPr>
              <a:t>(</a:t>
            </a:r>
            <a:r>
              <a:rPr dirty="0" sz="1450" spc="185" i="1">
                <a:latin typeface="Times New Roman"/>
                <a:cs typeface="Times New Roman"/>
              </a:rPr>
              <a:t>n</a:t>
            </a:r>
            <a:r>
              <a:rPr dirty="0" sz="1450" spc="185">
                <a:latin typeface="Times New Roman"/>
                <a:cs typeface="Times New Roman"/>
              </a:rPr>
              <a:t>)</a:t>
            </a:r>
            <a:r>
              <a:rPr dirty="0" sz="1950" spc="185">
                <a:latin typeface="Symbol"/>
                <a:cs typeface="Symbol"/>
              </a:rPr>
              <a:t></a:t>
            </a:r>
            <a:r>
              <a:rPr dirty="0" sz="1950">
                <a:latin typeface="Times New Roman"/>
                <a:cs typeface="Times New Roman"/>
              </a:rPr>
              <a:t>	</a:t>
            </a:r>
            <a:r>
              <a:rPr dirty="0" sz="1450" spc="310">
                <a:latin typeface="Symbol"/>
                <a:cs typeface="Symbol"/>
              </a:rPr>
              <a:t></a:t>
            </a:r>
            <a:r>
              <a:rPr dirty="0" sz="1450" spc="-170">
                <a:latin typeface="Times New Roman"/>
                <a:cs typeface="Times New Roman"/>
              </a:rPr>
              <a:t> </a:t>
            </a:r>
            <a:r>
              <a:rPr dirty="0" sz="1600" spc="235" i="1">
                <a:latin typeface="Symbol"/>
                <a:cs typeface="Symbol"/>
              </a:rPr>
              <a:t></a:t>
            </a:r>
            <a:r>
              <a:rPr dirty="0" sz="1600" spc="30">
                <a:latin typeface="Times New Roman"/>
                <a:cs typeface="Times New Roman"/>
              </a:rPr>
              <a:t> </a:t>
            </a:r>
            <a:r>
              <a:rPr dirty="0" sz="2550" spc="-195">
                <a:latin typeface="Symbol"/>
                <a:cs typeface="Symbol"/>
              </a:rPr>
              <a:t></a:t>
            </a:r>
            <a:r>
              <a:rPr dirty="0" sz="2550" spc="-415">
                <a:latin typeface="Times New Roman"/>
                <a:cs typeface="Times New Roman"/>
              </a:rPr>
              <a:t> </a:t>
            </a:r>
            <a:r>
              <a:rPr dirty="0" sz="1450" spc="160" i="1">
                <a:latin typeface="Times New Roman"/>
                <a:cs typeface="Times New Roman"/>
              </a:rPr>
              <a:t>f</a:t>
            </a:r>
            <a:r>
              <a:rPr dirty="0" sz="1450" spc="325" i="1">
                <a:latin typeface="Times New Roman"/>
                <a:cs typeface="Times New Roman"/>
              </a:rPr>
              <a:t> </a:t>
            </a:r>
            <a:r>
              <a:rPr dirty="0" sz="1450" spc="245">
                <a:latin typeface="Times New Roman"/>
                <a:cs typeface="Times New Roman"/>
              </a:rPr>
              <a:t>(</a:t>
            </a:r>
            <a:r>
              <a:rPr dirty="0" sz="1450" spc="245" i="1">
                <a:latin typeface="Times New Roman"/>
                <a:cs typeface="Times New Roman"/>
              </a:rPr>
              <a:t>n</a:t>
            </a:r>
            <a:r>
              <a:rPr dirty="0" sz="1450" spc="245">
                <a:latin typeface="Times New Roman"/>
                <a:cs typeface="Times New Roman"/>
              </a:rPr>
              <a:t>)</a:t>
            </a:r>
            <a:r>
              <a:rPr dirty="0" sz="1450" spc="-25">
                <a:latin typeface="Times New Roman"/>
                <a:cs typeface="Times New Roman"/>
              </a:rPr>
              <a:t> </a:t>
            </a:r>
            <a:r>
              <a:rPr dirty="0" sz="1450" spc="310">
                <a:latin typeface="Symbol"/>
                <a:cs typeface="Symbol"/>
              </a:rPr>
              <a:t></a:t>
            </a:r>
            <a:r>
              <a:rPr dirty="0" sz="1450" spc="360">
                <a:latin typeface="Times New Roman"/>
                <a:cs typeface="Times New Roman"/>
              </a:rPr>
              <a:t> </a:t>
            </a:r>
            <a:r>
              <a:rPr dirty="0" sz="1450" spc="160" i="1">
                <a:latin typeface="Times New Roman"/>
                <a:cs typeface="Times New Roman"/>
              </a:rPr>
              <a:t>f</a:t>
            </a:r>
            <a:r>
              <a:rPr dirty="0" sz="1450" spc="120" i="1">
                <a:latin typeface="Times New Roman"/>
                <a:cs typeface="Times New Roman"/>
              </a:rPr>
              <a:t> </a:t>
            </a:r>
            <a:r>
              <a:rPr dirty="0" sz="1450" spc="135">
                <a:latin typeface="Times New Roman"/>
                <a:cs typeface="Times New Roman"/>
              </a:rPr>
              <a:t>(</a:t>
            </a:r>
            <a:r>
              <a:rPr dirty="0" sz="1450" spc="135" i="1">
                <a:latin typeface="Times New Roman"/>
                <a:cs typeface="Times New Roman"/>
              </a:rPr>
              <a:t>n</a:t>
            </a:r>
            <a:r>
              <a:rPr dirty="0" sz="1450" spc="135">
                <a:latin typeface="Times New Roman"/>
                <a:cs typeface="Times New Roman"/>
              </a:rPr>
              <a:t>)</a:t>
            </a:r>
            <a:r>
              <a:rPr dirty="0" sz="2550" spc="135">
                <a:latin typeface="Symbol"/>
                <a:cs typeface="Symbol"/>
              </a:rPr>
              <a:t></a:t>
            </a:r>
            <a:r>
              <a:rPr dirty="0" sz="2550">
                <a:latin typeface="Times New Roman"/>
                <a:cs typeface="Times New Roman"/>
              </a:rPr>
              <a:t>	</a:t>
            </a:r>
            <a:r>
              <a:rPr dirty="0" sz="2550" spc="-195">
                <a:latin typeface="Symbol"/>
                <a:cs typeface="Symbol"/>
              </a:rPr>
              <a:t></a:t>
            </a:r>
            <a:r>
              <a:rPr dirty="0" sz="2550" spc="-420">
                <a:latin typeface="Times New Roman"/>
                <a:cs typeface="Times New Roman"/>
              </a:rPr>
              <a:t> </a:t>
            </a:r>
            <a:r>
              <a:rPr dirty="0" sz="1450" spc="160" i="1">
                <a:latin typeface="Times New Roman"/>
                <a:cs typeface="Times New Roman"/>
              </a:rPr>
              <a:t>f</a:t>
            </a:r>
            <a:r>
              <a:rPr dirty="0" sz="1450" spc="120" i="1">
                <a:latin typeface="Times New Roman"/>
                <a:cs typeface="Times New Roman"/>
              </a:rPr>
              <a:t>  </a:t>
            </a:r>
            <a:r>
              <a:rPr dirty="0" sz="1450" spc="245">
                <a:latin typeface="Times New Roman"/>
                <a:cs typeface="Times New Roman"/>
              </a:rPr>
              <a:t>(</a:t>
            </a:r>
            <a:r>
              <a:rPr dirty="0" sz="1450" spc="245" i="1">
                <a:latin typeface="Times New Roman"/>
                <a:cs typeface="Times New Roman"/>
              </a:rPr>
              <a:t>n</a:t>
            </a:r>
            <a:r>
              <a:rPr dirty="0" sz="1450" spc="245">
                <a:latin typeface="Times New Roman"/>
                <a:cs typeface="Times New Roman"/>
              </a:rPr>
              <a:t>)</a:t>
            </a:r>
            <a:r>
              <a:rPr dirty="0" sz="1450" spc="-20">
                <a:latin typeface="Times New Roman"/>
                <a:cs typeface="Times New Roman"/>
              </a:rPr>
              <a:t> </a:t>
            </a:r>
            <a:r>
              <a:rPr dirty="0" sz="1450" spc="310">
                <a:latin typeface="Symbol"/>
                <a:cs typeface="Symbol"/>
              </a:rPr>
              <a:t></a:t>
            </a:r>
            <a:r>
              <a:rPr dirty="0" sz="1450" spc="360">
                <a:latin typeface="Times New Roman"/>
                <a:cs typeface="Times New Roman"/>
              </a:rPr>
              <a:t> </a:t>
            </a:r>
            <a:r>
              <a:rPr dirty="0" sz="1450" spc="160" i="1">
                <a:latin typeface="Times New Roman"/>
                <a:cs typeface="Times New Roman"/>
              </a:rPr>
              <a:t>f</a:t>
            </a:r>
            <a:r>
              <a:rPr dirty="0" sz="1450" spc="120" i="1">
                <a:latin typeface="Times New Roman"/>
                <a:cs typeface="Times New Roman"/>
              </a:rPr>
              <a:t> </a:t>
            </a:r>
            <a:r>
              <a:rPr dirty="0" sz="1450" spc="135">
                <a:latin typeface="Times New Roman"/>
                <a:cs typeface="Times New Roman"/>
              </a:rPr>
              <a:t>(</a:t>
            </a:r>
            <a:r>
              <a:rPr dirty="0" sz="1450" spc="135" i="1">
                <a:latin typeface="Times New Roman"/>
                <a:cs typeface="Times New Roman"/>
              </a:rPr>
              <a:t>n</a:t>
            </a:r>
            <a:r>
              <a:rPr dirty="0" sz="1450" spc="135">
                <a:latin typeface="Times New Roman"/>
                <a:cs typeface="Times New Roman"/>
              </a:rPr>
              <a:t>)</a:t>
            </a:r>
            <a:r>
              <a:rPr dirty="0" sz="2550" spc="135">
                <a:latin typeface="Symbol"/>
                <a:cs typeface="Symbol"/>
              </a:rPr>
              <a:t>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3202051" y="5559653"/>
            <a:ext cx="13684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0000FF"/>
                </a:solidFill>
                <a:latin typeface="Arial"/>
                <a:cs typeface="Arial"/>
              </a:rPr>
              <a:t>Normal</a:t>
            </a:r>
            <a:r>
              <a:rPr dirty="0" sz="1200" spc="-2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000FF"/>
                </a:solidFill>
                <a:latin typeface="Arial"/>
                <a:cs typeface="Arial"/>
              </a:rPr>
              <a:t>BP</a:t>
            </a:r>
            <a:r>
              <a:rPr dirty="0" sz="1200" spc="-3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0000FF"/>
                </a:solidFill>
                <a:latin typeface="Arial"/>
                <a:cs typeface="Arial"/>
              </a:rPr>
              <a:t>portion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5781547" y="5443840"/>
            <a:ext cx="1787525" cy="3321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314960">
              <a:lnSpc>
                <a:spcPts val="990"/>
              </a:lnSpc>
              <a:spcBef>
                <a:spcPts val="110"/>
              </a:spcBef>
            </a:pPr>
            <a:r>
              <a:rPr dirty="0" sz="850" spc="90" i="1">
                <a:latin typeface="Times New Roman"/>
                <a:cs typeface="Times New Roman"/>
              </a:rPr>
              <a:t>j</a:t>
            </a:r>
            <a:r>
              <a:rPr dirty="0" sz="850" spc="-100" i="1">
                <a:latin typeface="Times New Roman"/>
                <a:cs typeface="Times New Roman"/>
              </a:rPr>
              <a:t> </a:t>
            </a:r>
            <a:r>
              <a:rPr dirty="0" sz="850" spc="135">
                <a:latin typeface="Symbol"/>
                <a:cs typeface="Symbol"/>
              </a:rPr>
              <a:t></a:t>
            </a:r>
            <a:r>
              <a:rPr dirty="0" sz="850" spc="135" i="1">
                <a:latin typeface="Times New Roman"/>
                <a:cs typeface="Times New Roman"/>
              </a:rPr>
              <a:t>i</a:t>
            </a:r>
            <a:endParaRPr sz="850">
              <a:latin typeface="Times New Roman"/>
              <a:cs typeface="Times New Roman"/>
            </a:endParaRPr>
          </a:p>
          <a:p>
            <a:pPr marL="12700">
              <a:lnSpc>
                <a:spcPts val="1410"/>
              </a:lnSpc>
            </a:pPr>
            <a:r>
              <a:rPr dirty="0" sz="1200" b="1">
                <a:solidFill>
                  <a:srgbClr val="0000FF"/>
                </a:solidFill>
                <a:latin typeface="Arial"/>
                <a:cs typeface="Arial"/>
              </a:rPr>
              <a:t>Correlation</a:t>
            </a:r>
            <a:r>
              <a:rPr dirty="0" sz="1200" spc="-3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000FF"/>
                </a:solidFill>
                <a:latin typeface="Arial"/>
                <a:cs typeface="Arial"/>
              </a:rPr>
              <a:t>penalty</a:t>
            </a:r>
            <a:r>
              <a:rPr dirty="0" sz="12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200" spc="-20" b="1">
                <a:solidFill>
                  <a:srgbClr val="0000FF"/>
                </a:solidFill>
                <a:latin typeface="Arial"/>
                <a:cs typeface="Arial"/>
              </a:rPr>
              <a:t>term</a:t>
            </a:r>
            <a:endParaRPr sz="1200">
              <a:latin typeface="Arial"/>
              <a:cs typeface="Arial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836167" y="768222"/>
            <a:ext cx="8305165" cy="94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latin typeface="Arial"/>
                <a:cs typeface="Arial"/>
              </a:rPr>
              <a:t>Y.</a:t>
            </a:r>
            <a:r>
              <a:rPr dirty="0" sz="1500" spc="2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Liu</a:t>
            </a:r>
            <a:r>
              <a:rPr dirty="0" sz="1500" spc="2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and</a:t>
            </a:r>
            <a:r>
              <a:rPr dirty="0" sz="1500" spc="21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X.</a:t>
            </a:r>
            <a:r>
              <a:rPr dirty="0" sz="1500" spc="21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Yao,</a:t>
            </a:r>
            <a:r>
              <a:rPr dirty="0" sz="1500" spc="215"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001F5F"/>
                </a:solidFill>
                <a:latin typeface="Arial"/>
                <a:cs typeface="Arial"/>
              </a:rPr>
              <a:t>“Ensemble</a:t>
            </a:r>
            <a:r>
              <a:rPr dirty="0" sz="1500" spc="2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001F5F"/>
                </a:solidFill>
                <a:latin typeface="Arial"/>
                <a:cs typeface="Arial"/>
              </a:rPr>
              <a:t>learning</a:t>
            </a:r>
            <a:r>
              <a:rPr dirty="0" sz="1500" spc="22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001F5F"/>
                </a:solidFill>
                <a:latin typeface="Arial"/>
                <a:cs typeface="Arial"/>
              </a:rPr>
              <a:t>via</a:t>
            </a:r>
            <a:r>
              <a:rPr dirty="0" sz="1500" spc="2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001F5F"/>
                </a:solidFill>
                <a:latin typeface="Arial"/>
                <a:cs typeface="Arial"/>
              </a:rPr>
              <a:t>negative</a:t>
            </a:r>
            <a:r>
              <a:rPr dirty="0" sz="1500" spc="21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001F5F"/>
                </a:solidFill>
                <a:latin typeface="Arial"/>
                <a:cs typeface="Arial"/>
              </a:rPr>
              <a:t>correlation,”</a:t>
            </a:r>
            <a:r>
              <a:rPr dirty="0" sz="1500" spc="22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500" i="1">
                <a:latin typeface="Arial"/>
                <a:cs typeface="Arial"/>
              </a:rPr>
              <a:t>Neural</a:t>
            </a:r>
            <a:r>
              <a:rPr dirty="0" sz="1500" spc="210" i="1">
                <a:latin typeface="Arial"/>
                <a:cs typeface="Arial"/>
              </a:rPr>
              <a:t> </a:t>
            </a:r>
            <a:r>
              <a:rPr dirty="0" sz="1500" i="1">
                <a:latin typeface="Arial"/>
                <a:cs typeface="Arial"/>
              </a:rPr>
              <a:t>Networks</a:t>
            </a:r>
            <a:r>
              <a:rPr dirty="0" sz="1500">
                <a:latin typeface="Arial"/>
                <a:cs typeface="Arial"/>
              </a:rPr>
              <a:t>,</a:t>
            </a:r>
            <a:r>
              <a:rPr dirty="0" sz="1500" spc="21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vol.</a:t>
            </a:r>
            <a:r>
              <a:rPr dirty="0" sz="1500" spc="2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12</a:t>
            </a:r>
            <a:r>
              <a:rPr dirty="0" sz="1500" spc="21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pp. </a:t>
            </a:r>
            <a:r>
              <a:rPr dirty="0" sz="1500">
                <a:latin typeface="Arial"/>
                <a:cs typeface="Arial"/>
              </a:rPr>
              <a:t>1399–1404,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1999.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500">
                <a:latin typeface="Arial"/>
                <a:cs typeface="Arial"/>
              </a:rPr>
              <a:t>Y.</a:t>
            </a:r>
            <a:r>
              <a:rPr dirty="0" sz="1500" spc="49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Liu</a:t>
            </a:r>
            <a:r>
              <a:rPr dirty="0" sz="1500" spc="40">
                <a:latin typeface="Arial"/>
                <a:cs typeface="Arial"/>
              </a:rPr>
              <a:t>  </a:t>
            </a:r>
            <a:r>
              <a:rPr dirty="0" sz="1500">
                <a:latin typeface="Arial"/>
                <a:cs typeface="Arial"/>
              </a:rPr>
              <a:t>and</a:t>
            </a:r>
            <a:r>
              <a:rPr dirty="0" sz="1500" spc="45">
                <a:latin typeface="Arial"/>
                <a:cs typeface="Arial"/>
              </a:rPr>
              <a:t>  </a:t>
            </a:r>
            <a:r>
              <a:rPr dirty="0" sz="1500">
                <a:latin typeface="Arial"/>
                <a:cs typeface="Arial"/>
              </a:rPr>
              <a:t>X.</a:t>
            </a:r>
            <a:r>
              <a:rPr dirty="0" sz="1500" spc="49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Yao,</a:t>
            </a:r>
            <a:r>
              <a:rPr dirty="0" sz="1500" spc="484"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001F5F"/>
                </a:solidFill>
                <a:latin typeface="Arial"/>
                <a:cs typeface="Arial"/>
              </a:rPr>
              <a:t>“Simultaneous</a:t>
            </a:r>
            <a:r>
              <a:rPr dirty="0" sz="1500" spc="49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001F5F"/>
                </a:solidFill>
                <a:latin typeface="Arial"/>
                <a:cs typeface="Arial"/>
              </a:rPr>
              <a:t>training</a:t>
            </a:r>
            <a:r>
              <a:rPr dirty="0" sz="1500" spc="49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001F5F"/>
                </a:solidFill>
                <a:latin typeface="Arial"/>
                <a:cs typeface="Arial"/>
              </a:rPr>
              <a:t>of</a:t>
            </a:r>
            <a:r>
              <a:rPr dirty="0" sz="1500" spc="49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001F5F"/>
                </a:solidFill>
                <a:latin typeface="Arial"/>
                <a:cs typeface="Arial"/>
              </a:rPr>
              <a:t>negatively</a:t>
            </a:r>
            <a:r>
              <a:rPr dirty="0" sz="1500" spc="484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001F5F"/>
                </a:solidFill>
                <a:latin typeface="Arial"/>
                <a:cs typeface="Arial"/>
              </a:rPr>
              <a:t>correlated</a:t>
            </a:r>
            <a:r>
              <a:rPr dirty="0" sz="1500" spc="45">
                <a:solidFill>
                  <a:srgbClr val="001F5F"/>
                </a:solidFill>
                <a:latin typeface="Arial"/>
                <a:cs typeface="Arial"/>
              </a:rPr>
              <a:t>  </a:t>
            </a:r>
            <a:r>
              <a:rPr dirty="0" sz="1500">
                <a:solidFill>
                  <a:srgbClr val="001F5F"/>
                </a:solidFill>
                <a:latin typeface="Arial"/>
                <a:cs typeface="Arial"/>
              </a:rPr>
              <a:t>neural</a:t>
            </a:r>
            <a:r>
              <a:rPr dirty="0" sz="1500" spc="45">
                <a:solidFill>
                  <a:srgbClr val="001F5F"/>
                </a:solidFill>
                <a:latin typeface="Arial"/>
                <a:cs typeface="Arial"/>
              </a:rPr>
              <a:t>  </a:t>
            </a:r>
            <a:r>
              <a:rPr dirty="0" sz="1500">
                <a:solidFill>
                  <a:srgbClr val="001F5F"/>
                </a:solidFill>
                <a:latin typeface="Arial"/>
                <a:cs typeface="Arial"/>
              </a:rPr>
              <a:t>networks</a:t>
            </a:r>
            <a:r>
              <a:rPr dirty="0" sz="1500" spc="45">
                <a:solidFill>
                  <a:srgbClr val="001F5F"/>
                </a:solidFill>
                <a:latin typeface="Arial"/>
                <a:cs typeface="Arial"/>
              </a:rPr>
              <a:t>  </a:t>
            </a:r>
            <a:r>
              <a:rPr dirty="0" sz="1500">
                <a:solidFill>
                  <a:srgbClr val="001F5F"/>
                </a:solidFill>
                <a:latin typeface="Arial"/>
                <a:cs typeface="Arial"/>
              </a:rPr>
              <a:t>in</a:t>
            </a:r>
            <a:r>
              <a:rPr dirty="0" sz="1500" spc="484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001F5F"/>
                </a:solidFill>
                <a:latin typeface="Arial"/>
                <a:cs typeface="Arial"/>
              </a:rPr>
              <a:t>an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500">
                <a:solidFill>
                  <a:srgbClr val="001F5F"/>
                </a:solidFill>
                <a:latin typeface="Arial"/>
                <a:cs typeface="Arial"/>
              </a:rPr>
              <a:t>ensemble,”</a:t>
            </a:r>
            <a:r>
              <a:rPr dirty="0" sz="1500" spc="-4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500" i="1">
                <a:latin typeface="Arial"/>
                <a:cs typeface="Arial"/>
              </a:rPr>
              <a:t>IEEE</a:t>
            </a:r>
            <a:r>
              <a:rPr dirty="0" sz="1500" spc="-20" i="1">
                <a:latin typeface="Arial"/>
                <a:cs typeface="Arial"/>
              </a:rPr>
              <a:t> </a:t>
            </a:r>
            <a:r>
              <a:rPr dirty="0" sz="1500" spc="-10" i="1">
                <a:latin typeface="Arial"/>
                <a:cs typeface="Arial"/>
              </a:rPr>
              <a:t>Trans.</a:t>
            </a:r>
            <a:r>
              <a:rPr dirty="0" sz="1500" spc="-50" i="1">
                <a:latin typeface="Arial"/>
                <a:cs typeface="Arial"/>
              </a:rPr>
              <a:t> </a:t>
            </a:r>
            <a:r>
              <a:rPr dirty="0" sz="1500" i="1">
                <a:latin typeface="Arial"/>
                <a:cs typeface="Arial"/>
              </a:rPr>
              <a:t>Systems,</a:t>
            </a:r>
            <a:r>
              <a:rPr dirty="0" sz="1500" spc="-45" i="1">
                <a:latin typeface="Arial"/>
                <a:cs typeface="Arial"/>
              </a:rPr>
              <a:t> </a:t>
            </a:r>
            <a:r>
              <a:rPr dirty="0" sz="1500" i="1">
                <a:latin typeface="Arial"/>
                <a:cs typeface="Arial"/>
              </a:rPr>
              <a:t>Man,</a:t>
            </a:r>
            <a:r>
              <a:rPr dirty="0" sz="1500" spc="-25" i="1">
                <a:latin typeface="Arial"/>
                <a:cs typeface="Arial"/>
              </a:rPr>
              <a:t> </a:t>
            </a:r>
            <a:r>
              <a:rPr dirty="0" sz="1500" i="1">
                <a:latin typeface="Arial"/>
                <a:cs typeface="Arial"/>
              </a:rPr>
              <a:t>and</a:t>
            </a:r>
            <a:r>
              <a:rPr dirty="0" sz="1500" spc="-40" i="1">
                <a:latin typeface="Arial"/>
                <a:cs typeface="Arial"/>
              </a:rPr>
              <a:t> </a:t>
            </a:r>
            <a:r>
              <a:rPr dirty="0" sz="1500" i="1">
                <a:latin typeface="Arial"/>
                <a:cs typeface="Arial"/>
              </a:rPr>
              <a:t>Cybernetics</a:t>
            </a:r>
            <a:r>
              <a:rPr dirty="0" sz="1500" spc="-40" i="1">
                <a:latin typeface="Arial"/>
                <a:cs typeface="Arial"/>
              </a:rPr>
              <a:t> </a:t>
            </a:r>
            <a:r>
              <a:rPr dirty="0" sz="1500" i="1">
                <a:latin typeface="Arial"/>
                <a:cs typeface="Arial"/>
              </a:rPr>
              <a:t>—</a:t>
            </a:r>
            <a:r>
              <a:rPr dirty="0" sz="1500" spc="-20" i="1">
                <a:latin typeface="Arial"/>
                <a:cs typeface="Arial"/>
              </a:rPr>
              <a:t> </a:t>
            </a:r>
            <a:r>
              <a:rPr dirty="0" sz="1500" i="1">
                <a:latin typeface="Arial"/>
                <a:cs typeface="Arial"/>
              </a:rPr>
              <a:t>Part</a:t>
            </a:r>
            <a:r>
              <a:rPr dirty="0" sz="1500" spc="-35" i="1">
                <a:latin typeface="Arial"/>
                <a:cs typeface="Arial"/>
              </a:rPr>
              <a:t> </a:t>
            </a:r>
            <a:r>
              <a:rPr dirty="0" sz="1500" i="1">
                <a:latin typeface="Arial"/>
                <a:cs typeface="Arial"/>
              </a:rPr>
              <a:t>B</a:t>
            </a:r>
            <a:r>
              <a:rPr dirty="0" sz="1500">
                <a:latin typeface="Arial"/>
                <a:cs typeface="Arial"/>
              </a:rPr>
              <a:t>,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vol.</a:t>
            </a:r>
            <a:r>
              <a:rPr dirty="0" sz="1500" spc="3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29,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pp.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716–725,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1999.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6492" y="490727"/>
            <a:ext cx="8543925" cy="1053465"/>
            <a:chOff x="126492" y="490727"/>
            <a:chExt cx="8543925" cy="1053465"/>
          </a:xfrm>
        </p:grpSpPr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40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1" y="967740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1229969" y="648157"/>
            <a:ext cx="693229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333399"/>
                </a:solidFill>
                <a:latin typeface="Arial"/>
                <a:cs typeface="Arial"/>
              </a:rPr>
              <a:t>Negative</a:t>
            </a:r>
            <a:r>
              <a:rPr dirty="0" sz="3200" spc="-6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333399"/>
                </a:solidFill>
                <a:latin typeface="Arial"/>
                <a:cs typeface="Arial"/>
              </a:rPr>
              <a:t>Correlation</a:t>
            </a:r>
            <a:r>
              <a:rPr dirty="0" sz="3200" spc="-5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3200" spc="-10" b="1">
                <a:solidFill>
                  <a:srgbClr val="333399"/>
                </a:solidFill>
                <a:latin typeface="Arial"/>
                <a:cs typeface="Arial"/>
              </a:rPr>
              <a:t>Learning(NCL)</a:t>
            </a:r>
            <a:endParaRPr sz="32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186984" y="4595897"/>
            <a:ext cx="3640454" cy="29464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1750" b="1">
                <a:latin typeface="Times New Roman"/>
                <a:cs typeface="Times New Roman"/>
              </a:rPr>
              <a:t>Negative</a:t>
            </a:r>
            <a:r>
              <a:rPr dirty="0" sz="1750" spc="-5" b="1">
                <a:latin typeface="Times New Roman"/>
                <a:cs typeface="Times New Roman"/>
              </a:rPr>
              <a:t> </a:t>
            </a:r>
            <a:r>
              <a:rPr dirty="0" sz="1750" b="1">
                <a:latin typeface="Times New Roman"/>
                <a:cs typeface="Times New Roman"/>
              </a:rPr>
              <a:t>Correlation Learning</a:t>
            </a:r>
            <a:r>
              <a:rPr dirty="0" sz="1750" spc="40" b="1">
                <a:latin typeface="Times New Roman"/>
                <a:cs typeface="Times New Roman"/>
              </a:rPr>
              <a:t> </a:t>
            </a:r>
            <a:r>
              <a:rPr dirty="0" sz="1750" spc="-10" b="1">
                <a:latin typeface="Times New Roman"/>
                <a:cs typeface="Times New Roman"/>
              </a:rPr>
              <a:t>(NCL)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201586" y="1296167"/>
            <a:ext cx="7296784" cy="3164205"/>
          </a:xfrm>
          <a:prstGeom prst="rect">
            <a:avLst/>
          </a:prstGeom>
          <a:ln w="12959">
            <a:solidFill>
              <a:srgbClr val="000000"/>
            </a:solidFill>
          </a:ln>
        </p:spPr>
        <p:txBody>
          <a:bodyPr wrap="square" lIns="0" tIns="176530" rIns="0" bIns="0" rtlCol="0" vert="horz">
            <a:spAutoFit/>
          </a:bodyPr>
          <a:lstStyle/>
          <a:p>
            <a:pPr marL="303530" indent="-172085">
              <a:lnSpc>
                <a:spcPct val="100000"/>
              </a:lnSpc>
              <a:spcBef>
                <a:spcPts val="1390"/>
              </a:spcBef>
              <a:buAutoNum type="arabicPeriod"/>
              <a:tabLst>
                <a:tab pos="303530" algn="l"/>
              </a:tabLst>
            </a:pPr>
            <a:r>
              <a:rPr dirty="0" sz="1350">
                <a:latin typeface="Times New Roman"/>
                <a:cs typeface="Times New Roman"/>
              </a:rPr>
              <a:t>Let</a:t>
            </a:r>
            <a:r>
              <a:rPr dirty="0" sz="1350" spc="-15">
                <a:latin typeface="Times New Roman"/>
                <a:cs typeface="Times New Roman"/>
              </a:rPr>
              <a:t> </a:t>
            </a:r>
            <a:r>
              <a:rPr dirty="0" sz="1350" i="1">
                <a:latin typeface="Times New Roman"/>
                <a:cs typeface="Times New Roman"/>
              </a:rPr>
              <a:t>M</a:t>
            </a:r>
            <a:r>
              <a:rPr dirty="0" sz="1350" spc="-25" i="1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be</a:t>
            </a:r>
            <a:r>
              <a:rPr dirty="0" sz="1350" spc="-20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the</a:t>
            </a:r>
            <a:r>
              <a:rPr dirty="0" sz="1350" spc="-20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number</a:t>
            </a:r>
            <a:r>
              <a:rPr dirty="0" sz="1350" spc="-20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of</a:t>
            </a:r>
            <a:r>
              <a:rPr dirty="0" sz="1350" spc="-30">
                <a:latin typeface="Times New Roman"/>
                <a:cs typeface="Times New Roman"/>
              </a:rPr>
              <a:t> </a:t>
            </a:r>
            <a:r>
              <a:rPr dirty="0" sz="1350" spc="-10">
                <a:latin typeface="Times New Roman"/>
                <a:cs typeface="Times New Roman"/>
              </a:rPr>
              <a:t>networks</a:t>
            </a:r>
            <a:r>
              <a:rPr dirty="0" sz="1350" spc="-30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to</a:t>
            </a:r>
            <a:r>
              <a:rPr dirty="0" sz="1350" spc="-20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be</a:t>
            </a:r>
            <a:r>
              <a:rPr dirty="0" sz="1350" spc="-20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trained</a:t>
            </a:r>
            <a:r>
              <a:rPr dirty="0" sz="1350" spc="-15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for</a:t>
            </a:r>
            <a:r>
              <a:rPr dirty="0" sz="1350" spc="-20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an</a:t>
            </a:r>
            <a:r>
              <a:rPr dirty="0" sz="1350" spc="-25">
                <a:latin typeface="Times New Roman"/>
                <a:cs typeface="Times New Roman"/>
              </a:rPr>
              <a:t> </a:t>
            </a:r>
            <a:r>
              <a:rPr dirty="0" sz="1350" spc="-10">
                <a:latin typeface="Times New Roman"/>
                <a:cs typeface="Times New Roman"/>
              </a:rPr>
              <a:t>ensemble</a:t>
            </a:r>
            <a:endParaRPr sz="1350">
              <a:latin typeface="Times New Roman"/>
              <a:cs typeface="Times New Roman"/>
            </a:endParaRPr>
          </a:p>
          <a:p>
            <a:pPr marL="217804">
              <a:lnSpc>
                <a:spcPct val="100000"/>
              </a:lnSpc>
              <a:spcBef>
                <a:spcPts val="620"/>
              </a:spcBef>
            </a:pPr>
            <a:r>
              <a:rPr dirty="0" baseline="2057" sz="2025">
                <a:latin typeface="Times New Roman"/>
                <a:cs typeface="Times New Roman"/>
              </a:rPr>
              <a:t>Take</a:t>
            </a:r>
            <a:r>
              <a:rPr dirty="0" baseline="2057" sz="2025" spc="-120">
                <a:latin typeface="Times New Roman"/>
                <a:cs typeface="Times New Roman"/>
              </a:rPr>
              <a:t> </a:t>
            </a:r>
            <a:r>
              <a:rPr dirty="0" baseline="2057" sz="2025">
                <a:latin typeface="Times New Roman"/>
                <a:cs typeface="Times New Roman"/>
              </a:rPr>
              <a:t>original</a:t>
            </a:r>
            <a:r>
              <a:rPr dirty="0" baseline="2057" sz="2025" spc="-30">
                <a:latin typeface="Times New Roman"/>
                <a:cs typeface="Times New Roman"/>
              </a:rPr>
              <a:t> </a:t>
            </a:r>
            <a:r>
              <a:rPr dirty="0" baseline="2057" sz="2025">
                <a:latin typeface="Times New Roman"/>
                <a:cs typeface="Times New Roman"/>
              </a:rPr>
              <a:t>training</a:t>
            </a:r>
            <a:r>
              <a:rPr dirty="0" baseline="2057" sz="2025" spc="-52">
                <a:latin typeface="Times New Roman"/>
                <a:cs typeface="Times New Roman"/>
              </a:rPr>
              <a:t> </a:t>
            </a:r>
            <a:r>
              <a:rPr dirty="0" baseline="2057" sz="2025">
                <a:latin typeface="Times New Roman"/>
                <a:cs typeface="Times New Roman"/>
              </a:rPr>
              <a:t>set</a:t>
            </a:r>
            <a:r>
              <a:rPr dirty="0" baseline="2057" sz="2025" spc="-89">
                <a:latin typeface="Times New Roman"/>
                <a:cs typeface="Times New Roman"/>
              </a:rPr>
              <a:t> </a:t>
            </a:r>
            <a:r>
              <a:rPr dirty="0" baseline="2057" sz="2025" i="1">
                <a:latin typeface="Times New Roman"/>
                <a:cs typeface="Times New Roman"/>
              </a:rPr>
              <a:t>T=</a:t>
            </a:r>
            <a:r>
              <a:rPr dirty="0" baseline="2057" sz="2025" spc="-44" i="1">
                <a:latin typeface="Times New Roman"/>
                <a:cs typeface="Times New Roman"/>
              </a:rPr>
              <a:t> </a:t>
            </a:r>
            <a:r>
              <a:rPr dirty="0" baseline="2057" sz="2025" i="1">
                <a:latin typeface="Times New Roman"/>
                <a:cs typeface="Times New Roman"/>
              </a:rPr>
              <a:t>{(x(1),</a:t>
            </a:r>
            <a:r>
              <a:rPr dirty="0" baseline="2057" sz="2025" spc="-22" i="1">
                <a:latin typeface="Times New Roman"/>
                <a:cs typeface="Times New Roman"/>
              </a:rPr>
              <a:t> </a:t>
            </a:r>
            <a:r>
              <a:rPr dirty="0" baseline="2057" sz="2025" i="1">
                <a:latin typeface="Times New Roman"/>
                <a:cs typeface="Times New Roman"/>
              </a:rPr>
              <a:t>d(1)),…,</a:t>
            </a:r>
            <a:r>
              <a:rPr dirty="0" baseline="2057" sz="2025" spc="-30" i="1">
                <a:latin typeface="Times New Roman"/>
                <a:cs typeface="Times New Roman"/>
              </a:rPr>
              <a:t> </a:t>
            </a:r>
            <a:r>
              <a:rPr dirty="0" baseline="2057" sz="2025" i="1">
                <a:latin typeface="Times New Roman"/>
                <a:cs typeface="Times New Roman"/>
              </a:rPr>
              <a:t>(x(N),</a:t>
            </a:r>
            <a:r>
              <a:rPr dirty="0" baseline="2057" sz="2025" spc="-22" i="1">
                <a:latin typeface="Times New Roman"/>
                <a:cs typeface="Times New Roman"/>
              </a:rPr>
              <a:t> </a:t>
            </a:r>
            <a:r>
              <a:rPr dirty="0" baseline="2057" sz="2025" i="1">
                <a:latin typeface="Times New Roman"/>
                <a:cs typeface="Times New Roman"/>
              </a:rPr>
              <a:t>d(N))}</a:t>
            </a:r>
            <a:r>
              <a:rPr dirty="0" baseline="2057" sz="2025" spc="-15" i="1">
                <a:latin typeface="Times New Roman"/>
                <a:cs typeface="Times New Roman"/>
              </a:rPr>
              <a:t> </a:t>
            </a:r>
            <a:r>
              <a:rPr dirty="0" baseline="2057" sz="2025">
                <a:latin typeface="Times New Roman"/>
                <a:cs typeface="Times New Roman"/>
              </a:rPr>
              <a:t>with</a:t>
            </a:r>
            <a:r>
              <a:rPr dirty="0" baseline="2057" sz="2025" spc="-44">
                <a:latin typeface="Times New Roman"/>
                <a:cs typeface="Times New Roman"/>
              </a:rPr>
              <a:t> </a:t>
            </a:r>
            <a:r>
              <a:rPr dirty="0" baseline="2057" sz="2025">
                <a:latin typeface="Times New Roman"/>
                <a:cs typeface="Times New Roman"/>
              </a:rPr>
              <a:t>class</a:t>
            </a:r>
            <a:r>
              <a:rPr dirty="0" baseline="2057" sz="2025" spc="-37">
                <a:latin typeface="Times New Roman"/>
                <a:cs typeface="Times New Roman"/>
              </a:rPr>
              <a:t> </a:t>
            </a:r>
            <a:r>
              <a:rPr dirty="0" baseline="2057" sz="2025">
                <a:latin typeface="Times New Roman"/>
                <a:cs typeface="Times New Roman"/>
              </a:rPr>
              <a:t>label</a:t>
            </a:r>
            <a:r>
              <a:rPr dirty="0" baseline="2057" sz="2025" spc="-89">
                <a:latin typeface="Times New Roman"/>
                <a:cs typeface="Times New Roman"/>
              </a:rPr>
              <a:t> </a:t>
            </a:r>
            <a:r>
              <a:rPr dirty="0" sz="1450" spc="50" i="1">
                <a:latin typeface="Times New Roman"/>
                <a:cs typeface="Times New Roman"/>
              </a:rPr>
              <a:t>d</a:t>
            </a:r>
            <a:r>
              <a:rPr dirty="0" sz="1450" spc="-204" i="1">
                <a:latin typeface="Times New Roman"/>
                <a:cs typeface="Times New Roman"/>
              </a:rPr>
              <a:t> </a:t>
            </a:r>
            <a:r>
              <a:rPr dirty="0" sz="1450" spc="50">
                <a:latin typeface="Times New Roman"/>
                <a:cs typeface="Times New Roman"/>
              </a:rPr>
              <a:t>(</a:t>
            </a:r>
            <a:r>
              <a:rPr dirty="0" sz="1450" spc="50" i="1">
                <a:latin typeface="Times New Roman"/>
                <a:cs typeface="Times New Roman"/>
              </a:rPr>
              <a:t>n</a:t>
            </a:r>
            <a:r>
              <a:rPr dirty="0" sz="1450" spc="50">
                <a:latin typeface="Times New Roman"/>
                <a:cs typeface="Times New Roman"/>
              </a:rPr>
              <a:t>)</a:t>
            </a:r>
            <a:r>
              <a:rPr dirty="0" sz="1450" spc="-204">
                <a:latin typeface="Times New Roman"/>
                <a:cs typeface="Times New Roman"/>
              </a:rPr>
              <a:t> </a:t>
            </a:r>
            <a:r>
              <a:rPr dirty="0" sz="1450" spc="70">
                <a:latin typeface="Symbol"/>
                <a:cs typeface="Symbol"/>
              </a:rPr>
              <a:t></a:t>
            </a:r>
            <a:r>
              <a:rPr dirty="0" sz="1450" spc="-145">
                <a:latin typeface="Times New Roman"/>
                <a:cs typeface="Times New Roman"/>
              </a:rPr>
              <a:t> </a:t>
            </a:r>
            <a:r>
              <a:rPr dirty="0" sz="1450" spc="75" i="1">
                <a:latin typeface="Times New Roman"/>
                <a:cs typeface="Times New Roman"/>
              </a:rPr>
              <a:t>K</a:t>
            </a:r>
            <a:r>
              <a:rPr dirty="0" sz="1450" spc="85" i="1">
                <a:latin typeface="Times New Roman"/>
                <a:cs typeface="Times New Roman"/>
              </a:rPr>
              <a:t> </a:t>
            </a:r>
            <a:r>
              <a:rPr dirty="0" sz="1450" spc="55">
                <a:latin typeface="Symbol"/>
                <a:cs typeface="Symbol"/>
              </a:rPr>
              <a:t></a:t>
            </a:r>
            <a:r>
              <a:rPr dirty="0" sz="1450" spc="-180">
                <a:latin typeface="Times New Roman"/>
                <a:cs typeface="Times New Roman"/>
              </a:rPr>
              <a:t> </a:t>
            </a:r>
            <a:r>
              <a:rPr dirty="0" sz="1450" spc="-20">
                <a:latin typeface="Times New Roman"/>
                <a:cs typeface="Times New Roman"/>
              </a:rPr>
              <a:t>{1,2,...,</a:t>
            </a:r>
            <a:r>
              <a:rPr dirty="0" sz="1450" spc="-165">
                <a:latin typeface="Times New Roman"/>
                <a:cs typeface="Times New Roman"/>
              </a:rPr>
              <a:t> </a:t>
            </a:r>
            <a:r>
              <a:rPr dirty="0" sz="1450" spc="30" i="1">
                <a:latin typeface="Times New Roman"/>
                <a:cs typeface="Times New Roman"/>
              </a:rPr>
              <a:t>k</a:t>
            </a:r>
            <a:r>
              <a:rPr dirty="0" sz="1450" spc="30">
                <a:latin typeface="Times New Roman"/>
                <a:cs typeface="Times New Roman"/>
              </a:rPr>
              <a:t>}</a:t>
            </a:r>
            <a:endParaRPr sz="1450">
              <a:latin typeface="Times New Roman"/>
              <a:cs typeface="Times New Roman"/>
            </a:endParaRPr>
          </a:p>
          <a:p>
            <a:pPr marL="217804">
              <a:lnSpc>
                <a:spcPct val="100000"/>
              </a:lnSpc>
              <a:spcBef>
                <a:spcPts val="925"/>
              </a:spcBef>
            </a:pPr>
            <a:r>
              <a:rPr dirty="0" sz="1350">
                <a:latin typeface="Times New Roman"/>
                <a:cs typeface="Times New Roman"/>
              </a:rPr>
              <a:t>Create</a:t>
            </a:r>
            <a:r>
              <a:rPr dirty="0" sz="1350" spc="-30">
                <a:latin typeface="Times New Roman"/>
                <a:cs typeface="Times New Roman"/>
              </a:rPr>
              <a:t> </a:t>
            </a:r>
            <a:r>
              <a:rPr dirty="0" sz="1350" i="1">
                <a:latin typeface="Times New Roman"/>
                <a:cs typeface="Times New Roman"/>
              </a:rPr>
              <a:t>M</a:t>
            </a:r>
            <a:r>
              <a:rPr dirty="0" sz="1350" spc="-40" i="1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networks,</a:t>
            </a:r>
            <a:r>
              <a:rPr dirty="0" sz="1350" spc="15">
                <a:latin typeface="Times New Roman"/>
                <a:cs typeface="Times New Roman"/>
              </a:rPr>
              <a:t> </a:t>
            </a:r>
            <a:r>
              <a:rPr dirty="0" sz="1350" i="1">
                <a:latin typeface="Times New Roman"/>
                <a:cs typeface="Times New Roman"/>
              </a:rPr>
              <a:t>NN</a:t>
            </a:r>
            <a:r>
              <a:rPr dirty="0" baseline="-9803" sz="1275" i="1">
                <a:latin typeface="Times New Roman"/>
                <a:cs typeface="Times New Roman"/>
              </a:rPr>
              <a:t>1</a:t>
            </a:r>
            <a:r>
              <a:rPr dirty="0" baseline="-9803" sz="1275" spc="127" i="1">
                <a:latin typeface="Times New Roman"/>
                <a:cs typeface="Times New Roman"/>
              </a:rPr>
              <a:t> </a:t>
            </a:r>
            <a:r>
              <a:rPr dirty="0" sz="1350" i="1">
                <a:latin typeface="Times New Roman"/>
                <a:cs typeface="Times New Roman"/>
              </a:rPr>
              <a:t>----</a:t>
            </a:r>
            <a:r>
              <a:rPr dirty="0" sz="1350" spc="-25" i="1">
                <a:latin typeface="Times New Roman"/>
                <a:cs typeface="Times New Roman"/>
              </a:rPr>
              <a:t>NN</a:t>
            </a:r>
            <a:r>
              <a:rPr dirty="0" baseline="-9803" sz="1275" spc="-37" i="1">
                <a:latin typeface="Times New Roman"/>
                <a:cs typeface="Times New Roman"/>
              </a:rPr>
              <a:t>M</a:t>
            </a:r>
            <a:endParaRPr baseline="-9803" sz="1275">
              <a:latin typeface="Times New Roman"/>
              <a:cs typeface="Times New Roman"/>
            </a:endParaRPr>
          </a:p>
          <a:p>
            <a:pPr marL="347980" indent="-216535">
              <a:lnSpc>
                <a:spcPct val="100000"/>
              </a:lnSpc>
              <a:spcBef>
                <a:spcPts val="830"/>
              </a:spcBef>
              <a:buFont typeface="Times New Roman"/>
              <a:buAutoNum type="arabicPeriod" startAt="2"/>
              <a:tabLst>
                <a:tab pos="347980" algn="l"/>
              </a:tabLst>
            </a:pPr>
            <a:r>
              <a:rPr dirty="0" sz="1350" i="1">
                <a:latin typeface="Times New Roman"/>
                <a:cs typeface="Times New Roman"/>
              </a:rPr>
              <a:t>for</a:t>
            </a:r>
            <a:r>
              <a:rPr dirty="0" sz="1350" spc="-20" i="1">
                <a:latin typeface="Times New Roman"/>
                <a:cs typeface="Times New Roman"/>
              </a:rPr>
              <a:t> </a:t>
            </a:r>
            <a:r>
              <a:rPr dirty="0" sz="1350" i="1">
                <a:latin typeface="Times New Roman"/>
                <a:cs typeface="Times New Roman"/>
              </a:rPr>
              <a:t>n=1</a:t>
            </a:r>
            <a:r>
              <a:rPr dirty="0" sz="1350" spc="-5" i="1">
                <a:latin typeface="Times New Roman"/>
                <a:cs typeface="Times New Roman"/>
              </a:rPr>
              <a:t> </a:t>
            </a:r>
            <a:r>
              <a:rPr dirty="0" sz="1350" i="1">
                <a:latin typeface="Times New Roman"/>
                <a:cs typeface="Times New Roman"/>
              </a:rPr>
              <a:t>to</a:t>
            </a:r>
            <a:r>
              <a:rPr dirty="0" sz="1350" spc="-10" i="1">
                <a:latin typeface="Times New Roman"/>
                <a:cs typeface="Times New Roman"/>
              </a:rPr>
              <a:t> </a:t>
            </a:r>
            <a:r>
              <a:rPr dirty="0" sz="1350" i="1">
                <a:latin typeface="Times New Roman"/>
                <a:cs typeface="Times New Roman"/>
              </a:rPr>
              <a:t>N</a:t>
            </a:r>
            <a:r>
              <a:rPr dirty="0" sz="1350" spc="-20" i="1">
                <a:latin typeface="Times New Roman"/>
                <a:cs typeface="Times New Roman"/>
              </a:rPr>
              <a:t> </a:t>
            </a:r>
            <a:r>
              <a:rPr dirty="0" sz="1350" spc="-50">
                <a:latin typeface="Times New Roman"/>
                <a:cs typeface="Times New Roman"/>
              </a:rPr>
              <a:t>{</a:t>
            </a:r>
            <a:endParaRPr sz="1350">
              <a:latin typeface="Times New Roman"/>
              <a:cs typeface="Times New Roman"/>
            </a:endParaRPr>
          </a:p>
          <a:p>
            <a:pPr marL="713740" marR="3982720">
              <a:lnSpc>
                <a:spcPct val="151300"/>
              </a:lnSpc>
            </a:pPr>
            <a:r>
              <a:rPr dirty="0" sz="1350">
                <a:latin typeface="Times New Roman"/>
                <a:cs typeface="Times New Roman"/>
              </a:rPr>
              <a:t>Prepare</a:t>
            </a:r>
            <a:r>
              <a:rPr dirty="0" sz="1350" spc="-20">
                <a:latin typeface="Times New Roman"/>
                <a:cs typeface="Times New Roman"/>
              </a:rPr>
              <a:t> </a:t>
            </a:r>
            <a:r>
              <a:rPr dirty="0" sz="1350" spc="-10">
                <a:latin typeface="Times New Roman"/>
                <a:cs typeface="Times New Roman"/>
              </a:rPr>
              <a:t>ensemble</a:t>
            </a:r>
            <a:r>
              <a:rPr dirty="0" sz="1350" spc="-20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output</a:t>
            </a:r>
            <a:r>
              <a:rPr dirty="0" sz="1350" spc="-30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for</a:t>
            </a:r>
            <a:r>
              <a:rPr dirty="0" sz="1350" spc="-15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pattern</a:t>
            </a:r>
            <a:r>
              <a:rPr dirty="0" sz="1350" spc="15">
                <a:latin typeface="Times New Roman"/>
                <a:cs typeface="Times New Roman"/>
              </a:rPr>
              <a:t> </a:t>
            </a:r>
            <a:r>
              <a:rPr dirty="0" sz="1350" spc="-50" i="1">
                <a:latin typeface="Times New Roman"/>
                <a:cs typeface="Times New Roman"/>
              </a:rPr>
              <a:t>n</a:t>
            </a:r>
            <a:r>
              <a:rPr dirty="0" sz="1350" spc="-50" i="1">
                <a:latin typeface="Times New Roman"/>
                <a:cs typeface="Times New Roman"/>
              </a:rPr>
              <a:t> </a:t>
            </a:r>
            <a:r>
              <a:rPr dirty="0" sz="1350" i="1">
                <a:latin typeface="Times New Roman"/>
                <a:cs typeface="Times New Roman"/>
              </a:rPr>
              <a:t>for</a:t>
            </a:r>
            <a:r>
              <a:rPr dirty="0" sz="1350" spc="-20" i="1">
                <a:latin typeface="Times New Roman"/>
                <a:cs typeface="Times New Roman"/>
              </a:rPr>
              <a:t> </a:t>
            </a:r>
            <a:r>
              <a:rPr dirty="0" sz="1350" i="1">
                <a:latin typeface="Times New Roman"/>
                <a:cs typeface="Times New Roman"/>
              </a:rPr>
              <a:t>i=1</a:t>
            </a:r>
            <a:r>
              <a:rPr dirty="0" sz="1350" spc="-10" i="1">
                <a:latin typeface="Times New Roman"/>
                <a:cs typeface="Times New Roman"/>
              </a:rPr>
              <a:t> </a:t>
            </a:r>
            <a:r>
              <a:rPr dirty="0" sz="1350" i="1">
                <a:latin typeface="Times New Roman"/>
                <a:cs typeface="Times New Roman"/>
              </a:rPr>
              <a:t>to</a:t>
            </a:r>
            <a:r>
              <a:rPr dirty="0" sz="1350" spc="-5" i="1">
                <a:latin typeface="Times New Roman"/>
                <a:cs typeface="Times New Roman"/>
              </a:rPr>
              <a:t> </a:t>
            </a:r>
            <a:r>
              <a:rPr dirty="0" sz="1350" i="1">
                <a:latin typeface="Times New Roman"/>
                <a:cs typeface="Times New Roman"/>
              </a:rPr>
              <a:t>M</a:t>
            </a:r>
            <a:r>
              <a:rPr dirty="0" sz="1350" spc="-5" i="1">
                <a:latin typeface="Times New Roman"/>
                <a:cs typeface="Times New Roman"/>
              </a:rPr>
              <a:t> </a:t>
            </a:r>
            <a:r>
              <a:rPr dirty="0" sz="1350" spc="-50">
                <a:latin typeface="Times New Roman"/>
                <a:cs typeface="Times New Roman"/>
              </a:rPr>
              <a:t>{</a:t>
            </a:r>
            <a:endParaRPr sz="1350">
              <a:latin typeface="Times New Roman"/>
              <a:cs typeface="Times New Roman"/>
            </a:endParaRPr>
          </a:p>
          <a:p>
            <a:pPr marL="1023619">
              <a:lnSpc>
                <a:spcPct val="100000"/>
              </a:lnSpc>
              <a:spcBef>
                <a:spcPts val="835"/>
              </a:spcBef>
            </a:pPr>
            <a:r>
              <a:rPr dirty="0" sz="1350">
                <a:latin typeface="Times New Roman"/>
                <a:cs typeface="Times New Roman"/>
              </a:rPr>
              <a:t>Train</a:t>
            </a:r>
            <a:r>
              <a:rPr dirty="0" sz="1350" spc="-30">
                <a:latin typeface="Times New Roman"/>
                <a:cs typeface="Times New Roman"/>
              </a:rPr>
              <a:t> </a:t>
            </a:r>
            <a:r>
              <a:rPr dirty="0" sz="1350" spc="-10">
                <a:latin typeface="Times New Roman"/>
                <a:cs typeface="Times New Roman"/>
              </a:rPr>
              <a:t>network</a:t>
            </a:r>
            <a:r>
              <a:rPr dirty="0" sz="1350" spc="-30">
                <a:latin typeface="Times New Roman"/>
                <a:cs typeface="Times New Roman"/>
              </a:rPr>
              <a:t> </a:t>
            </a:r>
            <a:r>
              <a:rPr dirty="0" sz="1350" i="1">
                <a:latin typeface="Times New Roman"/>
                <a:cs typeface="Times New Roman"/>
              </a:rPr>
              <a:t>NN</a:t>
            </a:r>
            <a:r>
              <a:rPr dirty="0" baseline="-9803" sz="1275" i="1">
                <a:latin typeface="Times New Roman"/>
                <a:cs typeface="Times New Roman"/>
              </a:rPr>
              <a:t>i</a:t>
            </a:r>
            <a:r>
              <a:rPr dirty="0" baseline="-9803" sz="1275" spc="150" i="1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for</a:t>
            </a:r>
            <a:r>
              <a:rPr dirty="0" sz="1350" spc="-15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pattern</a:t>
            </a:r>
            <a:r>
              <a:rPr dirty="0" sz="1350" spc="-5">
                <a:latin typeface="Times New Roman"/>
                <a:cs typeface="Times New Roman"/>
              </a:rPr>
              <a:t> </a:t>
            </a:r>
            <a:r>
              <a:rPr dirty="0" sz="1350" i="1">
                <a:latin typeface="Times New Roman"/>
                <a:cs typeface="Times New Roman"/>
              </a:rPr>
              <a:t>n</a:t>
            </a:r>
            <a:r>
              <a:rPr dirty="0" sz="1350" spc="-15" i="1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using</a:t>
            </a:r>
            <a:r>
              <a:rPr dirty="0" sz="1350" spc="-30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error</a:t>
            </a:r>
            <a:r>
              <a:rPr dirty="0" sz="1350" spc="-20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definition</a:t>
            </a:r>
            <a:r>
              <a:rPr dirty="0" sz="1350" spc="-30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of</a:t>
            </a:r>
            <a:r>
              <a:rPr dirty="0" sz="1350" spc="-35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Eq.</a:t>
            </a:r>
            <a:r>
              <a:rPr dirty="0" sz="1350" spc="-15">
                <a:latin typeface="Times New Roman"/>
                <a:cs typeface="Times New Roman"/>
              </a:rPr>
              <a:t> </a:t>
            </a:r>
            <a:r>
              <a:rPr dirty="0" sz="1350" spc="-10">
                <a:latin typeface="Times New Roman"/>
                <a:cs typeface="Times New Roman"/>
              </a:rPr>
              <a:t>(2.3)</a:t>
            </a:r>
            <a:endParaRPr sz="1350">
              <a:latin typeface="Times New Roman"/>
              <a:cs typeface="Times New Roman"/>
            </a:endParaRPr>
          </a:p>
          <a:p>
            <a:pPr marL="751205">
              <a:lnSpc>
                <a:spcPts val="1595"/>
              </a:lnSpc>
              <a:spcBef>
                <a:spcPts val="355"/>
              </a:spcBef>
            </a:pPr>
            <a:r>
              <a:rPr dirty="0" sz="1350" spc="-50">
                <a:latin typeface="Times New Roman"/>
                <a:cs typeface="Times New Roman"/>
              </a:rPr>
              <a:t>}</a:t>
            </a:r>
            <a:endParaRPr sz="1350">
              <a:latin typeface="Times New Roman"/>
              <a:cs typeface="Times New Roman"/>
            </a:endParaRPr>
          </a:p>
          <a:p>
            <a:pPr marL="131445">
              <a:lnSpc>
                <a:spcPts val="1595"/>
              </a:lnSpc>
            </a:pPr>
            <a:r>
              <a:rPr dirty="0" sz="1350" spc="-50">
                <a:latin typeface="Times New Roman"/>
                <a:cs typeface="Times New Roman"/>
              </a:rPr>
              <a:t>}</a:t>
            </a:r>
            <a:endParaRPr sz="1350">
              <a:latin typeface="Times New Roman"/>
              <a:cs typeface="Times New Roman"/>
            </a:endParaRPr>
          </a:p>
          <a:p>
            <a:pPr marL="304165" indent="-172720">
              <a:lnSpc>
                <a:spcPct val="100000"/>
              </a:lnSpc>
              <a:spcBef>
                <a:spcPts val="390"/>
              </a:spcBef>
              <a:buAutoNum type="arabicPeriod" startAt="3"/>
              <a:tabLst>
                <a:tab pos="304165" algn="l"/>
              </a:tabLst>
            </a:pPr>
            <a:r>
              <a:rPr dirty="0" sz="1350" spc="-10">
                <a:latin typeface="Times New Roman"/>
                <a:cs typeface="Times New Roman"/>
              </a:rPr>
              <a:t>Ensemble</a:t>
            </a:r>
            <a:r>
              <a:rPr dirty="0" sz="1350" spc="-40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decision</a:t>
            </a:r>
            <a:r>
              <a:rPr dirty="0" sz="1350" spc="-45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is</a:t>
            </a:r>
            <a:r>
              <a:rPr dirty="0" sz="1350" spc="-40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made</a:t>
            </a:r>
            <a:r>
              <a:rPr dirty="0" sz="1350" spc="-30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in</a:t>
            </a:r>
            <a:r>
              <a:rPr dirty="0" sz="1350" spc="-45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simple</a:t>
            </a:r>
            <a:r>
              <a:rPr dirty="0" sz="1350" spc="-35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average</a:t>
            </a:r>
            <a:r>
              <a:rPr dirty="0" sz="1350" spc="-30">
                <a:latin typeface="Times New Roman"/>
                <a:cs typeface="Times New Roman"/>
              </a:rPr>
              <a:t> </a:t>
            </a:r>
            <a:r>
              <a:rPr dirty="0" sz="1350" spc="-25">
                <a:latin typeface="Times New Roman"/>
                <a:cs typeface="Times New Roman"/>
              </a:rPr>
              <a:t>way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23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1558550" y="5379893"/>
            <a:ext cx="191135" cy="0"/>
          </a:xfrm>
          <a:custGeom>
            <a:avLst/>
            <a:gdLst/>
            <a:ahLst/>
            <a:cxnLst/>
            <a:rect l="l" t="t" r="r" b="b"/>
            <a:pathLst>
              <a:path w="191135" h="0">
                <a:moveTo>
                  <a:pt x="0" y="0"/>
                </a:moveTo>
                <a:lnTo>
                  <a:pt x="190877" y="0"/>
                </a:lnTo>
              </a:path>
            </a:pathLst>
          </a:custGeom>
          <a:ln w="13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1562292" y="4932513"/>
            <a:ext cx="184150" cy="4038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450" spc="-50">
                <a:latin typeface="Times New Roman"/>
                <a:cs typeface="Times New Roman"/>
              </a:rPr>
              <a:t>1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508940" y="5121122"/>
            <a:ext cx="118110" cy="2463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50" spc="-50">
                <a:latin typeface="Times New Roman"/>
                <a:cs typeface="Times New Roman"/>
              </a:rPr>
              <a:t>2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3660438" y="5113447"/>
            <a:ext cx="1112520" cy="4248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dirty="0" sz="2450">
                <a:latin typeface="Symbol"/>
                <a:cs typeface="Symbol"/>
              </a:rPr>
              <a:t></a:t>
            </a:r>
            <a:r>
              <a:rPr dirty="0" sz="2450" spc="-370">
                <a:latin typeface="Times New Roman"/>
                <a:cs typeface="Times New Roman"/>
              </a:rPr>
              <a:t> </a:t>
            </a:r>
            <a:r>
              <a:rPr dirty="0" sz="2600" spc="-295" i="1">
                <a:latin typeface="Symbol"/>
                <a:cs typeface="Symbol"/>
              </a:rPr>
              <a:t></a:t>
            </a:r>
            <a:r>
              <a:rPr dirty="0" sz="2450" spc="-295" i="1">
                <a:latin typeface="Times New Roman"/>
                <a:cs typeface="Times New Roman"/>
              </a:rPr>
              <a:t>p</a:t>
            </a:r>
            <a:r>
              <a:rPr dirty="0" baseline="-22988" sz="2175" spc="-442" i="1">
                <a:latin typeface="Times New Roman"/>
                <a:cs typeface="Times New Roman"/>
              </a:rPr>
              <a:t>i</a:t>
            </a:r>
            <a:r>
              <a:rPr dirty="0" baseline="-22988" sz="2175" spc="-30" i="1">
                <a:latin typeface="Times New Roman"/>
                <a:cs typeface="Times New Roman"/>
              </a:rPr>
              <a:t> </a:t>
            </a:r>
            <a:r>
              <a:rPr dirty="0" sz="2450" spc="-25">
                <a:latin typeface="Times New Roman"/>
                <a:cs typeface="Times New Roman"/>
              </a:rPr>
              <a:t>(</a:t>
            </a:r>
            <a:r>
              <a:rPr dirty="0" sz="2450" spc="-25" i="1">
                <a:latin typeface="Times New Roman"/>
                <a:cs typeface="Times New Roman"/>
              </a:rPr>
              <a:t>n</a:t>
            </a:r>
            <a:r>
              <a:rPr dirty="0" sz="2450" spc="-25">
                <a:latin typeface="Times New Roman"/>
                <a:cs typeface="Times New Roman"/>
              </a:rPr>
              <a:t>)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589902" y="5130674"/>
            <a:ext cx="2955925" cy="4038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2450" spc="-10" i="1">
                <a:latin typeface="Times New Roman"/>
                <a:cs typeface="Times New Roman"/>
              </a:rPr>
              <a:t>e</a:t>
            </a:r>
            <a:r>
              <a:rPr dirty="0" baseline="-22988" sz="2175" spc="-15" i="1">
                <a:latin typeface="Times New Roman"/>
                <a:cs typeface="Times New Roman"/>
              </a:rPr>
              <a:t>i</a:t>
            </a:r>
            <a:r>
              <a:rPr dirty="0" baseline="-22988" sz="2175" spc="-7" i="1">
                <a:latin typeface="Times New Roman"/>
                <a:cs typeface="Times New Roman"/>
              </a:rPr>
              <a:t> </a:t>
            </a:r>
            <a:r>
              <a:rPr dirty="0" sz="2450">
                <a:latin typeface="Times New Roman"/>
                <a:cs typeface="Times New Roman"/>
              </a:rPr>
              <a:t>(</a:t>
            </a:r>
            <a:r>
              <a:rPr dirty="0" sz="2450" i="1">
                <a:latin typeface="Times New Roman"/>
                <a:cs typeface="Times New Roman"/>
              </a:rPr>
              <a:t>n</a:t>
            </a:r>
            <a:r>
              <a:rPr dirty="0" sz="2450">
                <a:latin typeface="Times New Roman"/>
                <a:cs typeface="Times New Roman"/>
              </a:rPr>
              <a:t>)</a:t>
            </a:r>
            <a:r>
              <a:rPr dirty="0" sz="2450" spc="10">
                <a:latin typeface="Times New Roman"/>
                <a:cs typeface="Times New Roman"/>
              </a:rPr>
              <a:t> </a:t>
            </a:r>
            <a:r>
              <a:rPr dirty="0" sz="2450">
                <a:latin typeface="Symbol"/>
                <a:cs typeface="Symbol"/>
              </a:rPr>
              <a:t></a:t>
            </a:r>
            <a:r>
              <a:rPr dirty="0" sz="2450" spc="235">
                <a:latin typeface="Times New Roman"/>
                <a:cs typeface="Times New Roman"/>
              </a:rPr>
              <a:t> </a:t>
            </a:r>
            <a:r>
              <a:rPr dirty="0" baseline="-44217" sz="3675">
                <a:latin typeface="Times New Roman"/>
                <a:cs typeface="Times New Roman"/>
              </a:rPr>
              <a:t>2</a:t>
            </a:r>
            <a:r>
              <a:rPr dirty="0" baseline="-44217" sz="3675" spc="-150">
                <a:latin typeface="Times New Roman"/>
                <a:cs typeface="Times New Roman"/>
              </a:rPr>
              <a:t> </a:t>
            </a:r>
            <a:r>
              <a:rPr dirty="0" sz="2450">
                <a:latin typeface="Times New Roman"/>
                <a:cs typeface="Times New Roman"/>
              </a:rPr>
              <a:t>(</a:t>
            </a:r>
            <a:r>
              <a:rPr dirty="0" sz="2450" i="1">
                <a:latin typeface="Times New Roman"/>
                <a:cs typeface="Times New Roman"/>
              </a:rPr>
              <a:t>d</a:t>
            </a:r>
            <a:r>
              <a:rPr dirty="0" sz="2450" spc="-320" i="1">
                <a:latin typeface="Times New Roman"/>
                <a:cs typeface="Times New Roman"/>
              </a:rPr>
              <a:t> </a:t>
            </a:r>
            <a:r>
              <a:rPr dirty="0" sz="2450">
                <a:latin typeface="Times New Roman"/>
                <a:cs typeface="Times New Roman"/>
              </a:rPr>
              <a:t>(</a:t>
            </a:r>
            <a:r>
              <a:rPr dirty="0" sz="2450" i="1">
                <a:latin typeface="Times New Roman"/>
                <a:cs typeface="Times New Roman"/>
              </a:rPr>
              <a:t>n</a:t>
            </a:r>
            <a:r>
              <a:rPr dirty="0" sz="2450">
                <a:latin typeface="Times New Roman"/>
                <a:cs typeface="Times New Roman"/>
              </a:rPr>
              <a:t>)</a:t>
            </a:r>
            <a:r>
              <a:rPr dirty="0" sz="2450" spc="-160">
                <a:latin typeface="Times New Roman"/>
                <a:cs typeface="Times New Roman"/>
              </a:rPr>
              <a:t> </a:t>
            </a:r>
            <a:r>
              <a:rPr dirty="0" sz="2450">
                <a:latin typeface="Symbol"/>
                <a:cs typeface="Symbol"/>
              </a:rPr>
              <a:t></a:t>
            </a:r>
            <a:r>
              <a:rPr dirty="0" sz="2450" spc="355">
                <a:latin typeface="Times New Roman"/>
                <a:cs typeface="Times New Roman"/>
              </a:rPr>
              <a:t> </a:t>
            </a:r>
            <a:r>
              <a:rPr dirty="0" sz="2450" spc="60" i="1">
                <a:latin typeface="Times New Roman"/>
                <a:cs typeface="Times New Roman"/>
              </a:rPr>
              <a:t>f</a:t>
            </a:r>
            <a:r>
              <a:rPr dirty="0" baseline="-22988" sz="2175" spc="89" i="1">
                <a:latin typeface="Times New Roman"/>
                <a:cs typeface="Times New Roman"/>
              </a:rPr>
              <a:t>i</a:t>
            </a:r>
            <a:r>
              <a:rPr dirty="0" baseline="-22988" sz="2175" spc="-15" i="1">
                <a:latin typeface="Times New Roman"/>
                <a:cs typeface="Times New Roman"/>
              </a:rPr>
              <a:t> </a:t>
            </a:r>
            <a:r>
              <a:rPr dirty="0" sz="2450" spc="-20">
                <a:latin typeface="Times New Roman"/>
                <a:cs typeface="Times New Roman"/>
              </a:rPr>
              <a:t>(</a:t>
            </a:r>
            <a:r>
              <a:rPr dirty="0" sz="2450" spc="-20" i="1">
                <a:latin typeface="Times New Roman"/>
                <a:cs typeface="Times New Roman"/>
              </a:rPr>
              <a:t>n</a:t>
            </a:r>
            <a:r>
              <a:rPr dirty="0" sz="2450" spc="-20">
                <a:latin typeface="Times New Roman"/>
                <a:cs typeface="Times New Roman"/>
              </a:rPr>
              <a:t>))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2261806" y="5958860"/>
            <a:ext cx="165735" cy="0"/>
          </a:xfrm>
          <a:custGeom>
            <a:avLst/>
            <a:gdLst/>
            <a:ahLst/>
            <a:cxnLst/>
            <a:rect l="l" t="t" r="r" b="b"/>
            <a:pathLst>
              <a:path w="165735" h="0">
                <a:moveTo>
                  <a:pt x="0" y="0"/>
                </a:moveTo>
                <a:lnTo>
                  <a:pt x="165382" y="0"/>
                </a:lnTo>
              </a:path>
            </a:pathLst>
          </a:custGeom>
          <a:ln w="1193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4027236" y="5958860"/>
            <a:ext cx="165735" cy="0"/>
          </a:xfrm>
          <a:custGeom>
            <a:avLst/>
            <a:gdLst/>
            <a:ahLst/>
            <a:cxnLst/>
            <a:rect l="l" t="t" r="r" b="b"/>
            <a:pathLst>
              <a:path w="165735" h="0">
                <a:moveTo>
                  <a:pt x="0" y="0"/>
                </a:moveTo>
                <a:lnTo>
                  <a:pt x="165373" y="0"/>
                </a:lnTo>
              </a:path>
            </a:pathLst>
          </a:custGeom>
          <a:ln w="1193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2883744" y="6319243"/>
            <a:ext cx="213360" cy="2266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300" spc="-40" i="1">
                <a:latin typeface="Times New Roman"/>
                <a:cs typeface="Times New Roman"/>
              </a:rPr>
              <a:t>j</a:t>
            </a:r>
            <a:r>
              <a:rPr dirty="0" sz="1300" spc="-210" i="1">
                <a:latin typeface="Times New Roman"/>
                <a:cs typeface="Times New Roman"/>
              </a:rPr>
              <a:t> </a:t>
            </a:r>
            <a:r>
              <a:rPr dirty="0" sz="1300" spc="-25">
                <a:latin typeface="Symbol"/>
                <a:cs typeface="Symbol"/>
              </a:rPr>
              <a:t></a:t>
            </a:r>
            <a:r>
              <a:rPr dirty="0" sz="1300" spc="-25" i="1">
                <a:latin typeface="Times New Roman"/>
                <a:cs typeface="Times New Roman"/>
              </a:rPr>
              <a:t>i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593488" y="5782769"/>
            <a:ext cx="4060190" cy="5422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35"/>
              </a:spcBef>
            </a:pPr>
            <a:r>
              <a:rPr dirty="0" sz="2250" spc="-90" i="1">
                <a:latin typeface="Times New Roman"/>
                <a:cs typeface="Times New Roman"/>
              </a:rPr>
              <a:t>p</a:t>
            </a:r>
            <a:r>
              <a:rPr dirty="0" baseline="-23504" sz="1950" spc="-135" i="1">
                <a:latin typeface="Times New Roman"/>
                <a:cs typeface="Times New Roman"/>
              </a:rPr>
              <a:t>i</a:t>
            </a:r>
            <a:r>
              <a:rPr dirty="0" baseline="-23504" sz="1950" spc="-89" i="1">
                <a:latin typeface="Times New Roman"/>
                <a:cs typeface="Times New Roman"/>
              </a:rPr>
              <a:t> </a:t>
            </a:r>
            <a:r>
              <a:rPr dirty="0" sz="2250" spc="-70">
                <a:latin typeface="Times New Roman"/>
                <a:cs typeface="Times New Roman"/>
              </a:rPr>
              <a:t>(</a:t>
            </a:r>
            <a:r>
              <a:rPr dirty="0" sz="2250" spc="-70" i="1">
                <a:latin typeface="Times New Roman"/>
                <a:cs typeface="Times New Roman"/>
              </a:rPr>
              <a:t>n</a:t>
            </a:r>
            <a:r>
              <a:rPr dirty="0" sz="2250" spc="-70">
                <a:latin typeface="Times New Roman"/>
                <a:cs typeface="Times New Roman"/>
              </a:rPr>
              <a:t>)</a:t>
            </a:r>
            <a:r>
              <a:rPr dirty="0" sz="2250" spc="-100">
                <a:latin typeface="Times New Roman"/>
                <a:cs typeface="Times New Roman"/>
              </a:rPr>
              <a:t> </a:t>
            </a:r>
            <a:r>
              <a:rPr dirty="0" sz="2250" spc="-130">
                <a:latin typeface="Symbol"/>
                <a:cs typeface="Symbol"/>
              </a:rPr>
              <a:t></a:t>
            </a:r>
            <a:r>
              <a:rPr dirty="0" sz="2250" spc="-125">
                <a:latin typeface="Times New Roman"/>
                <a:cs typeface="Times New Roman"/>
              </a:rPr>
              <a:t> </a:t>
            </a:r>
            <a:r>
              <a:rPr dirty="0" sz="2250" spc="-75">
                <a:latin typeface="Times New Roman"/>
                <a:cs typeface="Times New Roman"/>
              </a:rPr>
              <a:t>(</a:t>
            </a:r>
            <a:r>
              <a:rPr dirty="0" sz="2250" spc="-130">
                <a:latin typeface="Times New Roman"/>
                <a:cs typeface="Times New Roman"/>
              </a:rPr>
              <a:t> </a:t>
            </a:r>
            <a:r>
              <a:rPr dirty="0" sz="2250" i="1">
                <a:latin typeface="Times New Roman"/>
                <a:cs typeface="Times New Roman"/>
              </a:rPr>
              <a:t>f</a:t>
            </a:r>
            <a:r>
              <a:rPr dirty="0" baseline="-23504" sz="1950" i="1">
                <a:latin typeface="Times New Roman"/>
                <a:cs typeface="Times New Roman"/>
              </a:rPr>
              <a:t>i</a:t>
            </a:r>
            <a:r>
              <a:rPr dirty="0" baseline="-23504" sz="1950" spc="-127" i="1">
                <a:latin typeface="Times New Roman"/>
                <a:cs typeface="Times New Roman"/>
              </a:rPr>
              <a:t> </a:t>
            </a:r>
            <a:r>
              <a:rPr dirty="0" sz="2250" spc="-70">
                <a:latin typeface="Times New Roman"/>
                <a:cs typeface="Times New Roman"/>
              </a:rPr>
              <a:t>(</a:t>
            </a:r>
            <a:r>
              <a:rPr dirty="0" sz="2250" spc="-70" i="1">
                <a:latin typeface="Times New Roman"/>
                <a:cs typeface="Times New Roman"/>
              </a:rPr>
              <a:t>n</a:t>
            </a:r>
            <a:r>
              <a:rPr dirty="0" sz="2250" spc="-70">
                <a:latin typeface="Times New Roman"/>
                <a:cs typeface="Times New Roman"/>
              </a:rPr>
              <a:t>)</a:t>
            </a:r>
            <a:r>
              <a:rPr dirty="0" sz="2250" spc="-225">
                <a:latin typeface="Times New Roman"/>
                <a:cs typeface="Times New Roman"/>
              </a:rPr>
              <a:t> </a:t>
            </a:r>
            <a:r>
              <a:rPr dirty="0" sz="2250">
                <a:latin typeface="Symbol"/>
                <a:cs typeface="Symbol"/>
              </a:rPr>
              <a:t></a:t>
            </a:r>
            <a:r>
              <a:rPr dirty="0" sz="2250" spc="65">
                <a:latin typeface="Times New Roman"/>
                <a:cs typeface="Times New Roman"/>
              </a:rPr>
              <a:t> </a:t>
            </a:r>
            <a:r>
              <a:rPr dirty="0" sz="2250" spc="-70" i="1">
                <a:latin typeface="Times New Roman"/>
                <a:cs typeface="Times New Roman"/>
              </a:rPr>
              <a:t>f</a:t>
            </a:r>
            <a:r>
              <a:rPr dirty="0" sz="2250" spc="-85" i="1">
                <a:latin typeface="Times New Roman"/>
                <a:cs typeface="Times New Roman"/>
              </a:rPr>
              <a:t> </a:t>
            </a:r>
            <a:r>
              <a:rPr dirty="0" sz="2250" spc="-55">
                <a:latin typeface="Times New Roman"/>
                <a:cs typeface="Times New Roman"/>
              </a:rPr>
              <a:t>(</a:t>
            </a:r>
            <a:r>
              <a:rPr dirty="0" sz="2250" spc="-55" i="1">
                <a:latin typeface="Times New Roman"/>
                <a:cs typeface="Times New Roman"/>
              </a:rPr>
              <a:t>n</a:t>
            </a:r>
            <a:r>
              <a:rPr dirty="0" sz="2250" spc="-55">
                <a:latin typeface="Times New Roman"/>
                <a:cs typeface="Times New Roman"/>
              </a:rPr>
              <a:t>))</a:t>
            </a:r>
            <a:r>
              <a:rPr dirty="0" baseline="-8291" sz="5025" spc="-82">
                <a:latin typeface="Symbol"/>
                <a:cs typeface="Symbol"/>
              </a:rPr>
              <a:t></a:t>
            </a:r>
            <a:r>
              <a:rPr dirty="0" sz="2250" spc="-55">
                <a:latin typeface="Times New Roman"/>
                <a:cs typeface="Times New Roman"/>
              </a:rPr>
              <a:t>(</a:t>
            </a:r>
            <a:r>
              <a:rPr dirty="0" sz="2250" spc="-130">
                <a:latin typeface="Times New Roman"/>
                <a:cs typeface="Times New Roman"/>
              </a:rPr>
              <a:t> </a:t>
            </a:r>
            <a:r>
              <a:rPr dirty="0" sz="2250" spc="-70" i="1">
                <a:latin typeface="Times New Roman"/>
                <a:cs typeface="Times New Roman"/>
              </a:rPr>
              <a:t>f</a:t>
            </a:r>
            <a:r>
              <a:rPr dirty="0" sz="2250" spc="-220" i="1">
                <a:latin typeface="Times New Roman"/>
                <a:cs typeface="Times New Roman"/>
              </a:rPr>
              <a:t> </a:t>
            </a:r>
            <a:r>
              <a:rPr dirty="0" baseline="-23504" sz="1950" i="1">
                <a:latin typeface="Times New Roman"/>
                <a:cs typeface="Times New Roman"/>
              </a:rPr>
              <a:t>j</a:t>
            </a:r>
            <a:r>
              <a:rPr dirty="0" baseline="-23504" sz="1950" spc="-67" i="1">
                <a:latin typeface="Times New Roman"/>
                <a:cs typeface="Times New Roman"/>
              </a:rPr>
              <a:t> </a:t>
            </a:r>
            <a:r>
              <a:rPr dirty="0" sz="2250" spc="-70">
                <a:latin typeface="Times New Roman"/>
                <a:cs typeface="Times New Roman"/>
              </a:rPr>
              <a:t>(</a:t>
            </a:r>
            <a:r>
              <a:rPr dirty="0" sz="2250" spc="-70" i="1">
                <a:latin typeface="Times New Roman"/>
                <a:cs typeface="Times New Roman"/>
              </a:rPr>
              <a:t>n</a:t>
            </a:r>
            <a:r>
              <a:rPr dirty="0" sz="2250" spc="-70">
                <a:latin typeface="Times New Roman"/>
                <a:cs typeface="Times New Roman"/>
              </a:rPr>
              <a:t>)</a:t>
            </a:r>
            <a:r>
              <a:rPr dirty="0" sz="2250" spc="-225">
                <a:latin typeface="Times New Roman"/>
                <a:cs typeface="Times New Roman"/>
              </a:rPr>
              <a:t> </a:t>
            </a:r>
            <a:r>
              <a:rPr dirty="0" sz="2250">
                <a:latin typeface="Symbol"/>
                <a:cs typeface="Symbol"/>
              </a:rPr>
              <a:t></a:t>
            </a:r>
            <a:r>
              <a:rPr dirty="0" sz="2250" spc="145">
                <a:latin typeface="Times New Roman"/>
                <a:cs typeface="Times New Roman"/>
              </a:rPr>
              <a:t> </a:t>
            </a:r>
            <a:r>
              <a:rPr dirty="0" sz="2250" spc="-70" i="1">
                <a:latin typeface="Times New Roman"/>
                <a:cs typeface="Times New Roman"/>
              </a:rPr>
              <a:t>f</a:t>
            </a:r>
            <a:r>
              <a:rPr dirty="0" sz="2250" spc="-90" i="1">
                <a:latin typeface="Times New Roman"/>
                <a:cs typeface="Times New Roman"/>
              </a:rPr>
              <a:t> </a:t>
            </a:r>
            <a:r>
              <a:rPr dirty="0" sz="2250" spc="-20">
                <a:latin typeface="Times New Roman"/>
                <a:cs typeface="Times New Roman"/>
              </a:rPr>
              <a:t>(</a:t>
            </a:r>
            <a:r>
              <a:rPr dirty="0" sz="2250" spc="-20" i="1">
                <a:latin typeface="Times New Roman"/>
                <a:cs typeface="Times New Roman"/>
              </a:rPr>
              <a:t>n</a:t>
            </a:r>
            <a:r>
              <a:rPr dirty="0" sz="2250" spc="-20">
                <a:latin typeface="Times New Roman"/>
                <a:cs typeface="Times New Roman"/>
              </a:rPr>
              <a:t>))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6149954" y="5920956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 h="0">
                <a:moveTo>
                  <a:pt x="0" y="0"/>
                </a:moveTo>
                <a:lnTo>
                  <a:pt x="207391" y="0"/>
                </a:lnTo>
              </a:path>
            </a:pathLst>
          </a:custGeom>
          <a:ln w="1315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8053431" y="6096989"/>
            <a:ext cx="78105" cy="24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 spc="-50" i="1">
                <a:latin typeface="Times New Roman"/>
                <a:cs typeface="Times New Roman"/>
              </a:rPr>
              <a:t>i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7110107" y="6132900"/>
            <a:ext cx="295910" cy="4051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500" spc="-50" i="1">
                <a:latin typeface="Times New Roman"/>
                <a:cs typeface="Times New Roman"/>
              </a:rPr>
              <a:t>M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7549304" y="6319808"/>
            <a:ext cx="281305" cy="24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 spc="-25" i="1">
                <a:latin typeface="Times New Roman"/>
                <a:cs typeface="Times New Roman"/>
              </a:rPr>
              <a:t>i</a:t>
            </a:r>
            <a:r>
              <a:rPr dirty="0" sz="1450" spc="-25">
                <a:latin typeface="Symbol"/>
                <a:cs typeface="Symbol"/>
              </a:rPr>
              <a:t></a:t>
            </a:r>
            <a:r>
              <a:rPr dirty="0" sz="1450" spc="-25">
                <a:latin typeface="Times New Roman"/>
                <a:cs typeface="Times New Roman"/>
              </a:rPr>
              <a:t>1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6167505" y="5697389"/>
            <a:ext cx="2423795" cy="626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583565">
              <a:lnSpc>
                <a:spcPts val="1005"/>
              </a:lnSpc>
              <a:spcBef>
                <a:spcPts val="100"/>
              </a:spcBef>
            </a:pPr>
            <a:r>
              <a:rPr dirty="0" sz="1450" spc="-50" i="1">
                <a:latin typeface="Times New Roman"/>
                <a:cs typeface="Times New Roman"/>
              </a:rPr>
              <a:t>M</a:t>
            </a:r>
            <a:endParaRPr sz="1450">
              <a:latin typeface="Times New Roman"/>
              <a:cs typeface="Times New Roman"/>
            </a:endParaRPr>
          </a:p>
          <a:p>
            <a:pPr marL="38100">
              <a:lnSpc>
                <a:spcPts val="3704"/>
              </a:lnSpc>
            </a:pPr>
            <a:r>
              <a:rPr dirty="0" sz="2500" i="1">
                <a:latin typeface="Times New Roman"/>
                <a:cs typeface="Times New Roman"/>
              </a:rPr>
              <a:t>f</a:t>
            </a:r>
            <a:r>
              <a:rPr dirty="0" sz="2500" spc="-5" i="1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(</a:t>
            </a:r>
            <a:r>
              <a:rPr dirty="0" sz="2500" i="1">
                <a:latin typeface="Times New Roman"/>
                <a:cs typeface="Times New Roman"/>
              </a:rPr>
              <a:t>n</a:t>
            </a:r>
            <a:r>
              <a:rPr dirty="0" sz="2500">
                <a:latin typeface="Times New Roman"/>
                <a:cs typeface="Times New Roman"/>
              </a:rPr>
              <a:t>)</a:t>
            </a:r>
            <a:r>
              <a:rPr dirty="0" sz="2500" spc="-25">
                <a:latin typeface="Times New Roman"/>
                <a:cs typeface="Times New Roman"/>
              </a:rPr>
              <a:t> </a:t>
            </a:r>
            <a:r>
              <a:rPr dirty="0" sz="2500">
                <a:latin typeface="Symbol"/>
                <a:cs typeface="Symbol"/>
              </a:rPr>
              <a:t></a:t>
            </a:r>
            <a:r>
              <a:rPr dirty="0" sz="2500" spc="25">
                <a:latin typeface="Times New Roman"/>
                <a:cs typeface="Times New Roman"/>
              </a:rPr>
              <a:t> </a:t>
            </a:r>
            <a:r>
              <a:rPr dirty="0" u="sng" baseline="34444" sz="3750" spc="284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4444" sz="37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dirty="0" u="sng" baseline="34444" sz="3750" spc="27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baseline="34444" sz="3750" spc="-292">
                <a:latin typeface="Times New Roman"/>
                <a:cs typeface="Times New Roman"/>
              </a:rPr>
              <a:t> </a:t>
            </a:r>
            <a:r>
              <a:rPr dirty="0" baseline="-9009" sz="5550" spc="112">
                <a:latin typeface="Symbol"/>
                <a:cs typeface="Symbol"/>
              </a:rPr>
              <a:t></a:t>
            </a:r>
            <a:r>
              <a:rPr dirty="0" baseline="-9009" sz="5550" spc="-127">
                <a:latin typeface="Times New Roman"/>
                <a:cs typeface="Times New Roman"/>
              </a:rPr>
              <a:t> </a:t>
            </a:r>
            <a:r>
              <a:rPr dirty="0" sz="2500" i="1">
                <a:latin typeface="Times New Roman"/>
                <a:cs typeface="Times New Roman"/>
              </a:rPr>
              <a:t>f</a:t>
            </a:r>
            <a:r>
              <a:rPr dirty="0" sz="2500" spc="270" i="1">
                <a:latin typeface="Times New Roman"/>
                <a:cs typeface="Times New Roman"/>
              </a:rPr>
              <a:t> </a:t>
            </a:r>
            <a:r>
              <a:rPr dirty="0" sz="2500" spc="-25">
                <a:latin typeface="Times New Roman"/>
                <a:cs typeface="Times New Roman"/>
              </a:rPr>
              <a:t>(</a:t>
            </a:r>
            <a:r>
              <a:rPr dirty="0" sz="2500" spc="-25" i="1">
                <a:latin typeface="Times New Roman"/>
                <a:cs typeface="Times New Roman"/>
              </a:rPr>
              <a:t>n</a:t>
            </a:r>
            <a:r>
              <a:rPr dirty="0" sz="2500" spc="-25">
                <a:latin typeface="Times New Roman"/>
                <a:cs typeface="Times New Roman"/>
              </a:rPr>
              <a:t>)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4879975" y="5209489"/>
            <a:ext cx="13462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Arial"/>
                <a:cs typeface="Arial"/>
              </a:rPr>
              <a:t>------</a:t>
            </a:r>
            <a:r>
              <a:rPr dirty="0" sz="1800">
                <a:latin typeface="Arial"/>
                <a:cs typeface="Arial"/>
              </a:rPr>
              <a:t>-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Eq.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2.3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664335" y="2236089"/>
            <a:ext cx="1925955" cy="2227580"/>
            <a:chOff x="1664335" y="2236089"/>
            <a:chExt cx="1925955" cy="2227580"/>
          </a:xfrm>
        </p:grpSpPr>
        <p:sp>
          <p:nvSpPr>
            <p:cNvPr id="3" name="object 3" descr=""/>
            <p:cNvSpPr/>
            <p:nvPr/>
          </p:nvSpPr>
          <p:spPr>
            <a:xfrm>
              <a:off x="1664335" y="2236088"/>
              <a:ext cx="1925955" cy="2227580"/>
            </a:xfrm>
            <a:custGeom>
              <a:avLst/>
              <a:gdLst/>
              <a:ahLst/>
              <a:cxnLst/>
              <a:rect l="l" t="t" r="r" b="b"/>
              <a:pathLst>
                <a:path w="1925954" h="2227579">
                  <a:moveTo>
                    <a:pt x="1480439" y="2164080"/>
                  </a:moveTo>
                  <a:lnTo>
                    <a:pt x="1383538" y="2125980"/>
                  </a:lnTo>
                  <a:lnTo>
                    <a:pt x="1370457" y="2125980"/>
                  </a:lnTo>
                  <a:lnTo>
                    <a:pt x="1368425" y="2138680"/>
                  </a:lnTo>
                  <a:lnTo>
                    <a:pt x="1375791" y="2138680"/>
                  </a:lnTo>
                  <a:lnTo>
                    <a:pt x="1430045" y="2164080"/>
                  </a:lnTo>
                  <a:lnTo>
                    <a:pt x="1304036" y="2164080"/>
                  </a:lnTo>
                  <a:lnTo>
                    <a:pt x="1294257" y="2151380"/>
                  </a:lnTo>
                  <a:lnTo>
                    <a:pt x="1275461" y="2151380"/>
                  </a:lnTo>
                  <a:lnTo>
                    <a:pt x="1266190" y="2138680"/>
                  </a:lnTo>
                  <a:lnTo>
                    <a:pt x="1257173" y="2138680"/>
                  </a:lnTo>
                  <a:lnTo>
                    <a:pt x="1248283" y="2125980"/>
                  </a:lnTo>
                  <a:lnTo>
                    <a:pt x="1239774" y="2125980"/>
                  </a:lnTo>
                  <a:lnTo>
                    <a:pt x="1231265" y="2113280"/>
                  </a:lnTo>
                  <a:lnTo>
                    <a:pt x="1223010" y="2113280"/>
                  </a:lnTo>
                  <a:lnTo>
                    <a:pt x="1199388" y="2075180"/>
                  </a:lnTo>
                  <a:lnTo>
                    <a:pt x="1177925" y="2037080"/>
                  </a:lnTo>
                  <a:lnTo>
                    <a:pt x="1168146" y="2011680"/>
                  </a:lnTo>
                  <a:lnTo>
                    <a:pt x="1165225" y="2011680"/>
                  </a:lnTo>
                  <a:lnTo>
                    <a:pt x="1162431" y="1998980"/>
                  </a:lnTo>
                  <a:lnTo>
                    <a:pt x="1160018" y="1986280"/>
                  </a:lnTo>
                  <a:lnTo>
                    <a:pt x="1155446" y="1960880"/>
                  </a:lnTo>
                  <a:lnTo>
                    <a:pt x="1151509" y="1948180"/>
                  </a:lnTo>
                  <a:lnTo>
                    <a:pt x="1148080" y="1922780"/>
                  </a:lnTo>
                  <a:lnTo>
                    <a:pt x="1145159" y="1884680"/>
                  </a:lnTo>
                  <a:lnTo>
                    <a:pt x="1142873" y="1859280"/>
                  </a:lnTo>
                  <a:lnTo>
                    <a:pt x="1140968" y="1833880"/>
                  </a:lnTo>
                  <a:lnTo>
                    <a:pt x="1139317" y="1795780"/>
                  </a:lnTo>
                  <a:lnTo>
                    <a:pt x="1138047" y="1770380"/>
                  </a:lnTo>
                  <a:lnTo>
                    <a:pt x="1137031" y="1732280"/>
                  </a:lnTo>
                  <a:lnTo>
                    <a:pt x="1136142" y="1706880"/>
                  </a:lnTo>
                  <a:lnTo>
                    <a:pt x="1134745" y="1630680"/>
                  </a:lnTo>
                  <a:lnTo>
                    <a:pt x="1133475" y="1567180"/>
                  </a:lnTo>
                  <a:lnTo>
                    <a:pt x="1131697" y="1490980"/>
                  </a:lnTo>
                  <a:lnTo>
                    <a:pt x="1130427" y="1452880"/>
                  </a:lnTo>
                  <a:lnTo>
                    <a:pt x="1129030" y="1427480"/>
                  </a:lnTo>
                  <a:lnTo>
                    <a:pt x="1127252" y="1389380"/>
                  </a:lnTo>
                  <a:lnTo>
                    <a:pt x="1124966" y="1363992"/>
                  </a:lnTo>
                  <a:lnTo>
                    <a:pt x="1122299" y="1325892"/>
                  </a:lnTo>
                  <a:lnTo>
                    <a:pt x="1119124" y="1300492"/>
                  </a:lnTo>
                  <a:lnTo>
                    <a:pt x="1110742" y="1249680"/>
                  </a:lnTo>
                  <a:lnTo>
                    <a:pt x="1099439" y="1198880"/>
                  </a:lnTo>
                  <a:lnTo>
                    <a:pt x="1088771" y="1160780"/>
                  </a:lnTo>
                  <a:lnTo>
                    <a:pt x="1084580" y="1160780"/>
                  </a:lnTo>
                  <a:lnTo>
                    <a:pt x="1080262" y="1148080"/>
                  </a:lnTo>
                  <a:lnTo>
                    <a:pt x="1075436" y="1135380"/>
                  </a:lnTo>
                  <a:lnTo>
                    <a:pt x="1070356" y="1135380"/>
                  </a:lnTo>
                  <a:lnTo>
                    <a:pt x="1064641" y="1122680"/>
                  </a:lnTo>
                  <a:lnTo>
                    <a:pt x="1058926" y="1122680"/>
                  </a:lnTo>
                  <a:lnTo>
                    <a:pt x="1052957" y="1109980"/>
                  </a:lnTo>
                  <a:lnTo>
                    <a:pt x="1039876" y="1109980"/>
                  </a:lnTo>
                  <a:lnTo>
                    <a:pt x="1033018" y="1097280"/>
                  </a:lnTo>
                  <a:lnTo>
                    <a:pt x="965327" y="1097280"/>
                  </a:lnTo>
                  <a:lnTo>
                    <a:pt x="949198" y="1109980"/>
                  </a:lnTo>
                  <a:lnTo>
                    <a:pt x="932815" y="1109980"/>
                  </a:lnTo>
                  <a:lnTo>
                    <a:pt x="916051" y="1122680"/>
                  </a:lnTo>
                  <a:lnTo>
                    <a:pt x="898906" y="1135380"/>
                  </a:lnTo>
                  <a:lnTo>
                    <a:pt x="881380" y="1148080"/>
                  </a:lnTo>
                  <a:lnTo>
                    <a:pt x="863600" y="1148080"/>
                  </a:lnTo>
                  <a:lnTo>
                    <a:pt x="808990" y="1186180"/>
                  </a:lnTo>
                  <a:lnTo>
                    <a:pt x="696849" y="1262380"/>
                  </a:lnTo>
                  <a:lnTo>
                    <a:pt x="678434" y="1262380"/>
                  </a:lnTo>
                  <a:lnTo>
                    <a:pt x="660146" y="1275080"/>
                  </a:lnTo>
                  <a:lnTo>
                    <a:pt x="642239" y="1275080"/>
                  </a:lnTo>
                  <a:lnTo>
                    <a:pt x="624713" y="1287780"/>
                  </a:lnTo>
                  <a:lnTo>
                    <a:pt x="543052" y="1287780"/>
                  </a:lnTo>
                  <a:lnTo>
                    <a:pt x="535559" y="1275080"/>
                  </a:lnTo>
                  <a:lnTo>
                    <a:pt x="528066" y="1275080"/>
                  </a:lnTo>
                  <a:lnTo>
                    <a:pt x="497078" y="1249680"/>
                  </a:lnTo>
                  <a:lnTo>
                    <a:pt x="481584" y="1249680"/>
                  </a:lnTo>
                  <a:lnTo>
                    <a:pt x="466090" y="1236980"/>
                  </a:lnTo>
                  <a:lnTo>
                    <a:pt x="450596" y="1211580"/>
                  </a:lnTo>
                  <a:lnTo>
                    <a:pt x="404368" y="1173480"/>
                  </a:lnTo>
                  <a:lnTo>
                    <a:pt x="389001" y="1148080"/>
                  </a:lnTo>
                  <a:lnTo>
                    <a:pt x="373634" y="1135380"/>
                  </a:lnTo>
                  <a:lnTo>
                    <a:pt x="358267" y="1109980"/>
                  </a:lnTo>
                  <a:lnTo>
                    <a:pt x="343027" y="1097280"/>
                  </a:lnTo>
                  <a:lnTo>
                    <a:pt x="327660" y="1071880"/>
                  </a:lnTo>
                  <a:lnTo>
                    <a:pt x="312420" y="1046480"/>
                  </a:lnTo>
                  <a:lnTo>
                    <a:pt x="297307" y="1021080"/>
                  </a:lnTo>
                  <a:lnTo>
                    <a:pt x="282067" y="995680"/>
                  </a:lnTo>
                  <a:lnTo>
                    <a:pt x="161290" y="792480"/>
                  </a:lnTo>
                  <a:lnTo>
                    <a:pt x="131318" y="728980"/>
                  </a:lnTo>
                  <a:lnTo>
                    <a:pt x="101346" y="678180"/>
                  </a:lnTo>
                  <a:lnTo>
                    <a:pt x="71374" y="614680"/>
                  </a:lnTo>
                  <a:lnTo>
                    <a:pt x="41402" y="563880"/>
                  </a:lnTo>
                  <a:lnTo>
                    <a:pt x="23876" y="563880"/>
                  </a:lnTo>
                  <a:lnTo>
                    <a:pt x="83693" y="690880"/>
                  </a:lnTo>
                  <a:lnTo>
                    <a:pt x="113792" y="741680"/>
                  </a:lnTo>
                  <a:lnTo>
                    <a:pt x="143764" y="805180"/>
                  </a:lnTo>
                  <a:lnTo>
                    <a:pt x="234696" y="957580"/>
                  </a:lnTo>
                  <a:lnTo>
                    <a:pt x="250063" y="982980"/>
                  </a:lnTo>
                  <a:lnTo>
                    <a:pt x="265303" y="1008380"/>
                  </a:lnTo>
                  <a:lnTo>
                    <a:pt x="280670" y="1033780"/>
                  </a:lnTo>
                  <a:lnTo>
                    <a:pt x="295910" y="1059180"/>
                  </a:lnTo>
                  <a:lnTo>
                    <a:pt x="311404" y="1084580"/>
                  </a:lnTo>
                  <a:lnTo>
                    <a:pt x="326898" y="1097280"/>
                  </a:lnTo>
                  <a:lnTo>
                    <a:pt x="342265" y="1122680"/>
                  </a:lnTo>
                  <a:lnTo>
                    <a:pt x="358013" y="1148080"/>
                  </a:lnTo>
                  <a:lnTo>
                    <a:pt x="373507" y="1160780"/>
                  </a:lnTo>
                  <a:lnTo>
                    <a:pt x="389255" y="1186180"/>
                  </a:lnTo>
                  <a:lnTo>
                    <a:pt x="420878" y="1211580"/>
                  </a:lnTo>
                  <a:lnTo>
                    <a:pt x="436880" y="1236980"/>
                  </a:lnTo>
                  <a:lnTo>
                    <a:pt x="452755" y="1249680"/>
                  </a:lnTo>
                  <a:lnTo>
                    <a:pt x="501396" y="1287780"/>
                  </a:lnTo>
                  <a:lnTo>
                    <a:pt x="517906" y="1287780"/>
                  </a:lnTo>
                  <a:lnTo>
                    <a:pt x="526669" y="1300492"/>
                  </a:lnTo>
                  <a:lnTo>
                    <a:pt x="553466" y="1300492"/>
                  </a:lnTo>
                  <a:lnTo>
                    <a:pt x="562610" y="1313192"/>
                  </a:lnTo>
                  <a:lnTo>
                    <a:pt x="609346" y="1313192"/>
                  </a:lnTo>
                  <a:lnTo>
                    <a:pt x="628396" y="1300492"/>
                  </a:lnTo>
                  <a:lnTo>
                    <a:pt x="647573" y="1300492"/>
                  </a:lnTo>
                  <a:lnTo>
                    <a:pt x="666750" y="1287780"/>
                  </a:lnTo>
                  <a:lnTo>
                    <a:pt x="686054" y="1287780"/>
                  </a:lnTo>
                  <a:lnTo>
                    <a:pt x="763143" y="1236980"/>
                  </a:lnTo>
                  <a:lnTo>
                    <a:pt x="819785" y="1198880"/>
                  </a:lnTo>
                  <a:lnTo>
                    <a:pt x="856488" y="1186180"/>
                  </a:lnTo>
                  <a:lnTo>
                    <a:pt x="874268" y="1173480"/>
                  </a:lnTo>
                  <a:lnTo>
                    <a:pt x="891794" y="1160780"/>
                  </a:lnTo>
                  <a:lnTo>
                    <a:pt x="908812" y="1148080"/>
                  </a:lnTo>
                  <a:lnTo>
                    <a:pt x="925449" y="1135380"/>
                  </a:lnTo>
                  <a:lnTo>
                    <a:pt x="941451" y="1135380"/>
                  </a:lnTo>
                  <a:lnTo>
                    <a:pt x="956818" y="1122680"/>
                  </a:lnTo>
                  <a:lnTo>
                    <a:pt x="985520" y="1122680"/>
                  </a:lnTo>
                  <a:lnTo>
                    <a:pt x="998601" y="1109980"/>
                  </a:lnTo>
                  <a:lnTo>
                    <a:pt x="997204" y="1122680"/>
                  </a:lnTo>
                  <a:lnTo>
                    <a:pt x="1036447" y="1122680"/>
                  </a:lnTo>
                  <a:lnTo>
                    <a:pt x="1041019" y="1135380"/>
                  </a:lnTo>
                  <a:lnTo>
                    <a:pt x="1050290" y="1135380"/>
                  </a:lnTo>
                  <a:lnTo>
                    <a:pt x="1054989" y="1148080"/>
                  </a:lnTo>
                  <a:lnTo>
                    <a:pt x="1059180" y="1148080"/>
                  </a:lnTo>
                  <a:lnTo>
                    <a:pt x="1062990" y="1160780"/>
                  </a:lnTo>
                  <a:lnTo>
                    <a:pt x="1067054" y="1160780"/>
                  </a:lnTo>
                  <a:lnTo>
                    <a:pt x="1070737" y="1173480"/>
                  </a:lnTo>
                  <a:lnTo>
                    <a:pt x="1074166" y="1186180"/>
                  </a:lnTo>
                  <a:lnTo>
                    <a:pt x="1077468" y="1186180"/>
                  </a:lnTo>
                  <a:lnTo>
                    <a:pt x="1080516" y="1198880"/>
                  </a:lnTo>
                  <a:lnTo>
                    <a:pt x="1091311" y="1249680"/>
                  </a:lnTo>
                  <a:lnTo>
                    <a:pt x="1099439" y="1300492"/>
                  </a:lnTo>
                  <a:lnTo>
                    <a:pt x="1105281" y="1363992"/>
                  </a:lnTo>
                  <a:lnTo>
                    <a:pt x="1107440" y="1389380"/>
                  </a:lnTo>
                  <a:lnTo>
                    <a:pt x="1109218" y="1427480"/>
                  </a:lnTo>
                  <a:lnTo>
                    <a:pt x="1110742" y="1452880"/>
                  </a:lnTo>
                  <a:lnTo>
                    <a:pt x="1111885" y="1490980"/>
                  </a:lnTo>
                  <a:lnTo>
                    <a:pt x="1113663" y="1567180"/>
                  </a:lnTo>
                  <a:lnTo>
                    <a:pt x="1114933" y="1630680"/>
                  </a:lnTo>
                  <a:lnTo>
                    <a:pt x="1117219" y="1732280"/>
                  </a:lnTo>
                  <a:lnTo>
                    <a:pt x="1118362" y="1770380"/>
                  </a:lnTo>
                  <a:lnTo>
                    <a:pt x="1119505" y="1795780"/>
                  </a:lnTo>
                  <a:lnTo>
                    <a:pt x="1121156" y="1833880"/>
                  </a:lnTo>
                  <a:lnTo>
                    <a:pt x="1123061" y="1859280"/>
                  </a:lnTo>
                  <a:lnTo>
                    <a:pt x="1125474" y="1897380"/>
                  </a:lnTo>
                  <a:lnTo>
                    <a:pt x="1128395" y="1922780"/>
                  </a:lnTo>
                  <a:lnTo>
                    <a:pt x="1131824" y="1948180"/>
                  </a:lnTo>
                  <a:lnTo>
                    <a:pt x="1135888" y="1973580"/>
                  </a:lnTo>
                  <a:lnTo>
                    <a:pt x="1140587" y="1986280"/>
                  </a:lnTo>
                  <a:lnTo>
                    <a:pt x="1143254" y="1998980"/>
                  </a:lnTo>
                  <a:lnTo>
                    <a:pt x="1146302" y="2011680"/>
                  </a:lnTo>
                  <a:lnTo>
                    <a:pt x="1149223" y="2024380"/>
                  </a:lnTo>
                  <a:lnTo>
                    <a:pt x="1152525" y="2037080"/>
                  </a:lnTo>
                  <a:lnTo>
                    <a:pt x="1160018" y="2049780"/>
                  </a:lnTo>
                  <a:lnTo>
                    <a:pt x="1167130" y="2062480"/>
                  </a:lnTo>
                  <a:lnTo>
                    <a:pt x="1174623" y="2075180"/>
                  </a:lnTo>
                  <a:lnTo>
                    <a:pt x="1182497" y="2087880"/>
                  </a:lnTo>
                  <a:lnTo>
                    <a:pt x="1190752" y="2100580"/>
                  </a:lnTo>
                  <a:lnTo>
                    <a:pt x="1199261" y="2113280"/>
                  </a:lnTo>
                  <a:lnTo>
                    <a:pt x="1208151" y="2125980"/>
                  </a:lnTo>
                  <a:lnTo>
                    <a:pt x="1217168" y="2125980"/>
                  </a:lnTo>
                  <a:lnTo>
                    <a:pt x="1226439" y="2138680"/>
                  </a:lnTo>
                  <a:lnTo>
                    <a:pt x="1236091" y="2151380"/>
                  </a:lnTo>
                  <a:lnTo>
                    <a:pt x="1245870" y="2151380"/>
                  </a:lnTo>
                  <a:lnTo>
                    <a:pt x="1256030" y="2164080"/>
                  </a:lnTo>
                  <a:lnTo>
                    <a:pt x="1276858" y="2164080"/>
                  </a:lnTo>
                  <a:lnTo>
                    <a:pt x="1287526" y="2176780"/>
                  </a:lnTo>
                  <a:lnTo>
                    <a:pt x="1320038" y="2176780"/>
                  </a:lnTo>
                  <a:lnTo>
                    <a:pt x="1342517" y="2189480"/>
                  </a:lnTo>
                  <a:lnTo>
                    <a:pt x="1411605" y="2189480"/>
                  </a:lnTo>
                  <a:lnTo>
                    <a:pt x="1434973" y="2176780"/>
                  </a:lnTo>
                  <a:lnTo>
                    <a:pt x="1437474" y="2176780"/>
                  </a:lnTo>
                  <a:lnTo>
                    <a:pt x="1385189" y="2214880"/>
                  </a:lnTo>
                  <a:lnTo>
                    <a:pt x="1380871" y="2214880"/>
                  </a:lnTo>
                  <a:lnTo>
                    <a:pt x="1380109" y="2227580"/>
                  </a:lnTo>
                  <a:lnTo>
                    <a:pt x="1397254" y="2227580"/>
                  </a:lnTo>
                  <a:lnTo>
                    <a:pt x="1463802" y="2176780"/>
                  </a:lnTo>
                  <a:lnTo>
                    <a:pt x="1480439" y="2164080"/>
                  </a:lnTo>
                  <a:close/>
                </a:path>
                <a:path w="1925954" h="2227579">
                  <a:moveTo>
                    <a:pt x="1785239" y="564896"/>
                  </a:moveTo>
                  <a:lnTo>
                    <a:pt x="1768335" y="555117"/>
                  </a:lnTo>
                  <a:lnTo>
                    <a:pt x="1694180" y="512191"/>
                  </a:lnTo>
                  <a:lnTo>
                    <a:pt x="1689481" y="509524"/>
                  </a:lnTo>
                  <a:lnTo>
                    <a:pt x="1683385" y="511048"/>
                  </a:lnTo>
                  <a:lnTo>
                    <a:pt x="1680718" y="515874"/>
                  </a:lnTo>
                  <a:lnTo>
                    <a:pt x="1677924" y="520573"/>
                  </a:lnTo>
                  <a:lnTo>
                    <a:pt x="1679575" y="526669"/>
                  </a:lnTo>
                  <a:lnTo>
                    <a:pt x="1684274" y="529336"/>
                  </a:lnTo>
                  <a:lnTo>
                    <a:pt x="1729003" y="555244"/>
                  </a:lnTo>
                  <a:lnTo>
                    <a:pt x="1672844" y="555371"/>
                  </a:lnTo>
                  <a:lnTo>
                    <a:pt x="1618742" y="555371"/>
                  </a:lnTo>
                  <a:lnTo>
                    <a:pt x="1459268" y="553593"/>
                  </a:lnTo>
                  <a:lnTo>
                    <a:pt x="1398016" y="551307"/>
                  </a:lnTo>
                  <a:lnTo>
                    <a:pt x="1364589" y="547116"/>
                  </a:lnTo>
                  <a:lnTo>
                    <a:pt x="1363268" y="546709"/>
                  </a:lnTo>
                  <a:lnTo>
                    <a:pt x="1362837" y="546481"/>
                  </a:lnTo>
                  <a:lnTo>
                    <a:pt x="1361528" y="545833"/>
                  </a:lnTo>
                  <a:lnTo>
                    <a:pt x="1360627" y="545172"/>
                  </a:lnTo>
                  <a:lnTo>
                    <a:pt x="1360627" y="545388"/>
                  </a:lnTo>
                  <a:lnTo>
                    <a:pt x="1360627" y="545172"/>
                  </a:lnTo>
                  <a:lnTo>
                    <a:pt x="1360144" y="544817"/>
                  </a:lnTo>
                  <a:lnTo>
                    <a:pt x="1359839" y="544449"/>
                  </a:lnTo>
                  <a:lnTo>
                    <a:pt x="1357884" y="542163"/>
                  </a:lnTo>
                  <a:lnTo>
                    <a:pt x="1357503" y="541909"/>
                  </a:lnTo>
                  <a:lnTo>
                    <a:pt x="1357249" y="541528"/>
                  </a:lnTo>
                  <a:lnTo>
                    <a:pt x="1356868" y="541147"/>
                  </a:lnTo>
                  <a:lnTo>
                    <a:pt x="1354582" y="539242"/>
                  </a:lnTo>
                  <a:lnTo>
                    <a:pt x="1353566" y="538480"/>
                  </a:lnTo>
                  <a:lnTo>
                    <a:pt x="1352931" y="538099"/>
                  </a:lnTo>
                  <a:lnTo>
                    <a:pt x="1349756" y="536321"/>
                  </a:lnTo>
                  <a:lnTo>
                    <a:pt x="1349248" y="535940"/>
                  </a:lnTo>
                  <a:lnTo>
                    <a:pt x="1348740" y="535813"/>
                  </a:lnTo>
                  <a:lnTo>
                    <a:pt x="1348105" y="535559"/>
                  </a:lnTo>
                  <a:lnTo>
                    <a:pt x="1342517" y="533654"/>
                  </a:lnTo>
                  <a:lnTo>
                    <a:pt x="1338580" y="532638"/>
                  </a:lnTo>
                  <a:lnTo>
                    <a:pt x="1332331" y="531495"/>
                  </a:lnTo>
                  <a:lnTo>
                    <a:pt x="1329563" y="530987"/>
                  </a:lnTo>
                  <a:lnTo>
                    <a:pt x="1257554" y="526796"/>
                  </a:lnTo>
                  <a:lnTo>
                    <a:pt x="1228979" y="526415"/>
                  </a:lnTo>
                  <a:lnTo>
                    <a:pt x="1179449" y="526415"/>
                  </a:lnTo>
                  <a:lnTo>
                    <a:pt x="700532" y="531495"/>
                  </a:lnTo>
                  <a:lnTo>
                    <a:pt x="658368" y="531495"/>
                  </a:lnTo>
                  <a:lnTo>
                    <a:pt x="464566" y="528320"/>
                  </a:lnTo>
                  <a:lnTo>
                    <a:pt x="20828" y="511683"/>
                  </a:lnTo>
                  <a:lnTo>
                    <a:pt x="20066" y="531495"/>
                  </a:lnTo>
                  <a:lnTo>
                    <a:pt x="464058" y="548005"/>
                  </a:lnTo>
                  <a:lnTo>
                    <a:pt x="658241" y="551307"/>
                  </a:lnTo>
                  <a:lnTo>
                    <a:pt x="700532" y="551307"/>
                  </a:lnTo>
                  <a:lnTo>
                    <a:pt x="1179449" y="546227"/>
                  </a:lnTo>
                  <a:lnTo>
                    <a:pt x="1228852" y="546227"/>
                  </a:lnTo>
                  <a:lnTo>
                    <a:pt x="1269873" y="546862"/>
                  </a:lnTo>
                  <a:lnTo>
                    <a:pt x="1315720" y="549275"/>
                  </a:lnTo>
                  <a:lnTo>
                    <a:pt x="1344422" y="557022"/>
                  </a:lnTo>
                  <a:lnTo>
                    <a:pt x="1346454" y="559181"/>
                  </a:lnTo>
                  <a:lnTo>
                    <a:pt x="1347216" y="559943"/>
                  </a:lnTo>
                  <a:lnTo>
                    <a:pt x="1347724" y="560197"/>
                  </a:lnTo>
                  <a:lnTo>
                    <a:pt x="1350010" y="562102"/>
                  </a:lnTo>
                  <a:lnTo>
                    <a:pt x="1350518" y="562356"/>
                  </a:lnTo>
                  <a:lnTo>
                    <a:pt x="1351026" y="562737"/>
                  </a:lnTo>
                  <a:lnTo>
                    <a:pt x="1355090" y="564769"/>
                  </a:lnTo>
                  <a:lnTo>
                    <a:pt x="1355471" y="565023"/>
                  </a:lnTo>
                  <a:lnTo>
                    <a:pt x="1355979" y="565277"/>
                  </a:lnTo>
                  <a:lnTo>
                    <a:pt x="1356487" y="565404"/>
                  </a:lnTo>
                  <a:lnTo>
                    <a:pt x="1358900" y="566166"/>
                  </a:lnTo>
                  <a:lnTo>
                    <a:pt x="1382268" y="569976"/>
                  </a:lnTo>
                  <a:lnTo>
                    <a:pt x="1388999" y="570611"/>
                  </a:lnTo>
                  <a:lnTo>
                    <a:pt x="1432052" y="572643"/>
                  </a:lnTo>
                  <a:lnTo>
                    <a:pt x="1472565" y="573659"/>
                  </a:lnTo>
                  <a:lnTo>
                    <a:pt x="1592326" y="575056"/>
                  </a:lnTo>
                  <a:lnTo>
                    <a:pt x="1618615" y="575183"/>
                  </a:lnTo>
                  <a:lnTo>
                    <a:pt x="1672844" y="575183"/>
                  </a:lnTo>
                  <a:lnTo>
                    <a:pt x="1729041" y="575056"/>
                  </a:lnTo>
                  <a:lnTo>
                    <a:pt x="1684528" y="601218"/>
                  </a:lnTo>
                  <a:lnTo>
                    <a:pt x="1679829" y="603885"/>
                  </a:lnTo>
                  <a:lnTo>
                    <a:pt x="1678305" y="609981"/>
                  </a:lnTo>
                  <a:lnTo>
                    <a:pt x="1680972" y="614680"/>
                  </a:lnTo>
                  <a:lnTo>
                    <a:pt x="1683766" y="619379"/>
                  </a:lnTo>
                  <a:lnTo>
                    <a:pt x="1689862" y="621030"/>
                  </a:lnTo>
                  <a:lnTo>
                    <a:pt x="1785239" y="564896"/>
                  </a:lnTo>
                  <a:close/>
                </a:path>
                <a:path w="1925954" h="2227579">
                  <a:moveTo>
                    <a:pt x="1925447" y="58420"/>
                  </a:moveTo>
                  <a:lnTo>
                    <a:pt x="1831467" y="0"/>
                  </a:lnTo>
                  <a:lnTo>
                    <a:pt x="1825371" y="1397"/>
                  </a:lnTo>
                  <a:lnTo>
                    <a:pt x="1822450" y="6096"/>
                  </a:lnTo>
                  <a:lnTo>
                    <a:pt x="1819656" y="10668"/>
                  </a:lnTo>
                  <a:lnTo>
                    <a:pt x="1821053" y="16764"/>
                  </a:lnTo>
                  <a:lnTo>
                    <a:pt x="1825625" y="19685"/>
                  </a:lnTo>
                  <a:lnTo>
                    <a:pt x="1869338" y="46888"/>
                  </a:lnTo>
                  <a:lnTo>
                    <a:pt x="1863979" y="46736"/>
                  </a:lnTo>
                  <a:lnTo>
                    <a:pt x="1803019" y="45720"/>
                  </a:lnTo>
                  <a:lnTo>
                    <a:pt x="1773174" y="45593"/>
                  </a:lnTo>
                  <a:lnTo>
                    <a:pt x="1743710" y="45974"/>
                  </a:lnTo>
                  <a:lnTo>
                    <a:pt x="1686814" y="47879"/>
                  </a:lnTo>
                  <a:lnTo>
                    <a:pt x="1632966" y="52451"/>
                  </a:lnTo>
                  <a:lnTo>
                    <a:pt x="1583182" y="60071"/>
                  </a:lnTo>
                  <a:lnTo>
                    <a:pt x="1537843" y="71374"/>
                  </a:lnTo>
                  <a:lnTo>
                    <a:pt x="1498092" y="87503"/>
                  </a:lnTo>
                  <a:lnTo>
                    <a:pt x="1467739" y="113157"/>
                  </a:lnTo>
                  <a:lnTo>
                    <a:pt x="1448308" y="165100"/>
                  </a:lnTo>
                  <a:lnTo>
                    <a:pt x="1442085" y="221615"/>
                  </a:lnTo>
                  <a:lnTo>
                    <a:pt x="1439799" y="239776"/>
                  </a:lnTo>
                  <a:lnTo>
                    <a:pt x="1428242" y="281305"/>
                  </a:lnTo>
                  <a:lnTo>
                    <a:pt x="1401953" y="313182"/>
                  </a:lnTo>
                  <a:lnTo>
                    <a:pt x="1362456" y="330073"/>
                  </a:lnTo>
                  <a:lnTo>
                    <a:pt x="1319149" y="335915"/>
                  </a:lnTo>
                  <a:lnTo>
                    <a:pt x="1284859" y="336804"/>
                  </a:lnTo>
                  <a:lnTo>
                    <a:pt x="1266190" y="336296"/>
                  </a:lnTo>
                  <a:lnTo>
                    <a:pt x="1226439" y="334137"/>
                  </a:lnTo>
                  <a:lnTo>
                    <a:pt x="1183767" y="330073"/>
                  </a:lnTo>
                  <a:lnTo>
                    <a:pt x="1091311" y="318897"/>
                  </a:lnTo>
                  <a:lnTo>
                    <a:pt x="980782" y="304165"/>
                  </a:lnTo>
                  <a:lnTo>
                    <a:pt x="942467" y="299339"/>
                  </a:lnTo>
                  <a:lnTo>
                    <a:pt x="891921" y="293624"/>
                  </a:lnTo>
                  <a:lnTo>
                    <a:pt x="841629" y="289052"/>
                  </a:lnTo>
                  <a:lnTo>
                    <a:pt x="792226" y="285877"/>
                  </a:lnTo>
                  <a:lnTo>
                    <a:pt x="744220" y="284353"/>
                  </a:lnTo>
                  <a:lnTo>
                    <a:pt x="720725" y="284607"/>
                  </a:lnTo>
                  <a:lnTo>
                    <a:pt x="675132" y="286639"/>
                  </a:lnTo>
                  <a:lnTo>
                    <a:pt x="610616" y="294386"/>
                  </a:lnTo>
                  <a:lnTo>
                    <a:pt x="568325" y="301117"/>
                  </a:lnTo>
                  <a:lnTo>
                    <a:pt x="526415" y="309372"/>
                  </a:lnTo>
                  <a:lnTo>
                    <a:pt x="484759" y="318516"/>
                  </a:lnTo>
                  <a:lnTo>
                    <a:pt x="443230" y="328803"/>
                  </a:lnTo>
                  <a:lnTo>
                    <a:pt x="402082" y="339852"/>
                  </a:lnTo>
                  <a:lnTo>
                    <a:pt x="361188" y="351917"/>
                  </a:lnTo>
                  <a:lnTo>
                    <a:pt x="320548" y="364871"/>
                  </a:lnTo>
                  <a:lnTo>
                    <a:pt x="279908" y="378333"/>
                  </a:lnTo>
                  <a:lnTo>
                    <a:pt x="239522" y="392430"/>
                  </a:lnTo>
                  <a:lnTo>
                    <a:pt x="159385" y="422148"/>
                  </a:lnTo>
                  <a:lnTo>
                    <a:pt x="0" y="485013"/>
                  </a:lnTo>
                  <a:lnTo>
                    <a:pt x="7366" y="503301"/>
                  </a:lnTo>
                  <a:lnTo>
                    <a:pt x="166497" y="440563"/>
                  </a:lnTo>
                  <a:lnTo>
                    <a:pt x="246380" y="411099"/>
                  </a:lnTo>
                  <a:lnTo>
                    <a:pt x="286512" y="397002"/>
                  </a:lnTo>
                  <a:lnTo>
                    <a:pt x="326771" y="383667"/>
                  </a:lnTo>
                  <a:lnTo>
                    <a:pt x="367157" y="370840"/>
                  </a:lnTo>
                  <a:lnTo>
                    <a:pt x="407670" y="358902"/>
                  </a:lnTo>
                  <a:lnTo>
                    <a:pt x="448437" y="347853"/>
                  </a:lnTo>
                  <a:lnTo>
                    <a:pt x="489458" y="337693"/>
                  </a:lnTo>
                  <a:lnTo>
                    <a:pt x="530606" y="328676"/>
                  </a:lnTo>
                  <a:lnTo>
                    <a:pt x="572135" y="320675"/>
                  </a:lnTo>
                  <a:lnTo>
                    <a:pt x="613791" y="313944"/>
                  </a:lnTo>
                  <a:lnTo>
                    <a:pt x="655828" y="308483"/>
                  </a:lnTo>
                  <a:lnTo>
                    <a:pt x="698881" y="305054"/>
                  </a:lnTo>
                  <a:lnTo>
                    <a:pt x="744347" y="304165"/>
                  </a:lnTo>
                  <a:lnTo>
                    <a:pt x="791718" y="305689"/>
                  </a:lnTo>
                  <a:lnTo>
                    <a:pt x="840359" y="308737"/>
                  </a:lnTo>
                  <a:lnTo>
                    <a:pt x="890143" y="313309"/>
                  </a:lnTo>
                  <a:lnTo>
                    <a:pt x="990346" y="325247"/>
                  </a:lnTo>
                  <a:lnTo>
                    <a:pt x="1088644" y="338582"/>
                  </a:lnTo>
                  <a:lnTo>
                    <a:pt x="1159002" y="347345"/>
                  </a:lnTo>
                  <a:lnTo>
                    <a:pt x="1203452" y="352044"/>
                  </a:lnTo>
                  <a:lnTo>
                    <a:pt x="1245362" y="355219"/>
                  </a:lnTo>
                  <a:lnTo>
                    <a:pt x="1284351" y="356616"/>
                  </a:lnTo>
                  <a:lnTo>
                    <a:pt x="1302512" y="356489"/>
                  </a:lnTo>
                  <a:lnTo>
                    <a:pt x="1351788" y="352298"/>
                  </a:lnTo>
                  <a:lnTo>
                    <a:pt x="1391793" y="341249"/>
                  </a:lnTo>
                  <a:lnTo>
                    <a:pt x="1401114" y="336804"/>
                  </a:lnTo>
                  <a:lnTo>
                    <a:pt x="1402715" y="336042"/>
                  </a:lnTo>
                  <a:lnTo>
                    <a:pt x="1435354" y="307975"/>
                  </a:lnTo>
                  <a:lnTo>
                    <a:pt x="1452880" y="272288"/>
                  </a:lnTo>
                  <a:lnTo>
                    <a:pt x="1461643" y="224028"/>
                  </a:lnTo>
                  <a:lnTo>
                    <a:pt x="1463421" y="204597"/>
                  </a:lnTo>
                  <a:lnTo>
                    <a:pt x="1465326" y="185928"/>
                  </a:lnTo>
                  <a:lnTo>
                    <a:pt x="1473962" y="143891"/>
                  </a:lnTo>
                  <a:lnTo>
                    <a:pt x="1500759" y="108712"/>
                  </a:lnTo>
                  <a:lnTo>
                    <a:pt x="1544574" y="90170"/>
                  </a:lnTo>
                  <a:lnTo>
                    <a:pt x="1587500" y="79375"/>
                  </a:lnTo>
                  <a:lnTo>
                    <a:pt x="1635493" y="72136"/>
                  </a:lnTo>
                  <a:lnTo>
                    <a:pt x="1688211" y="67691"/>
                  </a:lnTo>
                  <a:lnTo>
                    <a:pt x="1744218" y="65659"/>
                  </a:lnTo>
                  <a:lnTo>
                    <a:pt x="1803514" y="65544"/>
                  </a:lnTo>
                  <a:lnTo>
                    <a:pt x="1863598" y="66548"/>
                  </a:lnTo>
                  <a:lnTo>
                    <a:pt x="1868970" y="66700"/>
                  </a:lnTo>
                  <a:lnTo>
                    <a:pt x="1818894" y="94107"/>
                  </a:lnTo>
                  <a:lnTo>
                    <a:pt x="1817116" y="100076"/>
                  </a:lnTo>
                  <a:lnTo>
                    <a:pt x="1819783" y="104902"/>
                  </a:lnTo>
                  <a:lnTo>
                    <a:pt x="1822323" y="109728"/>
                  </a:lnTo>
                  <a:lnTo>
                    <a:pt x="1828419" y="111506"/>
                  </a:lnTo>
                  <a:lnTo>
                    <a:pt x="1908492" y="67691"/>
                  </a:lnTo>
                  <a:lnTo>
                    <a:pt x="1925447" y="584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3320033" y="3480054"/>
              <a:ext cx="635" cy="467995"/>
            </a:xfrm>
            <a:custGeom>
              <a:avLst/>
              <a:gdLst/>
              <a:ahLst/>
              <a:cxnLst/>
              <a:rect l="l" t="t" r="r" b="b"/>
              <a:pathLst>
                <a:path w="635" h="467995">
                  <a:moveTo>
                    <a:pt x="0" y="0"/>
                  </a:moveTo>
                  <a:lnTo>
                    <a:pt x="635" y="467741"/>
                  </a:lnTo>
                </a:path>
              </a:pathLst>
            </a:custGeom>
            <a:ln w="1981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4677917" y="3214877"/>
            <a:ext cx="15875" cy="780415"/>
          </a:xfrm>
          <a:custGeom>
            <a:avLst/>
            <a:gdLst/>
            <a:ahLst/>
            <a:cxnLst/>
            <a:rect l="l" t="t" r="r" b="b"/>
            <a:pathLst>
              <a:path w="15875" h="780414">
                <a:moveTo>
                  <a:pt x="15875" y="0"/>
                </a:moveTo>
                <a:lnTo>
                  <a:pt x="0" y="780034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3556253" y="2234057"/>
            <a:ext cx="753110" cy="111760"/>
          </a:xfrm>
          <a:custGeom>
            <a:avLst/>
            <a:gdLst/>
            <a:ahLst/>
            <a:cxnLst/>
            <a:rect l="l" t="t" r="r" b="b"/>
            <a:pathLst>
              <a:path w="753110" h="111760">
                <a:moveTo>
                  <a:pt x="713504" y="55752"/>
                </a:moveTo>
                <a:lnTo>
                  <a:pt x="651891" y="91693"/>
                </a:lnTo>
                <a:lnTo>
                  <a:pt x="647192" y="94360"/>
                </a:lnTo>
                <a:lnTo>
                  <a:pt x="645668" y="100456"/>
                </a:lnTo>
                <a:lnTo>
                  <a:pt x="648335" y="105155"/>
                </a:lnTo>
                <a:lnTo>
                  <a:pt x="651129" y="109981"/>
                </a:lnTo>
                <a:lnTo>
                  <a:pt x="657225" y="111505"/>
                </a:lnTo>
                <a:lnTo>
                  <a:pt x="661924" y="108712"/>
                </a:lnTo>
                <a:lnTo>
                  <a:pt x="735847" y="65658"/>
                </a:lnTo>
                <a:lnTo>
                  <a:pt x="733171" y="65658"/>
                </a:lnTo>
                <a:lnTo>
                  <a:pt x="733171" y="64262"/>
                </a:lnTo>
                <a:lnTo>
                  <a:pt x="728091" y="64262"/>
                </a:lnTo>
                <a:lnTo>
                  <a:pt x="713504" y="55752"/>
                </a:lnTo>
                <a:close/>
              </a:path>
              <a:path w="753110" h="111760">
                <a:moveTo>
                  <a:pt x="696522" y="45846"/>
                </a:moveTo>
                <a:lnTo>
                  <a:pt x="647954" y="45846"/>
                </a:lnTo>
                <a:lnTo>
                  <a:pt x="614299" y="45973"/>
                </a:lnTo>
                <a:lnTo>
                  <a:pt x="521081" y="46100"/>
                </a:lnTo>
                <a:lnTo>
                  <a:pt x="445262" y="46100"/>
                </a:lnTo>
                <a:lnTo>
                  <a:pt x="434848" y="46227"/>
                </a:lnTo>
                <a:lnTo>
                  <a:pt x="416179" y="46227"/>
                </a:lnTo>
                <a:lnTo>
                  <a:pt x="408178" y="46354"/>
                </a:lnTo>
                <a:lnTo>
                  <a:pt x="380619" y="46354"/>
                </a:lnTo>
                <a:lnTo>
                  <a:pt x="377317" y="46481"/>
                </a:lnTo>
                <a:lnTo>
                  <a:pt x="374650" y="46481"/>
                </a:lnTo>
                <a:lnTo>
                  <a:pt x="373507" y="46608"/>
                </a:lnTo>
                <a:lnTo>
                  <a:pt x="362585" y="46608"/>
                </a:lnTo>
                <a:lnTo>
                  <a:pt x="357124" y="46735"/>
                </a:lnTo>
                <a:lnTo>
                  <a:pt x="335280" y="46735"/>
                </a:lnTo>
                <a:lnTo>
                  <a:pt x="326390" y="46862"/>
                </a:lnTo>
                <a:lnTo>
                  <a:pt x="230886" y="46989"/>
                </a:lnTo>
                <a:lnTo>
                  <a:pt x="104521" y="47116"/>
                </a:lnTo>
                <a:lnTo>
                  <a:pt x="0" y="47116"/>
                </a:lnTo>
                <a:lnTo>
                  <a:pt x="0" y="66928"/>
                </a:lnTo>
                <a:lnTo>
                  <a:pt x="104521" y="66928"/>
                </a:lnTo>
                <a:lnTo>
                  <a:pt x="230886" y="66801"/>
                </a:lnTo>
                <a:lnTo>
                  <a:pt x="283591" y="66675"/>
                </a:lnTo>
                <a:lnTo>
                  <a:pt x="295401" y="66547"/>
                </a:lnTo>
                <a:lnTo>
                  <a:pt x="357124" y="66547"/>
                </a:lnTo>
                <a:lnTo>
                  <a:pt x="362838" y="66420"/>
                </a:lnTo>
                <a:lnTo>
                  <a:pt x="373507" y="66420"/>
                </a:lnTo>
                <a:lnTo>
                  <a:pt x="375793" y="66293"/>
                </a:lnTo>
                <a:lnTo>
                  <a:pt x="376300" y="66293"/>
                </a:lnTo>
                <a:lnTo>
                  <a:pt x="378587" y="66166"/>
                </a:lnTo>
                <a:lnTo>
                  <a:pt x="408178" y="66166"/>
                </a:lnTo>
                <a:lnTo>
                  <a:pt x="416433" y="66039"/>
                </a:lnTo>
                <a:lnTo>
                  <a:pt x="434848" y="66039"/>
                </a:lnTo>
                <a:lnTo>
                  <a:pt x="445516" y="65912"/>
                </a:lnTo>
                <a:lnTo>
                  <a:pt x="480568" y="65912"/>
                </a:lnTo>
                <a:lnTo>
                  <a:pt x="614299" y="65785"/>
                </a:lnTo>
                <a:lnTo>
                  <a:pt x="696522" y="65658"/>
                </a:lnTo>
                <a:lnTo>
                  <a:pt x="713504" y="55752"/>
                </a:lnTo>
                <a:lnTo>
                  <a:pt x="696522" y="45846"/>
                </a:lnTo>
                <a:close/>
              </a:path>
              <a:path w="753110" h="111760">
                <a:moveTo>
                  <a:pt x="335534" y="66547"/>
                </a:moveTo>
                <a:lnTo>
                  <a:pt x="295401" y="66547"/>
                </a:lnTo>
                <a:lnTo>
                  <a:pt x="306450" y="66675"/>
                </a:lnTo>
                <a:lnTo>
                  <a:pt x="326390" y="66675"/>
                </a:lnTo>
                <a:lnTo>
                  <a:pt x="335534" y="66547"/>
                </a:lnTo>
                <a:close/>
              </a:path>
              <a:path w="753110" h="111760">
                <a:moveTo>
                  <a:pt x="550672" y="65785"/>
                </a:moveTo>
                <a:lnTo>
                  <a:pt x="493649" y="65785"/>
                </a:lnTo>
                <a:lnTo>
                  <a:pt x="521081" y="65912"/>
                </a:lnTo>
                <a:lnTo>
                  <a:pt x="550672" y="65785"/>
                </a:lnTo>
                <a:close/>
              </a:path>
              <a:path w="753110" h="111760">
                <a:moveTo>
                  <a:pt x="735847" y="45846"/>
                </a:moveTo>
                <a:lnTo>
                  <a:pt x="733171" y="45846"/>
                </a:lnTo>
                <a:lnTo>
                  <a:pt x="733171" y="65658"/>
                </a:lnTo>
                <a:lnTo>
                  <a:pt x="735847" y="65658"/>
                </a:lnTo>
                <a:lnTo>
                  <a:pt x="752856" y="55752"/>
                </a:lnTo>
                <a:lnTo>
                  <a:pt x="735847" y="45846"/>
                </a:lnTo>
                <a:close/>
              </a:path>
              <a:path w="753110" h="111760">
                <a:moveTo>
                  <a:pt x="728091" y="47243"/>
                </a:moveTo>
                <a:lnTo>
                  <a:pt x="713504" y="55752"/>
                </a:lnTo>
                <a:lnTo>
                  <a:pt x="728091" y="64262"/>
                </a:lnTo>
                <a:lnTo>
                  <a:pt x="728091" y="47243"/>
                </a:lnTo>
                <a:close/>
              </a:path>
              <a:path w="753110" h="111760">
                <a:moveTo>
                  <a:pt x="733171" y="47243"/>
                </a:moveTo>
                <a:lnTo>
                  <a:pt x="728091" y="47243"/>
                </a:lnTo>
                <a:lnTo>
                  <a:pt x="728091" y="64262"/>
                </a:lnTo>
                <a:lnTo>
                  <a:pt x="733171" y="64262"/>
                </a:lnTo>
                <a:lnTo>
                  <a:pt x="733171" y="47243"/>
                </a:lnTo>
                <a:close/>
              </a:path>
              <a:path w="753110" h="111760">
                <a:moveTo>
                  <a:pt x="657225" y="0"/>
                </a:moveTo>
                <a:lnTo>
                  <a:pt x="651129" y="1523"/>
                </a:lnTo>
                <a:lnTo>
                  <a:pt x="648335" y="6350"/>
                </a:lnTo>
                <a:lnTo>
                  <a:pt x="645668" y="11048"/>
                </a:lnTo>
                <a:lnTo>
                  <a:pt x="647192" y="17144"/>
                </a:lnTo>
                <a:lnTo>
                  <a:pt x="651891" y="19812"/>
                </a:lnTo>
                <a:lnTo>
                  <a:pt x="713504" y="55752"/>
                </a:lnTo>
                <a:lnTo>
                  <a:pt x="728091" y="47243"/>
                </a:lnTo>
                <a:lnTo>
                  <a:pt x="733171" y="47243"/>
                </a:lnTo>
                <a:lnTo>
                  <a:pt x="733171" y="45846"/>
                </a:lnTo>
                <a:lnTo>
                  <a:pt x="735847" y="45846"/>
                </a:lnTo>
                <a:lnTo>
                  <a:pt x="661924" y="2793"/>
                </a:lnTo>
                <a:lnTo>
                  <a:pt x="6572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3906646" y="2927476"/>
            <a:ext cx="404495" cy="173355"/>
          </a:xfrm>
          <a:custGeom>
            <a:avLst/>
            <a:gdLst/>
            <a:ahLst/>
            <a:cxnLst/>
            <a:rect l="l" t="t" r="r" b="b"/>
            <a:pathLst>
              <a:path w="404495" h="173355">
                <a:moveTo>
                  <a:pt x="210477" y="115697"/>
                </a:moveTo>
                <a:lnTo>
                  <a:pt x="186308" y="115697"/>
                </a:lnTo>
                <a:lnTo>
                  <a:pt x="185038" y="116586"/>
                </a:lnTo>
                <a:lnTo>
                  <a:pt x="149478" y="132714"/>
                </a:lnTo>
                <a:lnTo>
                  <a:pt x="106552" y="143383"/>
                </a:lnTo>
                <a:lnTo>
                  <a:pt x="55499" y="150749"/>
                </a:lnTo>
                <a:lnTo>
                  <a:pt x="0" y="153415"/>
                </a:lnTo>
                <a:lnTo>
                  <a:pt x="253" y="173227"/>
                </a:lnTo>
                <a:lnTo>
                  <a:pt x="57023" y="170561"/>
                </a:lnTo>
                <a:lnTo>
                  <a:pt x="109981" y="162940"/>
                </a:lnTo>
                <a:lnTo>
                  <a:pt x="155193" y="151764"/>
                </a:lnTo>
                <a:lnTo>
                  <a:pt x="197612" y="131952"/>
                </a:lnTo>
                <a:lnTo>
                  <a:pt x="198119" y="131572"/>
                </a:lnTo>
                <a:lnTo>
                  <a:pt x="198500" y="131318"/>
                </a:lnTo>
                <a:lnTo>
                  <a:pt x="203835" y="126364"/>
                </a:lnTo>
                <a:lnTo>
                  <a:pt x="204469" y="125857"/>
                </a:lnTo>
                <a:lnTo>
                  <a:pt x="204977" y="125222"/>
                </a:lnTo>
                <a:lnTo>
                  <a:pt x="205358" y="124587"/>
                </a:lnTo>
                <a:lnTo>
                  <a:pt x="209295" y="118745"/>
                </a:lnTo>
                <a:lnTo>
                  <a:pt x="209676" y="117983"/>
                </a:lnTo>
                <a:lnTo>
                  <a:pt x="210057" y="117094"/>
                </a:lnTo>
                <a:lnTo>
                  <a:pt x="210477" y="115697"/>
                </a:lnTo>
                <a:close/>
              </a:path>
              <a:path w="404495" h="173355">
                <a:moveTo>
                  <a:pt x="185150" y="116484"/>
                </a:moveTo>
                <a:lnTo>
                  <a:pt x="185001" y="116586"/>
                </a:lnTo>
                <a:lnTo>
                  <a:pt x="185150" y="116484"/>
                </a:lnTo>
                <a:close/>
              </a:path>
              <a:path w="404495" h="173355">
                <a:moveTo>
                  <a:pt x="186308" y="115697"/>
                </a:moveTo>
                <a:lnTo>
                  <a:pt x="185150" y="116484"/>
                </a:lnTo>
                <a:lnTo>
                  <a:pt x="186308" y="115697"/>
                </a:lnTo>
                <a:close/>
              </a:path>
              <a:path w="404495" h="173355">
                <a:moveTo>
                  <a:pt x="189664" y="112390"/>
                </a:moveTo>
                <a:lnTo>
                  <a:pt x="185150" y="116484"/>
                </a:lnTo>
                <a:lnTo>
                  <a:pt x="186308" y="115697"/>
                </a:lnTo>
                <a:lnTo>
                  <a:pt x="210477" y="115697"/>
                </a:lnTo>
                <a:lnTo>
                  <a:pt x="210819" y="114553"/>
                </a:lnTo>
                <a:lnTo>
                  <a:pt x="211074" y="113792"/>
                </a:lnTo>
                <a:lnTo>
                  <a:pt x="211150" y="113411"/>
                </a:lnTo>
                <a:lnTo>
                  <a:pt x="188975" y="113411"/>
                </a:lnTo>
                <a:lnTo>
                  <a:pt x="189664" y="112390"/>
                </a:lnTo>
                <a:close/>
              </a:path>
              <a:path w="404495" h="173355">
                <a:moveTo>
                  <a:pt x="190500" y="111633"/>
                </a:moveTo>
                <a:lnTo>
                  <a:pt x="189664" y="112390"/>
                </a:lnTo>
                <a:lnTo>
                  <a:pt x="188975" y="113411"/>
                </a:lnTo>
                <a:lnTo>
                  <a:pt x="190500" y="111633"/>
                </a:lnTo>
                <a:close/>
              </a:path>
              <a:path w="404495" h="173355">
                <a:moveTo>
                  <a:pt x="211412" y="111633"/>
                </a:moveTo>
                <a:lnTo>
                  <a:pt x="190500" y="111633"/>
                </a:lnTo>
                <a:lnTo>
                  <a:pt x="188975" y="113411"/>
                </a:lnTo>
                <a:lnTo>
                  <a:pt x="211150" y="113411"/>
                </a:lnTo>
                <a:lnTo>
                  <a:pt x="211327" y="112522"/>
                </a:lnTo>
                <a:lnTo>
                  <a:pt x="211412" y="111633"/>
                </a:lnTo>
                <a:close/>
              </a:path>
              <a:path w="404495" h="173355">
                <a:moveTo>
                  <a:pt x="191681" y="109402"/>
                </a:moveTo>
                <a:lnTo>
                  <a:pt x="189664" y="112390"/>
                </a:lnTo>
                <a:lnTo>
                  <a:pt x="190500" y="111633"/>
                </a:lnTo>
                <a:lnTo>
                  <a:pt x="211412" y="111633"/>
                </a:lnTo>
                <a:lnTo>
                  <a:pt x="211485" y="110871"/>
                </a:lnTo>
                <a:lnTo>
                  <a:pt x="191262" y="110871"/>
                </a:lnTo>
                <a:lnTo>
                  <a:pt x="191681" y="109402"/>
                </a:lnTo>
                <a:close/>
              </a:path>
              <a:path w="404495" h="173355">
                <a:moveTo>
                  <a:pt x="387175" y="44703"/>
                </a:moveTo>
                <a:lnTo>
                  <a:pt x="383920" y="44703"/>
                </a:lnTo>
                <a:lnTo>
                  <a:pt x="384937" y="64388"/>
                </a:lnTo>
                <a:lnTo>
                  <a:pt x="367156" y="65405"/>
                </a:lnTo>
                <a:lnTo>
                  <a:pt x="348995" y="66801"/>
                </a:lnTo>
                <a:lnTo>
                  <a:pt x="344375" y="67297"/>
                </a:lnTo>
                <a:lnTo>
                  <a:pt x="303911" y="91821"/>
                </a:lnTo>
                <a:lnTo>
                  <a:pt x="299212" y="94614"/>
                </a:lnTo>
                <a:lnTo>
                  <a:pt x="297688" y="100711"/>
                </a:lnTo>
                <a:lnTo>
                  <a:pt x="300481" y="105410"/>
                </a:lnTo>
                <a:lnTo>
                  <a:pt x="303402" y="109982"/>
                </a:lnTo>
                <a:lnTo>
                  <a:pt x="309499" y="111506"/>
                </a:lnTo>
                <a:lnTo>
                  <a:pt x="319947" y="105156"/>
                </a:lnTo>
                <a:lnTo>
                  <a:pt x="404113" y="54228"/>
                </a:lnTo>
                <a:lnTo>
                  <a:pt x="387175" y="44703"/>
                </a:lnTo>
                <a:close/>
              </a:path>
              <a:path w="404495" h="173355">
                <a:moveTo>
                  <a:pt x="191734" y="109324"/>
                </a:moveTo>
                <a:lnTo>
                  <a:pt x="191262" y="110871"/>
                </a:lnTo>
                <a:lnTo>
                  <a:pt x="191670" y="109963"/>
                </a:lnTo>
                <a:lnTo>
                  <a:pt x="191734" y="109324"/>
                </a:lnTo>
                <a:close/>
              </a:path>
              <a:path w="404495" h="173355">
                <a:moveTo>
                  <a:pt x="211541" y="108331"/>
                </a:moveTo>
                <a:lnTo>
                  <a:pt x="192404" y="108331"/>
                </a:lnTo>
                <a:lnTo>
                  <a:pt x="191719" y="109855"/>
                </a:lnTo>
                <a:lnTo>
                  <a:pt x="191642" y="110236"/>
                </a:lnTo>
                <a:lnTo>
                  <a:pt x="191262" y="110871"/>
                </a:lnTo>
                <a:lnTo>
                  <a:pt x="211485" y="110871"/>
                </a:lnTo>
                <a:lnTo>
                  <a:pt x="211581" y="109855"/>
                </a:lnTo>
                <a:lnTo>
                  <a:pt x="211658" y="109347"/>
                </a:lnTo>
                <a:lnTo>
                  <a:pt x="211454" y="109347"/>
                </a:lnTo>
                <a:lnTo>
                  <a:pt x="211074" y="109220"/>
                </a:lnTo>
                <a:lnTo>
                  <a:pt x="211541" y="108331"/>
                </a:lnTo>
                <a:close/>
              </a:path>
              <a:path w="404495" h="173355">
                <a:moveTo>
                  <a:pt x="191670" y="109963"/>
                </a:moveTo>
                <a:lnTo>
                  <a:pt x="191547" y="110236"/>
                </a:lnTo>
                <a:lnTo>
                  <a:pt x="191670" y="109963"/>
                </a:lnTo>
                <a:close/>
              </a:path>
              <a:path w="404495" h="173355">
                <a:moveTo>
                  <a:pt x="191844" y="109161"/>
                </a:moveTo>
                <a:lnTo>
                  <a:pt x="191734" y="109324"/>
                </a:lnTo>
                <a:lnTo>
                  <a:pt x="191670" y="109963"/>
                </a:lnTo>
                <a:lnTo>
                  <a:pt x="191844" y="109161"/>
                </a:lnTo>
                <a:close/>
              </a:path>
              <a:path w="404495" h="173355">
                <a:moveTo>
                  <a:pt x="192404" y="108331"/>
                </a:moveTo>
                <a:lnTo>
                  <a:pt x="191844" y="109161"/>
                </a:lnTo>
                <a:lnTo>
                  <a:pt x="191711" y="109873"/>
                </a:lnTo>
                <a:lnTo>
                  <a:pt x="192404" y="108331"/>
                </a:lnTo>
                <a:close/>
              </a:path>
              <a:path w="404495" h="173355">
                <a:moveTo>
                  <a:pt x="211849" y="108070"/>
                </a:moveTo>
                <a:lnTo>
                  <a:pt x="211729" y="108248"/>
                </a:lnTo>
                <a:lnTo>
                  <a:pt x="211454" y="109347"/>
                </a:lnTo>
                <a:lnTo>
                  <a:pt x="211810" y="108331"/>
                </a:lnTo>
                <a:lnTo>
                  <a:pt x="211849" y="108070"/>
                </a:lnTo>
                <a:close/>
              </a:path>
              <a:path w="404495" h="173355">
                <a:moveTo>
                  <a:pt x="211810" y="108331"/>
                </a:moveTo>
                <a:lnTo>
                  <a:pt x="211454" y="109347"/>
                </a:lnTo>
                <a:lnTo>
                  <a:pt x="211658" y="109347"/>
                </a:lnTo>
                <a:lnTo>
                  <a:pt x="211810" y="108331"/>
                </a:lnTo>
                <a:close/>
              </a:path>
              <a:path w="404495" h="173355">
                <a:moveTo>
                  <a:pt x="192024" y="108203"/>
                </a:moveTo>
                <a:lnTo>
                  <a:pt x="191750" y="109161"/>
                </a:lnTo>
                <a:lnTo>
                  <a:pt x="191734" y="109324"/>
                </a:lnTo>
                <a:lnTo>
                  <a:pt x="191844" y="109161"/>
                </a:lnTo>
                <a:lnTo>
                  <a:pt x="192024" y="108203"/>
                </a:lnTo>
                <a:close/>
              </a:path>
              <a:path w="404495" h="173355">
                <a:moveTo>
                  <a:pt x="211860" y="107726"/>
                </a:moveTo>
                <a:lnTo>
                  <a:pt x="211074" y="109220"/>
                </a:lnTo>
                <a:lnTo>
                  <a:pt x="211674" y="108331"/>
                </a:lnTo>
                <a:lnTo>
                  <a:pt x="211774" y="108070"/>
                </a:lnTo>
                <a:lnTo>
                  <a:pt x="211860" y="107726"/>
                </a:lnTo>
                <a:close/>
              </a:path>
              <a:path w="404495" h="173355">
                <a:moveTo>
                  <a:pt x="211729" y="108248"/>
                </a:moveTo>
                <a:lnTo>
                  <a:pt x="211074" y="109220"/>
                </a:lnTo>
                <a:lnTo>
                  <a:pt x="211486" y="109220"/>
                </a:lnTo>
                <a:lnTo>
                  <a:pt x="211729" y="108248"/>
                </a:lnTo>
                <a:close/>
              </a:path>
              <a:path w="404495" h="173355">
                <a:moveTo>
                  <a:pt x="350304" y="46732"/>
                </a:moveTo>
                <a:lnTo>
                  <a:pt x="310641" y="51562"/>
                </a:lnTo>
                <a:lnTo>
                  <a:pt x="262254" y="61722"/>
                </a:lnTo>
                <a:lnTo>
                  <a:pt x="223774" y="75311"/>
                </a:lnTo>
                <a:lnTo>
                  <a:pt x="205866" y="85725"/>
                </a:lnTo>
                <a:lnTo>
                  <a:pt x="205486" y="85978"/>
                </a:lnTo>
                <a:lnTo>
                  <a:pt x="205104" y="86360"/>
                </a:lnTo>
                <a:lnTo>
                  <a:pt x="199643" y="91312"/>
                </a:lnTo>
                <a:lnTo>
                  <a:pt x="199136" y="91821"/>
                </a:lnTo>
                <a:lnTo>
                  <a:pt x="193414" y="100964"/>
                </a:lnTo>
                <a:lnTo>
                  <a:pt x="192658" y="103124"/>
                </a:lnTo>
                <a:lnTo>
                  <a:pt x="192404" y="103759"/>
                </a:lnTo>
                <a:lnTo>
                  <a:pt x="192150" y="105156"/>
                </a:lnTo>
                <a:lnTo>
                  <a:pt x="191750" y="109161"/>
                </a:lnTo>
                <a:lnTo>
                  <a:pt x="192024" y="108203"/>
                </a:lnTo>
                <a:lnTo>
                  <a:pt x="211608" y="108203"/>
                </a:lnTo>
                <a:lnTo>
                  <a:pt x="211762" y="107910"/>
                </a:lnTo>
                <a:lnTo>
                  <a:pt x="211887" y="107616"/>
                </a:lnTo>
                <a:lnTo>
                  <a:pt x="211962" y="107314"/>
                </a:lnTo>
                <a:lnTo>
                  <a:pt x="212343" y="106807"/>
                </a:lnTo>
                <a:lnTo>
                  <a:pt x="212702" y="106807"/>
                </a:lnTo>
                <a:lnTo>
                  <a:pt x="213302" y="105918"/>
                </a:lnTo>
                <a:lnTo>
                  <a:pt x="212978" y="105918"/>
                </a:lnTo>
                <a:lnTo>
                  <a:pt x="214502" y="104139"/>
                </a:lnTo>
                <a:lnTo>
                  <a:pt x="214939" y="104139"/>
                </a:lnTo>
                <a:lnTo>
                  <a:pt x="217319" y="101981"/>
                </a:lnTo>
                <a:lnTo>
                  <a:pt x="217169" y="101981"/>
                </a:lnTo>
                <a:lnTo>
                  <a:pt x="218439" y="100964"/>
                </a:lnTo>
                <a:lnTo>
                  <a:pt x="218747" y="100964"/>
                </a:lnTo>
                <a:lnTo>
                  <a:pt x="224662" y="97155"/>
                </a:lnTo>
                <a:lnTo>
                  <a:pt x="267842" y="80772"/>
                </a:lnTo>
                <a:lnTo>
                  <a:pt x="314070" y="71120"/>
                </a:lnTo>
                <a:lnTo>
                  <a:pt x="344375" y="67297"/>
                </a:lnTo>
                <a:lnTo>
                  <a:pt x="364813" y="54910"/>
                </a:lnTo>
                <a:lnTo>
                  <a:pt x="350304" y="46732"/>
                </a:lnTo>
                <a:close/>
              </a:path>
              <a:path w="404495" h="173355">
                <a:moveTo>
                  <a:pt x="211608" y="108203"/>
                </a:moveTo>
                <a:lnTo>
                  <a:pt x="192024" y="108203"/>
                </a:lnTo>
                <a:lnTo>
                  <a:pt x="191844" y="109161"/>
                </a:lnTo>
                <a:lnTo>
                  <a:pt x="192404" y="108331"/>
                </a:lnTo>
                <a:lnTo>
                  <a:pt x="211541" y="108331"/>
                </a:lnTo>
                <a:lnTo>
                  <a:pt x="211608" y="108203"/>
                </a:lnTo>
                <a:close/>
              </a:path>
              <a:path w="404495" h="173355">
                <a:moveTo>
                  <a:pt x="211957" y="107910"/>
                </a:moveTo>
                <a:lnTo>
                  <a:pt x="211849" y="108070"/>
                </a:lnTo>
                <a:lnTo>
                  <a:pt x="211810" y="108331"/>
                </a:lnTo>
                <a:lnTo>
                  <a:pt x="211957" y="107910"/>
                </a:lnTo>
                <a:close/>
              </a:path>
              <a:path w="404495" h="173355">
                <a:moveTo>
                  <a:pt x="211917" y="107616"/>
                </a:moveTo>
                <a:lnTo>
                  <a:pt x="211814" y="107910"/>
                </a:lnTo>
                <a:lnTo>
                  <a:pt x="211729" y="108248"/>
                </a:lnTo>
                <a:lnTo>
                  <a:pt x="211849" y="108070"/>
                </a:lnTo>
                <a:lnTo>
                  <a:pt x="211917" y="107616"/>
                </a:lnTo>
                <a:close/>
              </a:path>
              <a:path w="404495" h="173355">
                <a:moveTo>
                  <a:pt x="212343" y="106807"/>
                </a:moveTo>
                <a:lnTo>
                  <a:pt x="211917" y="107616"/>
                </a:lnTo>
                <a:lnTo>
                  <a:pt x="211849" y="108070"/>
                </a:lnTo>
                <a:lnTo>
                  <a:pt x="211957" y="107910"/>
                </a:lnTo>
                <a:lnTo>
                  <a:pt x="212343" y="106807"/>
                </a:lnTo>
                <a:close/>
              </a:path>
              <a:path w="404495" h="173355">
                <a:moveTo>
                  <a:pt x="212702" y="106807"/>
                </a:moveTo>
                <a:lnTo>
                  <a:pt x="212343" y="106807"/>
                </a:lnTo>
                <a:lnTo>
                  <a:pt x="211957" y="107910"/>
                </a:lnTo>
                <a:lnTo>
                  <a:pt x="212702" y="106807"/>
                </a:lnTo>
                <a:close/>
              </a:path>
              <a:path w="404495" h="173355">
                <a:moveTo>
                  <a:pt x="212076" y="107314"/>
                </a:moveTo>
                <a:lnTo>
                  <a:pt x="211917" y="107616"/>
                </a:lnTo>
                <a:lnTo>
                  <a:pt x="212076" y="107314"/>
                </a:lnTo>
                <a:close/>
              </a:path>
              <a:path w="404495" h="173355">
                <a:moveTo>
                  <a:pt x="214502" y="104139"/>
                </a:moveTo>
                <a:lnTo>
                  <a:pt x="212978" y="105918"/>
                </a:lnTo>
                <a:lnTo>
                  <a:pt x="213817" y="105156"/>
                </a:lnTo>
                <a:lnTo>
                  <a:pt x="214502" y="104139"/>
                </a:lnTo>
                <a:close/>
              </a:path>
              <a:path w="404495" h="173355">
                <a:moveTo>
                  <a:pt x="213814" y="105160"/>
                </a:moveTo>
                <a:lnTo>
                  <a:pt x="212978" y="105918"/>
                </a:lnTo>
                <a:lnTo>
                  <a:pt x="213302" y="105918"/>
                </a:lnTo>
                <a:lnTo>
                  <a:pt x="213814" y="105160"/>
                </a:lnTo>
                <a:close/>
              </a:path>
              <a:path w="404495" h="173355">
                <a:moveTo>
                  <a:pt x="214939" y="104139"/>
                </a:moveTo>
                <a:lnTo>
                  <a:pt x="214502" y="104139"/>
                </a:lnTo>
                <a:lnTo>
                  <a:pt x="213814" y="105160"/>
                </a:lnTo>
                <a:lnTo>
                  <a:pt x="214939" y="104139"/>
                </a:lnTo>
                <a:close/>
              </a:path>
              <a:path w="404495" h="173355">
                <a:moveTo>
                  <a:pt x="218439" y="100964"/>
                </a:moveTo>
                <a:lnTo>
                  <a:pt x="217169" y="101981"/>
                </a:lnTo>
                <a:lnTo>
                  <a:pt x="217686" y="101648"/>
                </a:lnTo>
                <a:lnTo>
                  <a:pt x="218439" y="100964"/>
                </a:lnTo>
                <a:close/>
              </a:path>
              <a:path w="404495" h="173355">
                <a:moveTo>
                  <a:pt x="217686" y="101648"/>
                </a:moveTo>
                <a:lnTo>
                  <a:pt x="217169" y="101981"/>
                </a:lnTo>
                <a:lnTo>
                  <a:pt x="217319" y="101981"/>
                </a:lnTo>
                <a:lnTo>
                  <a:pt x="217686" y="101648"/>
                </a:lnTo>
                <a:close/>
              </a:path>
              <a:path w="404495" h="173355">
                <a:moveTo>
                  <a:pt x="218747" y="100964"/>
                </a:moveTo>
                <a:lnTo>
                  <a:pt x="218439" y="100964"/>
                </a:lnTo>
                <a:lnTo>
                  <a:pt x="217686" y="101648"/>
                </a:lnTo>
                <a:lnTo>
                  <a:pt x="218747" y="100964"/>
                </a:lnTo>
                <a:close/>
              </a:path>
              <a:path w="404495" h="173355">
                <a:moveTo>
                  <a:pt x="364813" y="54910"/>
                </a:moveTo>
                <a:lnTo>
                  <a:pt x="344375" y="67297"/>
                </a:lnTo>
                <a:lnTo>
                  <a:pt x="348995" y="66801"/>
                </a:lnTo>
                <a:lnTo>
                  <a:pt x="367156" y="65405"/>
                </a:lnTo>
                <a:lnTo>
                  <a:pt x="384937" y="64388"/>
                </a:lnTo>
                <a:lnTo>
                  <a:pt x="384878" y="63246"/>
                </a:lnTo>
                <a:lnTo>
                  <a:pt x="379602" y="63246"/>
                </a:lnTo>
                <a:lnTo>
                  <a:pt x="364813" y="54910"/>
                </a:lnTo>
                <a:close/>
              </a:path>
              <a:path w="404495" h="173355">
                <a:moveTo>
                  <a:pt x="379349" y="46100"/>
                </a:moveTo>
                <a:lnTo>
                  <a:pt x="364813" y="54910"/>
                </a:lnTo>
                <a:lnTo>
                  <a:pt x="379602" y="63246"/>
                </a:lnTo>
                <a:lnTo>
                  <a:pt x="379349" y="46100"/>
                </a:lnTo>
                <a:close/>
              </a:path>
              <a:path w="404495" h="173355">
                <a:moveTo>
                  <a:pt x="383993" y="46100"/>
                </a:moveTo>
                <a:lnTo>
                  <a:pt x="379349" y="46100"/>
                </a:lnTo>
                <a:lnTo>
                  <a:pt x="379602" y="63246"/>
                </a:lnTo>
                <a:lnTo>
                  <a:pt x="384878" y="63246"/>
                </a:lnTo>
                <a:lnTo>
                  <a:pt x="383993" y="46100"/>
                </a:lnTo>
                <a:close/>
              </a:path>
              <a:path w="404495" h="173355">
                <a:moveTo>
                  <a:pt x="383920" y="44703"/>
                </a:moveTo>
                <a:lnTo>
                  <a:pt x="365632" y="45593"/>
                </a:lnTo>
                <a:lnTo>
                  <a:pt x="350304" y="46732"/>
                </a:lnTo>
                <a:lnTo>
                  <a:pt x="364813" y="54910"/>
                </a:lnTo>
                <a:lnTo>
                  <a:pt x="379349" y="46100"/>
                </a:lnTo>
                <a:lnTo>
                  <a:pt x="383993" y="46100"/>
                </a:lnTo>
                <a:lnTo>
                  <a:pt x="383920" y="44703"/>
                </a:lnTo>
                <a:close/>
              </a:path>
              <a:path w="404495" h="173355">
                <a:moveTo>
                  <a:pt x="307593" y="0"/>
                </a:moveTo>
                <a:lnTo>
                  <a:pt x="301625" y="1777"/>
                </a:lnTo>
                <a:lnTo>
                  <a:pt x="298957" y="6476"/>
                </a:lnTo>
                <a:lnTo>
                  <a:pt x="296290" y="11302"/>
                </a:lnTo>
                <a:lnTo>
                  <a:pt x="297941" y="17272"/>
                </a:lnTo>
                <a:lnTo>
                  <a:pt x="302767" y="19938"/>
                </a:lnTo>
                <a:lnTo>
                  <a:pt x="350304" y="46732"/>
                </a:lnTo>
                <a:lnTo>
                  <a:pt x="365632" y="45593"/>
                </a:lnTo>
                <a:lnTo>
                  <a:pt x="383920" y="44703"/>
                </a:lnTo>
                <a:lnTo>
                  <a:pt x="387175" y="44703"/>
                </a:lnTo>
                <a:lnTo>
                  <a:pt x="3075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3614039" y="4226686"/>
            <a:ext cx="686435" cy="459740"/>
          </a:xfrm>
          <a:custGeom>
            <a:avLst/>
            <a:gdLst/>
            <a:ahLst/>
            <a:cxnLst/>
            <a:rect l="l" t="t" r="r" b="b"/>
            <a:pathLst>
              <a:path w="686435" h="459739">
                <a:moveTo>
                  <a:pt x="632923" y="46798"/>
                </a:moveTo>
                <a:lnTo>
                  <a:pt x="588263" y="53593"/>
                </a:lnTo>
                <a:lnTo>
                  <a:pt x="526796" y="70231"/>
                </a:lnTo>
                <a:lnTo>
                  <a:pt x="470281" y="93344"/>
                </a:lnTo>
                <a:lnTo>
                  <a:pt x="421005" y="121793"/>
                </a:lnTo>
                <a:lnTo>
                  <a:pt x="389636" y="146176"/>
                </a:lnTo>
                <a:lnTo>
                  <a:pt x="357124" y="182118"/>
                </a:lnTo>
                <a:lnTo>
                  <a:pt x="337312" y="221233"/>
                </a:lnTo>
                <a:lnTo>
                  <a:pt x="332613" y="250825"/>
                </a:lnTo>
                <a:lnTo>
                  <a:pt x="332105" y="259206"/>
                </a:lnTo>
                <a:lnTo>
                  <a:pt x="317246" y="301117"/>
                </a:lnTo>
                <a:lnTo>
                  <a:pt x="290702" y="334010"/>
                </a:lnTo>
                <a:lnTo>
                  <a:pt x="253237" y="364744"/>
                </a:lnTo>
                <a:lnTo>
                  <a:pt x="206375" y="391794"/>
                </a:lnTo>
                <a:lnTo>
                  <a:pt x="152526" y="413893"/>
                </a:lnTo>
                <a:lnTo>
                  <a:pt x="93599" y="429894"/>
                </a:lnTo>
                <a:lnTo>
                  <a:pt x="31623" y="438404"/>
                </a:lnTo>
                <a:lnTo>
                  <a:pt x="0" y="439546"/>
                </a:lnTo>
                <a:lnTo>
                  <a:pt x="253" y="459358"/>
                </a:lnTo>
                <a:lnTo>
                  <a:pt x="65024" y="454787"/>
                </a:lnTo>
                <a:lnTo>
                  <a:pt x="128143" y="441960"/>
                </a:lnTo>
                <a:lnTo>
                  <a:pt x="187198" y="422148"/>
                </a:lnTo>
                <a:lnTo>
                  <a:pt x="240157" y="396367"/>
                </a:lnTo>
                <a:lnTo>
                  <a:pt x="274955" y="373506"/>
                </a:lnTo>
                <a:lnTo>
                  <a:pt x="304291" y="348361"/>
                </a:lnTo>
                <a:lnTo>
                  <a:pt x="333756" y="311785"/>
                </a:lnTo>
                <a:lnTo>
                  <a:pt x="350012" y="272414"/>
                </a:lnTo>
                <a:lnTo>
                  <a:pt x="352806" y="242824"/>
                </a:lnTo>
                <a:lnTo>
                  <a:pt x="354202" y="234569"/>
                </a:lnTo>
                <a:lnTo>
                  <a:pt x="373507" y="193039"/>
                </a:lnTo>
                <a:lnTo>
                  <a:pt x="403098" y="160655"/>
                </a:lnTo>
                <a:lnTo>
                  <a:pt x="455040" y="123825"/>
                </a:lnTo>
                <a:lnTo>
                  <a:pt x="505840" y="99060"/>
                </a:lnTo>
                <a:lnTo>
                  <a:pt x="562737" y="80010"/>
                </a:lnTo>
                <a:lnTo>
                  <a:pt x="623570" y="67563"/>
                </a:lnTo>
                <a:lnTo>
                  <a:pt x="625721" y="67354"/>
                </a:lnTo>
                <a:lnTo>
                  <a:pt x="646718" y="54386"/>
                </a:lnTo>
                <a:lnTo>
                  <a:pt x="632923" y="46798"/>
                </a:lnTo>
                <a:close/>
              </a:path>
              <a:path w="686435" h="459739">
                <a:moveTo>
                  <a:pt x="669021" y="44068"/>
                </a:moveTo>
                <a:lnTo>
                  <a:pt x="665861" y="44068"/>
                </a:lnTo>
                <a:lnTo>
                  <a:pt x="666876" y="63881"/>
                </a:lnTo>
                <a:lnTo>
                  <a:pt x="654812" y="64515"/>
                </a:lnTo>
                <a:lnTo>
                  <a:pt x="625721" y="67354"/>
                </a:lnTo>
                <a:lnTo>
                  <a:pt x="586105" y="91820"/>
                </a:lnTo>
                <a:lnTo>
                  <a:pt x="581406" y="94614"/>
                </a:lnTo>
                <a:lnTo>
                  <a:pt x="580009" y="100711"/>
                </a:lnTo>
                <a:lnTo>
                  <a:pt x="582930" y="105410"/>
                </a:lnTo>
                <a:lnTo>
                  <a:pt x="585724" y="110108"/>
                </a:lnTo>
                <a:lnTo>
                  <a:pt x="591820" y="111506"/>
                </a:lnTo>
                <a:lnTo>
                  <a:pt x="596519" y="108712"/>
                </a:lnTo>
                <a:lnTo>
                  <a:pt x="686053" y="53467"/>
                </a:lnTo>
                <a:lnTo>
                  <a:pt x="669021" y="44068"/>
                </a:lnTo>
                <a:close/>
              </a:path>
              <a:path w="686435" h="459739">
                <a:moveTo>
                  <a:pt x="646718" y="54386"/>
                </a:moveTo>
                <a:lnTo>
                  <a:pt x="625721" y="67354"/>
                </a:lnTo>
                <a:lnTo>
                  <a:pt x="654812" y="64515"/>
                </a:lnTo>
                <a:lnTo>
                  <a:pt x="666876" y="63881"/>
                </a:lnTo>
                <a:lnTo>
                  <a:pt x="666811" y="62611"/>
                </a:lnTo>
                <a:lnTo>
                  <a:pt x="661670" y="62611"/>
                </a:lnTo>
                <a:lnTo>
                  <a:pt x="646718" y="54386"/>
                </a:lnTo>
                <a:close/>
              </a:path>
              <a:path w="686435" h="459739">
                <a:moveTo>
                  <a:pt x="661162" y="45465"/>
                </a:moveTo>
                <a:lnTo>
                  <a:pt x="646718" y="54386"/>
                </a:lnTo>
                <a:lnTo>
                  <a:pt x="661670" y="62611"/>
                </a:lnTo>
                <a:lnTo>
                  <a:pt x="661162" y="45465"/>
                </a:lnTo>
                <a:close/>
              </a:path>
              <a:path w="686435" h="459739">
                <a:moveTo>
                  <a:pt x="665932" y="45465"/>
                </a:moveTo>
                <a:lnTo>
                  <a:pt x="661162" y="45465"/>
                </a:lnTo>
                <a:lnTo>
                  <a:pt x="661670" y="62611"/>
                </a:lnTo>
                <a:lnTo>
                  <a:pt x="666811" y="62611"/>
                </a:lnTo>
                <a:lnTo>
                  <a:pt x="665932" y="45465"/>
                </a:lnTo>
                <a:close/>
              </a:path>
              <a:path w="686435" h="459739">
                <a:moveTo>
                  <a:pt x="665861" y="44068"/>
                </a:moveTo>
                <a:lnTo>
                  <a:pt x="652780" y="44704"/>
                </a:lnTo>
                <a:lnTo>
                  <a:pt x="632923" y="46798"/>
                </a:lnTo>
                <a:lnTo>
                  <a:pt x="646718" y="54386"/>
                </a:lnTo>
                <a:lnTo>
                  <a:pt x="661162" y="45465"/>
                </a:lnTo>
                <a:lnTo>
                  <a:pt x="665932" y="45465"/>
                </a:lnTo>
                <a:lnTo>
                  <a:pt x="665861" y="44068"/>
                </a:lnTo>
                <a:close/>
              </a:path>
              <a:path w="686435" h="459739">
                <a:moveTo>
                  <a:pt x="589152" y="0"/>
                </a:moveTo>
                <a:lnTo>
                  <a:pt x="583184" y="1777"/>
                </a:lnTo>
                <a:lnTo>
                  <a:pt x="580516" y="6604"/>
                </a:lnTo>
                <a:lnTo>
                  <a:pt x="577850" y="11302"/>
                </a:lnTo>
                <a:lnTo>
                  <a:pt x="579627" y="17399"/>
                </a:lnTo>
                <a:lnTo>
                  <a:pt x="584326" y="20065"/>
                </a:lnTo>
                <a:lnTo>
                  <a:pt x="632923" y="46798"/>
                </a:lnTo>
                <a:lnTo>
                  <a:pt x="652780" y="44704"/>
                </a:lnTo>
                <a:lnTo>
                  <a:pt x="665861" y="44068"/>
                </a:lnTo>
                <a:lnTo>
                  <a:pt x="669021" y="44068"/>
                </a:lnTo>
                <a:lnTo>
                  <a:pt x="5891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6892290" y="3938778"/>
            <a:ext cx="341630" cy="469900"/>
          </a:xfrm>
          <a:custGeom>
            <a:avLst/>
            <a:gdLst/>
            <a:ahLst/>
            <a:cxnLst/>
            <a:rect l="l" t="t" r="r" b="b"/>
            <a:pathLst>
              <a:path w="341629" h="469900">
                <a:moveTo>
                  <a:pt x="0" y="234696"/>
                </a:moveTo>
                <a:lnTo>
                  <a:pt x="4509" y="180867"/>
                </a:lnTo>
                <a:lnTo>
                  <a:pt x="17354" y="131461"/>
                </a:lnTo>
                <a:lnTo>
                  <a:pt x="37509" y="87885"/>
                </a:lnTo>
                <a:lnTo>
                  <a:pt x="63945" y="51544"/>
                </a:lnTo>
                <a:lnTo>
                  <a:pt x="95638" y="23846"/>
                </a:lnTo>
                <a:lnTo>
                  <a:pt x="131561" y="6195"/>
                </a:lnTo>
                <a:lnTo>
                  <a:pt x="170687" y="0"/>
                </a:lnTo>
                <a:lnTo>
                  <a:pt x="209814" y="6195"/>
                </a:lnTo>
                <a:lnTo>
                  <a:pt x="245737" y="23846"/>
                </a:lnTo>
                <a:lnTo>
                  <a:pt x="277430" y="51544"/>
                </a:lnTo>
                <a:lnTo>
                  <a:pt x="303866" y="87885"/>
                </a:lnTo>
                <a:lnTo>
                  <a:pt x="324021" y="131461"/>
                </a:lnTo>
                <a:lnTo>
                  <a:pt x="336866" y="180867"/>
                </a:lnTo>
                <a:lnTo>
                  <a:pt x="341375" y="234696"/>
                </a:lnTo>
                <a:lnTo>
                  <a:pt x="336866" y="288524"/>
                </a:lnTo>
                <a:lnTo>
                  <a:pt x="324021" y="337930"/>
                </a:lnTo>
                <a:lnTo>
                  <a:pt x="303866" y="381506"/>
                </a:lnTo>
                <a:lnTo>
                  <a:pt x="277430" y="417847"/>
                </a:lnTo>
                <a:lnTo>
                  <a:pt x="245737" y="445545"/>
                </a:lnTo>
                <a:lnTo>
                  <a:pt x="209814" y="463196"/>
                </a:lnTo>
                <a:lnTo>
                  <a:pt x="170687" y="469392"/>
                </a:lnTo>
                <a:lnTo>
                  <a:pt x="131561" y="463196"/>
                </a:lnTo>
                <a:lnTo>
                  <a:pt x="95638" y="445545"/>
                </a:lnTo>
                <a:lnTo>
                  <a:pt x="63945" y="417847"/>
                </a:lnTo>
                <a:lnTo>
                  <a:pt x="37509" y="381506"/>
                </a:lnTo>
                <a:lnTo>
                  <a:pt x="17354" y="337930"/>
                </a:lnTo>
                <a:lnTo>
                  <a:pt x="4509" y="288524"/>
                </a:lnTo>
                <a:lnTo>
                  <a:pt x="0" y="23469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0" name="object 10" descr=""/>
          <p:cNvGrpSpPr/>
          <p:nvPr/>
        </p:nvGrpSpPr>
        <p:grpSpPr>
          <a:xfrm>
            <a:off x="4301997" y="2116582"/>
            <a:ext cx="1434465" cy="1303020"/>
            <a:chOff x="4301997" y="2116582"/>
            <a:chExt cx="1434465" cy="1303020"/>
          </a:xfrm>
        </p:grpSpPr>
        <p:sp>
          <p:nvSpPr>
            <p:cNvPr id="11" name="object 11" descr=""/>
            <p:cNvSpPr/>
            <p:nvPr/>
          </p:nvSpPr>
          <p:spPr>
            <a:xfrm>
              <a:off x="5136387" y="2971800"/>
              <a:ext cx="600075" cy="447675"/>
            </a:xfrm>
            <a:custGeom>
              <a:avLst/>
              <a:gdLst/>
              <a:ahLst/>
              <a:cxnLst/>
              <a:rect l="l" t="t" r="r" b="b"/>
              <a:pathLst>
                <a:path w="600075" h="447675">
                  <a:moveTo>
                    <a:pt x="522999" y="418863"/>
                  </a:moveTo>
                  <a:lnTo>
                    <a:pt x="520446" y="447675"/>
                  </a:lnTo>
                  <a:lnTo>
                    <a:pt x="589063" y="420624"/>
                  </a:lnTo>
                  <a:lnTo>
                    <a:pt x="535177" y="420624"/>
                  </a:lnTo>
                  <a:lnTo>
                    <a:pt x="522999" y="418863"/>
                  </a:lnTo>
                  <a:close/>
                </a:path>
                <a:path w="600075" h="447675">
                  <a:moveTo>
                    <a:pt x="524748" y="399130"/>
                  </a:moveTo>
                  <a:lnTo>
                    <a:pt x="522999" y="418863"/>
                  </a:lnTo>
                  <a:lnTo>
                    <a:pt x="535177" y="420624"/>
                  </a:lnTo>
                  <a:lnTo>
                    <a:pt x="537845" y="400938"/>
                  </a:lnTo>
                  <a:lnTo>
                    <a:pt x="524748" y="399130"/>
                  </a:lnTo>
                  <a:close/>
                </a:path>
                <a:path w="600075" h="447675">
                  <a:moveTo>
                    <a:pt x="527176" y="371728"/>
                  </a:moveTo>
                  <a:lnTo>
                    <a:pt x="524748" y="399130"/>
                  </a:lnTo>
                  <a:lnTo>
                    <a:pt x="537845" y="400938"/>
                  </a:lnTo>
                  <a:lnTo>
                    <a:pt x="535177" y="420624"/>
                  </a:lnTo>
                  <a:lnTo>
                    <a:pt x="589063" y="420624"/>
                  </a:lnTo>
                  <a:lnTo>
                    <a:pt x="599694" y="416433"/>
                  </a:lnTo>
                  <a:lnTo>
                    <a:pt x="527176" y="371728"/>
                  </a:lnTo>
                  <a:close/>
                </a:path>
                <a:path w="600075" h="447675">
                  <a:moveTo>
                    <a:pt x="508" y="0"/>
                  </a:moveTo>
                  <a:lnTo>
                    <a:pt x="0" y="19812"/>
                  </a:lnTo>
                  <a:lnTo>
                    <a:pt x="12064" y="20065"/>
                  </a:lnTo>
                  <a:lnTo>
                    <a:pt x="23875" y="20954"/>
                  </a:lnTo>
                  <a:lnTo>
                    <a:pt x="69976" y="29590"/>
                  </a:lnTo>
                  <a:lnTo>
                    <a:pt x="113919" y="45720"/>
                  </a:lnTo>
                  <a:lnTo>
                    <a:pt x="154304" y="68199"/>
                  </a:lnTo>
                  <a:lnTo>
                    <a:pt x="189229" y="95885"/>
                  </a:lnTo>
                  <a:lnTo>
                    <a:pt x="217550" y="127253"/>
                  </a:lnTo>
                  <a:lnTo>
                    <a:pt x="237616" y="161036"/>
                  </a:lnTo>
                  <a:lnTo>
                    <a:pt x="249047" y="204850"/>
                  </a:lnTo>
                  <a:lnTo>
                    <a:pt x="249300" y="213613"/>
                  </a:lnTo>
                  <a:lnTo>
                    <a:pt x="249809" y="223138"/>
                  </a:lnTo>
                  <a:lnTo>
                    <a:pt x="262000" y="264413"/>
                  </a:lnTo>
                  <a:lnTo>
                    <a:pt x="288163" y="303022"/>
                  </a:lnTo>
                  <a:lnTo>
                    <a:pt x="315595" y="329564"/>
                  </a:lnTo>
                  <a:lnTo>
                    <a:pt x="360172" y="361188"/>
                  </a:lnTo>
                  <a:lnTo>
                    <a:pt x="413003" y="387858"/>
                  </a:lnTo>
                  <a:lnTo>
                    <a:pt x="471804" y="408304"/>
                  </a:lnTo>
                  <a:lnTo>
                    <a:pt x="522999" y="418863"/>
                  </a:lnTo>
                  <a:lnTo>
                    <a:pt x="524748" y="399130"/>
                  </a:lnTo>
                  <a:lnTo>
                    <a:pt x="507491" y="396748"/>
                  </a:lnTo>
                  <a:lnTo>
                    <a:pt x="477647" y="389509"/>
                  </a:lnTo>
                  <a:lnTo>
                    <a:pt x="421259" y="369950"/>
                  </a:lnTo>
                  <a:lnTo>
                    <a:pt x="371094" y="344550"/>
                  </a:lnTo>
                  <a:lnTo>
                    <a:pt x="338327" y="322579"/>
                  </a:lnTo>
                  <a:lnTo>
                    <a:pt x="303402" y="290449"/>
                  </a:lnTo>
                  <a:lnTo>
                    <a:pt x="280035" y="256412"/>
                  </a:lnTo>
                  <a:lnTo>
                    <a:pt x="269113" y="212725"/>
                  </a:lnTo>
                  <a:lnTo>
                    <a:pt x="268732" y="202437"/>
                  </a:lnTo>
                  <a:lnTo>
                    <a:pt x="267462" y="192277"/>
                  </a:lnTo>
                  <a:lnTo>
                    <a:pt x="255397" y="152273"/>
                  </a:lnTo>
                  <a:lnTo>
                    <a:pt x="232917" y="114680"/>
                  </a:lnTo>
                  <a:lnTo>
                    <a:pt x="202184" y="80772"/>
                  </a:lnTo>
                  <a:lnTo>
                    <a:pt x="164591" y="51308"/>
                  </a:lnTo>
                  <a:lnTo>
                    <a:pt x="121538" y="27432"/>
                  </a:lnTo>
                  <a:lnTo>
                    <a:pt x="74549" y="10413"/>
                  </a:lnTo>
                  <a:lnTo>
                    <a:pt x="25273" y="1142"/>
                  </a:lnTo>
                  <a:lnTo>
                    <a:pt x="12573" y="253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4308347" y="2122932"/>
              <a:ext cx="794385" cy="302260"/>
            </a:xfrm>
            <a:custGeom>
              <a:avLst/>
              <a:gdLst/>
              <a:ahLst/>
              <a:cxnLst/>
              <a:rect l="l" t="t" r="r" b="b"/>
              <a:pathLst>
                <a:path w="794385" h="302260">
                  <a:moveTo>
                    <a:pt x="794003" y="0"/>
                  </a:moveTo>
                  <a:lnTo>
                    <a:pt x="0" y="0"/>
                  </a:lnTo>
                  <a:lnTo>
                    <a:pt x="0" y="301751"/>
                  </a:lnTo>
                  <a:lnTo>
                    <a:pt x="794003" y="301751"/>
                  </a:lnTo>
                  <a:lnTo>
                    <a:pt x="7940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308347" y="2122932"/>
              <a:ext cx="794385" cy="302260"/>
            </a:xfrm>
            <a:custGeom>
              <a:avLst/>
              <a:gdLst/>
              <a:ahLst/>
              <a:cxnLst/>
              <a:rect l="l" t="t" r="r" b="b"/>
              <a:pathLst>
                <a:path w="794385" h="302260">
                  <a:moveTo>
                    <a:pt x="694689" y="0"/>
                  </a:moveTo>
                  <a:lnTo>
                    <a:pt x="694689" y="301751"/>
                  </a:lnTo>
                </a:path>
                <a:path w="794385" h="302260">
                  <a:moveTo>
                    <a:pt x="0" y="301751"/>
                  </a:moveTo>
                  <a:lnTo>
                    <a:pt x="794003" y="301751"/>
                  </a:lnTo>
                  <a:lnTo>
                    <a:pt x="794003" y="0"/>
                  </a:lnTo>
                  <a:lnTo>
                    <a:pt x="0" y="0"/>
                  </a:lnTo>
                  <a:lnTo>
                    <a:pt x="0" y="30175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 descr=""/>
          <p:cNvGrpSpPr/>
          <p:nvPr/>
        </p:nvGrpSpPr>
        <p:grpSpPr>
          <a:xfrm>
            <a:off x="7298435" y="4026408"/>
            <a:ext cx="306705" cy="273050"/>
            <a:chOff x="7298435" y="4026408"/>
            <a:chExt cx="306705" cy="273050"/>
          </a:xfrm>
        </p:grpSpPr>
        <p:sp>
          <p:nvSpPr>
            <p:cNvPr id="15" name="object 15" descr=""/>
            <p:cNvSpPr/>
            <p:nvPr/>
          </p:nvSpPr>
          <p:spPr>
            <a:xfrm>
              <a:off x="7308341" y="4036314"/>
              <a:ext cx="287020" cy="253365"/>
            </a:xfrm>
            <a:custGeom>
              <a:avLst/>
              <a:gdLst/>
              <a:ahLst/>
              <a:cxnLst/>
              <a:rect l="l" t="t" r="r" b="b"/>
              <a:pathLst>
                <a:path w="287020" h="253364">
                  <a:moveTo>
                    <a:pt x="194182" y="0"/>
                  </a:moveTo>
                  <a:lnTo>
                    <a:pt x="194182" y="63246"/>
                  </a:lnTo>
                  <a:lnTo>
                    <a:pt x="0" y="63246"/>
                  </a:lnTo>
                  <a:lnTo>
                    <a:pt x="0" y="189737"/>
                  </a:lnTo>
                  <a:lnTo>
                    <a:pt x="194182" y="189737"/>
                  </a:lnTo>
                  <a:lnTo>
                    <a:pt x="194182" y="252984"/>
                  </a:lnTo>
                  <a:lnTo>
                    <a:pt x="286511" y="126492"/>
                  </a:lnTo>
                  <a:lnTo>
                    <a:pt x="1941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7308341" y="4036314"/>
              <a:ext cx="287020" cy="253365"/>
            </a:xfrm>
            <a:custGeom>
              <a:avLst/>
              <a:gdLst/>
              <a:ahLst/>
              <a:cxnLst/>
              <a:rect l="l" t="t" r="r" b="b"/>
              <a:pathLst>
                <a:path w="287020" h="253364">
                  <a:moveTo>
                    <a:pt x="0" y="63246"/>
                  </a:moveTo>
                  <a:lnTo>
                    <a:pt x="194182" y="63246"/>
                  </a:lnTo>
                  <a:lnTo>
                    <a:pt x="194182" y="0"/>
                  </a:lnTo>
                  <a:lnTo>
                    <a:pt x="286511" y="126492"/>
                  </a:lnTo>
                  <a:lnTo>
                    <a:pt x="194182" y="252984"/>
                  </a:lnTo>
                  <a:lnTo>
                    <a:pt x="194182" y="189737"/>
                  </a:lnTo>
                  <a:lnTo>
                    <a:pt x="0" y="189737"/>
                  </a:lnTo>
                  <a:lnTo>
                    <a:pt x="0" y="63246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4407534" y="2122932"/>
            <a:ext cx="595630" cy="302260"/>
          </a:xfrm>
          <a:prstGeom prst="rect">
            <a:avLst/>
          </a:prstGeom>
          <a:solidFill>
            <a:srgbClr val="FFFFFF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65405">
              <a:lnSpc>
                <a:spcPts val="2355"/>
              </a:lnSpc>
            </a:pPr>
            <a:r>
              <a:rPr dirty="0" sz="2000" spc="-25" i="1">
                <a:latin typeface="Arial"/>
                <a:cs typeface="Arial"/>
              </a:rPr>
              <a:t>NN</a:t>
            </a:r>
            <a:r>
              <a:rPr dirty="0" baseline="25641" sz="1950" spc="-37" i="1">
                <a:latin typeface="Arial"/>
                <a:cs typeface="Arial"/>
              </a:rPr>
              <a:t>1</a:t>
            </a:r>
            <a:endParaRPr baseline="25641" sz="1950">
              <a:latin typeface="Arial"/>
              <a:cs typeface="Arial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4320285" y="2831338"/>
            <a:ext cx="807085" cy="313055"/>
            <a:chOff x="4320285" y="2831338"/>
            <a:chExt cx="807085" cy="313055"/>
          </a:xfrm>
        </p:grpSpPr>
        <p:sp>
          <p:nvSpPr>
            <p:cNvPr id="19" name="object 19" descr=""/>
            <p:cNvSpPr/>
            <p:nvPr/>
          </p:nvSpPr>
          <p:spPr>
            <a:xfrm>
              <a:off x="4326635" y="2837688"/>
              <a:ext cx="794385" cy="300355"/>
            </a:xfrm>
            <a:custGeom>
              <a:avLst/>
              <a:gdLst/>
              <a:ahLst/>
              <a:cxnLst/>
              <a:rect l="l" t="t" r="r" b="b"/>
              <a:pathLst>
                <a:path w="794385" h="300355">
                  <a:moveTo>
                    <a:pt x="794003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794003" y="300227"/>
                  </a:lnTo>
                  <a:lnTo>
                    <a:pt x="7940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4326635" y="2837688"/>
              <a:ext cx="794385" cy="300355"/>
            </a:xfrm>
            <a:custGeom>
              <a:avLst/>
              <a:gdLst/>
              <a:ahLst/>
              <a:cxnLst/>
              <a:rect l="l" t="t" r="r" b="b"/>
              <a:pathLst>
                <a:path w="794385" h="300355">
                  <a:moveTo>
                    <a:pt x="694689" y="0"/>
                  </a:moveTo>
                  <a:lnTo>
                    <a:pt x="694689" y="300227"/>
                  </a:lnTo>
                </a:path>
                <a:path w="794385" h="300355">
                  <a:moveTo>
                    <a:pt x="0" y="300227"/>
                  </a:moveTo>
                  <a:lnTo>
                    <a:pt x="794003" y="300227"/>
                  </a:lnTo>
                  <a:lnTo>
                    <a:pt x="794003" y="0"/>
                  </a:lnTo>
                  <a:lnTo>
                    <a:pt x="0" y="0"/>
                  </a:lnTo>
                  <a:lnTo>
                    <a:pt x="0" y="300227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4425822" y="2837688"/>
            <a:ext cx="595630" cy="300355"/>
          </a:xfrm>
          <a:prstGeom prst="rect">
            <a:avLst/>
          </a:prstGeom>
          <a:solidFill>
            <a:srgbClr val="FFFFFF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65405">
              <a:lnSpc>
                <a:spcPts val="2345"/>
              </a:lnSpc>
            </a:pPr>
            <a:r>
              <a:rPr dirty="0" sz="2000" spc="-25" i="1">
                <a:latin typeface="Arial"/>
                <a:cs typeface="Arial"/>
              </a:rPr>
              <a:t>NN</a:t>
            </a:r>
            <a:r>
              <a:rPr dirty="0" baseline="25641" sz="1950" spc="-37" i="1">
                <a:latin typeface="Arial"/>
                <a:cs typeface="Arial"/>
              </a:rPr>
              <a:t>2</a:t>
            </a:r>
            <a:endParaRPr baseline="25641" sz="1950">
              <a:latin typeface="Arial"/>
              <a:cs typeface="Arial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4294378" y="4120641"/>
            <a:ext cx="807085" cy="313055"/>
            <a:chOff x="4294378" y="4120641"/>
            <a:chExt cx="807085" cy="313055"/>
          </a:xfrm>
        </p:grpSpPr>
        <p:sp>
          <p:nvSpPr>
            <p:cNvPr id="23" name="object 23" descr=""/>
            <p:cNvSpPr/>
            <p:nvPr/>
          </p:nvSpPr>
          <p:spPr>
            <a:xfrm>
              <a:off x="4300728" y="4126991"/>
              <a:ext cx="794385" cy="300355"/>
            </a:xfrm>
            <a:custGeom>
              <a:avLst/>
              <a:gdLst/>
              <a:ahLst/>
              <a:cxnLst/>
              <a:rect l="l" t="t" r="r" b="b"/>
              <a:pathLst>
                <a:path w="794385" h="300354">
                  <a:moveTo>
                    <a:pt x="794003" y="0"/>
                  </a:moveTo>
                  <a:lnTo>
                    <a:pt x="0" y="0"/>
                  </a:lnTo>
                  <a:lnTo>
                    <a:pt x="0" y="300228"/>
                  </a:lnTo>
                  <a:lnTo>
                    <a:pt x="794003" y="300228"/>
                  </a:lnTo>
                  <a:lnTo>
                    <a:pt x="7940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4300728" y="4126991"/>
              <a:ext cx="794385" cy="300355"/>
            </a:xfrm>
            <a:custGeom>
              <a:avLst/>
              <a:gdLst/>
              <a:ahLst/>
              <a:cxnLst/>
              <a:rect l="l" t="t" r="r" b="b"/>
              <a:pathLst>
                <a:path w="794385" h="300354">
                  <a:moveTo>
                    <a:pt x="694689" y="0"/>
                  </a:moveTo>
                  <a:lnTo>
                    <a:pt x="694689" y="300228"/>
                  </a:lnTo>
                </a:path>
                <a:path w="794385" h="300354">
                  <a:moveTo>
                    <a:pt x="0" y="300228"/>
                  </a:moveTo>
                  <a:lnTo>
                    <a:pt x="794003" y="300228"/>
                  </a:lnTo>
                  <a:lnTo>
                    <a:pt x="794003" y="0"/>
                  </a:lnTo>
                  <a:lnTo>
                    <a:pt x="0" y="0"/>
                  </a:lnTo>
                  <a:lnTo>
                    <a:pt x="0" y="30022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4399915" y="4126991"/>
            <a:ext cx="595630" cy="300355"/>
          </a:xfrm>
          <a:prstGeom prst="rect">
            <a:avLst/>
          </a:prstGeom>
          <a:solidFill>
            <a:srgbClr val="FFFFFF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3180">
              <a:lnSpc>
                <a:spcPts val="2355"/>
              </a:lnSpc>
            </a:pPr>
            <a:r>
              <a:rPr dirty="0" sz="2000" spc="-25" i="1">
                <a:latin typeface="Arial"/>
                <a:cs typeface="Arial"/>
              </a:rPr>
              <a:t>NN</a:t>
            </a:r>
            <a:r>
              <a:rPr dirty="0" baseline="25641" sz="1950" spc="-37" i="1">
                <a:latin typeface="Arial"/>
                <a:cs typeface="Arial"/>
              </a:rPr>
              <a:t>M</a:t>
            </a:r>
            <a:endParaRPr baseline="25641" sz="195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7687182" y="3889375"/>
            <a:ext cx="11049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6200" marR="5080" indent="-64135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Arial"/>
                <a:cs typeface="Arial"/>
              </a:rPr>
              <a:t>Ensemble Decision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 descr=""/>
          <p:cNvSpPr/>
          <p:nvPr/>
        </p:nvSpPr>
        <p:spPr>
          <a:xfrm>
            <a:off x="5101844" y="2251201"/>
            <a:ext cx="1476375" cy="2028825"/>
          </a:xfrm>
          <a:custGeom>
            <a:avLst/>
            <a:gdLst/>
            <a:ahLst/>
            <a:cxnLst/>
            <a:rect l="l" t="t" r="r" b="b"/>
            <a:pathLst>
              <a:path w="1476375" h="2028825">
                <a:moveTo>
                  <a:pt x="645922" y="1300492"/>
                </a:moveTo>
                <a:lnTo>
                  <a:pt x="624814" y="1289443"/>
                </a:lnTo>
                <a:lnTo>
                  <a:pt x="570484" y="1260983"/>
                </a:lnTo>
                <a:lnTo>
                  <a:pt x="569950" y="1289735"/>
                </a:lnTo>
                <a:lnTo>
                  <a:pt x="569595" y="1289748"/>
                </a:lnTo>
                <a:lnTo>
                  <a:pt x="569595" y="1309116"/>
                </a:lnTo>
                <a:lnTo>
                  <a:pt x="569493" y="1309255"/>
                </a:lnTo>
                <a:lnTo>
                  <a:pt x="569595" y="1309116"/>
                </a:lnTo>
                <a:lnTo>
                  <a:pt x="569595" y="1289748"/>
                </a:lnTo>
                <a:lnTo>
                  <a:pt x="566801" y="1289812"/>
                </a:lnTo>
                <a:lnTo>
                  <a:pt x="565785" y="1289812"/>
                </a:lnTo>
                <a:lnTo>
                  <a:pt x="564769" y="1290066"/>
                </a:lnTo>
                <a:lnTo>
                  <a:pt x="525780" y="1312799"/>
                </a:lnTo>
                <a:lnTo>
                  <a:pt x="502920" y="1345438"/>
                </a:lnTo>
                <a:lnTo>
                  <a:pt x="488950" y="1388110"/>
                </a:lnTo>
                <a:lnTo>
                  <a:pt x="483235" y="1437005"/>
                </a:lnTo>
                <a:lnTo>
                  <a:pt x="481063" y="1480439"/>
                </a:lnTo>
                <a:lnTo>
                  <a:pt x="479031" y="1573911"/>
                </a:lnTo>
                <a:lnTo>
                  <a:pt x="478282" y="1604645"/>
                </a:lnTo>
                <a:lnTo>
                  <a:pt x="475361" y="1664081"/>
                </a:lnTo>
                <a:lnTo>
                  <a:pt x="471170" y="1702943"/>
                </a:lnTo>
                <a:lnTo>
                  <a:pt x="462026" y="1743075"/>
                </a:lnTo>
                <a:lnTo>
                  <a:pt x="437261" y="1769618"/>
                </a:lnTo>
                <a:lnTo>
                  <a:pt x="437819" y="1769491"/>
                </a:lnTo>
                <a:lnTo>
                  <a:pt x="438277" y="1769402"/>
                </a:lnTo>
                <a:lnTo>
                  <a:pt x="434594" y="1769491"/>
                </a:lnTo>
                <a:lnTo>
                  <a:pt x="390017" y="1751203"/>
                </a:lnTo>
                <a:lnTo>
                  <a:pt x="341630" y="1719326"/>
                </a:lnTo>
                <a:lnTo>
                  <a:pt x="324612" y="1708531"/>
                </a:lnTo>
                <a:lnTo>
                  <a:pt x="313918" y="1702435"/>
                </a:lnTo>
                <a:lnTo>
                  <a:pt x="307467" y="1698752"/>
                </a:lnTo>
                <a:lnTo>
                  <a:pt x="298577" y="1694434"/>
                </a:lnTo>
                <a:lnTo>
                  <a:pt x="254127" y="1682623"/>
                </a:lnTo>
                <a:lnTo>
                  <a:pt x="245110" y="1682877"/>
                </a:lnTo>
                <a:lnTo>
                  <a:pt x="237617" y="1684020"/>
                </a:lnTo>
                <a:lnTo>
                  <a:pt x="236601" y="1684274"/>
                </a:lnTo>
                <a:lnTo>
                  <a:pt x="228854" y="1686687"/>
                </a:lnTo>
                <a:lnTo>
                  <a:pt x="228346" y="1686814"/>
                </a:lnTo>
                <a:lnTo>
                  <a:pt x="227965" y="1687068"/>
                </a:lnTo>
                <a:lnTo>
                  <a:pt x="227457" y="1687195"/>
                </a:lnTo>
                <a:lnTo>
                  <a:pt x="219456" y="1691132"/>
                </a:lnTo>
                <a:lnTo>
                  <a:pt x="175514" y="1726692"/>
                </a:lnTo>
                <a:lnTo>
                  <a:pt x="147345" y="1759712"/>
                </a:lnTo>
                <a:lnTo>
                  <a:pt x="120015" y="1798574"/>
                </a:lnTo>
                <a:lnTo>
                  <a:pt x="92964" y="1842643"/>
                </a:lnTo>
                <a:lnTo>
                  <a:pt x="66294" y="1890395"/>
                </a:lnTo>
                <a:lnTo>
                  <a:pt x="39624" y="1941068"/>
                </a:lnTo>
                <a:lnTo>
                  <a:pt x="0" y="2019935"/>
                </a:lnTo>
                <a:lnTo>
                  <a:pt x="17780" y="2028825"/>
                </a:lnTo>
                <a:lnTo>
                  <a:pt x="44196" y="1975993"/>
                </a:lnTo>
                <a:lnTo>
                  <a:pt x="57404" y="1950085"/>
                </a:lnTo>
                <a:lnTo>
                  <a:pt x="83693" y="1899793"/>
                </a:lnTo>
                <a:lnTo>
                  <a:pt x="110109" y="1852422"/>
                </a:lnTo>
                <a:lnTo>
                  <a:pt x="136779" y="1809115"/>
                </a:lnTo>
                <a:lnTo>
                  <a:pt x="163449" y="1771269"/>
                </a:lnTo>
                <a:lnTo>
                  <a:pt x="190246" y="1739900"/>
                </a:lnTo>
                <a:lnTo>
                  <a:pt x="223266" y="1711960"/>
                </a:lnTo>
                <a:lnTo>
                  <a:pt x="254635" y="1702435"/>
                </a:lnTo>
                <a:lnTo>
                  <a:pt x="261366" y="1703070"/>
                </a:lnTo>
                <a:lnTo>
                  <a:pt x="298577" y="1716532"/>
                </a:lnTo>
                <a:lnTo>
                  <a:pt x="363474" y="1757680"/>
                </a:lnTo>
                <a:lnTo>
                  <a:pt x="379222" y="1767967"/>
                </a:lnTo>
                <a:lnTo>
                  <a:pt x="417576" y="1786509"/>
                </a:lnTo>
                <a:lnTo>
                  <a:pt x="432435" y="1789303"/>
                </a:lnTo>
                <a:lnTo>
                  <a:pt x="439547" y="1789176"/>
                </a:lnTo>
                <a:lnTo>
                  <a:pt x="440817" y="1789176"/>
                </a:lnTo>
                <a:lnTo>
                  <a:pt x="441579" y="1788922"/>
                </a:lnTo>
                <a:lnTo>
                  <a:pt x="447294" y="1787779"/>
                </a:lnTo>
                <a:lnTo>
                  <a:pt x="447802" y="1787652"/>
                </a:lnTo>
                <a:lnTo>
                  <a:pt x="448437" y="1787398"/>
                </a:lnTo>
                <a:lnTo>
                  <a:pt x="448945" y="1787144"/>
                </a:lnTo>
                <a:lnTo>
                  <a:pt x="454787" y="1784731"/>
                </a:lnTo>
                <a:lnTo>
                  <a:pt x="470928" y="1769618"/>
                </a:lnTo>
                <a:lnTo>
                  <a:pt x="471119" y="1769364"/>
                </a:lnTo>
                <a:lnTo>
                  <a:pt x="471385" y="1768983"/>
                </a:lnTo>
                <a:lnTo>
                  <a:pt x="471843" y="1768348"/>
                </a:lnTo>
                <a:lnTo>
                  <a:pt x="472313" y="1767713"/>
                </a:lnTo>
                <a:lnTo>
                  <a:pt x="472846" y="1766697"/>
                </a:lnTo>
                <a:lnTo>
                  <a:pt x="473519" y="1765427"/>
                </a:lnTo>
                <a:lnTo>
                  <a:pt x="474129" y="1764284"/>
                </a:lnTo>
                <a:lnTo>
                  <a:pt x="475272" y="1762125"/>
                </a:lnTo>
                <a:lnTo>
                  <a:pt x="475945" y="1760855"/>
                </a:lnTo>
                <a:lnTo>
                  <a:pt x="476631" y="1759585"/>
                </a:lnTo>
                <a:lnTo>
                  <a:pt x="480441" y="1750568"/>
                </a:lnTo>
                <a:lnTo>
                  <a:pt x="490728" y="1706118"/>
                </a:lnTo>
                <a:lnTo>
                  <a:pt x="495046" y="1665732"/>
                </a:lnTo>
                <a:lnTo>
                  <a:pt x="498094" y="1605534"/>
                </a:lnTo>
                <a:lnTo>
                  <a:pt x="499364" y="1542161"/>
                </a:lnTo>
                <a:lnTo>
                  <a:pt x="500900" y="1479931"/>
                </a:lnTo>
                <a:lnTo>
                  <a:pt x="503047" y="1438275"/>
                </a:lnTo>
                <a:lnTo>
                  <a:pt x="508508" y="1391412"/>
                </a:lnTo>
                <a:lnTo>
                  <a:pt x="521081" y="1353566"/>
                </a:lnTo>
                <a:lnTo>
                  <a:pt x="547624" y="1319911"/>
                </a:lnTo>
                <a:lnTo>
                  <a:pt x="569582" y="1309573"/>
                </a:lnTo>
                <a:lnTo>
                  <a:pt x="569087" y="1337183"/>
                </a:lnTo>
                <a:lnTo>
                  <a:pt x="645922" y="1300492"/>
                </a:lnTo>
                <a:close/>
              </a:path>
              <a:path w="1476375" h="2028825">
                <a:moveTo>
                  <a:pt x="1475854" y="916432"/>
                </a:moveTo>
                <a:lnTo>
                  <a:pt x="1460741" y="895350"/>
                </a:lnTo>
                <a:lnTo>
                  <a:pt x="1426210" y="847217"/>
                </a:lnTo>
                <a:lnTo>
                  <a:pt x="1412925" y="872528"/>
                </a:lnTo>
                <a:lnTo>
                  <a:pt x="1385443" y="858012"/>
                </a:lnTo>
                <a:lnTo>
                  <a:pt x="1338834" y="832739"/>
                </a:lnTo>
                <a:lnTo>
                  <a:pt x="1292987" y="807085"/>
                </a:lnTo>
                <a:lnTo>
                  <a:pt x="1248410" y="781050"/>
                </a:lnTo>
                <a:lnTo>
                  <a:pt x="1205357" y="754253"/>
                </a:lnTo>
                <a:lnTo>
                  <a:pt x="1163955" y="726694"/>
                </a:lnTo>
                <a:lnTo>
                  <a:pt x="1124839" y="698373"/>
                </a:lnTo>
                <a:lnTo>
                  <a:pt x="1090422" y="669290"/>
                </a:lnTo>
                <a:lnTo>
                  <a:pt x="1060704" y="639191"/>
                </a:lnTo>
                <a:lnTo>
                  <a:pt x="1033780" y="607822"/>
                </a:lnTo>
                <a:lnTo>
                  <a:pt x="993902" y="559308"/>
                </a:lnTo>
                <a:lnTo>
                  <a:pt x="979678" y="542798"/>
                </a:lnTo>
                <a:lnTo>
                  <a:pt x="948436" y="509651"/>
                </a:lnTo>
                <a:lnTo>
                  <a:pt x="911606" y="476377"/>
                </a:lnTo>
                <a:lnTo>
                  <a:pt x="879348" y="451739"/>
                </a:lnTo>
                <a:lnTo>
                  <a:pt x="841883" y="427228"/>
                </a:lnTo>
                <a:lnTo>
                  <a:pt x="784098" y="393827"/>
                </a:lnTo>
                <a:lnTo>
                  <a:pt x="719455" y="360045"/>
                </a:lnTo>
                <a:lnTo>
                  <a:pt x="615442" y="309118"/>
                </a:lnTo>
                <a:lnTo>
                  <a:pt x="444119" y="228219"/>
                </a:lnTo>
                <a:lnTo>
                  <a:pt x="383921" y="198501"/>
                </a:lnTo>
                <a:lnTo>
                  <a:pt x="307086" y="157607"/>
                </a:lnTo>
                <a:lnTo>
                  <a:pt x="239395" y="120142"/>
                </a:lnTo>
                <a:lnTo>
                  <a:pt x="198120" y="96774"/>
                </a:lnTo>
                <a:lnTo>
                  <a:pt x="104013" y="41910"/>
                </a:lnTo>
                <a:lnTo>
                  <a:pt x="34163" y="0"/>
                </a:lnTo>
                <a:lnTo>
                  <a:pt x="24384" y="16383"/>
                </a:lnTo>
                <a:lnTo>
                  <a:pt x="59055" y="37211"/>
                </a:lnTo>
                <a:lnTo>
                  <a:pt x="188468" y="113284"/>
                </a:lnTo>
                <a:lnTo>
                  <a:pt x="229997" y="136779"/>
                </a:lnTo>
                <a:lnTo>
                  <a:pt x="322453" y="187579"/>
                </a:lnTo>
                <a:lnTo>
                  <a:pt x="375285" y="215392"/>
                </a:lnTo>
                <a:lnTo>
                  <a:pt x="468503" y="260985"/>
                </a:lnTo>
                <a:lnTo>
                  <a:pt x="607314" y="326390"/>
                </a:lnTo>
                <a:lnTo>
                  <a:pt x="711073" y="377063"/>
                </a:lnTo>
                <a:lnTo>
                  <a:pt x="775081" y="410718"/>
                </a:lnTo>
                <a:lnTo>
                  <a:pt x="832104" y="443611"/>
                </a:lnTo>
                <a:lnTo>
                  <a:pt x="868553" y="467487"/>
                </a:lnTo>
                <a:lnTo>
                  <a:pt x="899922" y="491363"/>
                </a:lnTo>
                <a:lnTo>
                  <a:pt x="935355" y="523494"/>
                </a:lnTo>
                <a:lnTo>
                  <a:pt x="965581" y="555625"/>
                </a:lnTo>
                <a:lnTo>
                  <a:pt x="992759" y="587756"/>
                </a:lnTo>
                <a:lnTo>
                  <a:pt x="1018921" y="619887"/>
                </a:lnTo>
                <a:lnTo>
                  <a:pt x="1032383" y="635889"/>
                </a:lnTo>
                <a:lnTo>
                  <a:pt x="1061212" y="667385"/>
                </a:lnTo>
                <a:lnTo>
                  <a:pt x="1094232" y="698246"/>
                </a:lnTo>
                <a:lnTo>
                  <a:pt x="1132840" y="727837"/>
                </a:lnTo>
                <a:lnTo>
                  <a:pt x="1194816" y="770001"/>
                </a:lnTo>
                <a:lnTo>
                  <a:pt x="1238377" y="797179"/>
                </a:lnTo>
                <a:lnTo>
                  <a:pt x="1283335" y="823468"/>
                </a:lnTo>
                <a:lnTo>
                  <a:pt x="1329436" y="849376"/>
                </a:lnTo>
                <a:lnTo>
                  <a:pt x="1376299" y="874776"/>
                </a:lnTo>
                <a:lnTo>
                  <a:pt x="1404061" y="889431"/>
                </a:lnTo>
                <a:lnTo>
                  <a:pt x="1390777" y="914781"/>
                </a:lnTo>
                <a:lnTo>
                  <a:pt x="1475854" y="916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 txBox="1"/>
          <p:nvPr/>
        </p:nvSpPr>
        <p:spPr>
          <a:xfrm>
            <a:off x="6659371" y="3811130"/>
            <a:ext cx="849630" cy="1213485"/>
          </a:xfrm>
          <a:prstGeom prst="rect">
            <a:avLst/>
          </a:prstGeom>
        </p:spPr>
        <p:txBody>
          <a:bodyPr wrap="square" lIns="0" tIns="188595" rIns="0" bIns="0" rtlCol="0" vert="horz">
            <a:spAutoFit/>
          </a:bodyPr>
          <a:lstStyle/>
          <a:p>
            <a:pPr algn="ctr" marR="34925">
              <a:lnSpc>
                <a:spcPct val="100000"/>
              </a:lnSpc>
              <a:spcBef>
                <a:spcPts val="1485"/>
              </a:spcBef>
            </a:pPr>
            <a:r>
              <a:rPr dirty="0" sz="2000" spc="-50">
                <a:latin typeface="Arial"/>
                <a:cs typeface="Arial"/>
              </a:rPr>
              <a:t>∑</a:t>
            </a:r>
            <a:endParaRPr sz="2000">
              <a:latin typeface="Arial"/>
              <a:cs typeface="Arial"/>
            </a:endParaRPr>
          </a:p>
          <a:p>
            <a:pPr algn="ctr" marL="12700" marR="5080" indent="1270">
              <a:lnSpc>
                <a:spcPct val="100000"/>
              </a:lnSpc>
              <a:spcBef>
                <a:spcPts val="1245"/>
              </a:spcBef>
            </a:pPr>
            <a:r>
              <a:rPr dirty="0" sz="1800" spc="-10">
                <a:latin typeface="Arial"/>
                <a:cs typeface="Arial"/>
              </a:rPr>
              <a:t>Simple average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934211" y="3982211"/>
            <a:ext cx="599440" cy="1412875"/>
          </a:xfrm>
          <a:prstGeom prst="rect">
            <a:avLst/>
          </a:prstGeom>
          <a:solidFill>
            <a:srgbClr val="FFFFFF"/>
          </a:solidFill>
          <a:ln w="15239">
            <a:solidFill>
              <a:srgbClr val="000000"/>
            </a:solidFill>
          </a:ln>
        </p:spPr>
        <p:txBody>
          <a:bodyPr wrap="square" lIns="0" tIns="40640" rIns="0" bIns="0" rtlCol="0" vert="vert270">
            <a:spAutoFit/>
          </a:bodyPr>
          <a:lstStyle/>
          <a:p>
            <a:pPr marL="160020" marR="7620" indent="-146685">
              <a:lnSpc>
                <a:spcPct val="100000"/>
              </a:lnSpc>
              <a:spcBef>
                <a:spcPts val="320"/>
              </a:spcBef>
            </a:pPr>
            <a:r>
              <a:rPr dirty="0" sz="1800" b="1">
                <a:solidFill>
                  <a:srgbClr val="FF0000"/>
                </a:solidFill>
                <a:latin typeface="Arial"/>
                <a:cs typeface="Arial"/>
              </a:rPr>
              <a:t>Diversity</a:t>
            </a:r>
            <a:r>
              <a:rPr dirty="0" sz="1800" spc="-1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25" b="1">
                <a:solidFill>
                  <a:srgbClr val="FF0000"/>
                </a:solidFill>
                <a:latin typeface="Arial"/>
                <a:cs typeface="Arial"/>
              </a:rPr>
              <a:t>Set </a:t>
            </a:r>
            <a:r>
              <a:rPr dirty="0" sz="1800" spc="-10" b="1">
                <a:solidFill>
                  <a:srgbClr val="FF0000"/>
                </a:solidFill>
                <a:latin typeface="Arial"/>
                <a:cs typeface="Arial"/>
              </a:rPr>
              <a:t>Generator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6568249" y="2967037"/>
            <a:ext cx="1076325" cy="549275"/>
            <a:chOff x="6568249" y="2967037"/>
            <a:chExt cx="1076325" cy="549275"/>
          </a:xfrm>
        </p:grpSpPr>
        <p:sp>
          <p:nvSpPr>
            <p:cNvPr id="31" name="object 31" descr=""/>
            <p:cNvSpPr/>
            <p:nvPr/>
          </p:nvSpPr>
          <p:spPr>
            <a:xfrm>
              <a:off x="6573011" y="2971800"/>
              <a:ext cx="1066800" cy="539750"/>
            </a:xfrm>
            <a:custGeom>
              <a:avLst/>
              <a:gdLst/>
              <a:ahLst/>
              <a:cxnLst/>
              <a:rect l="l" t="t" r="r" b="b"/>
              <a:pathLst>
                <a:path w="1066800" h="539750">
                  <a:moveTo>
                    <a:pt x="1066800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1066800" y="539496"/>
                  </a:lnTo>
                  <a:lnTo>
                    <a:pt x="1066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6573011" y="2971800"/>
              <a:ext cx="1066800" cy="539750"/>
            </a:xfrm>
            <a:custGeom>
              <a:avLst/>
              <a:gdLst/>
              <a:ahLst/>
              <a:cxnLst/>
              <a:rect l="l" t="t" r="r" b="b"/>
              <a:pathLst>
                <a:path w="1066800" h="539750">
                  <a:moveTo>
                    <a:pt x="0" y="539496"/>
                  </a:moveTo>
                  <a:lnTo>
                    <a:pt x="1066800" y="539496"/>
                  </a:lnTo>
                  <a:lnTo>
                    <a:pt x="1066800" y="0"/>
                  </a:lnTo>
                  <a:lnTo>
                    <a:pt x="0" y="0"/>
                  </a:lnTo>
                  <a:lnTo>
                    <a:pt x="0" y="53949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6577583" y="2952699"/>
            <a:ext cx="105791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1605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NNs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FF0000"/>
                </a:solidFill>
                <a:latin typeface="Arial"/>
                <a:cs typeface="Arial"/>
              </a:rPr>
              <a:t>for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6577583" y="3227578"/>
            <a:ext cx="10579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86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Ensemble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5" name="object 35" descr=""/>
          <p:cNvGrpSpPr/>
          <p:nvPr/>
        </p:nvGrpSpPr>
        <p:grpSpPr>
          <a:xfrm>
            <a:off x="5626608" y="3180588"/>
            <a:ext cx="1567180" cy="687705"/>
            <a:chOff x="5626608" y="3180588"/>
            <a:chExt cx="1567180" cy="687705"/>
          </a:xfrm>
        </p:grpSpPr>
        <p:sp>
          <p:nvSpPr>
            <p:cNvPr id="36" name="object 36" descr=""/>
            <p:cNvSpPr/>
            <p:nvPr/>
          </p:nvSpPr>
          <p:spPr>
            <a:xfrm>
              <a:off x="5634228" y="3188208"/>
              <a:ext cx="365760" cy="532130"/>
            </a:xfrm>
            <a:custGeom>
              <a:avLst/>
              <a:gdLst/>
              <a:ahLst/>
              <a:cxnLst/>
              <a:rect l="l" t="t" r="r" b="b"/>
              <a:pathLst>
                <a:path w="365760" h="532129">
                  <a:moveTo>
                    <a:pt x="182880" y="265938"/>
                  </a:moveTo>
                  <a:lnTo>
                    <a:pt x="0" y="531875"/>
                  </a:lnTo>
                  <a:lnTo>
                    <a:pt x="365760" y="531875"/>
                  </a:lnTo>
                  <a:lnTo>
                    <a:pt x="182880" y="265938"/>
                  </a:lnTo>
                  <a:close/>
                </a:path>
                <a:path w="365760" h="532129">
                  <a:moveTo>
                    <a:pt x="365760" y="0"/>
                  </a:moveTo>
                  <a:lnTo>
                    <a:pt x="0" y="0"/>
                  </a:lnTo>
                  <a:lnTo>
                    <a:pt x="182880" y="265938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5634228" y="3188208"/>
              <a:ext cx="365760" cy="532130"/>
            </a:xfrm>
            <a:custGeom>
              <a:avLst/>
              <a:gdLst/>
              <a:ahLst/>
              <a:cxnLst/>
              <a:rect l="l" t="t" r="r" b="b"/>
              <a:pathLst>
                <a:path w="365760" h="532129">
                  <a:moveTo>
                    <a:pt x="0" y="0"/>
                  </a:moveTo>
                  <a:lnTo>
                    <a:pt x="365760" y="0"/>
                  </a:lnTo>
                  <a:lnTo>
                    <a:pt x="182880" y="265938"/>
                  </a:lnTo>
                  <a:lnTo>
                    <a:pt x="365760" y="531875"/>
                  </a:lnTo>
                  <a:lnTo>
                    <a:pt x="0" y="531875"/>
                  </a:lnTo>
                  <a:lnTo>
                    <a:pt x="182880" y="265938"/>
                  </a:lnTo>
                  <a:lnTo>
                    <a:pt x="0" y="0"/>
                  </a:lnTo>
                  <a:close/>
                </a:path>
              </a:pathLst>
            </a:custGeom>
            <a:ln w="152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5863463" y="3247136"/>
              <a:ext cx="711200" cy="213360"/>
            </a:xfrm>
            <a:custGeom>
              <a:avLst/>
              <a:gdLst/>
              <a:ahLst/>
              <a:cxnLst/>
              <a:rect l="l" t="t" r="r" b="b"/>
              <a:pathLst>
                <a:path w="711200" h="213360">
                  <a:moveTo>
                    <a:pt x="343091" y="132532"/>
                  </a:moveTo>
                  <a:lnTo>
                    <a:pt x="305053" y="153288"/>
                  </a:lnTo>
                  <a:lnTo>
                    <a:pt x="265557" y="164973"/>
                  </a:lnTo>
                  <a:lnTo>
                    <a:pt x="216535" y="175387"/>
                  </a:lnTo>
                  <a:lnTo>
                    <a:pt x="159892" y="183768"/>
                  </a:lnTo>
                  <a:lnTo>
                    <a:pt x="98044" y="189737"/>
                  </a:lnTo>
                  <a:lnTo>
                    <a:pt x="33274" y="193039"/>
                  </a:lnTo>
                  <a:lnTo>
                    <a:pt x="0" y="193421"/>
                  </a:lnTo>
                  <a:lnTo>
                    <a:pt x="253" y="213233"/>
                  </a:lnTo>
                  <a:lnTo>
                    <a:pt x="66675" y="211454"/>
                  </a:lnTo>
                  <a:lnTo>
                    <a:pt x="131190" y="206755"/>
                  </a:lnTo>
                  <a:lnTo>
                    <a:pt x="191642" y="199389"/>
                  </a:lnTo>
                  <a:lnTo>
                    <a:pt x="245872" y="189737"/>
                  </a:lnTo>
                  <a:lnTo>
                    <a:pt x="292100" y="178308"/>
                  </a:lnTo>
                  <a:lnTo>
                    <a:pt x="328295" y="165353"/>
                  </a:lnTo>
                  <a:lnTo>
                    <a:pt x="358139" y="145287"/>
                  </a:lnTo>
                  <a:lnTo>
                    <a:pt x="361188" y="141350"/>
                  </a:lnTo>
                  <a:lnTo>
                    <a:pt x="364276" y="133476"/>
                  </a:lnTo>
                  <a:lnTo>
                    <a:pt x="342391" y="133476"/>
                  </a:lnTo>
                  <a:lnTo>
                    <a:pt x="343091" y="132532"/>
                  </a:lnTo>
                  <a:close/>
                </a:path>
                <a:path w="711200" h="213360">
                  <a:moveTo>
                    <a:pt x="343281" y="132334"/>
                  </a:moveTo>
                  <a:lnTo>
                    <a:pt x="343091" y="132532"/>
                  </a:lnTo>
                  <a:lnTo>
                    <a:pt x="342391" y="133476"/>
                  </a:lnTo>
                  <a:lnTo>
                    <a:pt x="343281" y="132334"/>
                  </a:lnTo>
                  <a:close/>
                </a:path>
                <a:path w="711200" h="213360">
                  <a:moveTo>
                    <a:pt x="364399" y="132334"/>
                  </a:moveTo>
                  <a:lnTo>
                    <a:pt x="343281" y="132334"/>
                  </a:lnTo>
                  <a:lnTo>
                    <a:pt x="342391" y="133476"/>
                  </a:lnTo>
                  <a:lnTo>
                    <a:pt x="364276" y="133476"/>
                  </a:lnTo>
                  <a:lnTo>
                    <a:pt x="364399" y="132334"/>
                  </a:lnTo>
                  <a:close/>
                </a:path>
                <a:path w="711200" h="213360">
                  <a:moveTo>
                    <a:pt x="344191" y="131048"/>
                  </a:moveTo>
                  <a:lnTo>
                    <a:pt x="343091" y="132532"/>
                  </a:lnTo>
                  <a:lnTo>
                    <a:pt x="343281" y="132334"/>
                  </a:lnTo>
                  <a:lnTo>
                    <a:pt x="364399" y="132334"/>
                  </a:lnTo>
                  <a:lnTo>
                    <a:pt x="364440" y="131952"/>
                  </a:lnTo>
                  <a:lnTo>
                    <a:pt x="343788" y="131952"/>
                  </a:lnTo>
                  <a:lnTo>
                    <a:pt x="344191" y="131048"/>
                  </a:lnTo>
                  <a:close/>
                </a:path>
                <a:path w="711200" h="213360">
                  <a:moveTo>
                    <a:pt x="344662" y="130412"/>
                  </a:moveTo>
                  <a:lnTo>
                    <a:pt x="344191" y="131048"/>
                  </a:lnTo>
                  <a:lnTo>
                    <a:pt x="343788" y="131952"/>
                  </a:lnTo>
                  <a:lnTo>
                    <a:pt x="344646" y="130524"/>
                  </a:lnTo>
                  <a:close/>
                </a:path>
                <a:path w="711200" h="213360">
                  <a:moveTo>
                    <a:pt x="344646" y="130524"/>
                  </a:moveTo>
                  <a:lnTo>
                    <a:pt x="343788" y="131952"/>
                  </a:lnTo>
                  <a:lnTo>
                    <a:pt x="364440" y="131952"/>
                  </a:lnTo>
                  <a:lnTo>
                    <a:pt x="364521" y="131190"/>
                  </a:lnTo>
                  <a:lnTo>
                    <a:pt x="344550" y="131190"/>
                  </a:lnTo>
                  <a:lnTo>
                    <a:pt x="344646" y="130524"/>
                  </a:lnTo>
                  <a:close/>
                </a:path>
                <a:path w="711200" h="213360">
                  <a:moveTo>
                    <a:pt x="344828" y="130221"/>
                  </a:moveTo>
                  <a:lnTo>
                    <a:pt x="344646" y="130524"/>
                  </a:lnTo>
                  <a:lnTo>
                    <a:pt x="344550" y="131190"/>
                  </a:lnTo>
                  <a:lnTo>
                    <a:pt x="344828" y="130221"/>
                  </a:lnTo>
                  <a:close/>
                </a:path>
                <a:path w="711200" h="213360">
                  <a:moveTo>
                    <a:pt x="364653" y="130048"/>
                  </a:moveTo>
                  <a:lnTo>
                    <a:pt x="344932" y="130048"/>
                  </a:lnTo>
                  <a:lnTo>
                    <a:pt x="344550" y="131190"/>
                  </a:lnTo>
                  <a:lnTo>
                    <a:pt x="364521" y="131190"/>
                  </a:lnTo>
                  <a:lnTo>
                    <a:pt x="364653" y="130048"/>
                  </a:lnTo>
                  <a:close/>
                </a:path>
                <a:path w="711200" h="213360">
                  <a:moveTo>
                    <a:pt x="344751" y="129787"/>
                  </a:moveTo>
                  <a:lnTo>
                    <a:pt x="344191" y="131048"/>
                  </a:lnTo>
                  <a:lnTo>
                    <a:pt x="344579" y="130524"/>
                  </a:lnTo>
                  <a:lnTo>
                    <a:pt x="344697" y="130167"/>
                  </a:lnTo>
                  <a:lnTo>
                    <a:pt x="344751" y="129787"/>
                  </a:lnTo>
                  <a:close/>
                </a:path>
                <a:path w="711200" h="213360">
                  <a:moveTo>
                    <a:pt x="344843" y="130167"/>
                  </a:moveTo>
                  <a:lnTo>
                    <a:pt x="344743" y="130301"/>
                  </a:lnTo>
                  <a:lnTo>
                    <a:pt x="344646" y="130524"/>
                  </a:lnTo>
                  <a:lnTo>
                    <a:pt x="344843" y="130167"/>
                  </a:lnTo>
                  <a:close/>
                </a:path>
                <a:path w="711200" h="213360">
                  <a:moveTo>
                    <a:pt x="345313" y="128524"/>
                  </a:moveTo>
                  <a:lnTo>
                    <a:pt x="344751" y="129787"/>
                  </a:lnTo>
                  <a:lnTo>
                    <a:pt x="344662" y="130412"/>
                  </a:lnTo>
                  <a:lnTo>
                    <a:pt x="344843" y="130167"/>
                  </a:lnTo>
                  <a:lnTo>
                    <a:pt x="345313" y="128524"/>
                  </a:lnTo>
                  <a:close/>
                </a:path>
                <a:path w="711200" h="213360">
                  <a:moveTo>
                    <a:pt x="364640" y="128524"/>
                  </a:moveTo>
                  <a:lnTo>
                    <a:pt x="345313" y="128524"/>
                  </a:lnTo>
                  <a:lnTo>
                    <a:pt x="344843" y="130167"/>
                  </a:lnTo>
                  <a:lnTo>
                    <a:pt x="364653" y="130048"/>
                  </a:lnTo>
                  <a:lnTo>
                    <a:pt x="364725" y="129539"/>
                  </a:lnTo>
                  <a:lnTo>
                    <a:pt x="364363" y="129539"/>
                  </a:lnTo>
                  <a:lnTo>
                    <a:pt x="364640" y="128524"/>
                  </a:lnTo>
                  <a:close/>
                </a:path>
                <a:path w="711200" h="213360">
                  <a:moveTo>
                    <a:pt x="655307" y="45991"/>
                  </a:moveTo>
                  <a:lnTo>
                    <a:pt x="610870" y="48513"/>
                  </a:lnTo>
                  <a:lnTo>
                    <a:pt x="547877" y="54610"/>
                  </a:lnTo>
                  <a:lnTo>
                    <a:pt x="490092" y="63118"/>
                  </a:lnTo>
                  <a:lnTo>
                    <a:pt x="451358" y="70865"/>
                  </a:lnTo>
                  <a:lnTo>
                    <a:pt x="407415" y="82803"/>
                  </a:lnTo>
                  <a:lnTo>
                    <a:pt x="367029" y="100075"/>
                  </a:lnTo>
                  <a:lnTo>
                    <a:pt x="356488" y="107568"/>
                  </a:lnTo>
                  <a:lnTo>
                    <a:pt x="356108" y="107823"/>
                  </a:lnTo>
                  <a:lnTo>
                    <a:pt x="345059" y="127635"/>
                  </a:lnTo>
                  <a:lnTo>
                    <a:pt x="344751" y="129787"/>
                  </a:lnTo>
                  <a:lnTo>
                    <a:pt x="345313" y="128524"/>
                  </a:lnTo>
                  <a:lnTo>
                    <a:pt x="364640" y="128524"/>
                  </a:lnTo>
                  <a:lnTo>
                    <a:pt x="364744" y="128015"/>
                  </a:lnTo>
                  <a:lnTo>
                    <a:pt x="364897" y="127579"/>
                  </a:lnTo>
                  <a:lnTo>
                    <a:pt x="365125" y="126746"/>
                  </a:lnTo>
                  <a:lnTo>
                    <a:pt x="365505" y="126746"/>
                  </a:lnTo>
                  <a:lnTo>
                    <a:pt x="365887" y="126111"/>
                  </a:lnTo>
                  <a:lnTo>
                    <a:pt x="366155" y="126111"/>
                  </a:lnTo>
                  <a:lnTo>
                    <a:pt x="367284" y="124587"/>
                  </a:lnTo>
                  <a:lnTo>
                    <a:pt x="369017" y="122936"/>
                  </a:lnTo>
                  <a:lnTo>
                    <a:pt x="368808" y="122936"/>
                  </a:lnTo>
                  <a:lnTo>
                    <a:pt x="369950" y="122047"/>
                  </a:lnTo>
                  <a:lnTo>
                    <a:pt x="373252" y="119634"/>
                  </a:lnTo>
                  <a:lnTo>
                    <a:pt x="377825" y="116586"/>
                  </a:lnTo>
                  <a:lnTo>
                    <a:pt x="413892" y="101473"/>
                  </a:lnTo>
                  <a:lnTo>
                    <a:pt x="468122" y="87502"/>
                  </a:lnTo>
                  <a:lnTo>
                    <a:pt x="521462" y="78104"/>
                  </a:lnTo>
                  <a:lnTo>
                    <a:pt x="581025" y="70865"/>
                  </a:lnTo>
                  <a:lnTo>
                    <a:pt x="644779" y="66166"/>
                  </a:lnTo>
                  <a:lnTo>
                    <a:pt x="653407" y="65833"/>
                  </a:lnTo>
                  <a:lnTo>
                    <a:pt x="671315" y="55107"/>
                  </a:lnTo>
                  <a:lnTo>
                    <a:pt x="655307" y="45991"/>
                  </a:lnTo>
                  <a:close/>
                </a:path>
                <a:path w="711200" h="213360">
                  <a:moveTo>
                    <a:pt x="364991" y="127682"/>
                  </a:moveTo>
                  <a:lnTo>
                    <a:pt x="364798" y="127941"/>
                  </a:lnTo>
                  <a:lnTo>
                    <a:pt x="364363" y="129539"/>
                  </a:lnTo>
                  <a:lnTo>
                    <a:pt x="364897" y="128336"/>
                  </a:lnTo>
                  <a:lnTo>
                    <a:pt x="364991" y="127682"/>
                  </a:lnTo>
                  <a:close/>
                </a:path>
                <a:path w="711200" h="213360">
                  <a:moveTo>
                    <a:pt x="364897" y="128336"/>
                  </a:moveTo>
                  <a:lnTo>
                    <a:pt x="364363" y="129539"/>
                  </a:lnTo>
                  <a:lnTo>
                    <a:pt x="364725" y="129539"/>
                  </a:lnTo>
                  <a:lnTo>
                    <a:pt x="364897" y="128336"/>
                  </a:lnTo>
                  <a:close/>
                </a:path>
                <a:path w="711200" h="213360">
                  <a:moveTo>
                    <a:pt x="365484" y="127015"/>
                  </a:moveTo>
                  <a:lnTo>
                    <a:pt x="364991" y="127682"/>
                  </a:lnTo>
                  <a:lnTo>
                    <a:pt x="364897" y="128336"/>
                  </a:lnTo>
                  <a:lnTo>
                    <a:pt x="365484" y="127015"/>
                  </a:lnTo>
                  <a:close/>
                </a:path>
                <a:path w="711200" h="213360">
                  <a:moveTo>
                    <a:pt x="364798" y="127941"/>
                  </a:moveTo>
                  <a:close/>
                </a:path>
                <a:path w="711200" h="213360">
                  <a:moveTo>
                    <a:pt x="365005" y="127579"/>
                  </a:moveTo>
                  <a:lnTo>
                    <a:pt x="364798" y="127941"/>
                  </a:lnTo>
                  <a:lnTo>
                    <a:pt x="364991" y="127682"/>
                  </a:lnTo>
                  <a:close/>
                </a:path>
                <a:path w="711200" h="213360">
                  <a:moveTo>
                    <a:pt x="365125" y="126746"/>
                  </a:moveTo>
                  <a:lnTo>
                    <a:pt x="364807" y="127910"/>
                  </a:lnTo>
                  <a:lnTo>
                    <a:pt x="365005" y="127579"/>
                  </a:lnTo>
                  <a:lnTo>
                    <a:pt x="365125" y="126746"/>
                  </a:lnTo>
                  <a:close/>
                </a:path>
                <a:path w="711200" h="213360">
                  <a:moveTo>
                    <a:pt x="365887" y="126111"/>
                  </a:moveTo>
                  <a:lnTo>
                    <a:pt x="365005" y="127579"/>
                  </a:lnTo>
                  <a:lnTo>
                    <a:pt x="365484" y="127015"/>
                  </a:lnTo>
                  <a:lnTo>
                    <a:pt x="365887" y="126111"/>
                  </a:lnTo>
                  <a:close/>
                </a:path>
                <a:path w="711200" h="213360">
                  <a:moveTo>
                    <a:pt x="365505" y="126746"/>
                  </a:moveTo>
                  <a:lnTo>
                    <a:pt x="365125" y="126746"/>
                  </a:lnTo>
                  <a:lnTo>
                    <a:pt x="365005" y="127579"/>
                  </a:lnTo>
                  <a:lnTo>
                    <a:pt x="365505" y="126746"/>
                  </a:lnTo>
                  <a:close/>
                </a:path>
                <a:path w="711200" h="213360">
                  <a:moveTo>
                    <a:pt x="366155" y="126111"/>
                  </a:moveTo>
                  <a:lnTo>
                    <a:pt x="365887" y="126111"/>
                  </a:lnTo>
                  <a:lnTo>
                    <a:pt x="365484" y="127015"/>
                  </a:lnTo>
                  <a:lnTo>
                    <a:pt x="366155" y="126111"/>
                  </a:lnTo>
                  <a:close/>
                </a:path>
                <a:path w="711200" h="213360">
                  <a:moveTo>
                    <a:pt x="369950" y="122047"/>
                  </a:moveTo>
                  <a:lnTo>
                    <a:pt x="368808" y="122936"/>
                  </a:lnTo>
                  <a:lnTo>
                    <a:pt x="369760" y="122228"/>
                  </a:lnTo>
                  <a:lnTo>
                    <a:pt x="369950" y="122047"/>
                  </a:lnTo>
                  <a:close/>
                </a:path>
                <a:path w="711200" h="213360">
                  <a:moveTo>
                    <a:pt x="369760" y="122228"/>
                  </a:moveTo>
                  <a:lnTo>
                    <a:pt x="368808" y="122936"/>
                  </a:lnTo>
                  <a:lnTo>
                    <a:pt x="369017" y="122936"/>
                  </a:lnTo>
                  <a:lnTo>
                    <a:pt x="369760" y="122228"/>
                  </a:lnTo>
                  <a:close/>
                </a:path>
                <a:path w="711200" h="213360">
                  <a:moveTo>
                    <a:pt x="370004" y="122047"/>
                  </a:moveTo>
                  <a:lnTo>
                    <a:pt x="369760" y="122228"/>
                  </a:lnTo>
                  <a:lnTo>
                    <a:pt x="370004" y="122047"/>
                  </a:lnTo>
                  <a:close/>
                </a:path>
                <a:path w="711200" h="213360">
                  <a:moveTo>
                    <a:pt x="693677" y="44958"/>
                  </a:moveTo>
                  <a:lnTo>
                    <a:pt x="690880" y="44958"/>
                  </a:lnTo>
                  <a:lnTo>
                    <a:pt x="691134" y="64769"/>
                  </a:lnTo>
                  <a:lnTo>
                    <a:pt x="677671" y="64897"/>
                  </a:lnTo>
                  <a:lnTo>
                    <a:pt x="653407" y="65833"/>
                  </a:lnTo>
                  <a:lnTo>
                    <a:pt x="605536" y="94487"/>
                  </a:lnTo>
                  <a:lnTo>
                    <a:pt x="604012" y="100584"/>
                  </a:lnTo>
                  <a:lnTo>
                    <a:pt x="609600" y="109981"/>
                  </a:lnTo>
                  <a:lnTo>
                    <a:pt x="615696" y="111505"/>
                  </a:lnTo>
                  <a:lnTo>
                    <a:pt x="710691" y="54610"/>
                  </a:lnTo>
                  <a:lnTo>
                    <a:pt x="693677" y="44958"/>
                  </a:lnTo>
                  <a:close/>
                </a:path>
                <a:path w="711200" h="213360">
                  <a:moveTo>
                    <a:pt x="671315" y="55107"/>
                  </a:moveTo>
                  <a:lnTo>
                    <a:pt x="653407" y="65833"/>
                  </a:lnTo>
                  <a:lnTo>
                    <a:pt x="677671" y="64897"/>
                  </a:lnTo>
                  <a:lnTo>
                    <a:pt x="691134" y="64769"/>
                  </a:lnTo>
                  <a:lnTo>
                    <a:pt x="691117" y="63500"/>
                  </a:lnTo>
                  <a:lnTo>
                    <a:pt x="686054" y="63500"/>
                  </a:lnTo>
                  <a:lnTo>
                    <a:pt x="671315" y="55107"/>
                  </a:lnTo>
                  <a:close/>
                </a:path>
                <a:path w="711200" h="213360">
                  <a:moveTo>
                    <a:pt x="685927" y="46354"/>
                  </a:moveTo>
                  <a:lnTo>
                    <a:pt x="671315" y="55107"/>
                  </a:lnTo>
                  <a:lnTo>
                    <a:pt x="686054" y="63500"/>
                  </a:lnTo>
                  <a:lnTo>
                    <a:pt x="685927" y="46354"/>
                  </a:lnTo>
                  <a:close/>
                </a:path>
                <a:path w="711200" h="213360">
                  <a:moveTo>
                    <a:pt x="690897" y="46354"/>
                  </a:moveTo>
                  <a:lnTo>
                    <a:pt x="685927" y="46354"/>
                  </a:lnTo>
                  <a:lnTo>
                    <a:pt x="686054" y="63500"/>
                  </a:lnTo>
                  <a:lnTo>
                    <a:pt x="691117" y="63500"/>
                  </a:lnTo>
                  <a:lnTo>
                    <a:pt x="690897" y="46354"/>
                  </a:lnTo>
                  <a:close/>
                </a:path>
                <a:path w="711200" h="213360">
                  <a:moveTo>
                    <a:pt x="690880" y="44958"/>
                  </a:moveTo>
                  <a:lnTo>
                    <a:pt x="676910" y="45085"/>
                  </a:lnTo>
                  <a:lnTo>
                    <a:pt x="655307" y="45991"/>
                  </a:lnTo>
                  <a:lnTo>
                    <a:pt x="671315" y="55107"/>
                  </a:lnTo>
                  <a:lnTo>
                    <a:pt x="685927" y="46354"/>
                  </a:lnTo>
                  <a:lnTo>
                    <a:pt x="690897" y="46354"/>
                  </a:lnTo>
                  <a:lnTo>
                    <a:pt x="690880" y="44958"/>
                  </a:lnTo>
                  <a:close/>
                </a:path>
                <a:path w="711200" h="213360">
                  <a:moveTo>
                    <a:pt x="614426" y="0"/>
                  </a:moveTo>
                  <a:lnTo>
                    <a:pt x="608329" y="1650"/>
                  </a:lnTo>
                  <a:lnTo>
                    <a:pt x="605663" y="6350"/>
                  </a:lnTo>
                  <a:lnTo>
                    <a:pt x="602996" y="11175"/>
                  </a:lnTo>
                  <a:lnTo>
                    <a:pt x="604647" y="17144"/>
                  </a:lnTo>
                  <a:lnTo>
                    <a:pt x="655307" y="45991"/>
                  </a:lnTo>
                  <a:lnTo>
                    <a:pt x="676910" y="45085"/>
                  </a:lnTo>
                  <a:lnTo>
                    <a:pt x="693677" y="44958"/>
                  </a:lnTo>
                  <a:lnTo>
                    <a:pt x="6144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54774" y="3606546"/>
              <a:ext cx="228600" cy="251459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6954774" y="3606546"/>
              <a:ext cx="228600" cy="251460"/>
            </a:xfrm>
            <a:custGeom>
              <a:avLst/>
              <a:gdLst/>
              <a:ahLst/>
              <a:cxnLst/>
              <a:rect l="l" t="t" r="r" b="b"/>
              <a:pathLst>
                <a:path w="228600" h="251460">
                  <a:moveTo>
                    <a:pt x="0" y="161924"/>
                  </a:moveTo>
                  <a:lnTo>
                    <a:pt x="57150" y="161924"/>
                  </a:lnTo>
                  <a:lnTo>
                    <a:pt x="57150" y="0"/>
                  </a:lnTo>
                  <a:lnTo>
                    <a:pt x="171450" y="0"/>
                  </a:lnTo>
                  <a:lnTo>
                    <a:pt x="171450" y="161924"/>
                  </a:lnTo>
                  <a:lnTo>
                    <a:pt x="228600" y="161924"/>
                  </a:lnTo>
                  <a:lnTo>
                    <a:pt x="114300" y="251459"/>
                  </a:lnTo>
                  <a:lnTo>
                    <a:pt x="0" y="161924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 descr=""/>
          <p:cNvSpPr txBox="1"/>
          <p:nvPr/>
        </p:nvSpPr>
        <p:spPr>
          <a:xfrm>
            <a:off x="5513578" y="3782644"/>
            <a:ext cx="672465" cy="575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latin typeface="Arial"/>
                <a:cs typeface="Arial"/>
              </a:rPr>
              <a:t>NN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800" spc="-10">
                <a:latin typeface="Arial"/>
                <a:cs typeface="Arial"/>
              </a:rPr>
              <a:t>Check</a:t>
            </a:r>
            <a:endParaRPr sz="1800">
              <a:latin typeface="Arial"/>
              <a:cs typeface="Arial"/>
            </a:endParaRPr>
          </a:p>
        </p:txBody>
      </p:sp>
      <p:sp>
        <p:nvSpPr>
          <p:cNvPr id="42" name="object 42" descr=""/>
          <p:cNvSpPr/>
          <p:nvPr/>
        </p:nvSpPr>
        <p:spPr>
          <a:xfrm>
            <a:off x="3144011" y="4628388"/>
            <a:ext cx="437515" cy="382905"/>
          </a:xfrm>
          <a:custGeom>
            <a:avLst/>
            <a:gdLst/>
            <a:ahLst/>
            <a:cxnLst/>
            <a:rect l="l" t="t" r="r" b="b"/>
            <a:pathLst>
              <a:path w="437514" h="382904">
                <a:moveTo>
                  <a:pt x="54610" y="0"/>
                </a:moveTo>
                <a:lnTo>
                  <a:pt x="54610" y="382524"/>
                </a:lnTo>
              </a:path>
              <a:path w="437514" h="382904">
                <a:moveTo>
                  <a:pt x="0" y="47751"/>
                </a:moveTo>
                <a:lnTo>
                  <a:pt x="437388" y="47751"/>
                </a:lnTo>
              </a:path>
              <a:path w="437514" h="382904">
                <a:moveTo>
                  <a:pt x="0" y="382524"/>
                </a:moveTo>
                <a:lnTo>
                  <a:pt x="437388" y="382524"/>
                </a:lnTo>
                <a:lnTo>
                  <a:pt x="437388" y="0"/>
                </a:lnTo>
                <a:lnTo>
                  <a:pt x="0" y="0"/>
                </a:lnTo>
                <a:lnTo>
                  <a:pt x="0" y="38252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 descr=""/>
          <p:cNvSpPr txBox="1"/>
          <p:nvPr/>
        </p:nvSpPr>
        <p:spPr>
          <a:xfrm>
            <a:off x="3204717" y="4658359"/>
            <a:ext cx="370840" cy="34671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889"/>
              </a:lnSpc>
            </a:pPr>
            <a:r>
              <a:rPr dirty="0" baseline="-16666" sz="3000" spc="-37" i="1">
                <a:latin typeface="Arial"/>
                <a:cs typeface="Arial"/>
              </a:rPr>
              <a:t>D</a:t>
            </a:r>
            <a:r>
              <a:rPr dirty="0" sz="1300" spc="-25" i="1">
                <a:latin typeface="Arial"/>
                <a:cs typeface="Arial"/>
              </a:rPr>
              <a:t>M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44" name="object 44" descr=""/>
          <p:cNvGrpSpPr/>
          <p:nvPr/>
        </p:nvGrpSpPr>
        <p:grpSpPr>
          <a:xfrm>
            <a:off x="3137661" y="4088638"/>
            <a:ext cx="450215" cy="543560"/>
            <a:chOff x="3137661" y="4088638"/>
            <a:chExt cx="450215" cy="543560"/>
          </a:xfrm>
        </p:grpSpPr>
        <p:sp>
          <p:nvSpPr>
            <p:cNvPr id="45" name="object 45" descr=""/>
            <p:cNvSpPr/>
            <p:nvPr/>
          </p:nvSpPr>
          <p:spPr>
            <a:xfrm>
              <a:off x="3144011" y="4094988"/>
              <a:ext cx="437515" cy="530860"/>
            </a:xfrm>
            <a:custGeom>
              <a:avLst/>
              <a:gdLst/>
              <a:ahLst/>
              <a:cxnLst/>
              <a:rect l="l" t="t" r="r" b="b"/>
              <a:pathLst>
                <a:path w="437514" h="530860">
                  <a:moveTo>
                    <a:pt x="437388" y="0"/>
                  </a:moveTo>
                  <a:lnTo>
                    <a:pt x="0" y="0"/>
                  </a:lnTo>
                  <a:lnTo>
                    <a:pt x="0" y="530351"/>
                  </a:lnTo>
                  <a:lnTo>
                    <a:pt x="437388" y="530351"/>
                  </a:lnTo>
                  <a:lnTo>
                    <a:pt x="4373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3144011" y="4094988"/>
              <a:ext cx="437515" cy="530860"/>
            </a:xfrm>
            <a:custGeom>
              <a:avLst/>
              <a:gdLst/>
              <a:ahLst/>
              <a:cxnLst/>
              <a:rect l="l" t="t" r="r" b="b"/>
              <a:pathLst>
                <a:path w="437514" h="530860">
                  <a:moveTo>
                    <a:pt x="54610" y="0"/>
                  </a:moveTo>
                  <a:lnTo>
                    <a:pt x="54610" y="530351"/>
                  </a:lnTo>
                </a:path>
                <a:path w="437514" h="530860">
                  <a:moveTo>
                    <a:pt x="0" y="66293"/>
                  </a:moveTo>
                  <a:lnTo>
                    <a:pt x="437388" y="66293"/>
                  </a:lnTo>
                </a:path>
                <a:path w="437514" h="530860">
                  <a:moveTo>
                    <a:pt x="0" y="530351"/>
                  </a:moveTo>
                  <a:lnTo>
                    <a:pt x="437388" y="530351"/>
                  </a:lnTo>
                  <a:lnTo>
                    <a:pt x="437388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 descr=""/>
          <p:cNvSpPr txBox="1"/>
          <p:nvPr/>
        </p:nvSpPr>
        <p:spPr>
          <a:xfrm>
            <a:off x="3174110" y="4065270"/>
            <a:ext cx="42672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dirty="0" baseline="-16666" sz="3000" spc="-37" i="1">
                <a:latin typeface="Arial"/>
                <a:cs typeface="Arial"/>
              </a:rPr>
              <a:t>T</a:t>
            </a:r>
            <a:r>
              <a:rPr dirty="0" sz="1300" spc="-25" i="1">
                <a:latin typeface="Arial"/>
                <a:cs typeface="Arial"/>
              </a:rPr>
              <a:t>M</a:t>
            </a:r>
            <a:endParaRPr sz="1300">
              <a:latin typeface="Arial"/>
              <a:cs typeface="Arial"/>
            </a:endParaRPr>
          </a:p>
        </p:txBody>
      </p:sp>
      <p:sp>
        <p:nvSpPr>
          <p:cNvPr id="48" name="object 48" descr=""/>
          <p:cNvSpPr/>
          <p:nvPr/>
        </p:nvSpPr>
        <p:spPr>
          <a:xfrm>
            <a:off x="3448811" y="3017520"/>
            <a:ext cx="437515" cy="381000"/>
          </a:xfrm>
          <a:custGeom>
            <a:avLst/>
            <a:gdLst/>
            <a:ahLst/>
            <a:cxnLst/>
            <a:rect l="l" t="t" r="r" b="b"/>
            <a:pathLst>
              <a:path w="437514" h="381000">
                <a:moveTo>
                  <a:pt x="54610" y="0"/>
                </a:moveTo>
                <a:lnTo>
                  <a:pt x="54610" y="381000"/>
                </a:lnTo>
              </a:path>
              <a:path w="437514" h="381000">
                <a:moveTo>
                  <a:pt x="0" y="47625"/>
                </a:moveTo>
                <a:lnTo>
                  <a:pt x="437388" y="47625"/>
                </a:lnTo>
              </a:path>
              <a:path w="437514" h="381000">
                <a:moveTo>
                  <a:pt x="0" y="381000"/>
                </a:moveTo>
                <a:lnTo>
                  <a:pt x="437388" y="381000"/>
                </a:lnTo>
                <a:lnTo>
                  <a:pt x="437388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 descr=""/>
          <p:cNvSpPr txBox="1"/>
          <p:nvPr/>
        </p:nvSpPr>
        <p:spPr>
          <a:xfrm>
            <a:off x="3509517" y="3047428"/>
            <a:ext cx="370840" cy="34544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885"/>
              </a:lnSpc>
            </a:pPr>
            <a:r>
              <a:rPr dirty="0" baseline="-16666" sz="3000" spc="-37" i="1">
                <a:latin typeface="Arial"/>
                <a:cs typeface="Arial"/>
              </a:rPr>
              <a:t>D</a:t>
            </a:r>
            <a:r>
              <a:rPr dirty="0" sz="1300" spc="-25" i="1">
                <a:latin typeface="Arial"/>
                <a:cs typeface="Arial"/>
              </a:rPr>
              <a:t>2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50" name="object 50" descr=""/>
          <p:cNvGrpSpPr/>
          <p:nvPr/>
        </p:nvGrpSpPr>
        <p:grpSpPr>
          <a:xfrm>
            <a:off x="3442461" y="2476245"/>
            <a:ext cx="450215" cy="544830"/>
            <a:chOff x="3442461" y="2476245"/>
            <a:chExt cx="450215" cy="544830"/>
          </a:xfrm>
        </p:grpSpPr>
        <p:sp>
          <p:nvSpPr>
            <p:cNvPr id="51" name="object 51" descr=""/>
            <p:cNvSpPr/>
            <p:nvPr/>
          </p:nvSpPr>
          <p:spPr>
            <a:xfrm>
              <a:off x="3448811" y="2482595"/>
              <a:ext cx="437515" cy="532130"/>
            </a:xfrm>
            <a:custGeom>
              <a:avLst/>
              <a:gdLst/>
              <a:ahLst/>
              <a:cxnLst/>
              <a:rect l="l" t="t" r="r" b="b"/>
              <a:pathLst>
                <a:path w="437514" h="532130">
                  <a:moveTo>
                    <a:pt x="437388" y="0"/>
                  </a:moveTo>
                  <a:lnTo>
                    <a:pt x="0" y="0"/>
                  </a:lnTo>
                  <a:lnTo>
                    <a:pt x="0" y="531876"/>
                  </a:lnTo>
                  <a:lnTo>
                    <a:pt x="437388" y="531876"/>
                  </a:lnTo>
                  <a:lnTo>
                    <a:pt x="4373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3448811" y="2482595"/>
              <a:ext cx="437515" cy="532130"/>
            </a:xfrm>
            <a:custGeom>
              <a:avLst/>
              <a:gdLst/>
              <a:ahLst/>
              <a:cxnLst/>
              <a:rect l="l" t="t" r="r" b="b"/>
              <a:pathLst>
                <a:path w="437514" h="532130">
                  <a:moveTo>
                    <a:pt x="54610" y="0"/>
                  </a:moveTo>
                  <a:lnTo>
                    <a:pt x="54610" y="531876"/>
                  </a:lnTo>
                </a:path>
                <a:path w="437514" h="532130">
                  <a:moveTo>
                    <a:pt x="0" y="66420"/>
                  </a:moveTo>
                  <a:lnTo>
                    <a:pt x="437388" y="66420"/>
                  </a:lnTo>
                </a:path>
                <a:path w="437514" h="532130">
                  <a:moveTo>
                    <a:pt x="0" y="531876"/>
                  </a:moveTo>
                  <a:lnTo>
                    <a:pt x="437388" y="531876"/>
                  </a:lnTo>
                  <a:lnTo>
                    <a:pt x="437388" y="0"/>
                  </a:lnTo>
                  <a:lnTo>
                    <a:pt x="0" y="0"/>
                  </a:lnTo>
                  <a:lnTo>
                    <a:pt x="0" y="531876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 descr=""/>
          <p:cNvSpPr txBox="1"/>
          <p:nvPr/>
        </p:nvSpPr>
        <p:spPr>
          <a:xfrm>
            <a:off x="3509517" y="2555113"/>
            <a:ext cx="370840" cy="47752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05"/>
              </a:lnSpc>
            </a:pPr>
            <a:r>
              <a:rPr dirty="0" baseline="-16666" sz="3000" spc="-37" i="1">
                <a:latin typeface="Arial"/>
                <a:cs typeface="Arial"/>
              </a:rPr>
              <a:t>T</a:t>
            </a:r>
            <a:r>
              <a:rPr dirty="0" sz="1300" spc="-25" i="1">
                <a:latin typeface="Arial"/>
                <a:cs typeface="Arial"/>
              </a:rPr>
              <a:t>2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54" name="object 54" descr=""/>
          <p:cNvGrpSpPr/>
          <p:nvPr/>
        </p:nvGrpSpPr>
        <p:grpSpPr>
          <a:xfrm>
            <a:off x="1536827" y="2862072"/>
            <a:ext cx="2412365" cy="2054225"/>
            <a:chOff x="1536827" y="2862072"/>
            <a:chExt cx="2412365" cy="2054225"/>
          </a:xfrm>
        </p:grpSpPr>
        <p:sp>
          <p:nvSpPr>
            <p:cNvPr id="55" name="object 55" descr=""/>
            <p:cNvSpPr/>
            <p:nvPr/>
          </p:nvSpPr>
          <p:spPr>
            <a:xfrm>
              <a:off x="3898391" y="2866644"/>
              <a:ext cx="45720" cy="382905"/>
            </a:xfrm>
            <a:custGeom>
              <a:avLst/>
              <a:gdLst/>
              <a:ahLst/>
              <a:cxnLst/>
              <a:rect l="l" t="t" r="r" b="b"/>
              <a:pathLst>
                <a:path w="45720" h="382905">
                  <a:moveTo>
                    <a:pt x="0" y="0"/>
                  </a:moveTo>
                  <a:lnTo>
                    <a:pt x="0" y="382523"/>
                  </a:lnTo>
                  <a:lnTo>
                    <a:pt x="17805" y="382232"/>
                  </a:lnTo>
                  <a:lnTo>
                    <a:pt x="32337" y="381428"/>
                  </a:lnTo>
                  <a:lnTo>
                    <a:pt x="42130" y="380220"/>
                  </a:lnTo>
                  <a:lnTo>
                    <a:pt x="45720" y="378713"/>
                  </a:lnTo>
                  <a:lnTo>
                    <a:pt x="45720" y="3809"/>
                  </a:lnTo>
                  <a:lnTo>
                    <a:pt x="42130" y="2303"/>
                  </a:lnTo>
                  <a:lnTo>
                    <a:pt x="32337" y="1095"/>
                  </a:lnTo>
                  <a:lnTo>
                    <a:pt x="17805" y="2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3898391" y="2866644"/>
              <a:ext cx="45720" cy="382905"/>
            </a:xfrm>
            <a:custGeom>
              <a:avLst/>
              <a:gdLst/>
              <a:ahLst/>
              <a:cxnLst/>
              <a:rect l="l" t="t" r="r" b="b"/>
              <a:pathLst>
                <a:path w="45720" h="382905">
                  <a:moveTo>
                    <a:pt x="0" y="0"/>
                  </a:moveTo>
                  <a:lnTo>
                    <a:pt x="17805" y="291"/>
                  </a:lnTo>
                  <a:lnTo>
                    <a:pt x="32337" y="1095"/>
                  </a:lnTo>
                  <a:lnTo>
                    <a:pt x="42130" y="2303"/>
                  </a:lnTo>
                  <a:lnTo>
                    <a:pt x="45720" y="3809"/>
                  </a:lnTo>
                  <a:lnTo>
                    <a:pt x="45720" y="378713"/>
                  </a:lnTo>
                  <a:lnTo>
                    <a:pt x="42130" y="380220"/>
                  </a:lnTo>
                  <a:lnTo>
                    <a:pt x="32337" y="381428"/>
                  </a:lnTo>
                  <a:lnTo>
                    <a:pt x="17805" y="382232"/>
                  </a:lnTo>
                  <a:lnTo>
                    <a:pt x="0" y="38252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3593591" y="4466844"/>
              <a:ext cx="45720" cy="381000"/>
            </a:xfrm>
            <a:custGeom>
              <a:avLst/>
              <a:gdLst/>
              <a:ahLst/>
              <a:cxnLst/>
              <a:rect l="l" t="t" r="r" b="b"/>
              <a:pathLst>
                <a:path w="45720" h="381000">
                  <a:moveTo>
                    <a:pt x="0" y="0"/>
                  </a:moveTo>
                  <a:lnTo>
                    <a:pt x="0" y="380999"/>
                  </a:lnTo>
                  <a:lnTo>
                    <a:pt x="17805" y="380708"/>
                  </a:lnTo>
                  <a:lnTo>
                    <a:pt x="32337" y="379904"/>
                  </a:lnTo>
                  <a:lnTo>
                    <a:pt x="42130" y="378696"/>
                  </a:lnTo>
                  <a:lnTo>
                    <a:pt x="45720" y="377189"/>
                  </a:lnTo>
                  <a:lnTo>
                    <a:pt x="45720" y="3809"/>
                  </a:lnTo>
                  <a:lnTo>
                    <a:pt x="42130" y="2303"/>
                  </a:lnTo>
                  <a:lnTo>
                    <a:pt x="32337" y="1095"/>
                  </a:lnTo>
                  <a:lnTo>
                    <a:pt x="17805" y="2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E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3593591" y="4466844"/>
              <a:ext cx="45720" cy="381000"/>
            </a:xfrm>
            <a:custGeom>
              <a:avLst/>
              <a:gdLst/>
              <a:ahLst/>
              <a:cxnLst/>
              <a:rect l="l" t="t" r="r" b="b"/>
              <a:pathLst>
                <a:path w="45720" h="381000">
                  <a:moveTo>
                    <a:pt x="0" y="0"/>
                  </a:moveTo>
                  <a:lnTo>
                    <a:pt x="17805" y="291"/>
                  </a:lnTo>
                  <a:lnTo>
                    <a:pt x="32337" y="1095"/>
                  </a:lnTo>
                  <a:lnTo>
                    <a:pt x="42130" y="2303"/>
                  </a:lnTo>
                  <a:lnTo>
                    <a:pt x="45720" y="3809"/>
                  </a:lnTo>
                  <a:lnTo>
                    <a:pt x="45720" y="377189"/>
                  </a:lnTo>
                  <a:lnTo>
                    <a:pt x="42130" y="378696"/>
                  </a:lnTo>
                  <a:lnTo>
                    <a:pt x="32337" y="379904"/>
                  </a:lnTo>
                  <a:lnTo>
                    <a:pt x="17805" y="380708"/>
                  </a:lnTo>
                  <a:lnTo>
                    <a:pt x="0" y="38099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1536827" y="3192525"/>
              <a:ext cx="1913255" cy="1724025"/>
            </a:xfrm>
            <a:custGeom>
              <a:avLst/>
              <a:gdLst/>
              <a:ahLst/>
              <a:cxnLst/>
              <a:rect l="l" t="t" r="r" b="b"/>
              <a:pathLst>
                <a:path w="1913254" h="1724025">
                  <a:moveTo>
                    <a:pt x="1607947" y="1666748"/>
                  </a:moveTo>
                  <a:lnTo>
                    <a:pt x="1590954" y="1657096"/>
                  </a:lnTo>
                  <a:lnTo>
                    <a:pt x="1516507" y="1614805"/>
                  </a:lnTo>
                  <a:lnTo>
                    <a:pt x="1511808" y="1612011"/>
                  </a:lnTo>
                  <a:lnTo>
                    <a:pt x="1505712" y="1613662"/>
                  </a:lnTo>
                  <a:lnTo>
                    <a:pt x="1503045" y="1618488"/>
                  </a:lnTo>
                  <a:lnTo>
                    <a:pt x="1500378" y="1623187"/>
                  </a:lnTo>
                  <a:lnTo>
                    <a:pt x="1502029" y="1629283"/>
                  </a:lnTo>
                  <a:lnTo>
                    <a:pt x="1551597" y="1657515"/>
                  </a:lnTo>
                  <a:lnTo>
                    <a:pt x="1506093" y="1657858"/>
                  </a:lnTo>
                  <a:lnTo>
                    <a:pt x="1433195" y="1657477"/>
                  </a:lnTo>
                  <a:lnTo>
                    <a:pt x="1366139" y="1655572"/>
                  </a:lnTo>
                  <a:lnTo>
                    <a:pt x="1325626" y="1653159"/>
                  </a:lnTo>
                  <a:lnTo>
                    <a:pt x="1273175" y="1647317"/>
                  </a:lnTo>
                  <a:lnTo>
                    <a:pt x="1235964" y="1636649"/>
                  </a:lnTo>
                  <a:lnTo>
                    <a:pt x="1234376" y="1635379"/>
                  </a:lnTo>
                  <a:lnTo>
                    <a:pt x="1233678" y="1634832"/>
                  </a:lnTo>
                  <a:lnTo>
                    <a:pt x="1233030" y="1634109"/>
                  </a:lnTo>
                  <a:lnTo>
                    <a:pt x="1230960" y="1631823"/>
                  </a:lnTo>
                  <a:lnTo>
                    <a:pt x="1230109" y="1630895"/>
                  </a:lnTo>
                  <a:lnTo>
                    <a:pt x="1229652" y="1630045"/>
                  </a:lnTo>
                  <a:lnTo>
                    <a:pt x="1228344" y="1627632"/>
                  </a:lnTo>
                  <a:lnTo>
                    <a:pt x="1227582" y="1626235"/>
                  </a:lnTo>
                  <a:lnTo>
                    <a:pt x="1227493" y="1625981"/>
                  </a:lnTo>
                  <a:lnTo>
                    <a:pt x="1226185" y="1622298"/>
                  </a:lnTo>
                  <a:lnTo>
                    <a:pt x="1224661" y="1616329"/>
                  </a:lnTo>
                  <a:lnTo>
                    <a:pt x="1223010" y="1609217"/>
                  </a:lnTo>
                  <a:lnTo>
                    <a:pt x="1222895" y="1608836"/>
                  </a:lnTo>
                  <a:lnTo>
                    <a:pt x="1221968" y="1605788"/>
                  </a:lnTo>
                  <a:lnTo>
                    <a:pt x="1221486" y="1604137"/>
                  </a:lnTo>
                  <a:lnTo>
                    <a:pt x="1221105" y="1602867"/>
                  </a:lnTo>
                  <a:lnTo>
                    <a:pt x="1220851" y="1602486"/>
                  </a:lnTo>
                  <a:lnTo>
                    <a:pt x="1220724" y="1601978"/>
                  </a:lnTo>
                  <a:lnTo>
                    <a:pt x="1220470" y="1601597"/>
                  </a:lnTo>
                  <a:lnTo>
                    <a:pt x="1219733" y="1600073"/>
                  </a:lnTo>
                  <a:lnTo>
                    <a:pt x="1217549" y="1595501"/>
                  </a:lnTo>
                  <a:lnTo>
                    <a:pt x="1217295" y="1594866"/>
                  </a:lnTo>
                  <a:lnTo>
                    <a:pt x="1216914" y="1594231"/>
                  </a:lnTo>
                  <a:lnTo>
                    <a:pt x="1212088" y="1587881"/>
                  </a:lnTo>
                  <a:lnTo>
                    <a:pt x="1210945" y="1586738"/>
                  </a:lnTo>
                  <a:lnTo>
                    <a:pt x="1207262" y="1583309"/>
                  </a:lnTo>
                  <a:lnTo>
                    <a:pt x="1203972" y="1580896"/>
                  </a:lnTo>
                  <a:lnTo>
                    <a:pt x="1202944" y="1580134"/>
                  </a:lnTo>
                  <a:lnTo>
                    <a:pt x="1200404" y="1578610"/>
                  </a:lnTo>
                  <a:lnTo>
                    <a:pt x="1197864" y="1577086"/>
                  </a:lnTo>
                  <a:lnTo>
                    <a:pt x="1192149" y="1574292"/>
                  </a:lnTo>
                  <a:lnTo>
                    <a:pt x="1152398" y="1564640"/>
                  </a:lnTo>
                  <a:lnTo>
                    <a:pt x="1089279" y="1561084"/>
                  </a:lnTo>
                  <a:lnTo>
                    <a:pt x="1074293" y="1561084"/>
                  </a:lnTo>
                  <a:lnTo>
                    <a:pt x="1042035" y="1561592"/>
                  </a:lnTo>
                  <a:lnTo>
                    <a:pt x="1007110" y="1562608"/>
                  </a:lnTo>
                  <a:lnTo>
                    <a:pt x="788035" y="1573657"/>
                  </a:lnTo>
                  <a:lnTo>
                    <a:pt x="704723" y="1577086"/>
                  </a:lnTo>
                  <a:lnTo>
                    <a:pt x="663956" y="1578102"/>
                  </a:lnTo>
                  <a:lnTo>
                    <a:pt x="624332" y="1578610"/>
                  </a:lnTo>
                  <a:lnTo>
                    <a:pt x="586359" y="1578229"/>
                  </a:lnTo>
                  <a:lnTo>
                    <a:pt x="480187" y="1573022"/>
                  </a:lnTo>
                  <a:lnTo>
                    <a:pt x="411226" y="1567307"/>
                  </a:lnTo>
                  <a:lnTo>
                    <a:pt x="343027" y="1560322"/>
                  </a:lnTo>
                  <a:lnTo>
                    <a:pt x="275463" y="1552067"/>
                  </a:lnTo>
                  <a:lnTo>
                    <a:pt x="208407" y="1542923"/>
                  </a:lnTo>
                  <a:lnTo>
                    <a:pt x="9271" y="1512189"/>
                  </a:lnTo>
                  <a:lnTo>
                    <a:pt x="6223" y="1531747"/>
                  </a:lnTo>
                  <a:lnTo>
                    <a:pt x="205613" y="1562481"/>
                  </a:lnTo>
                  <a:lnTo>
                    <a:pt x="272796" y="1571752"/>
                  </a:lnTo>
                  <a:lnTo>
                    <a:pt x="340614" y="1580007"/>
                  </a:lnTo>
                  <a:lnTo>
                    <a:pt x="409194" y="1587119"/>
                  </a:lnTo>
                  <a:lnTo>
                    <a:pt x="478663" y="1592834"/>
                  </a:lnTo>
                  <a:lnTo>
                    <a:pt x="549021" y="1596898"/>
                  </a:lnTo>
                  <a:lnTo>
                    <a:pt x="624205" y="1598422"/>
                  </a:lnTo>
                  <a:lnTo>
                    <a:pt x="664210" y="1597914"/>
                  </a:lnTo>
                  <a:lnTo>
                    <a:pt x="747014" y="1595247"/>
                  </a:lnTo>
                  <a:lnTo>
                    <a:pt x="1007999" y="1582420"/>
                  </a:lnTo>
                  <a:lnTo>
                    <a:pt x="1042543" y="1581404"/>
                  </a:lnTo>
                  <a:lnTo>
                    <a:pt x="1074420" y="1580896"/>
                  </a:lnTo>
                  <a:lnTo>
                    <a:pt x="1089279" y="1580896"/>
                  </a:lnTo>
                  <a:lnTo>
                    <a:pt x="1128776" y="1582293"/>
                  </a:lnTo>
                  <a:lnTo>
                    <a:pt x="1167130" y="1587246"/>
                  </a:lnTo>
                  <a:lnTo>
                    <a:pt x="1202499" y="1609852"/>
                  </a:lnTo>
                  <a:lnTo>
                    <a:pt x="1205357" y="1620774"/>
                  </a:lnTo>
                  <a:lnTo>
                    <a:pt x="1207135" y="1627251"/>
                  </a:lnTo>
                  <a:lnTo>
                    <a:pt x="1209421" y="1634109"/>
                  </a:lnTo>
                  <a:lnTo>
                    <a:pt x="1209548" y="1634617"/>
                  </a:lnTo>
                  <a:lnTo>
                    <a:pt x="1210056" y="1635633"/>
                  </a:lnTo>
                  <a:lnTo>
                    <a:pt x="1213358" y="1641475"/>
                  </a:lnTo>
                  <a:lnTo>
                    <a:pt x="1214120" y="1642745"/>
                  </a:lnTo>
                  <a:lnTo>
                    <a:pt x="1214628" y="1643253"/>
                  </a:lnTo>
                  <a:lnTo>
                    <a:pt x="1219327" y="1648587"/>
                  </a:lnTo>
                  <a:lnTo>
                    <a:pt x="1269619" y="1666748"/>
                  </a:lnTo>
                  <a:lnTo>
                    <a:pt x="1323721" y="1672844"/>
                  </a:lnTo>
                  <a:lnTo>
                    <a:pt x="1364996" y="1675384"/>
                  </a:lnTo>
                  <a:lnTo>
                    <a:pt x="1409573" y="1676781"/>
                  </a:lnTo>
                  <a:lnTo>
                    <a:pt x="1456817" y="1677543"/>
                  </a:lnTo>
                  <a:lnTo>
                    <a:pt x="1505966" y="1677670"/>
                  </a:lnTo>
                  <a:lnTo>
                    <a:pt x="1551724" y="1677327"/>
                  </a:lnTo>
                  <a:lnTo>
                    <a:pt x="1507490" y="1703705"/>
                  </a:lnTo>
                  <a:lnTo>
                    <a:pt x="1502791" y="1706626"/>
                  </a:lnTo>
                  <a:lnTo>
                    <a:pt x="1501267" y="1712595"/>
                  </a:lnTo>
                  <a:lnTo>
                    <a:pt x="1504188" y="1717294"/>
                  </a:lnTo>
                  <a:lnTo>
                    <a:pt x="1506982" y="1721993"/>
                  </a:lnTo>
                  <a:lnTo>
                    <a:pt x="1513078" y="1723517"/>
                  </a:lnTo>
                  <a:lnTo>
                    <a:pt x="1607947" y="1666748"/>
                  </a:lnTo>
                  <a:close/>
                </a:path>
                <a:path w="1913254" h="1724025">
                  <a:moveTo>
                    <a:pt x="1912747" y="63754"/>
                  </a:moveTo>
                  <a:lnTo>
                    <a:pt x="1822323" y="0"/>
                  </a:lnTo>
                  <a:lnTo>
                    <a:pt x="1816100" y="1016"/>
                  </a:lnTo>
                  <a:lnTo>
                    <a:pt x="1812925" y="5461"/>
                  </a:lnTo>
                  <a:lnTo>
                    <a:pt x="1809877" y="10033"/>
                  </a:lnTo>
                  <a:lnTo>
                    <a:pt x="1810893" y="16129"/>
                  </a:lnTo>
                  <a:lnTo>
                    <a:pt x="1815338" y="19304"/>
                  </a:lnTo>
                  <a:lnTo>
                    <a:pt x="1857451" y="48971"/>
                  </a:lnTo>
                  <a:lnTo>
                    <a:pt x="1852295" y="48514"/>
                  </a:lnTo>
                  <a:lnTo>
                    <a:pt x="1821815" y="46609"/>
                  </a:lnTo>
                  <a:lnTo>
                    <a:pt x="1791462" y="45212"/>
                  </a:lnTo>
                  <a:lnTo>
                    <a:pt x="1761617" y="44958"/>
                  </a:lnTo>
                  <a:lnTo>
                    <a:pt x="1732026" y="45847"/>
                  </a:lnTo>
                  <a:lnTo>
                    <a:pt x="1674622" y="52451"/>
                  </a:lnTo>
                  <a:lnTo>
                    <a:pt x="1633728" y="62357"/>
                  </a:lnTo>
                  <a:lnTo>
                    <a:pt x="1594739" y="77851"/>
                  </a:lnTo>
                  <a:lnTo>
                    <a:pt x="1558163" y="99568"/>
                  </a:lnTo>
                  <a:lnTo>
                    <a:pt x="1524762" y="128016"/>
                  </a:lnTo>
                  <a:lnTo>
                    <a:pt x="1494663" y="164338"/>
                  </a:lnTo>
                  <a:lnTo>
                    <a:pt x="1469263" y="212217"/>
                  </a:lnTo>
                  <a:lnTo>
                    <a:pt x="1457579" y="252857"/>
                  </a:lnTo>
                  <a:lnTo>
                    <a:pt x="1449197" y="299466"/>
                  </a:lnTo>
                  <a:lnTo>
                    <a:pt x="1443355" y="351155"/>
                  </a:lnTo>
                  <a:lnTo>
                    <a:pt x="1439494" y="407555"/>
                  </a:lnTo>
                  <a:lnTo>
                    <a:pt x="1436979" y="465582"/>
                  </a:lnTo>
                  <a:lnTo>
                    <a:pt x="1435201" y="525526"/>
                  </a:lnTo>
                  <a:lnTo>
                    <a:pt x="1433283" y="586232"/>
                  </a:lnTo>
                  <a:lnTo>
                    <a:pt x="1431036" y="645414"/>
                  </a:lnTo>
                  <a:lnTo>
                    <a:pt x="1427607" y="703580"/>
                  </a:lnTo>
                  <a:lnTo>
                    <a:pt x="1422273" y="758825"/>
                  </a:lnTo>
                  <a:lnTo>
                    <a:pt x="1414653" y="809879"/>
                  </a:lnTo>
                  <a:lnTo>
                    <a:pt x="1404112" y="855599"/>
                  </a:lnTo>
                  <a:lnTo>
                    <a:pt x="1390142" y="894715"/>
                  </a:lnTo>
                  <a:lnTo>
                    <a:pt x="1362202" y="938657"/>
                  </a:lnTo>
                  <a:lnTo>
                    <a:pt x="1325499" y="962406"/>
                  </a:lnTo>
                  <a:lnTo>
                    <a:pt x="1278255" y="969010"/>
                  </a:lnTo>
                  <a:lnTo>
                    <a:pt x="1260348" y="967740"/>
                  </a:lnTo>
                  <a:lnTo>
                    <a:pt x="1221613" y="960501"/>
                  </a:lnTo>
                  <a:lnTo>
                    <a:pt x="1179703" y="948182"/>
                  </a:lnTo>
                  <a:lnTo>
                    <a:pt x="1135253" y="931799"/>
                  </a:lnTo>
                  <a:lnTo>
                    <a:pt x="1088517" y="912749"/>
                  </a:lnTo>
                  <a:lnTo>
                    <a:pt x="990727" y="870839"/>
                  </a:lnTo>
                  <a:lnTo>
                    <a:pt x="940689" y="850646"/>
                  </a:lnTo>
                  <a:lnTo>
                    <a:pt x="915543" y="841248"/>
                  </a:lnTo>
                  <a:lnTo>
                    <a:pt x="890270" y="832485"/>
                  </a:lnTo>
                  <a:lnTo>
                    <a:pt x="865124" y="824611"/>
                  </a:lnTo>
                  <a:lnTo>
                    <a:pt x="858291" y="822706"/>
                  </a:lnTo>
                  <a:lnTo>
                    <a:pt x="840105" y="817626"/>
                  </a:lnTo>
                  <a:lnTo>
                    <a:pt x="815086" y="811784"/>
                  </a:lnTo>
                  <a:lnTo>
                    <a:pt x="790448" y="807339"/>
                  </a:lnTo>
                  <a:lnTo>
                    <a:pt x="765810" y="804418"/>
                  </a:lnTo>
                  <a:lnTo>
                    <a:pt x="741680" y="802894"/>
                  </a:lnTo>
                  <a:lnTo>
                    <a:pt x="717804" y="803402"/>
                  </a:lnTo>
                  <a:lnTo>
                    <a:pt x="671576" y="810387"/>
                  </a:lnTo>
                  <a:lnTo>
                    <a:pt x="627761" y="825500"/>
                  </a:lnTo>
                  <a:lnTo>
                    <a:pt x="585343" y="845439"/>
                  </a:lnTo>
                  <a:lnTo>
                    <a:pt x="543179" y="869315"/>
                  </a:lnTo>
                  <a:lnTo>
                    <a:pt x="501650" y="897001"/>
                  </a:lnTo>
                  <a:lnTo>
                    <a:pt x="460248" y="927989"/>
                  </a:lnTo>
                  <a:lnTo>
                    <a:pt x="419100" y="962279"/>
                  </a:lnTo>
                  <a:lnTo>
                    <a:pt x="378333" y="999109"/>
                  </a:lnTo>
                  <a:lnTo>
                    <a:pt x="337820" y="1038860"/>
                  </a:lnTo>
                  <a:lnTo>
                    <a:pt x="277495" y="1102487"/>
                  </a:lnTo>
                  <a:lnTo>
                    <a:pt x="237490" y="1147318"/>
                  </a:lnTo>
                  <a:lnTo>
                    <a:pt x="197612" y="1193800"/>
                  </a:lnTo>
                  <a:lnTo>
                    <a:pt x="157861" y="1241679"/>
                  </a:lnTo>
                  <a:lnTo>
                    <a:pt x="118237" y="1290574"/>
                  </a:lnTo>
                  <a:lnTo>
                    <a:pt x="78740" y="1340358"/>
                  </a:lnTo>
                  <a:lnTo>
                    <a:pt x="0" y="1441196"/>
                  </a:lnTo>
                  <a:lnTo>
                    <a:pt x="15494" y="1453388"/>
                  </a:lnTo>
                  <a:lnTo>
                    <a:pt x="94361" y="1352550"/>
                  </a:lnTo>
                  <a:lnTo>
                    <a:pt x="133858" y="1303020"/>
                  </a:lnTo>
                  <a:lnTo>
                    <a:pt x="173228" y="1254125"/>
                  </a:lnTo>
                  <a:lnTo>
                    <a:pt x="212852" y="1206500"/>
                  </a:lnTo>
                  <a:lnTo>
                    <a:pt x="252476" y="1160145"/>
                  </a:lnTo>
                  <a:lnTo>
                    <a:pt x="292227" y="1115695"/>
                  </a:lnTo>
                  <a:lnTo>
                    <a:pt x="332105" y="1073023"/>
                  </a:lnTo>
                  <a:lnTo>
                    <a:pt x="372110" y="1032764"/>
                  </a:lnTo>
                  <a:lnTo>
                    <a:pt x="412242" y="994918"/>
                  </a:lnTo>
                  <a:lnTo>
                    <a:pt x="452501" y="959866"/>
                  </a:lnTo>
                  <a:lnTo>
                    <a:pt x="492887" y="927735"/>
                  </a:lnTo>
                  <a:lnTo>
                    <a:pt x="533654" y="899160"/>
                  </a:lnTo>
                  <a:lnTo>
                    <a:pt x="574421" y="873887"/>
                  </a:lnTo>
                  <a:lnTo>
                    <a:pt x="615315" y="852805"/>
                  </a:lnTo>
                  <a:lnTo>
                    <a:pt x="656463" y="835533"/>
                  </a:lnTo>
                  <a:lnTo>
                    <a:pt x="698119" y="825246"/>
                  </a:lnTo>
                  <a:lnTo>
                    <a:pt x="742061" y="822706"/>
                  </a:lnTo>
                  <a:lnTo>
                    <a:pt x="764667" y="824103"/>
                  </a:lnTo>
                  <a:lnTo>
                    <a:pt x="811657" y="831342"/>
                  </a:lnTo>
                  <a:lnTo>
                    <a:pt x="859917" y="843661"/>
                  </a:lnTo>
                  <a:lnTo>
                    <a:pt x="908939" y="860044"/>
                  </a:lnTo>
                  <a:lnTo>
                    <a:pt x="983361" y="889254"/>
                  </a:lnTo>
                  <a:lnTo>
                    <a:pt x="1104392" y="940816"/>
                  </a:lnTo>
                  <a:lnTo>
                    <a:pt x="1127760" y="950214"/>
                  </a:lnTo>
                  <a:lnTo>
                    <a:pt x="1173226" y="966851"/>
                  </a:lnTo>
                  <a:lnTo>
                    <a:pt x="1216406" y="979678"/>
                  </a:lnTo>
                  <a:lnTo>
                    <a:pt x="1257427" y="987298"/>
                  </a:lnTo>
                  <a:lnTo>
                    <a:pt x="1276731" y="988822"/>
                  </a:lnTo>
                  <a:lnTo>
                    <a:pt x="1295527" y="988441"/>
                  </a:lnTo>
                  <a:lnTo>
                    <a:pt x="1339215" y="978281"/>
                  </a:lnTo>
                  <a:lnTo>
                    <a:pt x="1356283" y="969010"/>
                  </a:lnTo>
                  <a:lnTo>
                    <a:pt x="1362329" y="964946"/>
                  </a:lnTo>
                  <a:lnTo>
                    <a:pt x="1398651" y="922147"/>
                  </a:lnTo>
                  <a:lnTo>
                    <a:pt x="1415923" y="883412"/>
                  </a:lnTo>
                  <a:lnTo>
                    <a:pt x="1429004" y="838454"/>
                  </a:lnTo>
                  <a:lnTo>
                    <a:pt x="1438402" y="788162"/>
                  </a:lnTo>
                  <a:lnTo>
                    <a:pt x="1444879" y="733679"/>
                  </a:lnTo>
                  <a:lnTo>
                    <a:pt x="1449260" y="674878"/>
                  </a:lnTo>
                  <a:lnTo>
                    <a:pt x="1453146" y="585470"/>
                  </a:lnTo>
                  <a:lnTo>
                    <a:pt x="1454924" y="524891"/>
                  </a:lnTo>
                  <a:lnTo>
                    <a:pt x="1456829" y="464947"/>
                  </a:lnTo>
                  <a:lnTo>
                    <a:pt x="1459407" y="406527"/>
                  </a:lnTo>
                  <a:lnTo>
                    <a:pt x="1463167" y="352679"/>
                  </a:lnTo>
                  <a:lnTo>
                    <a:pt x="1468755" y="302006"/>
                  </a:lnTo>
                  <a:lnTo>
                    <a:pt x="1477010" y="256667"/>
                  </a:lnTo>
                  <a:lnTo>
                    <a:pt x="1488186" y="218313"/>
                  </a:lnTo>
                  <a:lnTo>
                    <a:pt x="1511173" y="175387"/>
                  </a:lnTo>
                  <a:lnTo>
                    <a:pt x="1539113" y="141605"/>
                  </a:lnTo>
                  <a:lnTo>
                    <a:pt x="1570101" y="115316"/>
                  </a:lnTo>
                  <a:lnTo>
                    <a:pt x="1603883" y="95504"/>
                  </a:lnTo>
                  <a:lnTo>
                    <a:pt x="1640078" y="81153"/>
                  </a:lnTo>
                  <a:lnTo>
                    <a:pt x="1678940" y="71755"/>
                  </a:lnTo>
                  <a:lnTo>
                    <a:pt x="1733791" y="65532"/>
                  </a:lnTo>
                  <a:lnTo>
                    <a:pt x="1762125" y="64770"/>
                  </a:lnTo>
                  <a:lnTo>
                    <a:pt x="1791335" y="65024"/>
                  </a:lnTo>
                  <a:lnTo>
                    <a:pt x="1820926" y="66294"/>
                  </a:lnTo>
                  <a:lnTo>
                    <a:pt x="1850898" y="68326"/>
                  </a:lnTo>
                  <a:lnTo>
                    <a:pt x="1855863" y="68757"/>
                  </a:lnTo>
                  <a:lnTo>
                    <a:pt x="1864283" y="64770"/>
                  </a:lnTo>
                  <a:lnTo>
                    <a:pt x="1873618" y="60363"/>
                  </a:lnTo>
                  <a:lnTo>
                    <a:pt x="1855863" y="68757"/>
                  </a:lnTo>
                  <a:lnTo>
                    <a:pt x="1809242" y="90805"/>
                  </a:lnTo>
                  <a:lnTo>
                    <a:pt x="1804289" y="93218"/>
                  </a:lnTo>
                  <a:lnTo>
                    <a:pt x="1802257" y="99060"/>
                  </a:lnTo>
                  <a:lnTo>
                    <a:pt x="1806829" y="108966"/>
                  </a:lnTo>
                  <a:lnTo>
                    <a:pt x="1812798" y="111125"/>
                  </a:lnTo>
                  <a:lnTo>
                    <a:pt x="1817751" y="108712"/>
                  </a:lnTo>
                  <a:lnTo>
                    <a:pt x="1895563" y="71882"/>
                  </a:lnTo>
                  <a:lnTo>
                    <a:pt x="1912747" y="63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 descr=""/>
          <p:cNvSpPr txBox="1"/>
          <p:nvPr/>
        </p:nvSpPr>
        <p:spPr>
          <a:xfrm>
            <a:off x="928116" y="1933955"/>
            <a:ext cx="734695" cy="1859280"/>
          </a:xfrm>
          <a:prstGeom prst="rect">
            <a:avLst/>
          </a:prstGeom>
          <a:solidFill>
            <a:srgbClr val="FFFFFF"/>
          </a:solidFill>
          <a:ln w="15239">
            <a:solidFill>
              <a:srgbClr val="000000"/>
            </a:solidFill>
          </a:ln>
        </p:spPr>
        <p:txBody>
          <a:bodyPr wrap="square" lIns="0" tIns="86360" rIns="0" bIns="0" rtlCol="0" vert="vert270">
            <a:spAutoFit/>
          </a:bodyPr>
          <a:lstStyle/>
          <a:p>
            <a:pPr marL="502920" marR="45720" indent="-514350">
              <a:lnSpc>
                <a:spcPct val="100000"/>
              </a:lnSpc>
              <a:spcBef>
                <a:spcPts val="680"/>
              </a:spcBef>
            </a:pPr>
            <a:r>
              <a:rPr dirty="0" sz="1800" b="1">
                <a:latin typeface="Arial"/>
                <a:cs typeface="Arial"/>
              </a:rPr>
              <a:t>Original</a:t>
            </a:r>
            <a:r>
              <a:rPr dirty="0" sz="1800" spc="-35" b="1">
                <a:latin typeface="Arial"/>
                <a:cs typeface="Arial"/>
              </a:rPr>
              <a:t> </a:t>
            </a:r>
            <a:r>
              <a:rPr dirty="0" sz="1800" spc="-20" b="1">
                <a:latin typeface="Arial"/>
                <a:cs typeface="Arial"/>
              </a:rPr>
              <a:t>Training </a:t>
            </a:r>
            <a:r>
              <a:rPr dirty="0" sz="1800" b="1">
                <a:latin typeface="Arial"/>
                <a:cs typeface="Arial"/>
              </a:rPr>
              <a:t>Data</a:t>
            </a:r>
            <a:r>
              <a:rPr dirty="0" sz="1800" spc="-5" b="1">
                <a:latin typeface="Arial"/>
                <a:cs typeface="Arial"/>
              </a:rPr>
              <a:t> </a:t>
            </a:r>
            <a:r>
              <a:rPr dirty="0" sz="1800" spc="-25" b="1">
                <a:latin typeface="Arial"/>
                <a:cs typeface="Arial"/>
              </a:rPr>
              <a:t>(</a:t>
            </a:r>
            <a:r>
              <a:rPr dirty="0" sz="1800" spc="-25" b="1" i="1">
                <a:latin typeface="Arial"/>
                <a:cs typeface="Arial"/>
              </a:rPr>
              <a:t>T</a:t>
            </a:r>
            <a:r>
              <a:rPr dirty="0" sz="1800" spc="-25" b="1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title"/>
          </p:nvPr>
        </p:nvSpPr>
        <p:spPr>
          <a:xfrm>
            <a:off x="1027887" y="323468"/>
            <a:ext cx="558927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7.</a:t>
            </a:r>
            <a:r>
              <a:rPr dirty="0" spc="-55"/>
              <a:t> </a:t>
            </a:r>
            <a:r>
              <a:rPr dirty="0"/>
              <a:t>DECORATE</a:t>
            </a:r>
            <a:r>
              <a:rPr dirty="0" spc="-45"/>
              <a:t> </a:t>
            </a:r>
            <a:r>
              <a:rPr dirty="0" sz="2000"/>
              <a:t>(Melville</a:t>
            </a:r>
            <a:r>
              <a:rPr dirty="0" sz="2000" spc="-65"/>
              <a:t> </a:t>
            </a:r>
            <a:r>
              <a:rPr dirty="0" sz="2000"/>
              <a:t>&amp;</a:t>
            </a:r>
            <a:r>
              <a:rPr dirty="0" sz="2000" spc="-45"/>
              <a:t> </a:t>
            </a:r>
            <a:r>
              <a:rPr dirty="0" sz="2000"/>
              <a:t>Mooney,</a:t>
            </a:r>
            <a:r>
              <a:rPr dirty="0" sz="2000" spc="-35"/>
              <a:t> </a:t>
            </a:r>
            <a:r>
              <a:rPr dirty="0" sz="2000" spc="-10"/>
              <a:t>2005)</a:t>
            </a:r>
            <a:endParaRPr sz="2000"/>
          </a:p>
        </p:txBody>
      </p:sp>
      <p:sp>
        <p:nvSpPr>
          <p:cNvPr id="62" name="object 62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24</a:t>
            </a:r>
            <a:endParaRPr sz="1600">
              <a:latin typeface="Arial"/>
              <a:cs typeface="Arial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193039" y="5004942"/>
            <a:ext cx="8633460" cy="1772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237236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Training</a:t>
            </a:r>
            <a:r>
              <a:rPr dirty="0" sz="1800" spc="-5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set</a:t>
            </a:r>
            <a:r>
              <a:rPr dirty="0" sz="1800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with</a:t>
            </a:r>
            <a:endParaRPr sz="1800">
              <a:latin typeface="Arial"/>
              <a:cs typeface="Arial"/>
            </a:endParaRPr>
          </a:p>
          <a:p>
            <a:pPr algn="ctr" marR="2373630">
              <a:lnSpc>
                <a:spcPct val="100000"/>
              </a:lnSpc>
            </a:pP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artificial</a:t>
            </a:r>
            <a:r>
              <a:rPr dirty="0" sz="1800" spc="-5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diversity</a:t>
            </a:r>
            <a:r>
              <a:rPr dirty="0" sz="1800" spc="-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FF0000"/>
                </a:solidFill>
                <a:latin typeface="Arial"/>
                <a:cs typeface="Arial"/>
              </a:rPr>
              <a:t>set</a:t>
            </a:r>
            <a:endParaRPr sz="1800">
              <a:latin typeface="Arial"/>
              <a:cs typeface="Arial"/>
            </a:endParaRPr>
          </a:p>
          <a:p>
            <a:pPr marL="275590" indent="-224790">
              <a:lnSpc>
                <a:spcPct val="100000"/>
              </a:lnSpc>
              <a:spcBef>
                <a:spcPts val="985"/>
              </a:spcBef>
              <a:buClr>
                <a:srgbClr val="3333CC"/>
              </a:buClr>
              <a:buSzPct val="58333"/>
              <a:buFont typeface="Wingdings"/>
              <a:buChar char=""/>
              <a:tabLst>
                <a:tab pos="275590" algn="l"/>
              </a:tabLst>
            </a:pP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Trains</a:t>
            </a:r>
            <a:r>
              <a:rPr dirty="0" sz="18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predefined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large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number</a:t>
            </a:r>
            <a:r>
              <a:rPr dirty="0" sz="18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NNs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select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NNs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final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NNE</a:t>
            </a:r>
            <a:endParaRPr sz="1800">
              <a:latin typeface="Arial"/>
              <a:cs typeface="Arial"/>
            </a:endParaRPr>
          </a:p>
          <a:p>
            <a:pPr marL="275590" indent="-224790">
              <a:lnSpc>
                <a:spcPct val="100000"/>
              </a:lnSpc>
              <a:spcBef>
                <a:spcPts val="940"/>
              </a:spcBef>
              <a:buClr>
                <a:srgbClr val="3333CC"/>
              </a:buClr>
              <a:buSzPct val="58333"/>
              <a:buFont typeface="Wingdings"/>
              <a:buChar char=""/>
              <a:tabLst>
                <a:tab pos="275590" algn="l"/>
              </a:tabLst>
            </a:pP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parameter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R</a:t>
            </a:r>
            <a:r>
              <a:rPr dirty="0" baseline="-20833" sz="1800" i="1">
                <a:latin typeface="Arial"/>
                <a:cs typeface="Arial"/>
              </a:rPr>
              <a:t>size</a:t>
            </a:r>
            <a:r>
              <a:rPr dirty="0" baseline="-20833" sz="1800" spc="487" i="1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maintains size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diversity</a:t>
            </a:r>
            <a:r>
              <a:rPr dirty="0" sz="1800" spc="-20">
                <a:latin typeface="Arial"/>
                <a:cs typeface="Arial"/>
              </a:rPr>
              <a:t> set.</a:t>
            </a:r>
            <a:endParaRPr sz="1800">
              <a:latin typeface="Arial"/>
              <a:cs typeface="Arial"/>
            </a:endParaRPr>
          </a:p>
          <a:p>
            <a:pPr marL="275590" indent="-224790">
              <a:lnSpc>
                <a:spcPct val="100000"/>
              </a:lnSpc>
              <a:spcBef>
                <a:spcPts val="1030"/>
              </a:spcBef>
              <a:buClr>
                <a:srgbClr val="3333CC"/>
              </a:buClr>
              <a:buSzPct val="58333"/>
              <a:buFont typeface="Wingdings"/>
              <a:buChar char=""/>
              <a:tabLst>
                <a:tab pos="275590" algn="l"/>
              </a:tabLst>
            </a:pPr>
            <a:r>
              <a:rPr dirty="0" sz="1800">
                <a:latin typeface="Arial"/>
                <a:cs typeface="Arial"/>
              </a:rPr>
              <a:t>Training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large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number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NNs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1C1C1C"/>
                </a:solidFill>
                <a:latin typeface="Arial"/>
                <a:cs typeface="Arial"/>
              </a:rPr>
              <a:t>and</a:t>
            </a:r>
            <a:r>
              <a:rPr dirty="0" sz="1800" spc="-2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additional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diversity</a:t>
            </a:r>
            <a:r>
              <a:rPr dirty="0" sz="18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set</a:t>
            </a:r>
            <a:r>
              <a:rPr dirty="0" sz="18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increase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training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time.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993444" y="797432"/>
            <a:ext cx="8178165" cy="10414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solidFill>
                  <a:srgbClr val="0000FF"/>
                </a:solidFill>
                <a:latin typeface="Arial"/>
                <a:cs typeface="Arial"/>
              </a:rPr>
              <a:t>D</a:t>
            </a:r>
            <a:r>
              <a:rPr dirty="0" sz="1700">
                <a:latin typeface="Arial"/>
                <a:cs typeface="Arial"/>
              </a:rPr>
              <a:t>iverse</a:t>
            </a:r>
            <a:r>
              <a:rPr dirty="0" sz="1700" spc="-60"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dirty="0" sz="1700">
                <a:latin typeface="Arial"/>
                <a:cs typeface="Arial"/>
              </a:rPr>
              <a:t>nsemble</a:t>
            </a:r>
            <a:r>
              <a:rPr dirty="0" sz="1700" spc="-40"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0000FF"/>
                </a:solidFill>
                <a:latin typeface="Arial"/>
                <a:cs typeface="Arial"/>
              </a:rPr>
              <a:t>C</a:t>
            </a:r>
            <a:r>
              <a:rPr dirty="0" sz="1700">
                <a:latin typeface="Arial"/>
                <a:cs typeface="Arial"/>
              </a:rPr>
              <a:t>reation</a:t>
            </a:r>
            <a:r>
              <a:rPr dirty="0" sz="1700" spc="-3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by</a:t>
            </a:r>
            <a:r>
              <a:rPr dirty="0" sz="1700" spc="-50"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0000FF"/>
                </a:solidFill>
                <a:latin typeface="Arial"/>
                <a:cs typeface="Arial"/>
              </a:rPr>
              <a:t>O</a:t>
            </a:r>
            <a:r>
              <a:rPr dirty="0" sz="1700" spc="-10">
                <a:latin typeface="Arial"/>
                <a:cs typeface="Arial"/>
              </a:rPr>
              <a:t>ppositional</a:t>
            </a:r>
            <a:r>
              <a:rPr dirty="0" sz="1700" spc="-35"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0000FF"/>
                </a:solidFill>
                <a:latin typeface="Arial"/>
                <a:cs typeface="Arial"/>
              </a:rPr>
              <a:t>R</a:t>
            </a:r>
            <a:r>
              <a:rPr dirty="0" sz="1700">
                <a:latin typeface="Arial"/>
                <a:cs typeface="Arial"/>
              </a:rPr>
              <a:t>elabeling</a:t>
            </a:r>
            <a:r>
              <a:rPr dirty="0" sz="1700" spc="-5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of</a:t>
            </a:r>
            <a:r>
              <a:rPr dirty="0" sz="1700" spc="-120"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dirty="0" sz="1700">
                <a:latin typeface="Arial"/>
                <a:cs typeface="Arial"/>
              </a:rPr>
              <a:t>rtificial</a:t>
            </a:r>
            <a:r>
              <a:rPr dirty="0" sz="1700" spc="-75"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dirty="0" sz="1700">
                <a:latin typeface="Arial"/>
                <a:cs typeface="Arial"/>
              </a:rPr>
              <a:t>raining</a:t>
            </a:r>
            <a:r>
              <a:rPr dirty="0" sz="1700" spc="-60"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dirty="0" sz="1700" spc="-10">
                <a:latin typeface="Arial"/>
                <a:cs typeface="Arial"/>
              </a:rPr>
              <a:t>xamples</a:t>
            </a:r>
            <a:endParaRPr sz="1700">
              <a:latin typeface="Arial"/>
              <a:cs typeface="Arial"/>
            </a:endParaRPr>
          </a:p>
          <a:p>
            <a:pPr marL="73660" marR="201295">
              <a:lnSpc>
                <a:spcPct val="100000"/>
              </a:lnSpc>
              <a:spcBef>
                <a:spcPts val="1630"/>
              </a:spcBef>
            </a:pPr>
            <a:r>
              <a:rPr dirty="0" sz="1800">
                <a:latin typeface="Arial"/>
                <a:cs typeface="Arial"/>
              </a:rPr>
              <a:t>P.</a:t>
            </a:r>
            <a:r>
              <a:rPr dirty="0" sz="1800" spc="9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Melville</a:t>
            </a:r>
            <a:r>
              <a:rPr dirty="0" sz="1800" spc="9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1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R.</a:t>
            </a:r>
            <a:r>
              <a:rPr dirty="0" sz="1800" spc="10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J.</a:t>
            </a:r>
            <a:r>
              <a:rPr dirty="0" sz="1800" spc="1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Mooney,</a:t>
            </a:r>
            <a:r>
              <a:rPr dirty="0" sz="1800" spc="114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“Creating</a:t>
            </a:r>
            <a:r>
              <a:rPr dirty="0" sz="1800" spc="10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diversity</a:t>
            </a:r>
            <a:r>
              <a:rPr dirty="0" sz="1800" spc="8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in</a:t>
            </a:r>
            <a:r>
              <a:rPr dirty="0" sz="1800" spc="9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ensembles</a:t>
            </a:r>
            <a:r>
              <a:rPr dirty="0" sz="1800" spc="10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using</a:t>
            </a:r>
            <a:r>
              <a:rPr dirty="0" sz="1800" spc="10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Arial"/>
                <a:cs typeface="Arial"/>
              </a:rPr>
              <a:t>artificial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data,”</a:t>
            </a:r>
            <a:r>
              <a:rPr dirty="0" sz="180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Information</a:t>
            </a:r>
            <a:r>
              <a:rPr dirty="0" sz="1800" spc="-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Fusion,</a:t>
            </a:r>
            <a:r>
              <a:rPr dirty="0" sz="1800" spc="-3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vol.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6,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pp.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30">
                <a:latin typeface="Arial"/>
                <a:cs typeface="Arial"/>
              </a:rPr>
              <a:t>99–111,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2005.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7071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0"/>
              <a:t>DECORATE</a:t>
            </a:r>
            <a:endParaRPr sz="3200"/>
          </a:p>
        </p:txBody>
      </p:sp>
      <p:sp>
        <p:nvSpPr>
          <p:cNvPr id="3" name="object 3" descr=""/>
          <p:cNvSpPr/>
          <p:nvPr/>
        </p:nvSpPr>
        <p:spPr>
          <a:xfrm>
            <a:off x="1150912" y="1228803"/>
            <a:ext cx="7180580" cy="5220335"/>
          </a:xfrm>
          <a:custGeom>
            <a:avLst/>
            <a:gdLst/>
            <a:ahLst/>
            <a:cxnLst/>
            <a:rect l="l" t="t" r="r" b="b"/>
            <a:pathLst>
              <a:path w="7180580" h="5220335">
                <a:moveTo>
                  <a:pt x="0" y="5219779"/>
                </a:moveTo>
                <a:lnTo>
                  <a:pt x="7180084" y="5219779"/>
                </a:lnTo>
                <a:lnTo>
                  <a:pt x="7180084" y="0"/>
                </a:lnTo>
                <a:lnTo>
                  <a:pt x="0" y="0"/>
                </a:lnTo>
                <a:lnTo>
                  <a:pt x="0" y="5219779"/>
                </a:lnTo>
                <a:close/>
              </a:path>
            </a:pathLst>
          </a:custGeom>
          <a:ln w="120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222851" y="1197015"/>
            <a:ext cx="7052309" cy="1751964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31445" marR="43180" indent="-81280">
              <a:lnSpc>
                <a:spcPct val="138800"/>
              </a:lnSpc>
              <a:spcBef>
                <a:spcPts val="50"/>
              </a:spcBef>
            </a:pPr>
            <a:r>
              <a:rPr dirty="0" sz="1250">
                <a:latin typeface="Times New Roman"/>
                <a:cs typeface="Times New Roman"/>
              </a:rPr>
              <a:t>1. Let</a:t>
            </a:r>
            <a:r>
              <a:rPr dirty="0" sz="1250" spc="5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I</a:t>
            </a:r>
            <a:r>
              <a:rPr dirty="0" baseline="-6944" sz="1200" i="1">
                <a:latin typeface="Times New Roman"/>
                <a:cs typeface="Times New Roman"/>
              </a:rPr>
              <a:t>max</a:t>
            </a:r>
            <a:r>
              <a:rPr dirty="0" baseline="-6944" sz="1200" spc="172" i="1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be the number</a:t>
            </a:r>
            <a:r>
              <a:rPr dirty="0" sz="1250" spc="1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of</a:t>
            </a:r>
            <a:r>
              <a:rPr dirty="0" sz="1250" spc="-1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networks</a:t>
            </a:r>
            <a:r>
              <a:rPr dirty="0" sz="1250" spc="-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to be trained</a:t>
            </a:r>
            <a:r>
              <a:rPr dirty="0" sz="1250" spc="1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for an</a:t>
            </a:r>
            <a:r>
              <a:rPr dirty="0" sz="1250" spc="-1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ensemble and</a:t>
            </a:r>
            <a:r>
              <a:rPr dirty="0" sz="1250" spc="180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M</a:t>
            </a:r>
            <a:r>
              <a:rPr dirty="0" sz="1250" spc="-5" i="1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is</a:t>
            </a:r>
            <a:r>
              <a:rPr dirty="0" sz="1250" spc="-1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the desired</a:t>
            </a:r>
            <a:r>
              <a:rPr dirty="0" sz="1250" spc="1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number</a:t>
            </a:r>
            <a:r>
              <a:rPr dirty="0" sz="1250" spc="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of</a:t>
            </a:r>
            <a:r>
              <a:rPr dirty="0" sz="1250" spc="-15">
                <a:latin typeface="Times New Roman"/>
                <a:cs typeface="Times New Roman"/>
              </a:rPr>
              <a:t> </a:t>
            </a:r>
            <a:r>
              <a:rPr dirty="0" sz="1250" spc="-10">
                <a:latin typeface="Times New Roman"/>
                <a:cs typeface="Times New Roman"/>
              </a:rPr>
              <a:t>networks </a:t>
            </a:r>
            <a:r>
              <a:rPr dirty="0" baseline="2222" sz="1875">
                <a:latin typeface="Times New Roman"/>
                <a:cs typeface="Times New Roman"/>
              </a:rPr>
              <a:t>Take</a:t>
            </a:r>
            <a:r>
              <a:rPr dirty="0" baseline="2222" sz="1875" spc="22">
                <a:latin typeface="Times New Roman"/>
                <a:cs typeface="Times New Roman"/>
              </a:rPr>
              <a:t> </a:t>
            </a:r>
            <a:r>
              <a:rPr dirty="0" baseline="2222" sz="1875">
                <a:latin typeface="Times New Roman"/>
                <a:cs typeface="Times New Roman"/>
              </a:rPr>
              <a:t>original</a:t>
            </a:r>
            <a:r>
              <a:rPr dirty="0" baseline="2222" sz="1875" spc="22">
                <a:latin typeface="Times New Roman"/>
                <a:cs typeface="Times New Roman"/>
              </a:rPr>
              <a:t> </a:t>
            </a:r>
            <a:r>
              <a:rPr dirty="0" baseline="2222" sz="1875">
                <a:latin typeface="Times New Roman"/>
                <a:cs typeface="Times New Roman"/>
              </a:rPr>
              <a:t>training</a:t>
            </a:r>
            <a:r>
              <a:rPr dirty="0" baseline="2222" sz="1875" spc="7">
                <a:latin typeface="Times New Roman"/>
                <a:cs typeface="Times New Roman"/>
              </a:rPr>
              <a:t> </a:t>
            </a:r>
            <a:r>
              <a:rPr dirty="0" baseline="2222" sz="1875">
                <a:latin typeface="Times New Roman"/>
                <a:cs typeface="Times New Roman"/>
              </a:rPr>
              <a:t>set</a:t>
            </a:r>
            <a:r>
              <a:rPr dirty="0" baseline="2222" sz="1875" spc="-52">
                <a:latin typeface="Times New Roman"/>
                <a:cs typeface="Times New Roman"/>
              </a:rPr>
              <a:t> </a:t>
            </a:r>
            <a:r>
              <a:rPr dirty="0" baseline="2222" sz="1875" i="1">
                <a:latin typeface="Times New Roman"/>
                <a:cs typeface="Times New Roman"/>
              </a:rPr>
              <a:t>T=</a:t>
            </a:r>
            <a:r>
              <a:rPr dirty="0" baseline="2222" sz="1875" spc="15" i="1">
                <a:latin typeface="Times New Roman"/>
                <a:cs typeface="Times New Roman"/>
              </a:rPr>
              <a:t> </a:t>
            </a:r>
            <a:r>
              <a:rPr dirty="0" baseline="2222" sz="1875" i="1">
                <a:latin typeface="Times New Roman"/>
                <a:cs typeface="Times New Roman"/>
              </a:rPr>
              <a:t>{(x(1),</a:t>
            </a:r>
            <a:r>
              <a:rPr dirty="0" baseline="2222" sz="1875" spc="30" i="1">
                <a:latin typeface="Times New Roman"/>
                <a:cs typeface="Times New Roman"/>
              </a:rPr>
              <a:t> </a:t>
            </a:r>
            <a:r>
              <a:rPr dirty="0" baseline="2222" sz="1875" i="1">
                <a:latin typeface="Times New Roman"/>
                <a:cs typeface="Times New Roman"/>
              </a:rPr>
              <a:t>d(1)),…,</a:t>
            </a:r>
            <a:r>
              <a:rPr dirty="0" baseline="2222" sz="1875" spc="30" i="1">
                <a:latin typeface="Times New Roman"/>
                <a:cs typeface="Times New Roman"/>
              </a:rPr>
              <a:t> </a:t>
            </a:r>
            <a:r>
              <a:rPr dirty="0" baseline="2222" sz="1875" i="1">
                <a:latin typeface="Times New Roman"/>
                <a:cs typeface="Times New Roman"/>
              </a:rPr>
              <a:t>(x(N),</a:t>
            </a:r>
            <a:r>
              <a:rPr dirty="0" baseline="2222" sz="1875" spc="22" i="1">
                <a:latin typeface="Times New Roman"/>
                <a:cs typeface="Times New Roman"/>
              </a:rPr>
              <a:t> </a:t>
            </a:r>
            <a:r>
              <a:rPr dirty="0" baseline="2222" sz="1875" i="1">
                <a:latin typeface="Times New Roman"/>
                <a:cs typeface="Times New Roman"/>
              </a:rPr>
              <a:t>d(N))}</a:t>
            </a:r>
            <a:r>
              <a:rPr dirty="0" baseline="2222" sz="1875" spc="44" i="1">
                <a:latin typeface="Times New Roman"/>
                <a:cs typeface="Times New Roman"/>
              </a:rPr>
              <a:t> </a:t>
            </a:r>
            <a:r>
              <a:rPr dirty="0" baseline="2222" sz="1875">
                <a:latin typeface="Times New Roman"/>
                <a:cs typeface="Times New Roman"/>
              </a:rPr>
              <a:t>with class</a:t>
            </a:r>
            <a:r>
              <a:rPr dirty="0" baseline="2222" sz="1875" spc="7">
                <a:latin typeface="Times New Roman"/>
                <a:cs typeface="Times New Roman"/>
              </a:rPr>
              <a:t> </a:t>
            </a:r>
            <a:r>
              <a:rPr dirty="0" baseline="2222" sz="1875">
                <a:latin typeface="Times New Roman"/>
                <a:cs typeface="Times New Roman"/>
              </a:rPr>
              <a:t>label</a:t>
            </a:r>
            <a:r>
              <a:rPr dirty="0" baseline="2222" sz="1875" spc="-30">
                <a:latin typeface="Times New Roman"/>
                <a:cs typeface="Times New Roman"/>
              </a:rPr>
              <a:t> </a:t>
            </a:r>
            <a:r>
              <a:rPr dirty="0" sz="1350" i="1">
                <a:latin typeface="Times New Roman"/>
                <a:cs typeface="Times New Roman"/>
              </a:rPr>
              <a:t>d</a:t>
            </a:r>
            <a:r>
              <a:rPr dirty="0" sz="1350" spc="-185" i="1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(</a:t>
            </a:r>
            <a:r>
              <a:rPr dirty="0" sz="1350" i="1">
                <a:latin typeface="Times New Roman"/>
                <a:cs typeface="Times New Roman"/>
              </a:rPr>
              <a:t>n</a:t>
            </a:r>
            <a:r>
              <a:rPr dirty="0" sz="1350">
                <a:latin typeface="Times New Roman"/>
                <a:cs typeface="Times New Roman"/>
              </a:rPr>
              <a:t>)</a:t>
            </a:r>
            <a:r>
              <a:rPr dirty="0" sz="1350" spc="-165">
                <a:latin typeface="Times New Roman"/>
                <a:cs typeface="Times New Roman"/>
              </a:rPr>
              <a:t> </a:t>
            </a:r>
            <a:r>
              <a:rPr dirty="0" sz="1350" spc="55">
                <a:latin typeface="Symbol"/>
                <a:cs typeface="Symbol"/>
              </a:rPr>
              <a:t></a:t>
            </a:r>
            <a:r>
              <a:rPr dirty="0" sz="1350" spc="-105">
                <a:latin typeface="Times New Roman"/>
                <a:cs typeface="Times New Roman"/>
              </a:rPr>
              <a:t> </a:t>
            </a:r>
            <a:r>
              <a:rPr dirty="0" sz="1350" spc="60" i="1">
                <a:latin typeface="Times New Roman"/>
                <a:cs typeface="Times New Roman"/>
              </a:rPr>
              <a:t>K</a:t>
            </a:r>
            <a:r>
              <a:rPr dirty="0" sz="1350" spc="145" i="1">
                <a:latin typeface="Times New Roman"/>
                <a:cs typeface="Times New Roman"/>
              </a:rPr>
              <a:t> </a:t>
            </a:r>
            <a:r>
              <a:rPr dirty="0" sz="1350" spc="50">
                <a:latin typeface="Symbol"/>
                <a:cs typeface="Symbol"/>
              </a:rPr>
              <a:t></a:t>
            </a:r>
            <a:r>
              <a:rPr dirty="0" sz="1350" spc="-130">
                <a:latin typeface="Times New Roman"/>
                <a:cs typeface="Times New Roman"/>
              </a:rPr>
              <a:t> </a:t>
            </a:r>
            <a:r>
              <a:rPr dirty="0" sz="1350" spc="-10">
                <a:latin typeface="Times New Roman"/>
                <a:cs typeface="Times New Roman"/>
              </a:rPr>
              <a:t>{1,2,.....,</a:t>
            </a:r>
            <a:r>
              <a:rPr dirty="0" sz="1350" spc="-195">
                <a:latin typeface="Times New Roman"/>
                <a:cs typeface="Times New Roman"/>
              </a:rPr>
              <a:t> </a:t>
            </a:r>
            <a:r>
              <a:rPr dirty="0" sz="1350" spc="25" i="1">
                <a:latin typeface="Times New Roman"/>
                <a:cs typeface="Times New Roman"/>
              </a:rPr>
              <a:t>k</a:t>
            </a:r>
            <a:r>
              <a:rPr dirty="0" sz="1350" spc="25">
                <a:latin typeface="Times New Roman"/>
                <a:cs typeface="Times New Roman"/>
              </a:rPr>
              <a:t>}</a:t>
            </a:r>
            <a:endParaRPr sz="1350">
              <a:latin typeface="Times New Roman"/>
              <a:cs typeface="Times New Roman"/>
            </a:endParaRPr>
          </a:p>
          <a:p>
            <a:pPr marL="127635">
              <a:lnSpc>
                <a:spcPct val="100000"/>
              </a:lnSpc>
              <a:spcBef>
                <a:spcPts val="1185"/>
              </a:spcBef>
            </a:pPr>
            <a:r>
              <a:rPr dirty="0" sz="1250">
                <a:latin typeface="Times New Roman"/>
                <a:cs typeface="Times New Roman"/>
              </a:rPr>
              <a:t>Take</a:t>
            </a:r>
            <a:r>
              <a:rPr dirty="0" sz="1250" spc="-80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R</a:t>
            </a:r>
            <a:r>
              <a:rPr dirty="0" baseline="-6944" sz="1200" i="1">
                <a:latin typeface="Times New Roman"/>
                <a:cs typeface="Times New Roman"/>
              </a:rPr>
              <a:t>Size</a:t>
            </a:r>
            <a:r>
              <a:rPr dirty="0" baseline="-6944" sz="1200" spc="187" i="1">
                <a:latin typeface="Times New Roman"/>
                <a:cs typeface="Times New Roman"/>
              </a:rPr>
              <a:t> </a:t>
            </a:r>
            <a:r>
              <a:rPr dirty="0" sz="1250" spc="-10">
                <a:latin typeface="Times New Roman"/>
                <a:cs typeface="Times New Roman"/>
              </a:rPr>
              <a:t>-</a:t>
            </a:r>
            <a:r>
              <a:rPr dirty="0" sz="1250">
                <a:latin typeface="Times New Roman"/>
                <a:cs typeface="Times New Roman"/>
              </a:rPr>
              <a:t>factor</a:t>
            </a:r>
            <a:r>
              <a:rPr dirty="0" sz="1250" spc="1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that</a:t>
            </a:r>
            <a:r>
              <a:rPr dirty="0" sz="1250" spc="1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determines</a:t>
            </a:r>
            <a:r>
              <a:rPr dirty="0" sz="1250" spc="1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size</a:t>
            </a:r>
            <a:r>
              <a:rPr dirty="0" sz="1250" spc="1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of diversity</a:t>
            </a:r>
            <a:r>
              <a:rPr dirty="0" sz="1250" spc="-20">
                <a:latin typeface="Times New Roman"/>
                <a:cs typeface="Times New Roman"/>
              </a:rPr>
              <a:t> </a:t>
            </a:r>
            <a:r>
              <a:rPr dirty="0" sz="1250" spc="-25">
                <a:latin typeface="Times New Roman"/>
                <a:cs typeface="Times New Roman"/>
              </a:rPr>
              <a:t>set</a:t>
            </a:r>
            <a:endParaRPr sz="1250">
              <a:latin typeface="Times New Roman"/>
              <a:cs typeface="Times New Roman"/>
            </a:endParaRPr>
          </a:p>
          <a:p>
            <a:pPr marL="131445">
              <a:lnSpc>
                <a:spcPct val="100000"/>
              </a:lnSpc>
              <a:spcBef>
                <a:spcPts val="725"/>
              </a:spcBef>
            </a:pPr>
            <a:r>
              <a:rPr dirty="0" sz="1250" i="1">
                <a:latin typeface="Times New Roman"/>
                <a:cs typeface="Times New Roman"/>
              </a:rPr>
              <a:t>i</a:t>
            </a:r>
            <a:r>
              <a:rPr dirty="0" sz="1250">
                <a:latin typeface="Times New Roman"/>
                <a:cs typeface="Times New Roman"/>
              </a:rPr>
              <a:t>=1 (for</a:t>
            </a:r>
            <a:r>
              <a:rPr dirty="0" sz="1250" spc="-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network</a:t>
            </a:r>
            <a:r>
              <a:rPr dirty="0" sz="1250" spc="-1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in</a:t>
            </a:r>
            <a:r>
              <a:rPr dirty="0" sz="1250" spc="-1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ensemble)</a:t>
            </a:r>
            <a:r>
              <a:rPr dirty="0" sz="1250" spc="-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and</a:t>
            </a:r>
            <a:r>
              <a:rPr dirty="0" sz="1250" spc="95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trails</a:t>
            </a:r>
            <a:r>
              <a:rPr dirty="0" sz="1250" spc="-5" i="1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=1 (for trial</a:t>
            </a:r>
            <a:r>
              <a:rPr dirty="0" sz="1250" spc="-10">
                <a:latin typeface="Times New Roman"/>
                <a:cs typeface="Times New Roman"/>
              </a:rPr>
              <a:t> network)</a:t>
            </a:r>
            <a:endParaRPr sz="1250">
              <a:latin typeface="Times New Roman"/>
              <a:cs typeface="Times New Roman"/>
            </a:endParaRPr>
          </a:p>
          <a:p>
            <a:pPr marL="131445" marR="1965325" indent="-4445">
              <a:lnSpc>
                <a:spcPct val="148200"/>
              </a:lnSpc>
            </a:pPr>
            <a:r>
              <a:rPr dirty="0" sz="1250">
                <a:latin typeface="Times New Roman"/>
                <a:cs typeface="Times New Roman"/>
              </a:rPr>
              <a:t>Train</a:t>
            </a:r>
            <a:r>
              <a:rPr dirty="0" sz="1250" spc="-2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network</a:t>
            </a:r>
            <a:r>
              <a:rPr dirty="0" sz="1250" spc="-25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NN</a:t>
            </a:r>
            <a:r>
              <a:rPr dirty="0" baseline="-6944" sz="1200" i="1">
                <a:latin typeface="Times New Roman"/>
                <a:cs typeface="Times New Roman"/>
              </a:rPr>
              <a:t>i</a:t>
            </a:r>
            <a:r>
              <a:rPr dirty="0" baseline="-6944" sz="1200" spc="179" i="1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with</a:t>
            </a:r>
            <a:r>
              <a:rPr dirty="0" sz="1250" spc="10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T</a:t>
            </a:r>
            <a:r>
              <a:rPr dirty="0" sz="1250" spc="-30" i="1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(first</a:t>
            </a:r>
            <a:r>
              <a:rPr dirty="0" sz="1250" spc="-1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network</a:t>
            </a:r>
            <a:r>
              <a:rPr dirty="0" sz="1250" spc="-2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is</a:t>
            </a:r>
            <a:r>
              <a:rPr dirty="0" sz="1250" spc="-2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trained with</a:t>
            </a:r>
            <a:r>
              <a:rPr dirty="0" sz="1250" spc="-2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original</a:t>
            </a:r>
            <a:r>
              <a:rPr dirty="0" sz="1250" spc="-1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training</a:t>
            </a:r>
            <a:r>
              <a:rPr dirty="0" sz="1250" spc="155">
                <a:latin typeface="Times New Roman"/>
                <a:cs typeface="Times New Roman"/>
              </a:rPr>
              <a:t> </a:t>
            </a:r>
            <a:r>
              <a:rPr dirty="0" sz="1250" spc="-10">
                <a:latin typeface="Times New Roman"/>
                <a:cs typeface="Times New Roman"/>
              </a:rPr>
              <a:t>data) </a:t>
            </a:r>
            <a:r>
              <a:rPr dirty="0" sz="1250">
                <a:latin typeface="Times New Roman"/>
                <a:cs typeface="Times New Roman"/>
              </a:rPr>
              <a:t>Initialize</a:t>
            </a:r>
            <a:r>
              <a:rPr dirty="0" sz="1250" spc="-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ensemble,</a:t>
            </a:r>
            <a:r>
              <a:rPr dirty="0" sz="1250" spc="35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Ens</a:t>
            </a:r>
            <a:r>
              <a:rPr dirty="0" sz="1250" spc="-5" i="1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={</a:t>
            </a:r>
            <a:r>
              <a:rPr dirty="0" sz="1250" spc="10">
                <a:latin typeface="Times New Roman"/>
                <a:cs typeface="Times New Roman"/>
              </a:rPr>
              <a:t> </a:t>
            </a:r>
            <a:r>
              <a:rPr dirty="0" sz="1250" spc="-20" i="1">
                <a:latin typeface="Times New Roman"/>
                <a:cs typeface="Times New Roman"/>
              </a:rPr>
              <a:t>NN</a:t>
            </a:r>
            <a:r>
              <a:rPr dirty="0" baseline="-6944" sz="1200" spc="-30" i="1">
                <a:latin typeface="Times New Roman"/>
                <a:cs typeface="Times New Roman"/>
              </a:rPr>
              <a:t>i</a:t>
            </a:r>
            <a:r>
              <a:rPr dirty="0" sz="1250" spc="-2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855359" y="3080015"/>
            <a:ext cx="384175" cy="2425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baseline="5952" sz="2100">
                <a:latin typeface="Symbol"/>
                <a:cs typeface="Symbol"/>
              </a:rPr>
              <a:t></a:t>
            </a:r>
            <a:r>
              <a:rPr dirty="0" baseline="5952" sz="2100" spc="-247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/</a:t>
            </a:r>
            <a:r>
              <a:rPr dirty="0" sz="1400" spc="-35">
                <a:latin typeface="Times New Roman"/>
                <a:cs typeface="Times New Roman"/>
              </a:rPr>
              <a:t> </a:t>
            </a:r>
            <a:r>
              <a:rPr dirty="0" sz="1400" spc="-50" i="1">
                <a:latin typeface="Times New Roman"/>
                <a:cs typeface="Times New Roman"/>
              </a:rPr>
              <a:t>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361566" y="2945941"/>
            <a:ext cx="1616710" cy="2425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531620" algn="l"/>
              </a:tabLst>
            </a:pPr>
            <a:r>
              <a:rPr dirty="0" sz="1400" spc="-50">
                <a:latin typeface="Symbol"/>
                <a:cs typeface="Symbol"/>
              </a:rPr>
              <a:t></a:t>
            </a:r>
            <a:r>
              <a:rPr dirty="0" sz="1400">
                <a:latin typeface="Times New Roman"/>
                <a:cs typeface="Times New Roman"/>
              </a:rPr>
              <a:t>	</a:t>
            </a:r>
            <a:r>
              <a:rPr dirty="0" sz="1400" spc="-50">
                <a:latin typeface="Symbol"/>
                <a:cs typeface="Symbol"/>
              </a:rPr>
              <a:t>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035278" y="2989396"/>
            <a:ext cx="367665" cy="3511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baseline="-9259" sz="3150" spc="-37">
                <a:latin typeface="Symbol"/>
                <a:cs typeface="Symbol"/>
              </a:rPr>
              <a:t></a:t>
            </a:r>
            <a:r>
              <a:rPr dirty="0" sz="1400" spc="-25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316309" y="3050852"/>
            <a:ext cx="2168525" cy="255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1250">
                <a:latin typeface="Times New Roman"/>
                <a:cs typeface="Times New Roman"/>
              </a:rPr>
              <a:t>Compute ensemble</a:t>
            </a:r>
            <a:r>
              <a:rPr dirty="0" sz="1250" spc="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error,</a:t>
            </a:r>
            <a:r>
              <a:rPr dirty="0" sz="1250" spc="175">
                <a:latin typeface="Times New Roman"/>
                <a:cs typeface="Times New Roman"/>
              </a:rPr>
              <a:t> </a:t>
            </a:r>
            <a:r>
              <a:rPr dirty="0" baseline="-5555" sz="2250" i="1">
                <a:latin typeface="Symbol"/>
                <a:cs typeface="Symbol"/>
              </a:rPr>
              <a:t></a:t>
            </a:r>
            <a:r>
              <a:rPr dirty="0" baseline="-5555" sz="2250" spc="150">
                <a:latin typeface="Times New Roman"/>
                <a:cs typeface="Times New Roman"/>
              </a:rPr>
              <a:t>  </a:t>
            </a:r>
            <a:r>
              <a:rPr dirty="0" baseline="-5952" sz="2100">
                <a:latin typeface="Symbol"/>
                <a:cs typeface="Symbol"/>
              </a:rPr>
              <a:t></a:t>
            </a:r>
            <a:r>
              <a:rPr dirty="0" baseline="-5952" sz="2100" spc="-112">
                <a:latin typeface="Times New Roman"/>
                <a:cs typeface="Times New Roman"/>
              </a:rPr>
              <a:t> </a:t>
            </a:r>
            <a:r>
              <a:rPr dirty="0" sz="1400" spc="-50">
                <a:latin typeface="Symbol"/>
                <a:cs typeface="Symbol"/>
              </a:rPr>
              <a:t>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222851" y="3236764"/>
            <a:ext cx="3793490" cy="464820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marL="2151380">
              <a:lnSpc>
                <a:spcPct val="100000"/>
              </a:lnSpc>
              <a:spcBef>
                <a:spcPts val="245"/>
              </a:spcBef>
            </a:pPr>
            <a:r>
              <a:rPr dirty="0" baseline="-7936" sz="2100" spc="30">
                <a:latin typeface="Symbol"/>
                <a:cs typeface="Symbol"/>
              </a:rPr>
              <a:t></a:t>
            </a:r>
            <a:r>
              <a:rPr dirty="0" baseline="-7936" sz="2100" spc="-277">
                <a:latin typeface="Times New Roman"/>
                <a:cs typeface="Times New Roman"/>
              </a:rPr>
              <a:t> </a:t>
            </a:r>
            <a:r>
              <a:rPr dirty="0" sz="800" spc="20">
                <a:latin typeface="Times New Roman"/>
                <a:cs typeface="Times New Roman"/>
              </a:rPr>
              <a:t>(</a:t>
            </a:r>
            <a:r>
              <a:rPr dirty="0" sz="800" spc="-90">
                <a:latin typeface="Times New Roman"/>
                <a:cs typeface="Times New Roman"/>
              </a:rPr>
              <a:t> </a:t>
            </a:r>
            <a:r>
              <a:rPr dirty="0" sz="800" spc="50" i="1">
                <a:latin typeface="Times New Roman"/>
                <a:cs typeface="Times New Roman"/>
              </a:rPr>
              <a:t>x</a:t>
            </a:r>
            <a:r>
              <a:rPr dirty="0" sz="800" spc="50">
                <a:latin typeface="Times New Roman"/>
                <a:cs typeface="Times New Roman"/>
              </a:rPr>
              <a:t>(</a:t>
            </a:r>
            <a:r>
              <a:rPr dirty="0" sz="800" spc="50" i="1">
                <a:latin typeface="Times New Roman"/>
                <a:cs typeface="Times New Roman"/>
              </a:rPr>
              <a:t>n</a:t>
            </a:r>
            <a:r>
              <a:rPr dirty="0" sz="800" spc="50">
                <a:latin typeface="Times New Roman"/>
                <a:cs typeface="Times New Roman"/>
              </a:rPr>
              <a:t>),</a:t>
            </a:r>
            <a:r>
              <a:rPr dirty="0" sz="800" spc="50" i="1">
                <a:latin typeface="Times New Roman"/>
                <a:cs typeface="Times New Roman"/>
              </a:rPr>
              <a:t>d</a:t>
            </a:r>
            <a:r>
              <a:rPr dirty="0" sz="800" spc="-55" i="1">
                <a:latin typeface="Times New Roman"/>
                <a:cs typeface="Times New Roman"/>
              </a:rPr>
              <a:t> </a:t>
            </a:r>
            <a:r>
              <a:rPr dirty="0" sz="800" spc="20">
                <a:latin typeface="Times New Roman"/>
                <a:cs typeface="Times New Roman"/>
              </a:rPr>
              <a:t>(</a:t>
            </a:r>
            <a:r>
              <a:rPr dirty="0" sz="800" spc="20" i="1">
                <a:latin typeface="Times New Roman"/>
                <a:cs typeface="Times New Roman"/>
              </a:rPr>
              <a:t>n</a:t>
            </a:r>
            <a:r>
              <a:rPr dirty="0" sz="800" spc="20">
                <a:latin typeface="Times New Roman"/>
                <a:cs typeface="Times New Roman"/>
              </a:rPr>
              <a:t>))</a:t>
            </a:r>
            <a:r>
              <a:rPr dirty="0" sz="800" spc="20">
                <a:latin typeface="Symbol"/>
                <a:cs typeface="Symbol"/>
              </a:rPr>
              <a:t></a:t>
            </a:r>
            <a:r>
              <a:rPr dirty="0" sz="800" spc="20" i="1">
                <a:latin typeface="Times New Roman"/>
                <a:cs typeface="Times New Roman"/>
              </a:rPr>
              <a:t>T</a:t>
            </a:r>
            <a:r>
              <a:rPr dirty="0" sz="800" spc="20">
                <a:latin typeface="Times New Roman"/>
                <a:cs typeface="Times New Roman"/>
              </a:rPr>
              <a:t>:</a:t>
            </a:r>
            <a:r>
              <a:rPr dirty="0" sz="800" spc="20" i="1">
                <a:latin typeface="Times New Roman"/>
                <a:cs typeface="Times New Roman"/>
              </a:rPr>
              <a:t>Ens</a:t>
            </a:r>
            <a:r>
              <a:rPr dirty="0" sz="800" spc="20">
                <a:latin typeface="Times New Roman"/>
                <a:cs typeface="Times New Roman"/>
              </a:rPr>
              <a:t>(</a:t>
            </a:r>
            <a:r>
              <a:rPr dirty="0" sz="800" spc="-90">
                <a:latin typeface="Times New Roman"/>
                <a:cs typeface="Times New Roman"/>
              </a:rPr>
              <a:t> </a:t>
            </a:r>
            <a:r>
              <a:rPr dirty="0" sz="800" spc="55" i="1">
                <a:latin typeface="Times New Roman"/>
                <a:cs typeface="Times New Roman"/>
              </a:rPr>
              <a:t>x</a:t>
            </a:r>
            <a:r>
              <a:rPr dirty="0" sz="800" spc="55">
                <a:latin typeface="Times New Roman"/>
                <a:cs typeface="Times New Roman"/>
              </a:rPr>
              <a:t>(</a:t>
            </a:r>
            <a:r>
              <a:rPr dirty="0" sz="800" spc="55" i="1">
                <a:latin typeface="Times New Roman"/>
                <a:cs typeface="Times New Roman"/>
              </a:rPr>
              <a:t>n</a:t>
            </a:r>
            <a:r>
              <a:rPr dirty="0" sz="800" spc="55">
                <a:latin typeface="Times New Roman"/>
                <a:cs typeface="Times New Roman"/>
              </a:rPr>
              <a:t>))</a:t>
            </a:r>
            <a:r>
              <a:rPr dirty="0" sz="800" spc="55">
                <a:latin typeface="Symbol"/>
                <a:cs typeface="Symbol"/>
              </a:rPr>
              <a:t></a:t>
            </a:r>
            <a:r>
              <a:rPr dirty="0" sz="800" spc="55" i="1">
                <a:latin typeface="Times New Roman"/>
                <a:cs typeface="Times New Roman"/>
              </a:rPr>
              <a:t>d</a:t>
            </a:r>
            <a:r>
              <a:rPr dirty="0" sz="800" spc="-55" i="1">
                <a:latin typeface="Times New Roman"/>
                <a:cs typeface="Times New Roman"/>
              </a:rPr>
              <a:t> </a:t>
            </a:r>
            <a:r>
              <a:rPr dirty="0" sz="800" spc="60">
                <a:latin typeface="Times New Roman"/>
                <a:cs typeface="Times New Roman"/>
              </a:rPr>
              <a:t>(</a:t>
            </a:r>
            <a:r>
              <a:rPr dirty="0" sz="800" spc="60" i="1">
                <a:latin typeface="Times New Roman"/>
                <a:cs typeface="Times New Roman"/>
              </a:rPr>
              <a:t>n</a:t>
            </a:r>
            <a:r>
              <a:rPr dirty="0" sz="800" spc="60">
                <a:latin typeface="Times New Roman"/>
                <a:cs typeface="Times New Roman"/>
              </a:rPr>
              <a:t>)</a:t>
            </a:r>
            <a:r>
              <a:rPr dirty="0" sz="800" spc="-40">
                <a:latin typeface="Times New Roman"/>
                <a:cs typeface="Times New Roman"/>
              </a:rPr>
              <a:t> </a:t>
            </a:r>
            <a:r>
              <a:rPr dirty="0" baseline="-7936" sz="2100" spc="-75">
                <a:latin typeface="Symbol"/>
                <a:cs typeface="Symbol"/>
              </a:rPr>
              <a:t></a:t>
            </a:r>
            <a:endParaRPr baseline="-7936" sz="2100">
              <a:latin typeface="Symbol"/>
              <a:cs typeface="Symbol"/>
            </a:endParaRPr>
          </a:p>
          <a:p>
            <a:pPr marL="50800">
              <a:lnSpc>
                <a:spcPct val="100000"/>
              </a:lnSpc>
              <a:spcBef>
                <a:spcPts val="125"/>
              </a:spcBef>
            </a:pPr>
            <a:r>
              <a:rPr dirty="0" sz="1250">
                <a:latin typeface="Times New Roman"/>
                <a:cs typeface="Times New Roman"/>
              </a:rPr>
              <a:t>2.</a:t>
            </a:r>
            <a:r>
              <a:rPr dirty="0" sz="1250" spc="330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while</a:t>
            </a:r>
            <a:r>
              <a:rPr dirty="0" sz="1250" spc="10" i="1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trials</a:t>
            </a:r>
            <a:r>
              <a:rPr dirty="0" sz="1250" spc="5" i="1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&lt;</a:t>
            </a:r>
            <a:r>
              <a:rPr dirty="0" sz="1250" spc="5" i="1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I</a:t>
            </a:r>
            <a:r>
              <a:rPr dirty="0" baseline="-6944" sz="1200" i="1">
                <a:latin typeface="Times New Roman"/>
                <a:cs typeface="Times New Roman"/>
              </a:rPr>
              <a:t>max</a:t>
            </a:r>
            <a:r>
              <a:rPr dirty="0" baseline="-6944" sz="1200" spc="660" i="1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and</a:t>
            </a:r>
            <a:r>
              <a:rPr dirty="0" sz="1250" spc="15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i</a:t>
            </a:r>
            <a:r>
              <a:rPr dirty="0" sz="1250" spc="5" i="1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&lt;</a:t>
            </a:r>
            <a:r>
              <a:rPr dirty="0" sz="1250" spc="10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M </a:t>
            </a:r>
            <a:r>
              <a:rPr dirty="0" sz="1250" spc="-50">
                <a:latin typeface="Times New Roman"/>
                <a:cs typeface="Times New Roman"/>
              </a:rPr>
              <a:t>{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222851" y="3677734"/>
            <a:ext cx="7014845" cy="3195320"/>
          </a:xfrm>
          <a:prstGeom prst="rect">
            <a:avLst/>
          </a:prstGeom>
        </p:spPr>
        <p:txBody>
          <a:bodyPr wrap="square" lIns="0" tIns="107314" rIns="0" bIns="0" rtlCol="0" vert="horz">
            <a:spAutoFit/>
          </a:bodyPr>
          <a:lstStyle/>
          <a:p>
            <a:pPr marL="778510" indent="-150495">
              <a:lnSpc>
                <a:spcPct val="100000"/>
              </a:lnSpc>
              <a:spcBef>
                <a:spcPts val="844"/>
              </a:spcBef>
              <a:buAutoNum type="alphaLcPeriod"/>
              <a:tabLst>
                <a:tab pos="778510" algn="l"/>
              </a:tabLst>
            </a:pPr>
            <a:r>
              <a:rPr dirty="0" sz="1250">
                <a:latin typeface="Times New Roman"/>
                <a:cs typeface="Times New Roman"/>
              </a:rPr>
              <a:t>Generate</a:t>
            </a:r>
            <a:r>
              <a:rPr dirty="0" sz="1250" spc="5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R</a:t>
            </a:r>
            <a:r>
              <a:rPr dirty="0" baseline="-6944" sz="1200" i="1">
                <a:latin typeface="Times New Roman"/>
                <a:cs typeface="Times New Roman"/>
              </a:rPr>
              <a:t>Size</a:t>
            </a:r>
            <a:r>
              <a:rPr dirty="0" baseline="-6944" sz="1200" spc="15" i="1">
                <a:latin typeface="Times New Roman"/>
                <a:cs typeface="Times New Roman"/>
              </a:rPr>
              <a:t> </a:t>
            </a:r>
            <a:r>
              <a:rPr dirty="0" sz="1300" i="1">
                <a:latin typeface="Symbol"/>
                <a:cs typeface="Symbol"/>
              </a:rPr>
              <a:t></a:t>
            </a:r>
            <a:r>
              <a:rPr dirty="0" sz="1300" spc="-5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|T| </a:t>
            </a:r>
            <a:r>
              <a:rPr dirty="0" sz="1250">
                <a:latin typeface="Times New Roman"/>
                <a:cs typeface="Times New Roman"/>
              </a:rPr>
              <a:t>training</a:t>
            </a:r>
            <a:r>
              <a:rPr dirty="0" sz="1250" spc="-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examples,</a:t>
            </a:r>
            <a:r>
              <a:rPr dirty="0" sz="1250" spc="75">
                <a:latin typeface="Times New Roman"/>
                <a:cs typeface="Times New Roman"/>
              </a:rPr>
              <a:t> </a:t>
            </a:r>
            <a:r>
              <a:rPr dirty="0" sz="1250" spc="-50" i="1">
                <a:latin typeface="Times New Roman"/>
                <a:cs typeface="Times New Roman"/>
              </a:rPr>
              <a:t>R</a:t>
            </a:r>
            <a:endParaRPr sz="1250">
              <a:latin typeface="Times New Roman"/>
              <a:cs typeface="Times New Roman"/>
            </a:endParaRPr>
          </a:p>
          <a:p>
            <a:pPr marL="788670" indent="-160655">
              <a:lnSpc>
                <a:spcPct val="100000"/>
              </a:lnSpc>
              <a:spcBef>
                <a:spcPts val="695"/>
              </a:spcBef>
              <a:buAutoNum type="alphaLcPeriod"/>
              <a:tabLst>
                <a:tab pos="788670" algn="l"/>
              </a:tabLst>
            </a:pPr>
            <a:r>
              <a:rPr dirty="0" sz="1250">
                <a:latin typeface="Times New Roman"/>
                <a:cs typeface="Times New Roman"/>
              </a:rPr>
              <a:t>Label examples in</a:t>
            </a:r>
            <a:r>
              <a:rPr dirty="0" sz="1250" spc="35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R</a:t>
            </a:r>
            <a:r>
              <a:rPr dirty="0" sz="1250" spc="20" i="1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with</a:t>
            </a:r>
            <a:r>
              <a:rPr dirty="0" sz="1250" spc="-1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probability</a:t>
            </a:r>
            <a:r>
              <a:rPr dirty="0" sz="1250" spc="-2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of</a:t>
            </a:r>
            <a:r>
              <a:rPr dirty="0" sz="1250" spc="-1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class</a:t>
            </a:r>
            <a:r>
              <a:rPr dirty="0" sz="1250" spc="-1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labels inversely</a:t>
            </a:r>
            <a:r>
              <a:rPr dirty="0" sz="1250" spc="-2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proportional</a:t>
            </a:r>
            <a:r>
              <a:rPr dirty="0" sz="1250" spc="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to predictions of</a:t>
            </a:r>
            <a:r>
              <a:rPr dirty="0" sz="1250" spc="135">
                <a:latin typeface="Times New Roman"/>
                <a:cs typeface="Times New Roman"/>
              </a:rPr>
              <a:t> </a:t>
            </a:r>
            <a:r>
              <a:rPr dirty="0" sz="1250" spc="-25" i="1">
                <a:latin typeface="Times New Roman"/>
                <a:cs typeface="Times New Roman"/>
              </a:rPr>
              <a:t>Ens</a:t>
            </a:r>
            <a:endParaRPr sz="1250">
              <a:latin typeface="Times New Roman"/>
              <a:cs typeface="Times New Roman"/>
            </a:endParaRPr>
          </a:p>
          <a:p>
            <a:pPr marL="778510" indent="-150495">
              <a:lnSpc>
                <a:spcPct val="100000"/>
              </a:lnSpc>
              <a:spcBef>
                <a:spcPts val="409"/>
              </a:spcBef>
              <a:buAutoNum type="alphaLcPeriod"/>
              <a:tabLst>
                <a:tab pos="778510" algn="l"/>
              </a:tabLst>
            </a:pPr>
            <a:r>
              <a:rPr dirty="0" sz="1250">
                <a:latin typeface="Times New Roman"/>
                <a:cs typeface="Times New Roman"/>
              </a:rPr>
              <a:t>Prepare</a:t>
            </a:r>
            <a:r>
              <a:rPr dirty="0" sz="1250" spc="-1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training</a:t>
            </a:r>
            <a:r>
              <a:rPr dirty="0" sz="1250" spc="-1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set</a:t>
            </a:r>
            <a:r>
              <a:rPr dirty="0" sz="1250" spc="10">
                <a:latin typeface="Times New Roman"/>
                <a:cs typeface="Times New Roman"/>
              </a:rPr>
              <a:t> </a:t>
            </a:r>
            <a:r>
              <a:rPr dirty="0" sz="1250" spc="-10" i="1">
                <a:latin typeface="Times New Roman"/>
                <a:cs typeface="Times New Roman"/>
              </a:rPr>
              <a:t>T</a:t>
            </a:r>
            <a:r>
              <a:rPr dirty="0" baseline="-6944" sz="1200" spc="-15" i="1">
                <a:latin typeface="Times New Roman"/>
                <a:cs typeface="Times New Roman"/>
              </a:rPr>
              <a:t>i</a:t>
            </a:r>
            <a:r>
              <a:rPr dirty="0" sz="1250" spc="-10" i="1">
                <a:latin typeface="Times New Roman"/>
                <a:cs typeface="Times New Roman"/>
              </a:rPr>
              <a:t>,</a:t>
            </a:r>
            <a:r>
              <a:rPr dirty="0" sz="1250" spc="-100" i="1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T</a:t>
            </a:r>
            <a:r>
              <a:rPr dirty="0" baseline="-6944" sz="1200" i="1">
                <a:latin typeface="Times New Roman"/>
                <a:cs typeface="Times New Roman"/>
              </a:rPr>
              <a:t>i=</a:t>
            </a:r>
            <a:r>
              <a:rPr dirty="0" baseline="-6944" sz="1200" spc="165" i="1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T</a:t>
            </a:r>
            <a:r>
              <a:rPr dirty="0" sz="1250" spc="-5" i="1">
                <a:latin typeface="Times New Roman"/>
                <a:cs typeface="Times New Roman"/>
              </a:rPr>
              <a:t> </a:t>
            </a:r>
            <a:r>
              <a:rPr dirty="0" sz="1400">
                <a:latin typeface="Cambria Math"/>
                <a:cs typeface="Cambria Math"/>
              </a:rPr>
              <a:t>∪</a:t>
            </a:r>
            <a:r>
              <a:rPr dirty="0" sz="1250" i="1">
                <a:latin typeface="Times New Roman"/>
                <a:cs typeface="Times New Roman"/>
              </a:rPr>
              <a:t>R </a:t>
            </a:r>
            <a:r>
              <a:rPr dirty="0" sz="1250">
                <a:latin typeface="Times New Roman"/>
                <a:cs typeface="Times New Roman"/>
              </a:rPr>
              <a:t>and</a:t>
            </a:r>
            <a:r>
              <a:rPr dirty="0" sz="1250" spc="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train</a:t>
            </a:r>
            <a:r>
              <a:rPr dirty="0" sz="1250" spc="-1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network</a:t>
            </a:r>
            <a:r>
              <a:rPr dirty="0" sz="1250" spc="35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NN</a:t>
            </a:r>
            <a:r>
              <a:rPr dirty="0" baseline="-6944" sz="1200" i="1">
                <a:latin typeface="Times New Roman"/>
                <a:cs typeface="Times New Roman"/>
              </a:rPr>
              <a:t>i</a:t>
            </a:r>
            <a:r>
              <a:rPr dirty="0" baseline="-6944" sz="1200" spc="187" i="1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with</a:t>
            </a:r>
            <a:r>
              <a:rPr dirty="0" sz="1250" spc="20">
                <a:latin typeface="Times New Roman"/>
                <a:cs typeface="Times New Roman"/>
              </a:rPr>
              <a:t> </a:t>
            </a:r>
            <a:r>
              <a:rPr dirty="0" sz="1250" spc="-25" i="1">
                <a:latin typeface="Times New Roman"/>
                <a:cs typeface="Times New Roman"/>
              </a:rPr>
              <a:t>T</a:t>
            </a:r>
            <a:r>
              <a:rPr dirty="0" baseline="-6944" sz="1200" spc="-37" i="1">
                <a:latin typeface="Times New Roman"/>
                <a:cs typeface="Times New Roman"/>
              </a:rPr>
              <a:t>i</a:t>
            </a:r>
            <a:endParaRPr baseline="-6944" sz="1200">
              <a:latin typeface="Times New Roman"/>
              <a:cs typeface="Times New Roman"/>
            </a:endParaRPr>
          </a:p>
          <a:p>
            <a:pPr marL="789305" indent="-161290">
              <a:lnSpc>
                <a:spcPct val="100000"/>
              </a:lnSpc>
              <a:spcBef>
                <a:spcPts val="710"/>
              </a:spcBef>
              <a:buFont typeface="Times New Roman"/>
              <a:buAutoNum type="alphaLcPeriod"/>
              <a:tabLst>
                <a:tab pos="789305" algn="l"/>
              </a:tabLst>
            </a:pPr>
            <a:r>
              <a:rPr dirty="0" sz="1250" i="1">
                <a:latin typeface="Times New Roman"/>
                <a:cs typeface="Times New Roman"/>
              </a:rPr>
              <a:t>Ens </a:t>
            </a:r>
            <a:r>
              <a:rPr dirty="0" sz="1250">
                <a:latin typeface="Times New Roman"/>
                <a:cs typeface="Times New Roman"/>
              </a:rPr>
              <a:t>=</a:t>
            </a:r>
            <a:r>
              <a:rPr dirty="0" sz="1250" spc="5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Ens</a:t>
            </a:r>
            <a:r>
              <a:rPr dirty="0" sz="1250" spc="-15" i="1">
                <a:latin typeface="Times New Roman"/>
                <a:cs typeface="Times New Roman"/>
              </a:rPr>
              <a:t> </a:t>
            </a:r>
            <a:r>
              <a:rPr dirty="0" sz="1400">
                <a:latin typeface="Cambria Math"/>
                <a:cs typeface="Cambria Math"/>
              </a:rPr>
              <a:t>∪</a:t>
            </a:r>
            <a:r>
              <a:rPr dirty="0" sz="1400" spc="-15">
                <a:latin typeface="Cambria Math"/>
                <a:cs typeface="Cambria Math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{</a:t>
            </a:r>
            <a:r>
              <a:rPr dirty="0" sz="1250" spc="5">
                <a:latin typeface="Times New Roman"/>
                <a:cs typeface="Times New Roman"/>
              </a:rPr>
              <a:t> </a:t>
            </a:r>
            <a:r>
              <a:rPr dirty="0" sz="1250" spc="-20" i="1">
                <a:latin typeface="Times New Roman"/>
                <a:cs typeface="Times New Roman"/>
              </a:rPr>
              <a:t>NN</a:t>
            </a:r>
            <a:r>
              <a:rPr dirty="0" baseline="-6944" sz="1200" spc="-30" i="1">
                <a:latin typeface="Times New Roman"/>
                <a:cs typeface="Times New Roman"/>
              </a:rPr>
              <a:t>i</a:t>
            </a:r>
            <a:r>
              <a:rPr dirty="0" sz="1250" spc="-2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  <a:p>
            <a:pPr marL="778510" indent="-150495">
              <a:lnSpc>
                <a:spcPct val="100000"/>
              </a:lnSpc>
              <a:spcBef>
                <a:spcPts val="630"/>
              </a:spcBef>
              <a:buAutoNum type="alphaLcPeriod"/>
              <a:tabLst>
                <a:tab pos="778510" algn="l"/>
              </a:tabLst>
            </a:pPr>
            <a:r>
              <a:rPr dirty="0" sz="1250">
                <a:latin typeface="Times New Roman"/>
                <a:cs typeface="Times New Roman"/>
              </a:rPr>
              <a:t>Compute</a:t>
            </a:r>
            <a:r>
              <a:rPr dirty="0" sz="1250" spc="15">
                <a:latin typeface="Times New Roman"/>
                <a:cs typeface="Times New Roman"/>
              </a:rPr>
              <a:t> </a:t>
            </a:r>
            <a:r>
              <a:rPr dirty="0" sz="1650" i="1">
                <a:latin typeface="Times New Roman"/>
                <a:cs typeface="Times New Roman"/>
              </a:rPr>
              <a:t>ε’</a:t>
            </a:r>
            <a:r>
              <a:rPr dirty="0" sz="1650" spc="-100" i="1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based</a:t>
            </a:r>
            <a:r>
              <a:rPr dirty="0" sz="1250" spc="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on</a:t>
            </a:r>
            <a:r>
              <a:rPr dirty="0" sz="1250" spc="-1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Step </a:t>
            </a:r>
            <a:r>
              <a:rPr dirty="0" sz="1250" spc="-50">
                <a:latin typeface="Times New Roman"/>
                <a:cs typeface="Times New Roman"/>
              </a:rPr>
              <a:t>1</a:t>
            </a:r>
            <a:endParaRPr sz="1250">
              <a:latin typeface="Times New Roman"/>
              <a:cs typeface="Times New Roman"/>
            </a:endParaRPr>
          </a:p>
          <a:p>
            <a:pPr marL="759460" indent="-131445">
              <a:lnSpc>
                <a:spcPct val="100000"/>
              </a:lnSpc>
              <a:spcBef>
                <a:spcPts val="685"/>
              </a:spcBef>
              <a:buFont typeface="Times New Roman"/>
              <a:buAutoNum type="alphaLcPeriod"/>
              <a:tabLst>
                <a:tab pos="759460" algn="l"/>
              </a:tabLst>
            </a:pPr>
            <a:r>
              <a:rPr dirty="0" sz="1250" i="1">
                <a:latin typeface="Times New Roman"/>
                <a:cs typeface="Times New Roman"/>
              </a:rPr>
              <a:t>if</a:t>
            </a:r>
            <a:r>
              <a:rPr dirty="0" sz="1250" spc="310" i="1">
                <a:latin typeface="Times New Roman"/>
                <a:cs typeface="Times New Roman"/>
              </a:rPr>
              <a:t> </a:t>
            </a:r>
            <a:r>
              <a:rPr dirty="0" sz="1650" i="1">
                <a:latin typeface="Times New Roman"/>
                <a:cs typeface="Times New Roman"/>
              </a:rPr>
              <a:t>ε’≤</a:t>
            </a:r>
            <a:r>
              <a:rPr dirty="0" sz="1650" spc="-10" i="1">
                <a:latin typeface="Times New Roman"/>
                <a:cs typeface="Times New Roman"/>
              </a:rPr>
              <a:t> </a:t>
            </a:r>
            <a:r>
              <a:rPr dirty="0" sz="1650" i="1">
                <a:latin typeface="Times New Roman"/>
                <a:cs typeface="Times New Roman"/>
              </a:rPr>
              <a:t>ε</a:t>
            </a:r>
            <a:r>
              <a:rPr dirty="0" sz="1650" spc="225" i="1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then</a:t>
            </a:r>
            <a:r>
              <a:rPr dirty="0" sz="1250" spc="10" i="1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i =</a:t>
            </a:r>
            <a:r>
              <a:rPr dirty="0" sz="1250" spc="5" i="1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i +</a:t>
            </a:r>
            <a:r>
              <a:rPr dirty="0" sz="1250" spc="5" i="1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1</a:t>
            </a:r>
            <a:r>
              <a:rPr dirty="0" sz="1250" spc="10" i="1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and</a:t>
            </a:r>
            <a:r>
              <a:rPr dirty="0" sz="1250" spc="310" i="1">
                <a:latin typeface="Times New Roman"/>
                <a:cs typeface="Times New Roman"/>
              </a:rPr>
              <a:t> </a:t>
            </a:r>
            <a:r>
              <a:rPr dirty="0" sz="1650" i="1">
                <a:latin typeface="Times New Roman"/>
                <a:cs typeface="Times New Roman"/>
              </a:rPr>
              <a:t>ε =</a:t>
            </a:r>
            <a:r>
              <a:rPr dirty="0" sz="1650" spc="-5" i="1">
                <a:latin typeface="Times New Roman"/>
                <a:cs typeface="Times New Roman"/>
              </a:rPr>
              <a:t> </a:t>
            </a:r>
            <a:r>
              <a:rPr dirty="0" sz="1650" i="1">
                <a:latin typeface="Times New Roman"/>
                <a:cs typeface="Times New Roman"/>
              </a:rPr>
              <a:t>ε’,</a:t>
            </a:r>
            <a:r>
              <a:rPr dirty="0" sz="1650" spc="-5" i="1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otherwise</a:t>
            </a:r>
            <a:r>
              <a:rPr dirty="0" sz="1250" spc="325" i="1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Ens </a:t>
            </a:r>
            <a:r>
              <a:rPr dirty="0" sz="1250">
                <a:latin typeface="Times New Roman"/>
                <a:cs typeface="Times New Roman"/>
              </a:rPr>
              <a:t>=</a:t>
            </a:r>
            <a:r>
              <a:rPr dirty="0" sz="1250" spc="10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Ens </a:t>
            </a:r>
            <a:r>
              <a:rPr dirty="0" sz="1250">
                <a:latin typeface="Times New Roman"/>
                <a:cs typeface="Times New Roman"/>
              </a:rPr>
              <a:t>-</a:t>
            </a:r>
            <a:r>
              <a:rPr dirty="0" sz="1250" spc="-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{</a:t>
            </a:r>
            <a:r>
              <a:rPr dirty="0" sz="1250" spc="5">
                <a:latin typeface="Times New Roman"/>
                <a:cs typeface="Times New Roman"/>
              </a:rPr>
              <a:t> </a:t>
            </a:r>
            <a:r>
              <a:rPr dirty="0" sz="1250" spc="-20" i="1">
                <a:latin typeface="Times New Roman"/>
                <a:cs typeface="Times New Roman"/>
              </a:rPr>
              <a:t>NN</a:t>
            </a:r>
            <a:r>
              <a:rPr dirty="0" baseline="-6944" sz="1200" spc="-30" i="1">
                <a:latin typeface="Times New Roman"/>
                <a:cs typeface="Times New Roman"/>
              </a:rPr>
              <a:t>i</a:t>
            </a:r>
            <a:r>
              <a:rPr dirty="0" sz="1250" spc="-2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  <a:p>
            <a:pPr marL="786765" indent="-158750">
              <a:lnSpc>
                <a:spcPts val="1480"/>
              </a:lnSpc>
              <a:spcBef>
                <a:spcPts val="720"/>
              </a:spcBef>
              <a:buFont typeface="Times New Roman"/>
              <a:buAutoNum type="alphaLcPeriod"/>
              <a:tabLst>
                <a:tab pos="786765" algn="l"/>
              </a:tabLst>
            </a:pPr>
            <a:r>
              <a:rPr dirty="0" sz="1250" i="1">
                <a:latin typeface="Times New Roman"/>
                <a:cs typeface="Times New Roman"/>
              </a:rPr>
              <a:t>trials</a:t>
            </a:r>
            <a:r>
              <a:rPr dirty="0" sz="1250" spc="5" i="1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=</a:t>
            </a:r>
            <a:r>
              <a:rPr dirty="0" sz="1250" spc="5" i="1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trials</a:t>
            </a:r>
            <a:r>
              <a:rPr dirty="0" sz="1250" spc="5" i="1">
                <a:latin typeface="Times New Roman"/>
                <a:cs typeface="Times New Roman"/>
              </a:rPr>
              <a:t> </a:t>
            </a:r>
            <a:r>
              <a:rPr dirty="0" sz="1250" spc="-25" i="1">
                <a:latin typeface="Times New Roman"/>
                <a:cs typeface="Times New Roman"/>
              </a:rPr>
              <a:t>+1</a:t>
            </a:r>
            <a:endParaRPr sz="1250">
              <a:latin typeface="Times New Roman"/>
              <a:cs typeface="Times New Roman"/>
            </a:endParaRPr>
          </a:p>
          <a:p>
            <a:pPr marL="50800">
              <a:lnSpc>
                <a:spcPts val="1480"/>
              </a:lnSpc>
            </a:pPr>
            <a:r>
              <a:rPr dirty="0" sz="1250" spc="-5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980"/>
              </a:spcBef>
            </a:pPr>
            <a:r>
              <a:rPr dirty="0" sz="1250">
                <a:latin typeface="Times New Roman"/>
                <a:cs typeface="Times New Roman"/>
              </a:rPr>
              <a:t>3. Ensemble decision</a:t>
            </a:r>
            <a:r>
              <a:rPr dirty="0" sz="1250" spc="-1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is</a:t>
            </a:r>
            <a:r>
              <a:rPr dirty="0" sz="1250" spc="-1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made</a:t>
            </a:r>
            <a:r>
              <a:rPr dirty="0" sz="1250" spc="-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in</a:t>
            </a:r>
            <a:r>
              <a:rPr dirty="0" sz="1250" spc="-1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simple average </a:t>
            </a:r>
            <a:r>
              <a:rPr dirty="0" sz="1250" spc="-25">
                <a:latin typeface="Times New Roman"/>
                <a:cs typeface="Times New Roman"/>
              </a:rPr>
              <a:t>way</a:t>
            </a:r>
            <a:endParaRPr sz="1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25"/>
              </a:spcBef>
            </a:pPr>
            <a:endParaRPr sz="1250">
              <a:latin typeface="Times New Roman"/>
              <a:cs typeface="Times New Roman"/>
            </a:endParaRPr>
          </a:p>
          <a:p>
            <a:pPr algn="ctr" marL="30480">
              <a:lnSpc>
                <a:spcPct val="100000"/>
              </a:lnSpc>
            </a:pPr>
            <a:r>
              <a:rPr dirty="0" sz="1650" spc="-10" b="1">
                <a:latin typeface="Times New Roman"/>
                <a:cs typeface="Times New Roman"/>
              </a:rPr>
              <a:t>DECORATE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25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06753" y="2387917"/>
            <a:ext cx="6950075" cy="2602230"/>
            <a:chOff x="1206753" y="2387917"/>
            <a:chExt cx="6950075" cy="2602230"/>
          </a:xfrm>
        </p:grpSpPr>
        <p:sp>
          <p:nvSpPr>
            <p:cNvPr id="3" name="object 3" descr=""/>
            <p:cNvSpPr/>
            <p:nvPr/>
          </p:nvSpPr>
          <p:spPr>
            <a:xfrm>
              <a:off x="5900927" y="2392679"/>
              <a:ext cx="2251075" cy="2438400"/>
            </a:xfrm>
            <a:custGeom>
              <a:avLst/>
              <a:gdLst/>
              <a:ahLst/>
              <a:cxnLst/>
              <a:rect l="l" t="t" r="r" b="b"/>
              <a:pathLst>
                <a:path w="2251075" h="2438400">
                  <a:moveTo>
                    <a:pt x="1125474" y="0"/>
                  </a:moveTo>
                  <a:lnTo>
                    <a:pt x="1079085" y="1016"/>
                  </a:lnTo>
                  <a:lnTo>
                    <a:pt x="1033173" y="4041"/>
                  </a:lnTo>
                  <a:lnTo>
                    <a:pt x="987775" y="9034"/>
                  </a:lnTo>
                  <a:lnTo>
                    <a:pt x="942926" y="15957"/>
                  </a:lnTo>
                  <a:lnTo>
                    <a:pt x="898664" y="24769"/>
                  </a:lnTo>
                  <a:lnTo>
                    <a:pt x="855023" y="35432"/>
                  </a:lnTo>
                  <a:lnTo>
                    <a:pt x="812041" y="47907"/>
                  </a:lnTo>
                  <a:lnTo>
                    <a:pt x="769754" y="62154"/>
                  </a:lnTo>
                  <a:lnTo>
                    <a:pt x="728197" y="78135"/>
                  </a:lnTo>
                  <a:lnTo>
                    <a:pt x="687407" y="95809"/>
                  </a:lnTo>
                  <a:lnTo>
                    <a:pt x="647420" y="115138"/>
                  </a:lnTo>
                  <a:lnTo>
                    <a:pt x="608273" y="136083"/>
                  </a:lnTo>
                  <a:lnTo>
                    <a:pt x="570001" y="158604"/>
                  </a:lnTo>
                  <a:lnTo>
                    <a:pt x="532641" y="182662"/>
                  </a:lnTo>
                  <a:lnTo>
                    <a:pt x="496230" y="208217"/>
                  </a:lnTo>
                  <a:lnTo>
                    <a:pt x="460802" y="235232"/>
                  </a:lnTo>
                  <a:lnTo>
                    <a:pt x="426395" y="263666"/>
                  </a:lnTo>
                  <a:lnTo>
                    <a:pt x="393045" y="293480"/>
                  </a:lnTo>
                  <a:lnTo>
                    <a:pt x="360788" y="324635"/>
                  </a:lnTo>
                  <a:lnTo>
                    <a:pt x="329660" y="357092"/>
                  </a:lnTo>
                  <a:lnTo>
                    <a:pt x="299697" y="390811"/>
                  </a:lnTo>
                  <a:lnTo>
                    <a:pt x="270936" y="425754"/>
                  </a:lnTo>
                  <a:lnTo>
                    <a:pt x="243413" y="461881"/>
                  </a:lnTo>
                  <a:lnTo>
                    <a:pt x="217163" y="499152"/>
                  </a:lnTo>
                  <a:lnTo>
                    <a:pt x="192224" y="537529"/>
                  </a:lnTo>
                  <a:lnTo>
                    <a:pt x="168632" y="576973"/>
                  </a:lnTo>
                  <a:lnTo>
                    <a:pt x="146422" y="617444"/>
                  </a:lnTo>
                  <a:lnTo>
                    <a:pt x="125631" y="658903"/>
                  </a:lnTo>
                  <a:lnTo>
                    <a:pt x="106295" y="701311"/>
                  </a:lnTo>
                  <a:lnTo>
                    <a:pt x="88451" y="744628"/>
                  </a:lnTo>
                  <a:lnTo>
                    <a:pt x="72134" y="788816"/>
                  </a:lnTo>
                  <a:lnTo>
                    <a:pt x="57381" y="833835"/>
                  </a:lnTo>
                  <a:lnTo>
                    <a:pt x="44228" y="879645"/>
                  </a:lnTo>
                  <a:lnTo>
                    <a:pt x="32711" y="926209"/>
                  </a:lnTo>
                  <a:lnTo>
                    <a:pt x="22867" y="973486"/>
                  </a:lnTo>
                  <a:lnTo>
                    <a:pt x="14731" y="1021437"/>
                  </a:lnTo>
                  <a:lnTo>
                    <a:pt x="8340" y="1070023"/>
                  </a:lnTo>
                  <a:lnTo>
                    <a:pt x="3731" y="1119205"/>
                  </a:lnTo>
                  <a:lnTo>
                    <a:pt x="938" y="1168944"/>
                  </a:lnTo>
                  <a:lnTo>
                    <a:pt x="0" y="1219200"/>
                  </a:lnTo>
                  <a:lnTo>
                    <a:pt x="938" y="1269455"/>
                  </a:lnTo>
                  <a:lnTo>
                    <a:pt x="3731" y="1319194"/>
                  </a:lnTo>
                  <a:lnTo>
                    <a:pt x="8340" y="1368376"/>
                  </a:lnTo>
                  <a:lnTo>
                    <a:pt x="14731" y="1416962"/>
                  </a:lnTo>
                  <a:lnTo>
                    <a:pt x="22867" y="1464913"/>
                  </a:lnTo>
                  <a:lnTo>
                    <a:pt x="32711" y="1512190"/>
                  </a:lnTo>
                  <a:lnTo>
                    <a:pt x="44228" y="1558754"/>
                  </a:lnTo>
                  <a:lnTo>
                    <a:pt x="57381" y="1604564"/>
                  </a:lnTo>
                  <a:lnTo>
                    <a:pt x="72134" y="1649583"/>
                  </a:lnTo>
                  <a:lnTo>
                    <a:pt x="88451" y="1693771"/>
                  </a:lnTo>
                  <a:lnTo>
                    <a:pt x="106295" y="1737088"/>
                  </a:lnTo>
                  <a:lnTo>
                    <a:pt x="125631" y="1779496"/>
                  </a:lnTo>
                  <a:lnTo>
                    <a:pt x="146422" y="1820955"/>
                  </a:lnTo>
                  <a:lnTo>
                    <a:pt x="168632" y="1861426"/>
                  </a:lnTo>
                  <a:lnTo>
                    <a:pt x="192224" y="1900870"/>
                  </a:lnTo>
                  <a:lnTo>
                    <a:pt x="217163" y="1939247"/>
                  </a:lnTo>
                  <a:lnTo>
                    <a:pt x="243413" y="1976518"/>
                  </a:lnTo>
                  <a:lnTo>
                    <a:pt x="270936" y="2012645"/>
                  </a:lnTo>
                  <a:lnTo>
                    <a:pt x="299697" y="2047588"/>
                  </a:lnTo>
                  <a:lnTo>
                    <a:pt x="329660" y="2081307"/>
                  </a:lnTo>
                  <a:lnTo>
                    <a:pt x="360788" y="2113764"/>
                  </a:lnTo>
                  <a:lnTo>
                    <a:pt x="393045" y="2144919"/>
                  </a:lnTo>
                  <a:lnTo>
                    <a:pt x="426395" y="2174733"/>
                  </a:lnTo>
                  <a:lnTo>
                    <a:pt x="460802" y="2203167"/>
                  </a:lnTo>
                  <a:lnTo>
                    <a:pt x="496230" y="2230182"/>
                  </a:lnTo>
                  <a:lnTo>
                    <a:pt x="532641" y="2255737"/>
                  </a:lnTo>
                  <a:lnTo>
                    <a:pt x="570001" y="2279795"/>
                  </a:lnTo>
                  <a:lnTo>
                    <a:pt x="608273" y="2302316"/>
                  </a:lnTo>
                  <a:lnTo>
                    <a:pt x="647420" y="2323261"/>
                  </a:lnTo>
                  <a:lnTo>
                    <a:pt x="687407" y="2342590"/>
                  </a:lnTo>
                  <a:lnTo>
                    <a:pt x="728197" y="2360264"/>
                  </a:lnTo>
                  <a:lnTo>
                    <a:pt x="769754" y="2376245"/>
                  </a:lnTo>
                  <a:lnTo>
                    <a:pt x="812041" y="2390492"/>
                  </a:lnTo>
                  <a:lnTo>
                    <a:pt x="855023" y="2402967"/>
                  </a:lnTo>
                  <a:lnTo>
                    <a:pt x="898664" y="2413630"/>
                  </a:lnTo>
                  <a:lnTo>
                    <a:pt x="942926" y="2422442"/>
                  </a:lnTo>
                  <a:lnTo>
                    <a:pt x="987775" y="2429365"/>
                  </a:lnTo>
                  <a:lnTo>
                    <a:pt x="1033173" y="2434358"/>
                  </a:lnTo>
                  <a:lnTo>
                    <a:pt x="1079085" y="2437383"/>
                  </a:lnTo>
                  <a:lnTo>
                    <a:pt x="1125474" y="2438400"/>
                  </a:lnTo>
                  <a:lnTo>
                    <a:pt x="1171862" y="2437383"/>
                  </a:lnTo>
                  <a:lnTo>
                    <a:pt x="1217774" y="2434358"/>
                  </a:lnTo>
                  <a:lnTo>
                    <a:pt x="1263172" y="2429365"/>
                  </a:lnTo>
                  <a:lnTo>
                    <a:pt x="1308021" y="2422442"/>
                  </a:lnTo>
                  <a:lnTo>
                    <a:pt x="1352283" y="2413630"/>
                  </a:lnTo>
                  <a:lnTo>
                    <a:pt x="1395924" y="2402967"/>
                  </a:lnTo>
                  <a:lnTo>
                    <a:pt x="1438906" y="2390492"/>
                  </a:lnTo>
                  <a:lnTo>
                    <a:pt x="1481193" y="2376245"/>
                  </a:lnTo>
                  <a:lnTo>
                    <a:pt x="1522750" y="2360264"/>
                  </a:lnTo>
                  <a:lnTo>
                    <a:pt x="1563540" y="2342590"/>
                  </a:lnTo>
                  <a:lnTo>
                    <a:pt x="1603527" y="2323261"/>
                  </a:lnTo>
                  <a:lnTo>
                    <a:pt x="1642674" y="2302316"/>
                  </a:lnTo>
                  <a:lnTo>
                    <a:pt x="1680946" y="2279795"/>
                  </a:lnTo>
                  <a:lnTo>
                    <a:pt x="1718306" y="2255737"/>
                  </a:lnTo>
                  <a:lnTo>
                    <a:pt x="1754717" y="2230182"/>
                  </a:lnTo>
                  <a:lnTo>
                    <a:pt x="1790145" y="2203167"/>
                  </a:lnTo>
                  <a:lnTo>
                    <a:pt x="1824552" y="2174733"/>
                  </a:lnTo>
                  <a:lnTo>
                    <a:pt x="1857902" y="2144919"/>
                  </a:lnTo>
                  <a:lnTo>
                    <a:pt x="1890159" y="2113764"/>
                  </a:lnTo>
                  <a:lnTo>
                    <a:pt x="1921287" y="2081307"/>
                  </a:lnTo>
                  <a:lnTo>
                    <a:pt x="1951250" y="2047588"/>
                  </a:lnTo>
                  <a:lnTo>
                    <a:pt x="1980011" y="2012645"/>
                  </a:lnTo>
                  <a:lnTo>
                    <a:pt x="2007534" y="1976518"/>
                  </a:lnTo>
                  <a:lnTo>
                    <a:pt x="2033784" y="1939247"/>
                  </a:lnTo>
                  <a:lnTo>
                    <a:pt x="2058723" y="1900870"/>
                  </a:lnTo>
                  <a:lnTo>
                    <a:pt x="2082315" y="1861426"/>
                  </a:lnTo>
                  <a:lnTo>
                    <a:pt x="2104525" y="1820955"/>
                  </a:lnTo>
                  <a:lnTo>
                    <a:pt x="2125316" y="1779496"/>
                  </a:lnTo>
                  <a:lnTo>
                    <a:pt x="2144652" y="1737088"/>
                  </a:lnTo>
                  <a:lnTo>
                    <a:pt x="2162496" y="1693771"/>
                  </a:lnTo>
                  <a:lnTo>
                    <a:pt x="2178813" y="1649583"/>
                  </a:lnTo>
                  <a:lnTo>
                    <a:pt x="2193566" y="1604564"/>
                  </a:lnTo>
                  <a:lnTo>
                    <a:pt x="2206719" y="1558754"/>
                  </a:lnTo>
                  <a:lnTo>
                    <a:pt x="2218236" y="1512190"/>
                  </a:lnTo>
                  <a:lnTo>
                    <a:pt x="2228080" y="1464913"/>
                  </a:lnTo>
                  <a:lnTo>
                    <a:pt x="2236216" y="1416962"/>
                  </a:lnTo>
                  <a:lnTo>
                    <a:pt x="2242607" y="1368376"/>
                  </a:lnTo>
                  <a:lnTo>
                    <a:pt x="2247216" y="1319194"/>
                  </a:lnTo>
                  <a:lnTo>
                    <a:pt x="2250009" y="1269455"/>
                  </a:lnTo>
                  <a:lnTo>
                    <a:pt x="2250948" y="1219200"/>
                  </a:lnTo>
                  <a:lnTo>
                    <a:pt x="2250009" y="1168944"/>
                  </a:lnTo>
                  <a:lnTo>
                    <a:pt x="2247216" y="1119205"/>
                  </a:lnTo>
                  <a:lnTo>
                    <a:pt x="2242607" y="1070023"/>
                  </a:lnTo>
                  <a:lnTo>
                    <a:pt x="2236216" y="1021437"/>
                  </a:lnTo>
                  <a:lnTo>
                    <a:pt x="2228080" y="973486"/>
                  </a:lnTo>
                  <a:lnTo>
                    <a:pt x="2218236" y="926209"/>
                  </a:lnTo>
                  <a:lnTo>
                    <a:pt x="2206719" y="879645"/>
                  </a:lnTo>
                  <a:lnTo>
                    <a:pt x="2193566" y="833835"/>
                  </a:lnTo>
                  <a:lnTo>
                    <a:pt x="2178813" y="788816"/>
                  </a:lnTo>
                  <a:lnTo>
                    <a:pt x="2162496" y="744628"/>
                  </a:lnTo>
                  <a:lnTo>
                    <a:pt x="2144652" y="701311"/>
                  </a:lnTo>
                  <a:lnTo>
                    <a:pt x="2125316" y="658903"/>
                  </a:lnTo>
                  <a:lnTo>
                    <a:pt x="2104525" y="617444"/>
                  </a:lnTo>
                  <a:lnTo>
                    <a:pt x="2082315" y="576973"/>
                  </a:lnTo>
                  <a:lnTo>
                    <a:pt x="2058723" y="537529"/>
                  </a:lnTo>
                  <a:lnTo>
                    <a:pt x="2033784" y="499152"/>
                  </a:lnTo>
                  <a:lnTo>
                    <a:pt x="2007534" y="461881"/>
                  </a:lnTo>
                  <a:lnTo>
                    <a:pt x="1980011" y="425754"/>
                  </a:lnTo>
                  <a:lnTo>
                    <a:pt x="1951250" y="390811"/>
                  </a:lnTo>
                  <a:lnTo>
                    <a:pt x="1921287" y="357092"/>
                  </a:lnTo>
                  <a:lnTo>
                    <a:pt x="1890159" y="324635"/>
                  </a:lnTo>
                  <a:lnTo>
                    <a:pt x="1857902" y="293480"/>
                  </a:lnTo>
                  <a:lnTo>
                    <a:pt x="1824552" y="263666"/>
                  </a:lnTo>
                  <a:lnTo>
                    <a:pt x="1790145" y="235232"/>
                  </a:lnTo>
                  <a:lnTo>
                    <a:pt x="1754717" y="208217"/>
                  </a:lnTo>
                  <a:lnTo>
                    <a:pt x="1718306" y="182662"/>
                  </a:lnTo>
                  <a:lnTo>
                    <a:pt x="1680946" y="158604"/>
                  </a:lnTo>
                  <a:lnTo>
                    <a:pt x="1642674" y="136083"/>
                  </a:lnTo>
                  <a:lnTo>
                    <a:pt x="1603527" y="115138"/>
                  </a:lnTo>
                  <a:lnTo>
                    <a:pt x="1563540" y="95809"/>
                  </a:lnTo>
                  <a:lnTo>
                    <a:pt x="1522750" y="78135"/>
                  </a:lnTo>
                  <a:lnTo>
                    <a:pt x="1481193" y="62154"/>
                  </a:lnTo>
                  <a:lnTo>
                    <a:pt x="1438906" y="47907"/>
                  </a:lnTo>
                  <a:lnTo>
                    <a:pt x="1395924" y="35432"/>
                  </a:lnTo>
                  <a:lnTo>
                    <a:pt x="1352283" y="24769"/>
                  </a:lnTo>
                  <a:lnTo>
                    <a:pt x="1308021" y="15957"/>
                  </a:lnTo>
                  <a:lnTo>
                    <a:pt x="1263172" y="9034"/>
                  </a:lnTo>
                  <a:lnTo>
                    <a:pt x="1217774" y="4041"/>
                  </a:lnTo>
                  <a:lnTo>
                    <a:pt x="1171862" y="1016"/>
                  </a:lnTo>
                  <a:lnTo>
                    <a:pt x="1125474" y="0"/>
                  </a:lnTo>
                  <a:close/>
                </a:path>
              </a:pathLst>
            </a:custGeom>
            <a:solidFill>
              <a:srgbClr val="00E3A8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900927" y="2392679"/>
              <a:ext cx="2251075" cy="2438400"/>
            </a:xfrm>
            <a:custGeom>
              <a:avLst/>
              <a:gdLst/>
              <a:ahLst/>
              <a:cxnLst/>
              <a:rect l="l" t="t" r="r" b="b"/>
              <a:pathLst>
                <a:path w="2251075" h="2438400">
                  <a:moveTo>
                    <a:pt x="0" y="1219200"/>
                  </a:moveTo>
                  <a:lnTo>
                    <a:pt x="938" y="1168944"/>
                  </a:lnTo>
                  <a:lnTo>
                    <a:pt x="3731" y="1119205"/>
                  </a:lnTo>
                  <a:lnTo>
                    <a:pt x="8340" y="1070023"/>
                  </a:lnTo>
                  <a:lnTo>
                    <a:pt x="14731" y="1021437"/>
                  </a:lnTo>
                  <a:lnTo>
                    <a:pt x="22867" y="973486"/>
                  </a:lnTo>
                  <a:lnTo>
                    <a:pt x="32711" y="926209"/>
                  </a:lnTo>
                  <a:lnTo>
                    <a:pt x="44228" y="879645"/>
                  </a:lnTo>
                  <a:lnTo>
                    <a:pt x="57381" y="833835"/>
                  </a:lnTo>
                  <a:lnTo>
                    <a:pt x="72134" y="788816"/>
                  </a:lnTo>
                  <a:lnTo>
                    <a:pt x="88451" y="744628"/>
                  </a:lnTo>
                  <a:lnTo>
                    <a:pt x="106295" y="701311"/>
                  </a:lnTo>
                  <a:lnTo>
                    <a:pt x="125631" y="658903"/>
                  </a:lnTo>
                  <a:lnTo>
                    <a:pt x="146422" y="617444"/>
                  </a:lnTo>
                  <a:lnTo>
                    <a:pt x="168632" y="576973"/>
                  </a:lnTo>
                  <a:lnTo>
                    <a:pt x="192224" y="537529"/>
                  </a:lnTo>
                  <a:lnTo>
                    <a:pt x="217163" y="499152"/>
                  </a:lnTo>
                  <a:lnTo>
                    <a:pt x="243413" y="461881"/>
                  </a:lnTo>
                  <a:lnTo>
                    <a:pt x="270936" y="425754"/>
                  </a:lnTo>
                  <a:lnTo>
                    <a:pt x="299697" y="390811"/>
                  </a:lnTo>
                  <a:lnTo>
                    <a:pt x="329660" y="357092"/>
                  </a:lnTo>
                  <a:lnTo>
                    <a:pt x="360788" y="324635"/>
                  </a:lnTo>
                  <a:lnTo>
                    <a:pt x="393045" y="293480"/>
                  </a:lnTo>
                  <a:lnTo>
                    <a:pt x="426395" y="263666"/>
                  </a:lnTo>
                  <a:lnTo>
                    <a:pt x="460802" y="235232"/>
                  </a:lnTo>
                  <a:lnTo>
                    <a:pt x="496230" y="208217"/>
                  </a:lnTo>
                  <a:lnTo>
                    <a:pt x="532641" y="182662"/>
                  </a:lnTo>
                  <a:lnTo>
                    <a:pt x="570001" y="158604"/>
                  </a:lnTo>
                  <a:lnTo>
                    <a:pt x="608273" y="136083"/>
                  </a:lnTo>
                  <a:lnTo>
                    <a:pt x="647420" y="115138"/>
                  </a:lnTo>
                  <a:lnTo>
                    <a:pt x="687407" y="95809"/>
                  </a:lnTo>
                  <a:lnTo>
                    <a:pt x="728197" y="78135"/>
                  </a:lnTo>
                  <a:lnTo>
                    <a:pt x="769754" y="62154"/>
                  </a:lnTo>
                  <a:lnTo>
                    <a:pt x="812041" y="47907"/>
                  </a:lnTo>
                  <a:lnTo>
                    <a:pt x="855023" y="35432"/>
                  </a:lnTo>
                  <a:lnTo>
                    <a:pt x="898664" y="24769"/>
                  </a:lnTo>
                  <a:lnTo>
                    <a:pt x="942926" y="15957"/>
                  </a:lnTo>
                  <a:lnTo>
                    <a:pt x="987775" y="9034"/>
                  </a:lnTo>
                  <a:lnTo>
                    <a:pt x="1033173" y="4041"/>
                  </a:lnTo>
                  <a:lnTo>
                    <a:pt x="1079085" y="1016"/>
                  </a:lnTo>
                  <a:lnTo>
                    <a:pt x="1125474" y="0"/>
                  </a:lnTo>
                  <a:lnTo>
                    <a:pt x="1171862" y="1016"/>
                  </a:lnTo>
                  <a:lnTo>
                    <a:pt x="1217774" y="4041"/>
                  </a:lnTo>
                  <a:lnTo>
                    <a:pt x="1263172" y="9034"/>
                  </a:lnTo>
                  <a:lnTo>
                    <a:pt x="1308021" y="15957"/>
                  </a:lnTo>
                  <a:lnTo>
                    <a:pt x="1352283" y="24769"/>
                  </a:lnTo>
                  <a:lnTo>
                    <a:pt x="1395924" y="35432"/>
                  </a:lnTo>
                  <a:lnTo>
                    <a:pt x="1438906" y="47907"/>
                  </a:lnTo>
                  <a:lnTo>
                    <a:pt x="1481193" y="62154"/>
                  </a:lnTo>
                  <a:lnTo>
                    <a:pt x="1522750" y="78135"/>
                  </a:lnTo>
                  <a:lnTo>
                    <a:pt x="1563540" y="95809"/>
                  </a:lnTo>
                  <a:lnTo>
                    <a:pt x="1603527" y="115138"/>
                  </a:lnTo>
                  <a:lnTo>
                    <a:pt x="1642674" y="136083"/>
                  </a:lnTo>
                  <a:lnTo>
                    <a:pt x="1680946" y="158604"/>
                  </a:lnTo>
                  <a:lnTo>
                    <a:pt x="1718306" y="182662"/>
                  </a:lnTo>
                  <a:lnTo>
                    <a:pt x="1754717" y="208217"/>
                  </a:lnTo>
                  <a:lnTo>
                    <a:pt x="1790145" y="235232"/>
                  </a:lnTo>
                  <a:lnTo>
                    <a:pt x="1824552" y="263666"/>
                  </a:lnTo>
                  <a:lnTo>
                    <a:pt x="1857902" y="293480"/>
                  </a:lnTo>
                  <a:lnTo>
                    <a:pt x="1890159" y="324635"/>
                  </a:lnTo>
                  <a:lnTo>
                    <a:pt x="1921287" y="357092"/>
                  </a:lnTo>
                  <a:lnTo>
                    <a:pt x="1951250" y="390811"/>
                  </a:lnTo>
                  <a:lnTo>
                    <a:pt x="1980011" y="425754"/>
                  </a:lnTo>
                  <a:lnTo>
                    <a:pt x="2007534" y="461881"/>
                  </a:lnTo>
                  <a:lnTo>
                    <a:pt x="2033784" y="499152"/>
                  </a:lnTo>
                  <a:lnTo>
                    <a:pt x="2058723" y="537529"/>
                  </a:lnTo>
                  <a:lnTo>
                    <a:pt x="2082315" y="576973"/>
                  </a:lnTo>
                  <a:lnTo>
                    <a:pt x="2104525" y="617444"/>
                  </a:lnTo>
                  <a:lnTo>
                    <a:pt x="2125316" y="658903"/>
                  </a:lnTo>
                  <a:lnTo>
                    <a:pt x="2144652" y="701311"/>
                  </a:lnTo>
                  <a:lnTo>
                    <a:pt x="2162496" y="744628"/>
                  </a:lnTo>
                  <a:lnTo>
                    <a:pt x="2178813" y="788816"/>
                  </a:lnTo>
                  <a:lnTo>
                    <a:pt x="2193566" y="833835"/>
                  </a:lnTo>
                  <a:lnTo>
                    <a:pt x="2206719" y="879645"/>
                  </a:lnTo>
                  <a:lnTo>
                    <a:pt x="2218236" y="926209"/>
                  </a:lnTo>
                  <a:lnTo>
                    <a:pt x="2228080" y="973486"/>
                  </a:lnTo>
                  <a:lnTo>
                    <a:pt x="2236216" y="1021437"/>
                  </a:lnTo>
                  <a:lnTo>
                    <a:pt x="2242607" y="1070023"/>
                  </a:lnTo>
                  <a:lnTo>
                    <a:pt x="2247216" y="1119205"/>
                  </a:lnTo>
                  <a:lnTo>
                    <a:pt x="2250009" y="1168944"/>
                  </a:lnTo>
                  <a:lnTo>
                    <a:pt x="2250948" y="1219200"/>
                  </a:lnTo>
                  <a:lnTo>
                    <a:pt x="2250009" y="1269455"/>
                  </a:lnTo>
                  <a:lnTo>
                    <a:pt x="2247216" y="1319194"/>
                  </a:lnTo>
                  <a:lnTo>
                    <a:pt x="2242607" y="1368376"/>
                  </a:lnTo>
                  <a:lnTo>
                    <a:pt x="2236216" y="1416962"/>
                  </a:lnTo>
                  <a:lnTo>
                    <a:pt x="2228080" y="1464913"/>
                  </a:lnTo>
                  <a:lnTo>
                    <a:pt x="2218236" y="1512190"/>
                  </a:lnTo>
                  <a:lnTo>
                    <a:pt x="2206719" y="1558754"/>
                  </a:lnTo>
                  <a:lnTo>
                    <a:pt x="2193566" y="1604564"/>
                  </a:lnTo>
                  <a:lnTo>
                    <a:pt x="2178813" y="1649583"/>
                  </a:lnTo>
                  <a:lnTo>
                    <a:pt x="2162496" y="1693771"/>
                  </a:lnTo>
                  <a:lnTo>
                    <a:pt x="2144652" y="1737088"/>
                  </a:lnTo>
                  <a:lnTo>
                    <a:pt x="2125316" y="1779496"/>
                  </a:lnTo>
                  <a:lnTo>
                    <a:pt x="2104525" y="1820955"/>
                  </a:lnTo>
                  <a:lnTo>
                    <a:pt x="2082315" y="1861426"/>
                  </a:lnTo>
                  <a:lnTo>
                    <a:pt x="2058723" y="1900870"/>
                  </a:lnTo>
                  <a:lnTo>
                    <a:pt x="2033784" y="1939247"/>
                  </a:lnTo>
                  <a:lnTo>
                    <a:pt x="2007534" y="1976518"/>
                  </a:lnTo>
                  <a:lnTo>
                    <a:pt x="1980011" y="2012645"/>
                  </a:lnTo>
                  <a:lnTo>
                    <a:pt x="1951250" y="2047588"/>
                  </a:lnTo>
                  <a:lnTo>
                    <a:pt x="1921287" y="2081307"/>
                  </a:lnTo>
                  <a:lnTo>
                    <a:pt x="1890159" y="2113764"/>
                  </a:lnTo>
                  <a:lnTo>
                    <a:pt x="1857902" y="2144919"/>
                  </a:lnTo>
                  <a:lnTo>
                    <a:pt x="1824552" y="2174733"/>
                  </a:lnTo>
                  <a:lnTo>
                    <a:pt x="1790145" y="2203167"/>
                  </a:lnTo>
                  <a:lnTo>
                    <a:pt x="1754717" y="2230182"/>
                  </a:lnTo>
                  <a:lnTo>
                    <a:pt x="1718306" y="2255737"/>
                  </a:lnTo>
                  <a:lnTo>
                    <a:pt x="1680946" y="2279795"/>
                  </a:lnTo>
                  <a:lnTo>
                    <a:pt x="1642674" y="2302316"/>
                  </a:lnTo>
                  <a:lnTo>
                    <a:pt x="1603527" y="2323261"/>
                  </a:lnTo>
                  <a:lnTo>
                    <a:pt x="1563540" y="2342590"/>
                  </a:lnTo>
                  <a:lnTo>
                    <a:pt x="1522750" y="2360264"/>
                  </a:lnTo>
                  <a:lnTo>
                    <a:pt x="1481193" y="2376245"/>
                  </a:lnTo>
                  <a:lnTo>
                    <a:pt x="1438906" y="2390492"/>
                  </a:lnTo>
                  <a:lnTo>
                    <a:pt x="1395924" y="2402967"/>
                  </a:lnTo>
                  <a:lnTo>
                    <a:pt x="1352283" y="2413630"/>
                  </a:lnTo>
                  <a:lnTo>
                    <a:pt x="1308021" y="2422442"/>
                  </a:lnTo>
                  <a:lnTo>
                    <a:pt x="1263172" y="2429365"/>
                  </a:lnTo>
                  <a:lnTo>
                    <a:pt x="1217774" y="2434358"/>
                  </a:lnTo>
                  <a:lnTo>
                    <a:pt x="1171862" y="2437383"/>
                  </a:lnTo>
                  <a:lnTo>
                    <a:pt x="1125474" y="2438400"/>
                  </a:lnTo>
                  <a:lnTo>
                    <a:pt x="1079085" y="2437383"/>
                  </a:lnTo>
                  <a:lnTo>
                    <a:pt x="1033173" y="2434358"/>
                  </a:lnTo>
                  <a:lnTo>
                    <a:pt x="987775" y="2429365"/>
                  </a:lnTo>
                  <a:lnTo>
                    <a:pt x="942926" y="2422442"/>
                  </a:lnTo>
                  <a:lnTo>
                    <a:pt x="898664" y="2413630"/>
                  </a:lnTo>
                  <a:lnTo>
                    <a:pt x="855023" y="2402967"/>
                  </a:lnTo>
                  <a:lnTo>
                    <a:pt x="812041" y="2390492"/>
                  </a:lnTo>
                  <a:lnTo>
                    <a:pt x="769754" y="2376245"/>
                  </a:lnTo>
                  <a:lnTo>
                    <a:pt x="728197" y="2360264"/>
                  </a:lnTo>
                  <a:lnTo>
                    <a:pt x="687407" y="2342590"/>
                  </a:lnTo>
                  <a:lnTo>
                    <a:pt x="647420" y="2323261"/>
                  </a:lnTo>
                  <a:lnTo>
                    <a:pt x="608273" y="2302316"/>
                  </a:lnTo>
                  <a:lnTo>
                    <a:pt x="570001" y="2279795"/>
                  </a:lnTo>
                  <a:lnTo>
                    <a:pt x="532641" y="2255737"/>
                  </a:lnTo>
                  <a:lnTo>
                    <a:pt x="496230" y="2230182"/>
                  </a:lnTo>
                  <a:lnTo>
                    <a:pt x="460802" y="2203167"/>
                  </a:lnTo>
                  <a:lnTo>
                    <a:pt x="426395" y="2174733"/>
                  </a:lnTo>
                  <a:lnTo>
                    <a:pt x="393045" y="2144919"/>
                  </a:lnTo>
                  <a:lnTo>
                    <a:pt x="360788" y="2113764"/>
                  </a:lnTo>
                  <a:lnTo>
                    <a:pt x="329660" y="2081307"/>
                  </a:lnTo>
                  <a:lnTo>
                    <a:pt x="299697" y="2047588"/>
                  </a:lnTo>
                  <a:lnTo>
                    <a:pt x="270936" y="2012645"/>
                  </a:lnTo>
                  <a:lnTo>
                    <a:pt x="243413" y="1976518"/>
                  </a:lnTo>
                  <a:lnTo>
                    <a:pt x="217163" y="1939247"/>
                  </a:lnTo>
                  <a:lnTo>
                    <a:pt x="192224" y="1900870"/>
                  </a:lnTo>
                  <a:lnTo>
                    <a:pt x="168632" y="1861426"/>
                  </a:lnTo>
                  <a:lnTo>
                    <a:pt x="146422" y="1820955"/>
                  </a:lnTo>
                  <a:lnTo>
                    <a:pt x="125631" y="1779496"/>
                  </a:lnTo>
                  <a:lnTo>
                    <a:pt x="106295" y="1737088"/>
                  </a:lnTo>
                  <a:lnTo>
                    <a:pt x="88451" y="1693771"/>
                  </a:lnTo>
                  <a:lnTo>
                    <a:pt x="72134" y="1649583"/>
                  </a:lnTo>
                  <a:lnTo>
                    <a:pt x="57381" y="1604564"/>
                  </a:lnTo>
                  <a:lnTo>
                    <a:pt x="44228" y="1558754"/>
                  </a:lnTo>
                  <a:lnTo>
                    <a:pt x="32711" y="1512190"/>
                  </a:lnTo>
                  <a:lnTo>
                    <a:pt x="22867" y="1464913"/>
                  </a:lnTo>
                  <a:lnTo>
                    <a:pt x="14731" y="1416962"/>
                  </a:lnTo>
                  <a:lnTo>
                    <a:pt x="8340" y="1368376"/>
                  </a:lnTo>
                  <a:lnTo>
                    <a:pt x="3731" y="1319194"/>
                  </a:lnTo>
                  <a:lnTo>
                    <a:pt x="938" y="1269455"/>
                  </a:lnTo>
                  <a:lnTo>
                    <a:pt x="0" y="1219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65908" y="2446400"/>
              <a:ext cx="2515108" cy="2543429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216913" y="3690365"/>
              <a:ext cx="401320" cy="287020"/>
            </a:xfrm>
            <a:custGeom>
              <a:avLst/>
              <a:gdLst/>
              <a:ahLst/>
              <a:cxnLst/>
              <a:rect l="l" t="t" r="r" b="b"/>
              <a:pathLst>
                <a:path w="401319" h="287020">
                  <a:moveTo>
                    <a:pt x="183769" y="0"/>
                  </a:moveTo>
                  <a:lnTo>
                    <a:pt x="183769" y="71627"/>
                  </a:lnTo>
                  <a:lnTo>
                    <a:pt x="0" y="71627"/>
                  </a:lnTo>
                  <a:lnTo>
                    <a:pt x="0" y="214883"/>
                  </a:lnTo>
                  <a:lnTo>
                    <a:pt x="183769" y="214883"/>
                  </a:lnTo>
                  <a:lnTo>
                    <a:pt x="183769" y="286511"/>
                  </a:lnTo>
                  <a:lnTo>
                    <a:pt x="400812" y="143255"/>
                  </a:lnTo>
                  <a:lnTo>
                    <a:pt x="1837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216913" y="3690365"/>
              <a:ext cx="401320" cy="287020"/>
            </a:xfrm>
            <a:custGeom>
              <a:avLst/>
              <a:gdLst/>
              <a:ahLst/>
              <a:cxnLst/>
              <a:rect l="l" t="t" r="r" b="b"/>
              <a:pathLst>
                <a:path w="401319" h="287020">
                  <a:moveTo>
                    <a:pt x="0" y="71627"/>
                  </a:moveTo>
                  <a:lnTo>
                    <a:pt x="183769" y="71627"/>
                  </a:lnTo>
                  <a:lnTo>
                    <a:pt x="183769" y="0"/>
                  </a:lnTo>
                  <a:lnTo>
                    <a:pt x="400812" y="143255"/>
                  </a:lnTo>
                  <a:lnTo>
                    <a:pt x="183769" y="286511"/>
                  </a:lnTo>
                  <a:lnTo>
                    <a:pt x="183769" y="214883"/>
                  </a:lnTo>
                  <a:lnTo>
                    <a:pt x="0" y="214883"/>
                  </a:lnTo>
                  <a:lnTo>
                    <a:pt x="0" y="71627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4956809" y="3672077"/>
              <a:ext cx="1270" cy="995044"/>
            </a:xfrm>
            <a:custGeom>
              <a:avLst/>
              <a:gdLst/>
              <a:ahLst/>
              <a:cxnLst/>
              <a:rect l="l" t="t" r="r" b="b"/>
              <a:pathLst>
                <a:path w="1270" h="995045">
                  <a:moveTo>
                    <a:pt x="0" y="0"/>
                  </a:moveTo>
                  <a:lnTo>
                    <a:pt x="762" y="994791"/>
                  </a:lnTo>
                </a:path>
              </a:pathLst>
            </a:custGeom>
            <a:ln w="1981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406133" y="3288029"/>
              <a:ext cx="452755" cy="615950"/>
            </a:xfrm>
            <a:custGeom>
              <a:avLst/>
              <a:gdLst/>
              <a:ahLst/>
              <a:cxnLst/>
              <a:rect l="l" t="t" r="r" b="b"/>
              <a:pathLst>
                <a:path w="452754" h="615950">
                  <a:moveTo>
                    <a:pt x="0" y="307848"/>
                  </a:moveTo>
                  <a:lnTo>
                    <a:pt x="3646" y="252503"/>
                  </a:lnTo>
                  <a:lnTo>
                    <a:pt x="14161" y="200416"/>
                  </a:lnTo>
                  <a:lnTo>
                    <a:pt x="30903" y="152456"/>
                  </a:lnTo>
                  <a:lnTo>
                    <a:pt x="53233" y="109491"/>
                  </a:lnTo>
                  <a:lnTo>
                    <a:pt x="80511" y="72391"/>
                  </a:lnTo>
                  <a:lnTo>
                    <a:pt x="112098" y="42022"/>
                  </a:lnTo>
                  <a:lnTo>
                    <a:pt x="147354" y="19255"/>
                  </a:lnTo>
                  <a:lnTo>
                    <a:pt x="185639" y="4958"/>
                  </a:lnTo>
                  <a:lnTo>
                    <a:pt x="226313" y="0"/>
                  </a:lnTo>
                  <a:lnTo>
                    <a:pt x="266988" y="4958"/>
                  </a:lnTo>
                  <a:lnTo>
                    <a:pt x="305273" y="19255"/>
                  </a:lnTo>
                  <a:lnTo>
                    <a:pt x="340529" y="42022"/>
                  </a:lnTo>
                  <a:lnTo>
                    <a:pt x="372116" y="72391"/>
                  </a:lnTo>
                  <a:lnTo>
                    <a:pt x="399394" y="109491"/>
                  </a:lnTo>
                  <a:lnTo>
                    <a:pt x="421724" y="152456"/>
                  </a:lnTo>
                  <a:lnTo>
                    <a:pt x="438466" y="200416"/>
                  </a:lnTo>
                  <a:lnTo>
                    <a:pt x="448981" y="252503"/>
                  </a:lnTo>
                  <a:lnTo>
                    <a:pt x="452627" y="307848"/>
                  </a:lnTo>
                  <a:lnTo>
                    <a:pt x="448981" y="363192"/>
                  </a:lnTo>
                  <a:lnTo>
                    <a:pt x="438466" y="415279"/>
                  </a:lnTo>
                  <a:lnTo>
                    <a:pt x="421724" y="463239"/>
                  </a:lnTo>
                  <a:lnTo>
                    <a:pt x="399394" y="506204"/>
                  </a:lnTo>
                  <a:lnTo>
                    <a:pt x="372116" y="543304"/>
                  </a:lnTo>
                  <a:lnTo>
                    <a:pt x="340529" y="573673"/>
                  </a:lnTo>
                  <a:lnTo>
                    <a:pt x="305273" y="596440"/>
                  </a:lnTo>
                  <a:lnTo>
                    <a:pt x="266988" y="610737"/>
                  </a:lnTo>
                  <a:lnTo>
                    <a:pt x="226313" y="615696"/>
                  </a:lnTo>
                  <a:lnTo>
                    <a:pt x="185639" y="610737"/>
                  </a:lnTo>
                  <a:lnTo>
                    <a:pt x="147354" y="596440"/>
                  </a:lnTo>
                  <a:lnTo>
                    <a:pt x="112098" y="573673"/>
                  </a:lnTo>
                  <a:lnTo>
                    <a:pt x="80511" y="543304"/>
                  </a:lnTo>
                  <a:lnTo>
                    <a:pt x="53233" y="506204"/>
                  </a:lnTo>
                  <a:lnTo>
                    <a:pt x="30903" y="463239"/>
                  </a:lnTo>
                  <a:lnTo>
                    <a:pt x="14161" y="415279"/>
                  </a:lnTo>
                  <a:lnTo>
                    <a:pt x="3646" y="363192"/>
                  </a:lnTo>
                  <a:lnTo>
                    <a:pt x="0" y="307848"/>
                  </a:lnTo>
                  <a:close/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26693" y="421894"/>
            <a:ext cx="74358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/>
              <a:t>8.</a:t>
            </a:r>
            <a:r>
              <a:rPr dirty="0" sz="2400" spc="-35"/>
              <a:t> </a:t>
            </a:r>
            <a:r>
              <a:rPr dirty="0" sz="2400"/>
              <a:t>Ensemble</a:t>
            </a:r>
            <a:r>
              <a:rPr dirty="0" sz="2400" spc="-25"/>
              <a:t> </a:t>
            </a:r>
            <a:r>
              <a:rPr dirty="0" sz="2400"/>
              <a:t>through</a:t>
            </a:r>
            <a:r>
              <a:rPr dirty="0" sz="2400" spc="-55"/>
              <a:t> </a:t>
            </a:r>
            <a:r>
              <a:rPr dirty="0" sz="2400"/>
              <a:t>Input</a:t>
            </a:r>
            <a:r>
              <a:rPr dirty="0" sz="2400" spc="-50"/>
              <a:t> </a:t>
            </a:r>
            <a:r>
              <a:rPr dirty="0" sz="2400"/>
              <a:t>Values</a:t>
            </a:r>
            <a:r>
              <a:rPr dirty="0" sz="2400" spc="-30"/>
              <a:t> </a:t>
            </a:r>
            <a:r>
              <a:rPr dirty="0" sz="2400"/>
              <a:t>Alteration</a:t>
            </a:r>
            <a:r>
              <a:rPr dirty="0" sz="2400" spc="-45"/>
              <a:t> </a:t>
            </a:r>
            <a:r>
              <a:rPr dirty="0" sz="2400" spc="-10"/>
              <a:t>(EIVA)</a:t>
            </a:r>
            <a:endParaRPr sz="2400"/>
          </a:p>
        </p:txBody>
      </p:sp>
      <p:sp>
        <p:nvSpPr>
          <p:cNvPr id="11" name="object 11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26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529578" y="3358134"/>
            <a:ext cx="20701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0">
                <a:latin typeface="Arial"/>
                <a:cs typeface="Arial"/>
              </a:rPr>
              <a:t>∑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1560575" y="2679192"/>
            <a:ext cx="5629910" cy="2354580"/>
            <a:chOff x="1560575" y="2679192"/>
            <a:chExt cx="5629910" cy="2354580"/>
          </a:xfrm>
        </p:grpSpPr>
        <p:sp>
          <p:nvSpPr>
            <p:cNvPr id="14" name="object 14" descr=""/>
            <p:cNvSpPr/>
            <p:nvPr/>
          </p:nvSpPr>
          <p:spPr>
            <a:xfrm>
              <a:off x="5612003" y="3343656"/>
              <a:ext cx="784860" cy="287020"/>
            </a:xfrm>
            <a:custGeom>
              <a:avLst/>
              <a:gdLst/>
              <a:ahLst/>
              <a:cxnLst/>
              <a:rect l="l" t="t" r="r" b="b"/>
              <a:pathLst>
                <a:path w="784860" h="287020">
                  <a:moveTo>
                    <a:pt x="710057" y="210820"/>
                  </a:moveTo>
                  <a:lnTo>
                    <a:pt x="708901" y="238510"/>
                  </a:lnTo>
                  <a:lnTo>
                    <a:pt x="721868" y="239522"/>
                  </a:lnTo>
                  <a:lnTo>
                    <a:pt x="720344" y="259207"/>
                  </a:lnTo>
                  <a:lnTo>
                    <a:pt x="708037" y="259207"/>
                  </a:lnTo>
                  <a:lnTo>
                    <a:pt x="706882" y="286893"/>
                  </a:lnTo>
                  <a:lnTo>
                    <a:pt x="768495" y="259207"/>
                  </a:lnTo>
                  <a:lnTo>
                    <a:pt x="720344" y="259207"/>
                  </a:lnTo>
                  <a:lnTo>
                    <a:pt x="708076" y="258271"/>
                  </a:lnTo>
                  <a:lnTo>
                    <a:pt x="770578" y="258271"/>
                  </a:lnTo>
                  <a:lnTo>
                    <a:pt x="784606" y="251968"/>
                  </a:lnTo>
                  <a:lnTo>
                    <a:pt x="710057" y="210820"/>
                  </a:lnTo>
                  <a:close/>
                </a:path>
                <a:path w="784860" h="287020">
                  <a:moveTo>
                    <a:pt x="708901" y="238510"/>
                  </a:moveTo>
                  <a:lnTo>
                    <a:pt x="708076" y="258271"/>
                  </a:lnTo>
                  <a:lnTo>
                    <a:pt x="720344" y="259207"/>
                  </a:lnTo>
                  <a:lnTo>
                    <a:pt x="721868" y="239522"/>
                  </a:lnTo>
                  <a:lnTo>
                    <a:pt x="708901" y="238510"/>
                  </a:lnTo>
                  <a:close/>
                </a:path>
                <a:path w="784860" h="287020">
                  <a:moveTo>
                    <a:pt x="405945" y="126238"/>
                  </a:moveTo>
                  <a:lnTo>
                    <a:pt x="386080" y="126238"/>
                  </a:lnTo>
                  <a:lnTo>
                    <a:pt x="386461" y="128143"/>
                  </a:lnTo>
                  <a:lnTo>
                    <a:pt x="386249" y="128143"/>
                  </a:lnTo>
                  <a:lnTo>
                    <a:pt x="386588" y="131953"/>
                  </a:lnTo>
                  <a:lnTo>
                    <a:pt x="387350" y="138811"/>
                  </a:lnTo>
                  <a:lnTo>
                    <a:pt x="387514" y="139573"/>
                  </a:lnTo>
                  <a:lnTo>
                    <a:pt x="389127" y="145034"/>
                  </a:lnTo>
                  <a:lnTo>
                    <a:pt x="389255" y="145542"/>
                  </a:lnTo>
                  <a:lnTo>
                    <a:pt x="415925" y="177673"/>
                  </a:lnTo>
                  <a:lnTo>
                    <a:pt x="453009" y="199771"/>
                  </a:lnTo>
                  <a:lnTo>
                    <a:pt x="501014" y="219202"/>
                  </a:lnTo>
                  <a:lnTo>
                    <a:pt x="543433" y="231775"/>
                  </a:lnTo>
                  <a:lnTo>
                    <a:pt x="606679" y="245745"/>
                  </a:lnTo>
                  <a:lnTo>
                    <a:pt x="675386" y="255778"/>
                  </a:lnTo>
                  <a:lnTo>
                    <a:pt x="708076" y="258271"/>
                  </a:lnTo>
                  <a:lnTo>
                    <a:pt x="708901" y="238510"/>
                  </a:lnTo>
                  <a:lnTo>
                    <a:pt x="677926" y="236093"/>
                  </a:lnTo>
                  <a:lnTo>
                    <a:pt x="643763" y="231775"/>
                  </a:lnTo>
                  <a:lnTo>
                    <a:pt x="578866" y="219964"/>
                  </a:lnTo>
                  <a:lnTo>
                    <a:pt x="520826" y="204724"/>
                  </a:lnTo>
                  <a:lnTo>
                    <a:pt x="483362" y="191389"/>
                  </a:lnTo>
                  <a:lnTo>
                    <a:pt x="443484" y="172339"/>
                  </a:lnTo>
                  <a:lnTo>
                    <a:pt x="413385" y="147955"/>
                  </a:lnTo>
                  <a:lnTo>
                    <a:pt x="408368" y="139573"/>
                  </a:lnTo>
                  <a:lnTo>
                    <a:pt x="408177" y="139573"/>
                  </a:lnTo>
                  <a:lnTo>
                    <a:pt x="407543" y="137922"/>
                  </a:lnTo>
                  <a:lnTo>
                    <a:pt x="407690" y="137922"/>
                  </a:lnTo>
                  <a:lnTo>
                    <a:pt x="407014" y="135636"/>
                  </a:lnTo>
                  <a:lnTo>
                    <a:pt x="406526" y="133985"/>
                  </a:lnTo>
                  <a:lnTo>
                    <a:pt x="406724" y="133985"/>
                  </a:lnTo>
                  <a:lnTo>
                    <a:pt x="406273" y="129921"/>
                  </a:lnTo>
                  <a:lnTo>
                    <a:pt x="406114" y="128143"/>
                  </a:lnTo>
                  <a:lnTo>
                    <a:pt x="386461" y="128143"/>
                  </a:lnTo>
                  <a:lnTo>
                    <a:pt x="386167" y="127219"/>
                  </a:lnTo>
                  <a:lnTo>
                    <a:pt x="406032" y="127219"/>
                  </a:lnTo>
                  <a:lnTo>
                    <a:pt x="405945" y="126238"/>
                  </a:lnTo>
                  <a:close/>
                </a:path>
                <a:path w="784860" h="287020">
                  <a:moveTo>
                    <a:pt x="407543" y="137922"/>
                  </a:moveTo>
                  <a:lnTo>
                    <a:pt x="408177" y="139573"/>
                  </a:lnTo>
                  <a:lnTo>
                    <a:pt x="407902" y="138641"/>
                  </a:lnTo>
                  <a:lnTo>
                    <a:pt x="407543" y="137922"/>
                  </a:lnTo>
                  <a:close/>
                </a:path>
                <a:path w="784860" h="287020">
                  <a:moveTo>
                    <a:pt x="407902" y="138641"/>
                  </a:moveTo>
                  <a:lnTo>
                    <a:pt x="408177" y="139573"/>
                  </a:lnTo>
                  <a:lnTo>
                    <a:pt x="408368" y="139573"/>
                  </a:lnTo>
                  <a:lnTo>
                    <a:pt x="407902" y="138641"/>
                  </a:lnTo>
                  <a:close/>
                </a:path>
                <a:path w="784860" h="287020">
                  <a:moveTo>
                    <a:pt x="407690" y="137922"/>
                  </a:moveTo>
                  <a:lnTo>
                    <a:pt x="407543" y="137922"/>
                  </a:lnTo>
                  <a:lnTo>
                    <a:pt x="407902" y="138641"/>
                  </a:lnTo>
                  <a:lnTo>
                    <a:pt x="407690" y="137922"/>
                  </a:lnTo>
                  <a:close/>
                </a:path>
                <a:path w="784860" h="287020">
                  <a:moveTo>
                    <a:pt x="406526" y="133985"/>
                  </a:moveTo>
                  <a:lnTo>
                    <a:pt x="406908" y="135636"/>
                  </a:lnTo>
                  <a:lnTo>
                    <a:pt x="406843" y="135056"/>
                  </a:lnTo>
                  <a:lnTo>
                    <a:pt x="406526" y="133985"/>
                  </a:lnTo>
                  <a:close/>
                </a:path>
                <a:path w="784860" h="287020">
                  <a:moveTo>
                    <a:pt x="406843" y="135056"/>
                  </a:moveTo>
                  <a:lnTo>
                    <a:pt x="406908" y="135636"/>
                  </a:lnTo>
                  <a:lnTo>
                    <a:pt x="406843" y="135056"/>
                  </a:lnTo>
                  <a:close/>
                </a:path>
                <a:path w="784860" h="287020">
                  <a:moveTo>
                    <a:pt x="406724" y="133985"/>
                  </a:moveTo>
                  <a:lnTo>
                    <a:pt x="406526" y="133985"/>
                  </a:lnTo>
                  <a:lnTo>
                    <a:pt x="406843" y="135056"/>
                  </a:lnTo>
                  <a:lnTo>
                    <a:pt x="406724" y="133985"/>
                  </a:lnTo>
                  <a:close/>
                </a:path>
                <a:path w="784860" h="287020">
                  <a:moveTo>
                    <a:pt x="386080" y="126238"/>
                  </a:moveTo>
                  <a:lnTo>
                    <a:pt x="386167" y="127219"/>
                  </a:lnTo>
                  <a:lnTo>
                    <a:pt x="386461" y="128143"/>
                  </a:lnTo>
                  <a:lnTo>
                    <a:pt x="386080" y="126238"/>
                  </a:lnTo>
                  <a:close/>
                </a:path>
                <a:path w="784860" h="287020">
                  <a:moveTo>
                    <a:pt x="405434" y="122555"/>
                  </a:moveTo>
                  <a:lnTo>
                    <a:pt x="384683" y="122555"/>
                  </a:lnTo>
                  <a:lnTo>
                    <a:pt x="385318" y="123952"/>
                  </a:lnTo>
                  <a:lnTo>
                    <a:pt x="385208" y="124206"/>
                  </a:lnTo>
                  <a:lnTo>
                    <a:pt x="386167" y="127219"/>
                  </a:lnTo>
                  <a:lnTo>
                    <a:pt x="386080" y="126238"/>
                  </a:lnTo>
                  <a:lnTo>
                    <a:pt x="405945" y="126238"/>
                  </a:lnTo>
                  <a:lnTo>
                    <a:pt x="405764" y="124206"/>
                  </a:lnTo>
                  <a:lnTo>
                    <a:pt x="405714" y="123952"/>
                  </a:lnTo>
                  <a:lnTo>
                    <a:pt x="385318" y="123952"/>
                  </a:lnTo>
                  <a:lnTo>
                    <a:pt x="384794" y="122904"/>
                  </a:lnTo>
                  <a:lnTo>
                    <a:pt x="405504" y="122904"/>
                  </a:lnTo>
                  <a:lnTo>
                    <a:pt x="405434" y="122555"/>
                  </a:lnTo>
                  <a:close/>
                </a:path>
                <a:path w="784860" h="287020">
                  <a:moveTo>
                    <a:pt x="384683" y="122555"/>
                  </a:moveTo>
                  <a:lnTo>
                    <a:pt x="384794" y="122904"/>
                  </a:lnTo>
                  <a:lnTo>
                    <a:pt x="385318" y="123952"/>
                  </a:lnTo>
                  <a:lnTo>
                    <a:pt x="384683" y="122555"/>
                  </a:lnTo>
                  <a:close/>
                </a:path>
                <a:path w="784860" h="287020">
                  <a:moveTo>
                    <a:pt x="254" y="0"/>
                  </a:moveTo>
                  <a:lnTo>
                    <a:pt x="0" y="19812"/>
                  </a:lnTo>
                  <a:lnTo>
                    <a:pt x="37084" y="20447"/>
                  </a:lnTo>
                  <a:lnTo>
                    <a:pt x="73533" y="22606"/>
                  </a:lnTo>
                  <a:lnTo>
                    <a:pt x="144399" y="30099"/>
                  </a:lnTo>
                  <a:lnTo>
                    <a:pt x="210693" y="42037"/>
                  </a:lnTo>
                  <a:lnTo>
                    <a:pt x="255905" y="53213"/>
                  </a:lnTo>
                  <a:lnTo>
                    <a:pt x="296037" y="65913"/>
                  </a:lnTo>
                  <a:lnTo>
                    <a:pt x="340106" y="84963"/>
                  </a:lnTo>
                  <a:lnTo>
                    <a:pt x="375920" y="110109"/>
                  </a:lnTo>
                  <a:lnTo>
                    <a:pt x="384794" y="122904"/>
                  </a:lnTo>
                  <a:lnTo>
                    <a:pt x="384683" y="122555"/>
                  </a:lnTo>
                  <a:lnTo>
                    <a:pt x="405434" y="122555"/>
                  </a:lnTo>
                  <a:lnTo>
                    <a:pt x="405384" y="122301"/>
                  </a:lnTo>
                  <a:lnTo>
                    <a:pt x="403606" y="116713"/>
                  </a:lnTo>
                  <a:lnTo>
                    <a:pt x="403351" y="115697"/>
                  </a:lnTo>
                  <a:lnTo>
                    <a:pt x="403098" y="115316"/>
                  </a:lnTo>
                  <a:lnTo>
                    <a:pt x="399669" y="108458"/>
                  </a:lnTo>
                  <a:lnTo>
                    <a:pt x="395097" y="101854"/>
                  </a:lnTo>
                  <a:lnTo>
                    <a:pt x="358648" y="72517"/>
                  </a:lnTo>
                  <a:lnTo>
                    <a:pt x="315213" y="51943"/>
                  </a:lnTo>
                  <a:lnTo>
                    <a:pt x="275336" y="38227"/>
                  </a:lnTo>
                  <a:lnTo>
                    <a:pt x="214502" y="22606"/>
                  </a:lnTo>
                  <a:lnTo>
                    <a:pt x="146938" y="10414"/>
                  </a:lnTo>
                  <a:lnTo>
                    <a:pt x="74549" y="2794"/>
                  </a:lnTo>
                  <a:lnTo>
                    <a:pt x="37464" y="635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896861" y="3428238"/>
              <a:ext cx="283845" cy="309880"/>
            </a:xfrm>
            <a:custGeom>
              <a:avLst/>
              <a:gdLst/>
              <a:ahLst/>
              <a:cxnLst/>
              <a:rect l="l" t="t" r="r" b="b"/>
              <a:pathLst>
                <a:path w="283845" h="309879">
                  <a:moveTo>
                    <a:pt x="180086" y="0"/>
                  </a:moveTo>
                  <a:lnTo>
                    <a:pt x="180086" y="77342"/>
                  </a:lnTo>
                  <a:lnTo>
                    <a:pt x="0" y="77342"/>
                  </a:lnTo>
                  <a:lnTo>
                    <a:pt x="0" y="232029"/>
                  </a:lnTo>
                  <a:lnTo>
                    <a:pt x="180086" y="232029"/>
                  </a:lnTo>
                  <a:lnTo>
                    <a:pt x="180086" y="309372"/>
                  </a:lnTo>
                  <a:lnTo>
                    <a:pt x="283464" y="154686"/>
                  </a:lnTo>
                  <a:lnTo>
                    <a:pt x="1800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896861" y="3428238"/>
              <a:ext cx="283845" cy="309880"/>
            </a:xfrm>
            <a:custGeom>
              <a:avLst/>
              <a:gdLst/>
              <a:ahLst/>
              <a:cxnLst/>
              <a:rect l="l" t="t" r="r" b="b"/>
              <a:pathLst>
                <a:path w="283845" h="309879">
                  <a:moveTo>
                    <a:pt x="0" y="77342"/>
                  </a:moveTo>
                  <a:lnTo>
                    <a:pt x="180086" y="77342"/>
                  </a:lnTo>
                  <a:lnTo>
                    <a:pt x="180086" y="0"/>
                  </a:lnTo>
                  <a:lnTo>
                    <a:pt x="283464" y="154686"/>
                  </a:lnTo>
                  <a:lnTo>
                    <a:pt x="180086" y="309372"/>
                  </a:lnTo>
                  <a:lnTo>
                    <a:pt x="180086" y="232029"/>
                  </a:lnTo>
                  <a:lnTo>
                    <a:pt x="0" y="232029"/>
                  </a:lnTo>
                  <a:lnTo>
                    <a:pt x="0" y="77342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568195" y="2686812"/>
              <a:ext cx="736600" cy="2339340"/>
            </a:xfrm>
            <a:custGeom>
              <a:avLst/>
              <a:gdLst/>
              <a:ahLst/>
              <a:cxnLst/>
              <a:rect l="l" t="t" r="r" b="b"/>
              <a:pathLst>
                <a:path w="736600" h="2339340">
                  <a:moveTo>
                    <a:pt x="588898" y="0"/>
                  </a:moveTo>
                  <a:lnTo>
                    <a:pt x="147192" y="0"/>
                  </a:lnTo>
                  <a:lnTo>
                    <a:pt x="0" y="1169670"/>
                  </a:lnTo>
                  <a:lnTo>
                    <a:pt x="147192" y="2339340"/>
                  </a:lnTo>
                  <a:lnTo>
                    <a:pt x="588898" y="2339340"/>
                  </a:lnTo>
                  <a:lnTo>
                    <a:pt x="736091" y="1169670"/>
                  </a:lnTo>
                  <a:lnTo>
                    <a:pt x="5888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568195" y="2686812"/>
              <a:ext cx="736600" cy="2339340"/>
            </a:xfrm>
            <a:custGeom>
              <a:avLst/>
              <a:gdLst/>
              <a:ahLst/>
              <a:cxnLst/>
              <a:rect l="l" t="t" r="r" b="b"/>
              <a:pathLst>
                <a:path w="736600" h="2339340">
                  <a:moveTo>
                    <a:pt x="0" y="1169670"/>
                  </a:moveTo>
                  <a:lnTo>
                    <a:pt x="147192" y="0"/>
                  </a:lnTo>
                  <a:lnTo>
                    <a:pt x="588898" y="0"/>
                  </a:lnTo>
                  <a:lnTo>
                    <a:pt x="736091" y="1169670"/>
                  </a:lnTo>
                  <a:lnTo>
                    <a:pt x="588898" y="2339340"/>
                  </a:lnTo>
                  <a:lnTo>
                    <a:pt x="147192" y="2339340"/>
                  </a:lnTo>
                  <a:lnTo>
                    <a:pt x="0" y="1169670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1717952" y="2851043"/>
            <a:ext cx="495934" cy="2012950"/>
          </a:xfrm>
          <a:prstGeom prst="rect">
            <a:avLst/>
          </a:prstGeom>
        </p:spPr>
        <p:txBody>
          <a:bodyPr wrap="square" lIns="0" tIns="635" rIns="0" bIns="0" rtlCol="0" vert="vert270">
            <a:spAutoFit/>
          </a:bodyPr>
          <a:lstStyle/>
          <a:p>
            <a:pPr marL="535305" marR="5080" indent="-523240">
              <a:lnSpc>
                <a:spcPts val="1920"/>
              </a:lnSpc>
              <a:spcBef>
                <a:spcPts val="5"/>
              </a:spcBef>
            </a:pPr>
            <a:r>
              <a:rPr dirty="0" sz="1600" b="1">
                <a:solidFill>
                  <a:srgbClr val="FF0000"/>
                </a:solidFill>
                <a:latin typeface="Arial"/>
                <a:cs typeface="Arial"/>
              </a:rPr>
              <a:t>Input</a:t>
            </a:r>
            <a:r>
              <a:rPr dirty="0" sz="1600" spc="-3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FF0000"/>
                </a:solidFill>
                <a:latin typeface="Arial"/>
                <a:cs typeface="Arial"/>
              </a:rPr>
              <a:t>Feature</a:t>
            </a:r>
            <a:r>
              <a:rPr dirty="0" sz="1600" spc="-4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FF0000"/>
                </a:solidFill>
                <a:latin typeface="Arial"/>
                <a:cs typeface="Arial"/>
              </a:rPr>
              <a:t>Values Alteration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4515358" y="2380233"/>
            <a:ext cx="1064260" cy="320675"/>
            <a:chOff x="4515358" y="2380233"/>
            <a:chExt cx="1064260" cy="320675"/>
          </a:xfrm>
        </p:grpSpPr>
        <p:sp>
          <p:nvSpPr>
            <p:cNvPr id="21" name="object 21" descr=""/>
            <p:cNvSpPr/>
            <p:nvPr/>
          </p:nvSpPr>
          <p:spPr>
            <a:xfrm>
              <a:off x="4521708" y="2386583"/>
              <a:ext cx="1051560" cy="307975"/>
            </a:xfrm>
            <a:custGeom>
              <a:avLst/>
              <a:gdLst/>
              <a:ahLst/>
              <a:cxnLst/>
              <a:rect l="l" t="t" r="r" b="b"/>
              <a:pathLst>
                <a:path w="1051560" h="307975">
                  <a:moveTo>
                    <a:pt x="1051560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1051560" y="307848"/>
                  </a:lnTo>
                  <a:lnTo>
                    <a:pt x="10515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4521708" y="2386583"/>
              <a:ext cx="1051560" cy="307975"/>
            </a:xfrm>
            <a:custGeom>
              <a:avLst/>
              <a:gdLst/>
              <a:ahLst/>
              <a:cxnLst/>
              <a:rect l="l" t="t" r="r" b="b"/>
              <a:pathLst>
                <a:path w="1051560" h="307975">
                  <a:moveTo>
                    <a:pt x="131444" y="0"/>
                  </a:moveTo>
                  <a:lnTo>
                    <a:pt x="131444" y="307848"/>
                  </a:lnTo>
                </a:path>
                <a:path w="1051560" h="307975">
                  <a:moveTo>
                    <a:pt x="920114" y="0"/>
                  </a:moveTo>
                  <a:lnTo>
                    <a:pt x="920114" y="307848"/>
                  </a:lnTo>
                </a:path>
                <a:path w="1051560" h="307975">
                  <a:moveTo>
                    <a:pt x="0" y="307848"/>
                  </a:moveTo>
                  <a:lnTo>
                    <a:pt x="1051560" y="307848"/>
                  </a:lnTo>
                  <a:lnTo>
                    <a:pt x="1051560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4659248" y="2386583"/>
            <a:ext cx="776605" cy="30797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 marL="156845">
              <a:lnSpc>
                <a:spcPts val="2345"/>
              </a:lnSpc>
            </a:pPr>
            <a:r>
              <a:rPr dirty="0" sz="2000" spc="-25" i="1">
                <a:latin typeface="Arial"/>
                <a:cs typeface="Arial"/>
              </a:rPr>
              <a:t>NN</a:t>
            </a:r>
            <a:r>
              <a:rPr dirty="0" baseline="25641" sz="1950" spc="-37" i="1">
                <a:latin typeface="Arial"/>
                <a:cs typeface="Arial"/>
              </a:rPr>
              <a:t>1</a:t>
            </a:r>
            <a:endParaRPr baseline="25641" sz="1950">
              <a:latin typeface="Arial"/>
              <a:cs typeface="Arial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3107182" y="2157729"/>
            <a:ext cx="497840" cy="708025"/>
            <a:chOff x="3107182" y="2157729"/>
            <a:chExt cx="497840" cy="708025"/>
          </a:xfrm>
        </p:grpSpPr>
        <p:sp>
          <p:nvSpPr>
            <p:cNvPr id="25" name="object 25" descr=""/>
            <p:cNvSpPr/>
            <p:nvPr/>
          </p:nvSpPr>
          <p:spPr>
            <a:xfrm>
              <a:off x="3113532" y="2164079"/>
              <a:ext cx="485140" cy="695325"/>
            </a:xfrm>
            <a:custGeom>
              <a:avLst/>
              <a:gdLst/>
              <a:ahLst/>
              <a:cxnLst/>
              <a:rect l="l" t="t" r="r" b="b"/>
              <a:pathLst>
                <a:path w="485139" h="695325">
                  <a:moveTo>
                    <a:pt x="484631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484631" y="694944"/>
                  </a:lnTo>
                  <a:lnTo>
                    <a:pt x="4846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3113532" y="2164079"/>
              <a:ext cx="485140" cy="695325"/>
            </a:xfrm>
            <a:custGeom>
              <a:avLst/>
              <a:gdLst/>
              <a:ahLst/>
              <a:cxnLst/>
              <a:rect l="l" t="t" r="r" b="b"/>
              <a:pathLst>
                <a:path w="485139" h="695325">
                  <a:moveTo>
                    <a:pt x="60579" y="0"/>
                  </a:moveTo>
                  <a:lnTo>
                    <a:pt x="60579" y="694944"/>
                  </a:lnTo>
                </a:path>
                <a:path w="485139" h="695325">
                  <a:moveTo>
                    <a:pt x="0" y="86868"/>
                  </a:moveTo>
                  <a:lnTo>
                    <a:pt x="484631" y="86868"/>
                  </a:lnTo>
                </a:path>
                <a:path w="485139" h="695325">
                  <a:moveTo>
                    <a:pt x="0" y="694944"/>
                  </a:moveTo>
                  <a:lnTo>
                    <a:pt x="484631" y="694944"/>
                  </a:lnTo>
                  <a:lnTo>
                    <a:pt x="484631" y="0"/>
                  </a:lnTo>
                  <a:lnTo>
                    <a:pt x="0" y="0"/>
                  </a:lnTo>
                  <a:lnTo>
                    <a:pt x="0" y="69494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3180207" y="2257044"/>
            <a:ext cx="418465" cy="60198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 marL="64135">
              <a:lnSpc>
                <a:spcPts val="1700"/>
              </a:lnSpc>
            </a:pPr>
            <a:r>
              <a:rPr dirty="0" baseline="-16666" sz="3000" spc="-37" i="1">
                <a:latin typeface="Arial"/>
                <a:cs typeface="Arial"/>
              </a:rPr>
              <a:t>T</a:t>
            </a:r>
            <a:r>
              <a:rPr dirty="0" sz="1300" spc="-25" i="1">
                <a:latin typeface="Arial"/>
                <a:cs typeface="Arial"/>
              </a:rPr>
              <a:t>1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3660394" y="2796285"/>
            <a:ext cx="479425" cy="708025"/>
            <a:chOff x="3660394" y="2796285"/>
            <a:chExt cx="479425" cy="708025"/>
          </a:xfrm>
        </p:grpSpPr>
        <p:sp>
          <p:nvSpPr>
            <p:cNvPr id="29" name="object 29" descr=""/>
            <p:cNvSpPr/>
            <p:nvPr/>
          </p:nvSpPr>
          <p:spPr>
            <a:xfrm>
              <a:off x="3666744" y="2802635"/>
              <a:ext cx="466725" cy="695325"/>
            </a:xfrm>
            <a:custGeom>
              <a:avLst/>
              <a:gdLst/>
              <a:ahLst/>
              <a:cxnLst/>
              <a:rect l="l" t="t" r="r" b="b"/>
              <a:pathLst>
                <a:path w="466725" h="695325">
                  <a:moveTo>
                    <a:pt x="466344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466344" y="694944"/>
                  </a:lnTo>
                  <a:lnTo>
                    <a:pt x="466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3666744" y="2802635"/>
              <a:ext cx="466725" cy="695325"/>
            </a:xfrm>
            <a:custGeom>
              <a:avLst/>
              <a:gdLst/>
              <a:ahLst/>
              <a:cxnLst/>
              <a:rect l="l" t="t" r="r" b="b"/>
              <a:pathLst>
                <a:path w="466725" h="695325">
                  <a:moveTo>
                    <a:pt x="58292" y="0"/>
                  </a:moveTo>
                  <a:lnTo>
                    <a:pt x="58292" y="694944"/>
                  </a:lnTo>
                </a:path>
                <a:path w="466725" h="695325">
                  <a:moveTo>
                    <a:pt x="0" y="86868"/>
                  </a:moveTo>
                  <a:lnTo>
                    <a:pt x="466343" y="86868"/>
                  </a:lnTo>
                </a:path>
                <a:path w="466725" h="695325">
                  <a:moveTo>
                    <a:pt x="0" y="694944"/>
                  </a:moveTo>
                  <a:lnTo>
                    <a:pt x="466344" y="694944"/>
                  </a:lnTo>
                  <a:lnTo>
                    <a:pt x="466344" y="0"/>
                  </a:lnTo>
                  <a:lnTo>
                    <a:pt x="0" y="0"/>
                  </a:lnTo>
                  <a:lnTo>
                    <a:pt x="0" y="69494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 txBox="1"/>
          <p:nvPr/>
        </p:nvSpPr>
        <p:spPr>
          <a:xfrm>
            <a:off x="3731133" y="2895600"/>
            <a:ext cx="401955" cy="60198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 marL="63500">
              <a:lnSpc>
                <a:spcPts val="1695"/>
              </a:lnSpc>
            </a:pPr>
            <a:r>
              <a:rPr dirty="0" baseline="-16666" sz="3000" spc="-37" i="1">
                <a:latin typeface="Arial"/>
                <a:cs typeface="Arial"/>
              </a:rPr>
              <a:t>T</a:t>
            </a:r>
            <a:r>
              <a:rPr dirty="0" sz="1300" spc="-25" i="1">
                <a:latin typeface="Arial"/>
                <a:cs typeface="Arial"/>
              </a:rPr>
              <a:t>2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3268726" y="4411726"/>
            <a:ext cx="490220" cy="709295"/>
            <a:chOff x="3268726" y="4411726"/>
            <a:chExt cx="490220" cy="709295"/>
          </a:xfrm>
        </p:grpSpPr>
        <p:sp>
          <p:nvSpPr>
            <p:cNvPr id="33" name="object 33" descr=""/>
            <p:cNvSpPr/>
            <p:nvPr/>
          </p:nvSpPr>
          <p:spPr>
            <a:xfrm>
              <a:off x="3275076" y="4418076"/>
              <a:ext cx="477520" cy="696595"/>
            </a:xfrm>
            <a:custGeom>
              <a:avLst/>
              <a:gdLst/>
              <a:ahLst/>
              <a:cxnLst/>
              <a:rect l="l" t="t" r="r" b="b"/>
              <a:pathLst>
                <a:path w="477520" h="696595">
                  <a:moveTo>
                    <a:pt x="477012" y="0"/>
                  </a:moveTo>
                  <a:lnTo>
                    <a:pt x="0" y="0"/>
                  </a:lnTo>
                  <a:lnTo>
                    <a:pt x="0" y="696468"/>
                  </a:lnTo>
                  <a:lnTo>
                    <a:pt x="477012" y="696468"/>
                  </a:lnTo>
                  <a:lnTo>
                    <a:pt x="4770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3275076" y="4418076"/>
              <a:ext cx="477520" cy="696595"/>
            </a:xfrm>
            <a:custGeom>
              <a:avLst/>
              <a:gdLst/>
              <a:ahLst/>
              <a:cxnLst/>
              <a:rect l="l" t="t" r="r" b="b"/>
              <a:pathLst>
                <a:path w="477520" h="696595">
                  <a:moveTo>
                    <a:pt x="59562" y="0"/>
                  </a:moveTo>
                  <a:lnTo>
                    <a:pt x="59562" y="696468"/>
                  </a:lnTo>
                </a:path>
                <a:path w="477520" h="696595">
                  <a:moveTo>
                    <a:pt x="0" y="86994"/>
                  </a:moveTo>
                  <a:lnTo>
                    <a:pt x="477012" y="86994"/>
                  </a:lnTo>
                </a:path>
                <a:path w="477520" h="696595">
                  <a:moveTo>
                    <a:pt x="0" y="696468"/>
                  </a:moveTo>
                  <a:lnTo>
                    <a:pt x="477012" y="696468"/>
                  </a:lnTo>
                  <a:lnTo>
                    <a:pt x="477012" y="0"/>
                  </a:lnTo>
                  <a:lnTo>
                    <a:pt x="0" y="0"/>
                  </a:lnTo>
                  <a:lnTo>
                    <a:pt x="0" y="69646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 descr=""/>
          <p:cNvSpPr txBox="1"/>
          <p:nvPr/>
        </p:nvSpPr>
        <p:spPr>
          <a:xfrm>
            <a:off x="3340734" y="4511166"/>
            <a:ext cx="411480" cy="60388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00"/>
              </a:lnSpc>
            </a:pPr>
            <a:r>
              <a:rPr dirty="0" baseline="-16666" sz="3000" spc="-37" i="1">
                <a:latin typeface="Arial"/>
                <a:cs typeface="Arial"/>
              </a:rPr>
              <a:t>T</a:t>
            </a:r>
            <a:r>
              <a:rPr dirty="0" sz="1300" spc="-25" i="1">
                <a:latin typeface="Arial"/>
                <a:cs typeface="Arial"/>
              </a:rPr>
              <a:t>M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4539741" y="3223005"/>
            <a:ext cx="1064260" cy="320675"/>
            <a:chOff x="4539741" y="3223005"/>
            <a:chExt cx="1064260" cy="320675"/>
          </a:xfrm>
        </p:grpSpPr>
        <p:sp>
          <p:nvSpPr>
            <p:cNvPr id="37" name="object 37" descr=""/>
            <p:cNvSpPr/>
            <p:nvPr/>
          </p:nvSpPr>
          <p:spPr>
            <a:xfrm>
              <a:off x="4546091" y="3229355"/>
              <a:ext cx="1051560" cy="307975"/>
            </a:xfrm>
            <a:custGeom>
              <a:avLst/>
              <a:gdLst/>
              <a:ahLst/>
              <a:cxnLst/>
              <a:rect l="l" t="t" r="r" b="b"/>
              <a:pathLst>
                <a:path w="1051560" h="307975">
                  <a:moveTo>
                    <a:pt x="1051560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1051560" y="307848"/>
                  </a:lnTo>
                  <a:lnTo>
                    <a:pt x="10515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4546091" y="3229355"/>
              <a:ext cx="1051560" cy="307975"/>
            </a:xfrm>
            <a:custGeom>
              <a:avLst/>
              <a:gdLst/>
              <a:ahLst/>
              <a:cxnLst/>
              <a:rect l="l" t="t" r="r" b="b"/>
              <a:pathLst>
                <a:path w="1051560" h="307975">
                  <a:moveTo>
                    <a:pt x="131445" y="0"/>
                  </a:moveTo>
                  <a:lnTo>
                    <a:pt x="131445" y="307848"/>
                  </a:lnTo>
                </a:path>
                <a:path w="1051560" h="307975">
                  <a:moveTo>
                    <a:pt x="920115" y="0"/>
                  </a:moveTo>
                  <a:lnTo>
                    <a:pt x="920115" y="307848"/>
                  </a:lnTo>
                </a:path>
                <a:path w="1051560" h="307975">
                  <a:moveTo>
                    <a:pt x="0" y="307848"/>
                  </a:moveTo>
                  <a:lnTo>
                    <a:pt x="1051560" y="307848"/>
                  </a:lnTo>
                  <a:lnTo>
                    <a:pt x="1051560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 descr=""/>
          <p:cNvSpPr txBox="1"/>
          <p:nvPr/>
        </p:nvSpPr>
        <p:spPr>
          <a:xfrm>
            <a:off x="4683633" y="3229355"/>
            <a:ext cx="776605" cy="30797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 marL="156845">
              <a:lnSpc>
                <a:spcPts val="2350"/>
              </a:lnSpc>
            </a:pPr>
            <a:r>
              <a:rPr dirty="0" sz="2000" spc="-25" i="1">
                <a:latin typeface="Arial"/>
                <a:cs typeface="Arial"/>
              </a:rPr>
              <a:t>NN</a:t>
            </a:r>
            <a:r>
              <a:rPr dirty="0" baseline="25641" sz="1950" spc="-37" i="1">
                <a:latin typeface="Arial"/>
                <a:cs typeface="Arial"/>
              </a:rPr>
              <a:t>2</a:t>
            </a:r>
            <a:endParaRPr baseline="25641" sz="1950">
              <a:latin typeface="Arial"/>
              <a:cs typeface="Arial"/>
            </a:endParaRPr>
          </a:p>
        </p:txBody>
      </p:sp>
      <p:grpSp>
        <p:nvGrpSpPr>
          <p:cNvPr id="40" name="object 40" descr=""/>
          <p:cNvGrpSpPr/>
          <p:nvPr/>
        </p:nvGrpSpPr>
        <p:grpSpPr>
          <a:xfrm>
            <a:off x="4573270" y="4803394"/>
            <a:ext cx="1066165" cy="320675"/>
            <a:chOff x="4573270" y="4803394"/>
            <a:chExt cx="1066165" cy="320675"/>
          </a:xfrm>
        </p:grpSpPr>
        <p:sp>
          <p:nvSpPr>
            <p:cNvPr id="41" name="object 41" descr=""/>
            <p:cNvSpPr/>
            <p:nvPr/>
          </p:nvSpPr>
          <p:spPr>
            <a:xfrm>
              <a:off x="4579620" y="4809744"/>
              <a:ext cx="1053465" cy="307975"/>
            </a:xfrm>
            <a:custGeom>
              <a:avLst/>
              <a:gdLst/>
              <a:ahLst/>
              <a:cxnLst/>
              <a:rect l="l" t="t" r="r" b="b"/>
              <a:pathLst>
                <a:path w="1053464" h="307975">
                  <a:moveTo>
                    <a:pt x="1053084" y="0"/>
                  </a:moveTo>
                  <a:lnTo>
                    <a:pt x="0" y="0"/>
                  </a:lnTo>
                  <a:lnTo>
                    <a:pt x="0" y="307847"/>
                  </a:lnTo>
                  <a:lnTo>
                    <a:pt x="1053084" y="307847"/>
                  </a:lnTo>
                  <a:lnTo>
                    <a:pt x="10530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4579620" y="4809744"/>
              <a:ext cx="1053465" cy="307975"/>
            </a:xfrm>
            <a:custGeom>
              <a:avLst/>
              <a:gdLst/>
              <a:ahLst/>
              <a:cxnLst/>
              <a:rect l="l" t="t" r="r" b="b"/>
              <a:pathLst>
                <a:path w="1053464" h="307975">
                  <a:moveTo>
                    <a:pt x="131571" y="0"/>
                  </a:moveTo>
                  <a:lnTo>
                    <a:pt x="131571" y="307847"/>
                  </a:lnTo>
                </a:path>
                <a:path w="1053464" h="307975">
                  <a:moveTo>
                    <a:pt x="921384" y="0"/>
                  </a:moveTo>
                  <a:lnTo>
                    <a:pt x="921384" y="307847"/>
                  </a:lnTo>
                </a:path>
                <a:path w="1053464" h="307975">
                  <a:moveTo>
                    <a:pt x="0" y="307847"/>
                  </a:moveTo>
                  <a:lnTo>
                    <a:pt x="1053084" y="307847"/>
                  </a:lnTo>
                  <a:lnTo>
                    <a:pt x="1053084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 descr=""/>
          <p:cNvSpPr txBox="1"/>
          <p:nvPr/>
        </p:nvSpPr>
        <p:spPr>
          <a:xfrm>
            <a:off x="4717288" y="4809744"/>
            <a:ext cx="777875" cy="30797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 marL="134620">
              <a:lnSpc>
                <a:spcPts val="2350"/>
              </a:lnSpc>
            </a:pPr>
            <a:r>
              <a:rPr dirty="0" sz="2000" spc="-25" i="1">
                <a:latin typeface="Arial"/>
                <a:cs typeface="Arial"/>
              </a:rPr>
              <a:t>NN</a:t>
            </a:r>
            <a:r>
              <a:rPr dirty="0" baseline="25641" sz="1950" spc="-37" i="1">
                <a:latin typeface="Arial"/>
                <a:cs typeface="Arial"/>
              </a:rPr>
              <a:t>M</a:t>
            </a:r>
            <a:endParaRPr baseline="25641" sz="1950">
              <a:latin typeface="Arial"/>
              <a:cs typeface="Arial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7189723" y="3233166"/>
            <a:ext cx="1226820" cy="6356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82550" marR="5080" indent="-70485">
              <a:lnSpc>
                <a:spcPct val="100000"/>
              </a:lnSpc>
              <a:spcBef>
                <a:spcPts val="105"/>
              </a:spcBef>
            </a:pPr>
            <a:r>
              <a:rPr dirty="0" sz="2000" spc="-10" b="1">
                <a:latin typeface="Arial"/>
                <a:cs typeface="Arial"/>
              </a:rPr>
              <a:t>Ensemble Decision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5" name="object 45" descr=""/>
          <p:cNvSpPr/>
          <p:nvPr/>
        </p:nvSpPr>
        <p:spPr>
          <a:xfrm>
            <a:off x="5578221" y="2530347"/>
            <a:ext cx="875665" cy="2402840"/>
          </a:xfrm>
          <a:custGeom>
            <a:avLst/>
            <a:gdLst/>
            <a:ahLst/>
            <a:cxnLst/>
            <a:rect l="l" t="t" r="r" b="b"/>
            <a:pathLst>
              <a:path w="875664" h="2402840">
                <a:moveTo>
                  <a:pt x="873633" y="1281049"/>
                </a:moveTo>
                <a:lnTo>
                  <a:pt x="800862" y="1236726"/>
                </a:lnTo>
                <a:lnTo>
                  <a:pt x="798499" y="1264831"/>
                </a:lnTo>
                <a:lnTo>
                  <a:pt x="798068" y="1264793"/>
                </a:lnTo>
                <a:lnTo>
                  <a:pt x="796417" y="1264793"/>
                </a:lnTo>
                <a:lnTo>
                  <a:pt x="782574" y="1267079"/>
                </a:lnTo>
                <a:lnTo>
                  <a:pt x="744855" y="1283462"/>
                </a:lnTo>
                <a:lnTo>
                  <a:pt x="717550" y="1310767"/>
                </a:lnTo>
                <a:lnTo>
                  <a:pt x="694309" y="1353185"/>
                </a:lnTo>
                <a:lnTo>
                  <a:pt x="679577" y="1401953"/>
                </a:lnTo>
                <a:lnTo>
                  <a:pt x="672592" y="1452753"/>
                </a:lnTo>
                <a:lnTo>
                  <a:pt x="669620" y="1493266"/>
                </a:lnTo>
                <a:lnTo>
                  <a:pt x="667613" y="1536319"/>
                </a:lnTo>
                <a:lnTo>
                  <a:pt x="666369" y="1581658"/>
                </a:lnTo>
                <a:lnTo>
                  <a:pt x="664324" y="1703197"/>
                </a:lnTo>
                <a:lnTo>
                  <a:pt x="663295" y="1751838"/>
                </a:lnTo>
                <a:lnTo>
                  <a:pt x="661746" y="1799209"/>
                </a:lnTo>
                <a:lnTo>
                  <a:pt x="659422" y="1844421"/>
                </a:lnTo>
                <a:lnTo>
                  <a:pt x="656336" y="1884553"/>
                </a:lnTo>
                <a:lnTo>
                  <a:pt x="649097" y="1938401"/>
                </a:lnTo>
                <a:lnTo>
                  <a:pt x="638429" y="1979041"/>
                </a:lnTo>
                <a:lnTo>
                  <a:pt x="614921" y="2009457"/>
                </a:lnTo>
                <a:lnTo>
                  <a:pt x="604139" y="2010791"/>
                </a:lnTo>
                <a:lnTo>
                  <a:pt x="598678" y="2010029"/>
                </a:lnTo>
                <a:lnTo>
                  <a:pt x="557276" y="1989074"/>
                </a:lnTo>
                <a:lnTo>
                  <a:pt x="486410" y="1932940"/>
                </a:lnTo>
                <a:lnTo>
                  <a:pt x="464947" y="1916430"/>
                </a:lnTo>
                <a:lnTo>
                  <a:pt x="454152" y="1908683"/>
                </a:lnTo>
                <a:lnTo>
                  <a:pt x="443103" y="1901444"/>
                </a:lnTo>
                <a:lnTo>
                  <a:pt x="434594" y="1896364"/>
                </a:lnTo>
                <a:lnTo>
                  <a:pt x="432054" y="1894840"/>
                </a:lnTo>
                <a:lnTo>
                  <a:pt x="387223" y="1877695"/>
                </a:lnTo>
                <a:lnTo>
                  <a:pt x="375920" y="1876552"/>
                </a:lnTo>
                <a:lnTo>
                  <a:pt x="366141" y="1876933"/>
                </a:lnTo>
                <a:lnTo>
                  <a:pt x="365125" y="1876933"/>
                </a:lnTo>
                <a:lnTo>
                  <a:pt x="364617" y="1877060"/>
                </a:lnTo>
                <a:lnTo>
                  <a:pt x="354965" y="1878838"/>
                </a:lnTo>
                <a:lnTo>
                  <a:pt x="354457" y="1878965"/>
                </a:lnTo>
                <a:lnTo>
                  <a:pt x="353822" y="1879092"/>
                </a:lnTo>
                <a:lnTo>
                  <a:pt x="353314" y="1879346"/>
                </a:lnTo>
                <a:lnTo>
                  <a:pt x="343916" y="1882902"/>
                </a:lnTo>
                <a:lnTo>
                  <a:pt x="343408" y="1883029"/>
                </a:lnTo>
                <a:lnTo>
                  <a:pt x="343027" y="1883283"/>
                </a:lnTo>
                <a:lnTo>
                  <a:pt x="342519" y="1883537"/>
                </a:lnTo>
                <a:lnTo>
                  <a:pt x="304673" y="1912874"/>
                </a:lnTo>
                <a:lnTo>
                  <a:pt x="277495" y="1943481"/>
                </a:lnTo>
                <a:lnTo>
                  <a:pt x="250952" y="1980311"/>
                </a:lnTo>
                <a:lnTo>
                  <a:pt x="224663" y="2022856"/>
                </a:lnTo>
                <a:lnTo>
                  <a:pt x="190246" y="2086737"/>
                </a:lnTo>
                <a:lnTo>
                  <a:pt x="173101" y="2121535"/>
                </a:lnTo>
                <a:lnTo>
                  <a:pt x="156083" y="2157730"/>
                </a:lnTo>
                <a:lnTo>
                  <a:pt x="139192" y="2195322"/>
                </a:lnTo>
                <a:lnTo>
                  <a:pt x="122301" y="2234057"/>
                </a:lnTo>
                <a:lnTo>
                  <a:pt x="105537" y="2273554"/>
                </a:lnTo>
                <a:lnTo>
                  <a:pt x="88773" y="2313813"/>
                </a:lnTo>
                <a:lnTo>
                  <a:pt x="55245" y="2395220"/>
                </a:lnTo>
                <a:lnTo>
                  <a:pt x="73533" y="2402840"/>
                </a:lnTo>
                <a:lnTo>
                  <a:pt x="107061" y="2321306"/>
                </a:lnTo>
                <a:lnTo>
                  <a:pt x="123825" y="2281174"/>
                </a:lnTo>
                <a:lnTo>
                  <a:pt x="140589" y="2241804"/>
                </a:lnTo>
                <a:lnTo>
                  <a:pt x="157353" y="2203196"/>
                </a:lnTo>
                <a:lnTo>
                  <a:pt x="174244" y="2165985"/>
                </a:lnTo>
                <a:lnTo>
                  <a:pt x="191135" y="2129917"/>
                </a:lnTo>
                <a:lnTo>
                  <a:pt x="208026" y="2095500"/>
                </a:lnTo>
                <a:lnTo>
                  <a:pt x="242062" y="2032508"/>
                </a:lnTo>
                <a:lnTo>
                  <a:pt x="267589" y="1990979"/>
                </a:lnTo>
                <a:lnTo>
                  <a:pt x="293243" y="1955546"/>
                </a:lnTo>
                <a:lnTo>
                  <a:pt x="318897" y="1926717"/>
                </a:lnTo>
                <a:lnTo>
                  <a:pt x="351294" y="1901317"/>
                </a:lnTo>
                <a:lnTo>
                  <a:pt x="376555" y="1896364"/>
                </a:lnTo>
                <a:lnTo>
                  <a:pt x="385191" y="1897380"/>
                </a:lnTo>
                <a:lnTo>
                  <a:pt x="422910" y="1912366"/>
                </a:lnTo>
                <a:lnTo>
                  <a:pt x="474472" y="1948688"/>
                </a:lnTo>
                <a:lnTo>
                  <a:pt x="515620" y="1982216"/>
                </a:lnTo>
                <a:lnTo>
                  <a:pt x="535686" y="1997837"/>
                </a:lnTo>
                <a:lnTo>
                  <a:pt x="574421" y="2022348"/>
                </a:lnTo>
                <a:lnTo>
                  <a:pt x="602361" y="2030476"/>
                </a:lnTo>
                <a:lnTo>
                  <a:pt x="602869" y="2030603"/>
                </a:lnTo>
                <a:lnTo>
                  <a:pt x="604012" y="2030603"/>
                </a:lnTo>
                <a:lnTo>
                  <a:pt x="611505" y="2030349"/>
                </a:lnTo>
                <a:lnTo>
                  <a:pt x="613029" y="2030349"/>
                </a:lnTo>
                <a:lnTo>
                  <a:pt x="613664" y="2030095"/>
                </a:lnTo>
                <a:lnTo>
                  <a:pt x="620903" y="2028317"/>
                </a:lnTo>
                <a:lnTo>
                  <a:pt x="621665" y="2028190"/>
                </a:lnTo>
                <a:lnTo>
                  <a:pt x="622427" y="2027809"/>
                </a:lnTo>
                <a:lnTo>
                  <a:pt x="637921" y="2017649"/>
                </a:lnTo>
                <a:lnTo>
                  <a:pt x="638429" y="2017268"/>
                </a:lnTo>
                <a:lnTo>
                  <a:pt x="638937" y="2016760"/>
                </a:lnTo>
                <a:lnTo>
                  <a:pt x="639318" y="2016252"/>
                </a:lnTo>
                <a:lnTo>
                  <a:pt x="643686" y="2010918"/>
                </a:lnTo>
                <a:lnTo>
                  <a:pt x="643902" y="2010664"/>
                </a:lnTo>
                <a:lnTo>
                  <a:pt x="644525" y="2009902"/>
                </a:lnTo>
                <a:lnTo>
                  <a:pt x="645160" y="2009140"/>
                </a:lnTo>
                <a:lnTo>
                  <a:pt x="645668" y="2008378"/>
                </a:lnTo>
                <a:lnTo>
                  <a:pt x="645922" y="2007870"/>
                </a:lnTo>
                <a:lnTo>
                  <a:pt x="646061" y="2007616"/>
                </a:lnTo>
                <a:lnTo>
                  <a:pt x="646747" y="2006473"/>
                </a:lnTo>
                <a:lnTo>
                  <a:pt x="648322" y="2003806"/>
                </a:lnTo>
                <a:lnTo>
                  <a:pt x="649147" y="2002409"/>
                </a:lnTo>
                <a:lnTo>
                  <a:pt x="651256" y="1998853"/>
                </a:lnTo>
                <a:lnTo>
                  <a:pt x="651700" y="1997837"/>
                </a:lnTo>
                <a:lnTo>
                  <a:pt x="652208" y="1996694"/>
                </a:lnTo>
                <a:lnTo>
                  <a:pt x="664972" y="1958594"/>
                </a:lnTo>
                <a:lnTo>
                  <a:pt x="673862" y="1906397"/>
                </a:lnTo>
                <a:lnTo>
                  <a:pt x="677799" y="1866011"/>
                </a:lnTo>
                <a:lnTo>
                  <a:pt x="680593" y="1822196"/>
                </a:lnTo>
                <a:lnTo>
                  <a:pt x="683133" y="1751203"/>
                </a:lnTo>
                <a:lnTo>
                  <a:pt x="684022" y="1702689"/>
                </a:lnTo>
                <a:lnTo>
                  <a:pt x="684784" y="1654175"/>
                </a:lnTo>
                <a:lnTo>
                  <a:pt x="685673" y="1605407"/>
                </a:lnTo>
                <a:lnTo>
                  <a:pt x="686689" y="1558925"/>
                </a:lnTo>
                <a:lnTo>
                  <a:pt x="688365" y="1513586"/>
                </a:lnTo>
                <a:lnTo>
                  <a:pt x="690981" y="1471930"/>
                </a:lnTo>
                <a:lnTo>
                  <a:pt x="692277" y="1454404"/>
                </a:lnTo>
                <a:lnTo>
                  <a:pt x="699135" y="1405382"/>
                </a:lnTo>
                <a:lnTo>
                  <a:pt x="712724" y="1360297"/>
                </a:lnTo>
                <a:lnTo>
                  <a:pt x="733679" y="1322070"/>
                </a:lnTo>
                <a:lnTo>
                  <a:pt x="767207" y="1293114"/>
                </a:lnTo>
                <a:lnTo>
                  <a:pt x="796836" y="1284782"/>
                </a:lnTo>
                <a:lnTo>
                  <a:pt x="794512" y="1312672"/>
                </a:lnTo>
                <a:lnTo>
                  <a:pt x="862190" y="1285621"/>
                </a:lnTo>
                <a:lnTo>
                  <a:pt x="873633" y="1281049"/>
                </a:lnTo>
                <a:close/>
              </a:path>
              <a:path w="875664" h="2402840">
                <a:moveTo>
                  <a:pt x="875284" y="866521"/>
                </a:moveTo>
                <a:lnTo>
                  <a:pt x="861860" y="851281"/>
                </a:lnTo>
                <a:lnTo>
                  <a:pt x="819023" y="802640"/>
                </a:lnTo>
                <a:lnTo>
                  <a:pt x="808482" y="828573"/>
                </a:lnTo>
                <a:lnTo>
                  <a:pt x="761746" y="805815"/>
                </a:lnTo>
                <a:lnTo>
                  <a:pt x="718312" y="776224"/>
                </a:lnTo>
                <a:lnTo>
                  <a:pt x="681482" y="738886"/>
                </a:lnTo>
                <a:lnTo>
                  <a:pt x="652526" y="690880"/>
                </a:lnTo>
                <a:lnTo>
                  <a:pt x="641604" y="649986"/>
                </a:lnTo>
                <a:lnTo>
                  <a:pt x="638302" y="598170"/>
                </a:lnTo>
                <a:lnTo>
                  <a:pt x="638810" y="569976"/>
                </a:lnTo>
                <a:lnTo>
                  <a:pt x="640207" y="540004"/>
                </a:lnTo>
                <a:lnTo>
                  <a:pt x="642175" y="508127"/>
                </a:lnTo>
                <a:lnTo>
                  <a:pt x="644194" y="477012"/>
                </a:lnTo>
                <a:lnTo>
                  <a:pt x="645922" y="446913"/>
                </a:lnTo>
                <a:lnTo>
                  <a:pt x="646938" y="416179"/>
                </a:lnTo>
                <a:lnTo>
                  <a:pt x="646811" y="386207"/>
                </a:lnTo>
                <a:lnTo>
                  <a:pt x="645287" y="357251"/>
                </a:lnTo>
                <a:lnTo>
                  <a:pt x="639064" y="317119"/>
                </a:lnTo>
                <a:lnTo>
                  <a:pt x="620776" y="270764"/>
                </a:lnTo>
                <a:lnTo>
                  <a:pt x="589026" y="236220"/>
                </a:lnTo>
                <a:lnTo>
                  <a:pt x="534416" y="206375"/>
                </a:lnTo>
                <a:lnTo>
                  <a:pt x="483108" y="190373"/>
                </a:lnTo>
                <a:lnTo>
                  <a:pt x="427736" y="178562"/>
                </a:lnTo>
                <a:lnTo>
                  <a:pt x="317246" y="160147"/>
                </a:lnTo>
                <a:lnTo>
                  <a:pt x="291846" y="155321"/>
                </a:lnTo>
                <a:lnTo>
                  <a:pt x="246380" y="143637"/>
                </a:lnTo>
                <a:lnTo>
                  <a:pt x="209042" y="128270"/>
                </a:lnTo>
                <a:lnTo>
                  <a:pt x="160147" y="103632"/>
                </a:lnTo>
                <a:lnTo>
                  <a:pt x="117602" y="78359"/>
                </a:lnTo>
                <a:lnTo>
                  <a:pt x="79883" y="52578"/>
                </a:lnTo>
                <a:lnTo>
                  <a:pt x="33909" y="17653"/>
                </a:lnTo>
                <a:lnTo>
                  <a:pt x="11811" y="0"/>
                </a:lnTo>
                <a:lnTo>
                  <a:pt x="0" y="14986"/>
                </a:lnTo>
                <a:lnTo>
                  <a:pt x="44831" y="50292"/>
                </a:lnTo>
                <a:lnTo>
                  <a:pt x="93726" y="85471"/>
                </a:lnTo>
                <a:lnTo>
                  <a:pt x="135509" y="111633"/>
                </a:lnTo>
                <a:lnTo>
                  <a:pt x="183261" y="137287"/>
                </a:lnTo>
                <a:lnTo>
                  <a:pt x="219329" y="153797"/>
                </a:lnTo>
                <a:lnTo>
                  <a:pt x="262890" y="168148"/>
                </a:lnTo>
                <a:lnTo>
                  <a:pt x="313690" y="178816"/>
                </a:lnTo>
                <a:lnTo>
                  <a:pt x="424561" y="197358"/>
                </a:lnTo>
                <a:lnTo>
                  <a:pt x="452120" y="202819"/>
                </a:lnTo>
                <a:lnTo>
                  <a:pt x="504317" y="216027"/>
                </a:lnTo>
                <a:lnTo>
                  <a:pt x="550037" y="234188"/>
                </a:lnTo>
                <a:lnTo>
                  <a:pt x="585851" y="258318"/>
                </a:lnTo>
                <a:lnTo>
                  <a:pt x="609727" y="290449"/>
                </a:lnTo>
                <a:lnTo>
                  <a:pt x="623062" y="333883"/>
                </a:lnTo>
                <a:lnTo>
                  <a:pt x="627761" y="387223"/>
                </a:lnTo>
                <a:lnTo>
                  <a:pt x="627888" y="416179"/>
                </a:lnTo>
                <a:lnTo>
                  <a:pt x="626872" y="446278"/>
                </a:lnTo>
                <a:lnTo>
                  <a:pt x="625030" y="478028"/>
                </a:lnTo>
                <a:lnTo>
                  <a:pt x="623112" y="509270"/>
                </a:lnTo>
                <a:lnTo>
                  <a:pt x="621284" y="538734"/>
                </a:lnTo>
                <a:lnTo>
                  <a:pt x="619760" y="568960"/>
                </a:lnTo>
                <a:lnTo>
                  <a:pt x="620141" y="625983"/>
                </a:lnTo>
                <a:lnTo>
                  <a:pt x="624713" y="664464"/>
                </a:lnTo>
                <a:lnTo>
                  <a:pt x="644144" y="716661"/>
                </a:lnTo>
                <a:lnTo>
                  <a:pt x="665988" y="750062"/>
                </a:lnTo>
                <a:lnTo>
                  <a:pt x="705866" y="790575"/>
                </a:lnTo>
                <a:lnTo>
                  <a:pt x="751840" y="822071"/>
                </a:lnTo>
                <a:lnTo>
                  <a:pt x="801319" y="846188"/>
                </a:lnTo>
                <a:lnTo>
                  <a:pt x="790321" y="873252"/>
                </a:lnTo>
                <a:lnTo>
                  <a:pt x="875284" y="8665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 descr=""/>
          <p:cNvSpPr txBox="1"/>
          <p:nvPr/>
        </p:nvSpPr>
        <p:spPr>
          <a:xfrm>
            <a:off x="6279007" y="4007865"/>
            <a:ext cx="945515" cy="636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382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latin typeface="Arial"/>
                <a:cs typeface="Arial"/>
              </a:rPr>
              <a:t>Simple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spc="-10">
                <a:latin typeface="Arial"/>
                <a:cs typeface="Arial"/>
              </a:rPr>
              <a:t>average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702563" y="2400300"/>
            <a:ext cx="457200" cy="2936875"/>
          </a:xfrm>
          <a:prstGeom prst="rect">
            <a:avLst/>
          </a:prstGeom>
          <a:solidFill>
            <a:srgbClr val="FFFFFF"/>
          </a:solidFill>
          <a:ln w="15239">
            <a:solidFill>
              <a:srgbClr val="000000"/>
            </a:solidFill>
          </a:ln>
        </p:spPr>
        <p:txBody>
          <a:bodyPr wrap="square" lIns="0" tIns="86360" rIns="0" bIns="0" rtlCol="0" vert="vert270">
            <a:spAutoFit/>
          </a:bodyPr>
          <a:lstStyle/>
          <a:p>
            <a:pPr marL="100330">
              <a:lnSpc>
                <a:spcPct val="100000"/>
              </a:lnSpc>
              <a:spcBef>
                <a:spcPts val="680"/>
              </a:spcBef>
            </a:pPr>
            <a:r>
              <a:rPr dirty="0" sz="1800" b="1">
                <a:latin typeface="Arial"/>
                <a:cs typeface="Arial"/>
              </a:rPr>
              <a:t>Original</a:t>
            </a:r>
            <a:r>
              <a:rPr dirty="0" sz="1800" spc="-55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Training</a:t>
            </a:r>
            <a:r>
              <a:rPr dirty="0" sz="1800" spc="-5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Data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spc="-25" b="1">
                <a:latin typeface="Arial"/>
                <a:cs typeface="Arial"/>
              </a:rPr>
              <a:t>(</a:t>
            </a:r>
            <a:r>
              <a:rPr dirty="0" sz="1800" spc="-25" b="1" i="1">
                <a:latin typeface="Arial"/>
                <a:cs typeface="Arial"/>
              </a:rPr>
              <a:t>T</a:t>
            </a:r>
            <a:r>
              <a:rPr dirty="0" sz="1800" spc="-25" b="1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307340" y="5051552"/>
            <a:ext cx="8134984" cy="1478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63775" marR="4126229" indent="-2794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Training</a:t>
            </a:r>
            <a:r>
              <a:rPr dirty="0" sz="1800" spc="-5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sets</a:t>
            </a:r>
            <a:r>
              <a:rPr dirty="0" sz="1800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with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different</a:t>
            </a:r>
            <a:r>
              <a:rPr dirty="0" sz="1800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patterns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45"/>
              </a:spcBef>
            </a:pPr>
            <a:endParaRPr sz="1800">
              <a:latin typeface="Arial"/>
              <a:cs typeface="Arial"/>
            </a:endParaRPr>
          </a:p>
          <a:p>
            <a:pPr marL="2360930" marR="5080" indent="-2348865">
              <a:lnSpc>
                <a:spcPct val="100000"/>
              </a:lnSpc>
            </a:pP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Feature</a:t>
            </a:r>
            <a:r>
              <a:rPr dirty="0" sz="20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Values</a:t>
            </a:r>
            <a:r>
              <a:rPr dirty="0" sz="20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Alteration:</a:t>
            </a:r>
            <a:r>
              <a:rPr dirty="0" sz="20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Randomly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selects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pattern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alter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some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of </a:t>
            </a:r>
            <a:r>
              <a:rPr dirty="0" sz="2000">
                <a:latin typeface="Arial"/>
                <a:cs typeface="Arial"/>
              </a:rPr>
              <a:t>its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feature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values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with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value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another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one.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9" name="object 49" descr=""/>
          <p:cNvGrpSpPr/>
          <p:nvPr/>
        </p:nvGrpSpPr>
        <p:grpSpPr>
          <a:xfrm>
            <a:off x="2766060" y="2129027"/>
            <a:ext cx="2981325" cy="3220720"/>
            <a:chOff x="2766060" y="2129027"/>
            <a:chExt cx="2981325" cy="3220720"/>
          </a:xfrm>
        </p:grpSpPr>
        <p:sp>
          <p:nvSpPr>
            <p:cNvPr id="50" name="object 50" descr=""/>
            <p:cNvSpPr/>
            <p:nvPr/>
          </p:nvSpPr>
          <p:spPr>
            <a:xfrm>
              <a:off x="4405883" y="2133599"/>
              <a:ext cx="1336675" cy="3211195"/>
            </a:xfrm>
            <a:custGeom>
              <a:avLst/>
              <a:gdLst/>
              <a:ahLst/>
              <a:cxnLst/>
              <a:rect l="l" t="t" r="r" b="b"/>
              <a:pathLst>
                <a:path w="1336675" h="3211195">
                  <a:moveTo>
                    <a:pt x="668274" y="0"/>
                  </a:moveTo>
                  <a:lnTo>
                    <a:pt x="613467" y="5322"/>
                  </a:lnTo>
                  <a:lnTo>
                    <a:pt x="559880" y="21013"/>
                  </a:lnTo>
                  <a:lnTo>
                    <a:pt x="507685" y="46660"/>
                  </a:lnTo>
                  <a:lnTo>
                    <a:pt x="457053" y="81850"/>
                  </a:lnTo>
                  <a:lnTo>
                    <a:pt x="408158" y="126170"/>
                  </a:lnTo>
                  <a:lnTo>
                    <a:pt x="361170" y="179206"/>
                  </a:lnTo>
                  <a:lnTo>
                    <a:pt x="316262" y="240545"/>
                  </a:lnTo>
                  <a:lnTo>
                    <a:pt x="294642" y="274199"/>
                  </a:lnTo>
                  <a:lnTo>
                    <a:pt x="273606" y="309774"/>
                  </a:lnTo>
                  <a:lnTo>
                    <a:pt x="253177" y="347218"/>
                  </a:lnTo>
                  <a:lnTo>
                    <a:pt x="233374" y="386480"/>
                  </a:lnTo>
                  <a:lnTo>
                    <a:pt x="214221" y="427507"/>
                  </a:lnTo>
                  <a:lnTo>
                    <a:pt x="195738" y="470249"/>
                  </a:lnTo>
                  <a:lnTo>
                    <a:pt x="177947" y="514653"/>
                  </a:lnTo>
                  <a:lnTo>
                    <a:pt x="160870" y="560668"/>
                  </a:lnTo>
                  <a:lnTo>
                    <a:pt x="144528" y="608243"/>
                  </a:lnTo>
                  <a:lnTo>
                    <a:pt x="128942" y="657325"/>
                  </a:lnTo>
                  <a:lnTo>
                    <a:pt x="114134" y="707863"/>
                  </a:lnTo>
                  <a:lnTo>
                    <a:pt x="100126" y="759806"/>
                  </a:lnTo>
                  <a:lnTo>
                    <a:pt x="86939" y="813101"/>
                  </a:lnTo>
                  <a:lnTo>
                    <a:pt x="74594" y="867697"/>
                  </a:lnTo>
                  <a:lnTo>
                    <a:pt x="63113" y="923543"/>
                  </a:lnTo>
                  <a:lnTo>
                    <a:pt x="52518" y="980586"/>
                  </a:lnTo>
                  <a:lnTo>
                    <a:pt x="42830" y="1038776"/>
                  </a:lnTo>
                  <a:lnTo>
                    <a:pt x="34070" y="1098060"/>
                  </a:lnTo>
                  <a:lnTo>
                    <a:pt x="26260" y="1158387"/>
                  </a:lnTo>
                  <a:lnTo>
                    <a:pt x="19422" y="1219704"/>
                  </a:lnTo>
                  <a:lnTo>
                    <a:pt x="13577" y="1281962"/>
                  </a:lnTo>
                  <a:lnTo>
                    <a:pt x="8746" y="1345107"/>
                  </a:lnTo>
                  <a:lnTo>
                    <a:pt x="4952" y="1409088"/>
                  </a:lnTo>
                  <a:lnTo>
                    <a:pt x="2215" y="1473854"/>
                  </a:lnTo>
                  <a:lnTo>
                    <a:pt x="557" y="1539353"/>
                  </a:lnTo>
                  <a:lnTo>
                    <a:pt x="0" y="1605533"/>
                  </a:lnTo>
                  <a:lnTo>
                    <a:pt x="557" y="1671714"/>
                  </a:lnTo>
                  <a:lnTo>
                    <a:pt x="2215" y="1737213"/>
                  </a:lnTo>
                  <a:lnTo>
                    <a:pt x="4952" y="1801979"/>
                  </a:lnTo>
                  <a:lnTo>
                    <a:pt x="8746" y="1865960"/>
                  </a:lnTo>
                  <a:lnTo>
                    <a:pt x="13577" y="1929105"/>
                  </a:lnTo>
                  <a:lnTo>
                    <a:pt x="19422" y="1991363"/>
                  </a:lnTo>
                  <a:lnTo>
                    <a:pt x="26260" y="2052680"/>
                  </a:lnTo>
                  <a:lnTo>
                    <a:pt x="34070" y="2113007"/>
                  </a:lnTo>
                  <a:lnTo>
                    <a:pt x="42830" y="2172291"/>
                  </a:lnTo>
                  <a:lnTo>
                    <a:pt x="52518" y="2230481"/>
                  </a:lnTo>
                  <a:lnTo>
                    <a:pt x="63113" y="2287524"/>
                  </a:lnTo>
                  <a:lnTo>
                    <a:pt x="74594" y="2343370"/>
                  </a:lnTo>
                  <a:lnTo>
                    <a:pt x="86939" y="2397966"/>
                  </a:lnTo>
                  <a:lnTo>
                    <a:pt x="100126" y="2451261"/>
                  </a:lnTo>
                  <a:lnTo>
                    <a:pt x="114134" y="2503204"/>
                  </a:lnTo>
                  <a:lnTo>
                    <a:pt x="128942" y="2553742"/>
                  </a:lnTo>
                  <a:lnTo>
                    <a:pt x="144528" y="2602824"/>
                  </a:lnTo>
                  <a:lnTo>
                    <a:pt x="160870" y="2650399"/>
                  </a:lnTo>
                  <a:lnTo>
                    <a:pt x="177947" y="2696414"/>
                  </a:lnTo>
                  <a:lnTo>
                    <a:pt x="195738" y="2740818"/>
                  </a:lnTo>
                  <a:lnTo>
                    <a:pt x="214221" y="2783560"/>
                  </a:lnTo>
                  <a:lnTo>
                    <a:pt x="233374" y="2824587"/>
                  </a:lnTo>
                  <a:lnTo>
                    <a:pt x="253177" y="2863849"/>
                  </a:lnTo>
                  <a:lnTo>
                    <a:pt x="273606" y="2901293"/>
                  </a:lnTo>
                  <a:lnTo>
                    <a:pt x="294642" y="2936868"/>
                  </a:lnTo>
                  <a:lnTo>
                    <a:pt x="316262" y="2970522"/>
                  </a:lnTo>
                  <a:lnTo>
                    <a:pt x="338445" y="3002204"/>
                  </a:lnTo>
                  <a:lnTo>
                    <a:pt x="384415" y="3059443"/>
                  </a:lnTo>
                  <a:lnTo>
                    <a:pt x="432378" y="3108172"/>
                  </a:lnTo>
                  <a:lnTo>
                    <a:pt x="482163" y="3147979"/>
                  </a:lnTo>
                  <a:lnTo>
                    <a:pt x="533597" y="3178449"/>
                  </a:lnTo>
                  <a:lnTo>
                    <a:pt x="586510" y="3199170"/>
                  </a:lnTo>
                  <a:lnTo>
                    <a:pt x="640728" y="3209728"/>
                  </a:lnTo>
                  <a:lnTo>
                    <a:pt x="668274" y="3211068"/>
                  </a:lnTo>
                  <a:lnTo>
                    <a:pt x="695819" y="3209728"/>
                  </a:lnTo>
                  <a:lnTo>
                    <a:pt x="750037" y="3199170"/>
                  </a:lnTo>
                  <a:lnTo>
                    <a:pt x="802950" y="3178449"/>
                  </a:lnTo>
                  <a:lnTo>
                    <a:pt x="854384" y="3147979"/>
                  </a:lnTo>
                  <a:lnTo>
                    <a:pt x="904169" y="3108172"/>
                  </a:lnTo>
                  <a:lnTo>
                    <a:pt x="952132" y="3059443"/>
                  </a:lnTo>
                  <a:lnTo>
                    <a:pt x="998102" y="3002204"/>
                  </a:lnTo>
                  <a:lnTo>
                    <a:pt x="1020285" y="2970522"/>
                  </a:lnTo>
                  <a:lnTo>
                    <a:pt x="1041905" y="2936868"/>
                  </a:lnTo>
                  <a:lnTo>
                    <a:pt x="1062941" y="2901293"/>
                  </a:lnTo>
                  <a:lnTo>
                    <a:pt x="1083370" y="2863849"/>
                  </a:lnTo>
                  <a:lnTo>
                    <a:pt x="1103173" y="2824587"/>
                  </a:lnTo>
                  <a:lnTo>
                    <a:pt x="1122326" y="2783560"/>
                  </a:lnTo>
                  <a:lnTo>
                    <a:pt x="1140809" y="2740818"/>
                  </a:lnTo>
                  <a:lnTo>
                    <a:pt x="1158600" y="2696414"/>
                  </a:lnTo>
                  <a:lnTo>
                    <a:pt x="1175677" y="2650399"/>
                  </a:lnTo>
                  <a:lnTo>
                    <a:pt x="1192019" y="2602824"/>
                  </a:lnTo>
                  <a:lnTo>
                    <a:pt x="1207605" y="2553742"/>
                  </a:lnTo>
                  <a:lnTo>
                    <a:pt x="1222413" y="2503204"/>
                  </a:lnTo>
                  <a:lnTo>
                    <a:pt x="1236421" y="2451261"/>
                  </a:lnTo>
                  <a:lnTo>
                    <a:pt x="1249608" y="2397966"/>
                  </a:lnTo>
                  <a:lnTo>
                    <a:pt x="1261953" y="2343370"/>
                  </a:lnTo>
                  <a:lnTo>
                    <a:pt x="1273434" y="2287524"/>
                  </a:lnTo>
                  <a:lnTo>
                    <a:pt x="1284029" y="2230481"/>
                  </a:lnTo>
                  <a:lnTo>
                    <a:pt x="1293717" y="2172291"/>
                  </a:lnTo>
                  <a:lnTo>
                    <a:pt x="1302477" y="2113007"/>
                  </a:lnTo>
                  <a:lnTo>
                    <a:pt x="1310287" y="2052680"/>
                  </a:lnTo>
                  <a:lnTo>
                    <a:pt x="1317125" y="1991363"/>
                  </a:lnTo>
                  <a:lnTo>
                    <a:pt x="1322970" y="1929105"/>
                  </a:lnTo>
                  <a:lnTo>
                    <a:pt x="1327801" y="1865960"/>
                  </a:lnTo>
                  <a:lnTo>
                    <a:pt x="1331595" y="1801979"/>
                  </a:lnTo>
                  <a:lnTo>
                    <a:pt x="1334332" y="1737213"/>
                  </a:lnTo>
                  <a:lnTo>
                    <a:pt x="1335990" y="1671714"/>
                  </a:lnTo>
                  <a:lnTo>
                    <a:pt x="1336548" y="1605533"/>
                  </a:lnTo>
                  <a:lnTo>
                    <a:pt x="1335990" y="1539353"/>
                  </a:lnTo>
                  <a:lnTo>
                    <a:pt x="1334332" y="1473854"/>
                  </a:lnTo>
                  <a:lnTo>
                    <a:pt x="1331595" y="1409088"/>
                  </a:lnTo>
                  <a:lnTo>
                    <a:pt x="1327801" y="1345107"/>
                  </a:lnTo>
                  <a:lnTo>
                    <a:pt x="1322970" y="1281962"/>
                  </a:lnTo>
                  <a:lnTo>
                    <a:pt x="1317125" y="1219704"/>
                  </a:lnTo>
                  <a:lnTo>
                    <a:pt x="1310287" y="1158387"/>
                  </a:lnTo>
                  <a:lnTo>
                    <a:pt x="1302477" y="1098060"/>
                  </a:lnTo>
                  <a:lnTo>
                    <a:pt x="1293717" y="1038776"/>
                  </a:lnTo>
                  <a:lnTo>
                    <a:pt x="1284029" y="980586"/>
                  </a:lnTo>
                  <a:lnTo>
                    <a:pt x="1273434" y="923543"/>
                  </a:lnTo>
                  <a:lnTo>
                    <a:pt x="1261953" y="867697"/>
                  </a:lnTo>
                  <a:lnTo>
                    <a:pt x="1249608" y="813101"/>
                  </a:lnTo>
                  <a:lnTo>
                    <a:pt x="1236421" y="759806"/>
                  </a:lnTo>
                  <a:lnTo>
                    <a:pt x="1222413" y="707863"/>
                  </a:lnTo>
                  <a:lnTo>
                    <a:pt x="1207605" y="657325"/>
                  </a:lnTo>
                  <a:lnTo>
                    <a:pt x="1192019" y="608243"/>
                  </a:lnTo>
                  <a:lnTo>
                    <a:pt x="1175677" y="560668"/>
                  </a:lnTo>
                  <a:lnTo>
                    <a:pt x="1158600" y="514653"/>
                  </a:lnTo>
                  <a:lnTo>
                    <a:pt x="1140809" y="470249"/>
                  </a:lnTo>
                  <a:lnTo>
                    <a:pt x="1122326" y="427507"/>
                  </a:lnTo>
                  <a:lnTo>
                    <a:pt x="1103173" y="386480"/>
                  </a:lnTo>
                  <a:lnTo>
                    <a:pt x="1083370" y="347218"/>
                  </a:lnTo>
                  <a:lnTo>
                    <a:pt x="1062941" y="309774"/>
                  </a:lnTo>
                  <a:lnTo>
                    <a:pt x="1041905" y="274199"/>
                  </a:lnTo>
                  <a:lnTo>
                    <a:pt x="1020285" y="240545"/>
                  </a:lnTo>
                  <a:lnTo>
                    <a:pt x="998102" y="208863"/>
                  </a:lnTo>
                  <a:lnTo>
                    <a:pt x="952132" y="151624"/>
                  </a:lnTo>
                  <a:lnTo>
                    <a:pt x="904169" y="102895"/>
                  </a:lnTo>
                  <a:lnTo>
                    <a:pt x="854384" y="63088"/>
                  </a:lnTo>
                  <a:lnTo>
                    <a:pt x="802950" y="32618"/>
                  </a:lnTo>
                  <a:lnTo>
                    <a:pt x="750037" y="11897"/>
                  </a:lnTo>
                  <a:lnTo>
                    <a:pt x="695819" y="1339"/>
                  </a:lnTo>
                  <a:lnTo>
                    <a:pt x="668274" y="0"/>
                  </a:lnTo>
                  <a:close/>
                </a:path>
              </a:pathLst>
            </a:custGeom>
            <a:solidFill>
              <a:srgbClr val="00E3A8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4405883" y="2133599"/>
              <a:ext cx="1336675" cy="3211195"/>
            </a:xfrm>
            <a:custGeom>
              <a:avLst/>
              <a:gdLst/>
              <a:ahLst/>
              <a:cxnLst/>
              <a:rect l="l" t="t" r="r" b="b"/>
              <a:pathLst>
                <a:path w="1336675" h="3211195">
                  <a:moveTo>
                    <a:pt x="0" y="1605533"/>
                  </a:moveTo>
                  <a:lnTo>
                    <a:pt x="557" y="1539353"/>
                  </a:lnTo>
                  <a:lnTo>
                    <a:pt x="2215" y="1473854"/>
                  </a:lnTo>
                  <a:lnTo>
                    <a:pt x="4952" y="1409088"/>
                  </a:lnTo>
                  <a:lnTo>
                    <a:pt x="8746" y="1345107"/>
                  </a:lnTo>
                  <a:lnTo>
                    <a:pt x="13577" y="1281962"/>
                  </a:lnTo>
                  <a:lnTo>
                    <a:pt x="19422" y="1219704"/>
                  </a:lnTo>
                  <a:lnTo>
                    <a:pt x="26260" y="1158387"/>
                  </a:lnTo>
                  <a:lnTo>
                    <a:pt x="34070" y="1098060"/>
                  </a:lnTo>
                  <a:lnTo>
                    <a:pt x="42830" y="1038776"/>
                  </a:lnTo>
                  <a:lnTo>
                    <a:pt x="52518" y="980586"/>
                  </a:lnTo>
                  <a:lnTo>
                    <a:pt x="63113" y="923543"/>
                  </a:lnTo>
                  <a:lnTo>
                    <a:pt x="74594" y="867697"/>
                  </a:lnTo>
                  <a:lnTo>
                    <a:pt x="86939" y="813101"/>
                  </a:lnTo>
                  <a:lnTo>
                    <a:pt x="100126" y="759806"/>
                  </a:lnTo>
                  <a:lnTo>
                    <a:pt x="114134" y="707863"/>
                  </a:lnTo>
                  <a:lnTo>
                    <a:pt x="128942" y="657325"/>
                  </a:lnTo>
                  <a:lnTo>
                    <a:pt x="144528" y="608243"/>
                  </a:lnTo>
                  <a:lnTo>
                    <a:pt x="160870" y="560668"/>
                  </a:lnTo>
                  <a:lnTo>
                    <a:pt x="177947" y="514653"/>
                  </a:lnTo>
                  <a:lnTo>
                    <a:pt x="195738" y="470249"/>
                  </a:lnTo>
                  <a:lnTo>
                    <a:pt x="214221" y="427507"/>
                  </a:lnTo>
                  <a:lnTo>
                    <a:pt x="233374" y="386480"/>
                  </a:lnTo>
                  <a:lnTo>
                    <a:pt x="253177" y="347218"/>
                  </a:lnTo>
                  <a:lnTo>
                    <a:pt x="273606" y="309774"/>
                  </a:lnTo>
                  <a:lnTo>
                    <a:pt x="294642" y="274199"/>
                  </a:lnTo>
                  <a:lnTo>
                    <a:pt x="316262" y="240545"/>
                  </a:lnTo>
                  <a:lnTo>
                    <a:pt x="338445" y="208863"/>
                  </a:lnTo>
                  <a:lnTo>
                    <a:pt x="384415" y="151624"/>
                  </a:lnTo>
                  <a:lnTo>
                    <a:pt x="432378" y="102895"/>
                  </a:lnTo>
                  <a:lnTo>
                    <a:pt x="482163" y="63088"/>
                  </a:lnTo>
                  <a:lnTo>
                    <a:pt x="533597" y="32618"/>
                  </a:lnTo>
                  <a:lnTo>
                    <a:pt x="586510" y="11897"/>
                  </a:lnTo>
                  <a:lnTo>
                    <a:pt x="640728" y="1339"/>
                  </a:lnTo>
                  <a:lnTo>
                    <a:pt x="668274" y="0"/>
                  </a:lnTo>
                  <a:lnTo>
                    <a:pt x="695819" y="1339"/>
                  </a:lnTo>
                  <a:lnTo>
                    <a:pt x="750037" y="11897"/>
                  </a:lnTo>
                  <a:lnTo>
                    <a:pt x="802950" y="32618"/>
                  </a:lnTo>
                  <a:lnTo>
                    <a:pt x="854384" y="63088"/>
                  </a:lnTo>
                  <a:lnTo>
                    <a:pt x="904169" y="102895"/>
                  </a:lnTo>
                  <a:lnTo>
                    <a:pt x="952132" y="151624"/>
                  </a:lnTo>
                  <a:lnTo>
                    <a:pt x="998102" y="208863"/>
                  </a:lnTo>
                  <a:lnTo>
                    <a:pt x="1020285" y="240545"/>
                  </a:lnTo>
                  <a:lnTo>
                    <a:pt x="1041905" y="274199"/>
                  </a:lnTo>
                  <a:lnTo>
                    <a:pt x="1062941" y="309774"/>
                  </a:lnTo>
                  <a:lnTo>
                    <a:pt x="1083370" y="347218"/>
                  </a:lnTo>
                  <a:lnTo>
                    <a:pt x="1103173" y="386480"/>
                  </a:lnTo>
                  <a:lnTo>
                    <a:pt x="1122326" y="427507"/>
                  </a:lnTo>
                  <a:lnTo>
                    <a:pt x="1140809" y="470249"/>
                  </a:lnTo>
                  <a:lnTo>
                    <a:pt x="1158600" y="514653"/>
                  </a:lnTo>
                  <a:lnTo>
                    <a:pt x="1175677" y="560668"/>
                  </a:lnTo>
                  <a:lnTo>
                    <a:pt x="1192019" y="608243"/>
                  </a:lnTo>
                  <a:lnTo>
                    <a:pt x="1207605" y="657325"/>
                  </a:lnTo>
                  <a:lnTo>
                    <a:pt x="1222413" y="707863"/>
                  </a:lnTo>
                  <a:lnTo>
                    <a:pt x="1236421" y="759806"/>
                  </a:lnTo>
                  <a:lnTo>
                    <a:pt x="1249608" y="813101"/>
                  </a:lnTo>
                  <a:lnTo>
                    <a:pt x="1261953" y="867697"/>
                  </a:lnTo>
                  <a:lnTo>
                    <a:pt x="1273434" y="923543"/>
                  </a:lnTo>
                  <a:lnTo>
                    <a:pt x="1284029" y="980586"/>
                  </a:lnTo>
                  <a:lnTo>
                    <a:pt x="1293717" y="1038776"/>
                  </a:lnTo>
                  <a:lnTo>
                    <a:pt x="1302477" y="1098060"/>
                  </a:lnTo>
                  <a:lnTo>
                    <a:pt x="1310287" y="1158387"/>
                  </a:lnTo>
                  <a:lnTo>
                    <a:pt x="1317125" y="1219704"/>
                  </a:lnTo>
                  <a:lnTo>
                    <a:pt x="1322970" y="1281962"/>
                  </a:lnTo>
                  <a:lnTo>
                    <a:pt x="1327801" y="1345107"/>
                  </a:lnTo>
                  <a:lnTo>
                    <a:pt x="1331595" y="1409088"/>
                  </a:lnTo>
                  <a:lnTo>
                    <a:pt x="1334332" y="1473854"/>
                  </a:lnTo>
                  <a:lnTo>
                    <a:pt x="1335990" y="1539353"/>
                  </a:lnTo>
                  <a:lnTo>
                    <a:pt x="1336548" y="1605533"/>
                  </a:lnTo>
                  <a:lnTo>
                    <a:pt x="1335990" y="1671714"/>
                  </a:lnTo>
                  <a:lnTo>
                    <a:pt x="1334332" y="1737213"/>
                  </a:lnTo>
                  <a:lnTo>
                    <a:pt x="1331595" y="1801979"/>
                  </a:lnTo>
                  <a:lnTo>
                    <a:pt x="1327801" y="1865960"/>
                  </a:lnTo>
                  <a:lnTo>
                    <a:pt x="1322970" y="1929105"/>
                  </a:lnTo>
                  <a:lnTo>
                    <a:pt x="1317125" y="1991363"/>
                  </a:lnTo>
                  <a:lnTo>
                    <a:pt x="1310287" y="2052680"/>
                  </a:lnTo>
                  <a:lnTo>
                    <a:pt x="1302477" y="2113007"/>
                  </a:lnTo>
                  <a:lnTo>
                    <a:pt x="1293717" y="2172291"/>
                  </a:lnTo>
                  <a:lnTo>
                    <a:pt x="1284029" y="2230481"/>
                  </a:lnTo>
                  <a:lnTo>
                    <a:pt x="1273434" y="2287524"/>
                  </a:lnTo>
                  <a:lnTo>
                    <a:pt x="1261953" y="2343370"/>
                  </a:lnTo>
                  <a:lnTo>
                    <a:pt x="1249608" y="2397966"/>
                  </a:lnTo>
                  <a:lnTo>
                    <a:pt x="1236421" y="2451261"/>
                  </a:lnTo>
                  <a:lnTo>
                    <a:pt x="1222413" y="2503204"/>
                  </a:lnTo>
                  <a:lnTo>
                    <a:pt x="1207605" y="2553742"/>
                  </a:lnTo>
                  <a:lnTo>
                    <a:pt x="1192019" y="2602824"/>
                  </a:lnTo>
                  <a:lnTo>
                    <a:pt x="1175677" y="2650399"/>
                  </a:lnTo>
                  <a:lnTo>
                    <a:pt x="1158600" y="2696414"/>
                  </a:lnTo>
                  <a:lnTo>
                    <a:pt x="1140809" y="2740818"/>
                  </a:lnTo>
                  <a:lnTo>
                    <a:pt x="1122326" y="2783560"/>
                  </a:lnTo>
                  <a:lnTo>
                    <a:pt x="1103173" y="2824587"/>
                  </a:lnTo>
                  <a:lnTo>
                    <a:pt x="1083370" y="2863849"/>
                  </a:lnTo>
                  <a:lnTo>
                    <a:pt x="1062941" y="2901293"/>
                  </a:lnTo>
                  <a:lnTo>
                    <a:pt x="1041905" y="2936868"/>
                  </a:lnTo>
                  <a:lnTo>
                    <a:pt x="1020285" y="2970522"/>
                  </a:lnTo>
                  <a:lnTo>
                    <a:pt x="998102" y="3002204"/>
                  </a:lnTo>
                  <a:lnTo>
                    <a:pt x="952132" y="3059443"/>
                  </a:lnTo>
                  <a:lnTo>
                    <a:pt x="904169" y="3108172"/>
                  </a:lnTo>
                  <a:lnTo>
                    <a:pt x="854384" y="3147979"/>
                  </a:lnTo>
                  <a:lnTo>
                    <a:pt x="802950" y="3178449"/>
                  </a:lnTo>
                  <a:lnTo>
                    <a:pt x="750037" y="3199170"/>
                  </a:lnTo>
                  <a:lnTo>
                    <a:pt x="695819" y="3209728"/>
                  </a:lnTo>
                  <a:lnTo>
                    <a:pt x="668274" y="3211068"/>
                  </a:lnTo>
                  <a:lnTo>
                    <a:pt x="640728" y="3209728"/>
                  </a:lnTo>
                  <a:lnTo>
                    <a:pt x="586510" y="3199170"/>
                  </a:lnTo>
                  <a:lnTo>
                    <a:pt x="533597" y="3178449"/>
                  </a:lnTo>
                  <a:lnTo>
                    <a:pt x="482163" y="3147979"/>
                  </a:lnTo>
                  <a:lnTo>
                    <a:pt x="432378" y="3108172"/>
                  </a:lnTo>
                  <a:lnTo>
                    <a:pt x="384415" y="3059443"/>
                  </a:lnTo>
                  <a:lnTo>
                    <a:pt x="338445" y="3002204"/>
                  </a:lnTo>
                  <a:lnTo>
                    <a:pt x="316262" y="2970522"/>
                  </a:lnTo>
                  <a:lnTo>
                    <a:pt x="294642" y="2936868"/>
                  </a:lnTo>
                  <a:lnTo>
                    <a:pt x="273606" y="2901293"/>
                  </a:lnTo>
                  <a:lnTo>
                    <a:pt x="253177" y="2863849"/>
                  </a:lnTo>
                  <a:lnTo>
                    <a:pt x="233374" y="2824587"/>
                  </a:lnTo>
                  <a:lnTo>
                    <a:pt x="214221" y="2783560"/>
                  </a:lnTo>
                  <a:lnTo>
                    <a:pt x="195738" y="2740818"/>
                  </a:lnTo>
                  <a:lnTo>
                    <a:pt x="177947" y="2696414"/>
                  </a:lnTo>
                  <a:lnTo>
                    <a:pt x="160870" y="2650399"/>
                  </a:lnTo>
                  <a:lnTo>
                    <a:pt x="144528" y="2602824"/>
                  </a:lnTo>
                  <a:lnTo>
                    <a:pt x="128942" y="2553742"/>
                  </a:lnTo>
                  <a:lnTo>
                    <a:pt x="114134" y="2503204"/>
                  </a:lnTo>
                  <a:lnTo>
                    <a:pt x="100126" y="2451261"/>
                  </a:lnTo>
                  <a:lnTo>
                    <a:pt x="86939" y="2397966"/>
                  </a:lnTo>
                  <a:lnTo>
                    <a:pt x="74594" y="2343370"/>
                  </a:lnTo>
                  <a:lnTo>
                    <a:pt x="63113" y="2287524"/>
                  </a:lnTo>
                  <a:lnTo>
                    <a:pt x="52518" y="2230481"/>
                  </a:lnTo>
                  <a:lnTo>
                    <a:pt x="42830" y="2172291"/>
                  </a:lnTo>
                  <a:lnTo>
                    <a:pt x="34070" y="2113007"/>
                  </a:lnTo>
                  <a:lnTo>
                    <a:pt x="26260" y="2052680"/>
                  </a:lnTo>
                  <a:lnTo>
                    <a:pt x="19422" y="1991363"/>
                  </a:lnTo>
                  <a:lnTo>
                    <a:pt x="13577" y="1929105"/>
                  </a:lnTo>
                  <a:lnTo>
                    <a:pt x="8746" y="1865960"/>
                  </a:lnTo>
                  <a:lnTo>
                    <a:pt x="4952" y="1801979"/>
                  </a:lnTo>
                  <a:lnTo>
                    <a:pt x="2215" y="1737213"/>
                  </a:lnTo>
                  <a:lnTo>
                    <a:pt x="557" y="1671714"/>
                  </a:lnTo>
                  <a:lnTo>
                    <a:pt x="0" y="160553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2770632" y="2139695"/>
              <a:ext cx="1371600" cy="3205480"/>
            </a:xfrm>
            <a:custGeom>
              <a:avLst/>
              <a:gdLst/>
              <a:ahLst/>
              <a:cxnLst/>
              <a:rect l="l" t="t" r="r" b="b"/>
              <a:pathLst>
                <a:path w="1371600" h="3205479">
                  <a:moveTo>
                    <a:pt x="685800" y="0"/>
                  </a:moveTo>
                  <a:lnTo>
                    <a:pt x="629559" y="5311"/>
                  </a:lnTo>
                  <a:lnTo>
                    <a:pt x="574570" y="20972"/>
                  </a:lnTo>
                  <a:lnTo>
                    <a:pt x="521008" y="46570"/>
                  </a:lnTo>
                  <a:lnTo>
                    <a:pt x="469050" y="81692"/>
                  </a:lnTo>
                  <a:lnTo>
                    <a:pt x="418873" y="125926"/>
                  </a:lnTo>
                  <a:lnTo>
                    <a:pt x="370654" y="178860"/>
                  </a:lnTo>
                  <a:lnTo>
                    <a:pt x="324568" y="240081"/>
                  </a:lnTo>
                  <a:lnTo>
                    <a:pt x="302381" y="273670"/>
                  </a:lnTo>
                  <a:lnTo>
                    <a:pt x="280793" y="309176"/>
                  </a:lnTo>
                  <a:lnTo>
                    <a:pt x="259828" y="346549"/>
                  </a:lnTo>
                  <a:lnTo>
                    <a:pt x="239506" y="385735"/>
                  </a:lnTo>
                  <a:lnTo>
                    <a:pt x="219850" y="426684"/>
                  </a:lnTo>
                  <a:lnTo>
                    <a:pt x="200882" y="469344"/>
                  </a:lnTo>
                  <a:lnTo>
                    <a:pt x="182624" y="513663"/>
                  </a:lnTo>
                  <a:lnTo>
                    <a:pt x="165098" y="559591"/>
                  </a:lnTo>
                  <a:lnTo>
                    <a:pt x="148327" y="607075"/>
                  </a:lnTo>
                  <a:lnTo>
                    <a:pt x="132331" y="656063"/>
                  </a:lnTo>
                  <a:lnTo>
                    <a:pt x="117135" y="706505"/>
                  </a:lnTo>
                  <a:lnTo>
                    <a:pt x="102758" y="758349"/>
                  </a:lnTo>
                  <a:lnTo>
                    <a:pt x="89225" y="811543"/>
                  </a:lnTo>
                  <a:lnTo>
                    <a:pt x="76555" y="866036"/>
                  </a:lnTo>
                  <a:lnTo>
                    <a:pt x="64773" y="921776"/>
                  </a:lnTo>
                  <a:lnTo>
                    <a:pt x="53899" y="978711"/>
                  </a:lnTo>
                  <a:lnTo>
                    <a:pt x="43956" y="1036791"/>
                  </a:lnTo>
                  <a:lnTo>
                    <a:pt x="34966" y="1095963"/>
                  </a:lnTo>
                  <a:lnTo>
                    <a:pt x="26951" y="1156176"/>
                  </a:lnTo>
                  <a:lnTo>
                    <a:pt x="19933" y="1217378"/>
                  </a:lnTo>
                  <a:lnTo>
                    <a:pt x="13934" y="1279519"/>
                  </a:lnTo>
                  <a:lnTo>
                    <a:pt x="8977" y="1342546"/>
                  </a:lnTo>
                  <a:lnTo>
                    <a:pt x="5082" y="1406407"/>
                  </a:lnTo>
                  <a:lnTo>
                    <a:pt x="2273" y="1471052"/>
                  </a:lnTo>
                  <a:lnTo>
                    <a:pt x="572" y="1536429"/>
                  </a:lnTo>
                  <a:lnTo>
                    <a:pt x="0" y="1602485"/>
                  </a:lnTo>
                  <a:lnTo>
                    <a:pt x="572" y="1668542"/>
                  </a:lnTo>
                  <a:lnTo>
                    <a:pt x="2273" y="1733919"/>
                  </a:lnTo>
                  <a:lnTo>
                    <a:pt x="5082" y="1798564"/>
                  </a:lnTo>
                  <a:lnTo>
                    <a:pt x="8977" y="1862425"/>
                  </a:lnTo>
                  <a:lnTo>
                    <a:pt x="13934" y="1925452"/>
                  </a:lnTo>
                  <a:lnTo>
                    <a:pt x="19933" y="1987593"/>
                  </a:lnTo>
                  <a:lnTo>
                    <a:pt x="26951" y="2048795"/>
                  </a:lnTo>
                  <a:lnTo>
                    <a:pt x="34966" y="2109008"/>
                  </a:lnTo>
                  <a:lnTo>
                    <a:pt x="43956" y="2168180"/>
                  </a:lnTo>
                  <a:lnTo>
                    <a:pt x="53899" y="2226260"/>
                  </a:lnTo>
                  <a:lnTo>
                    <a:pt x="64773" y="2283195"/>
                  </a:lnTo>
                  <a:lnTo>
                    <a:pt x="76555" y="2338935"/>
                  </a:lnTo>
                  <a:lnTo>
                    <a:pt x="89225" y="2393428"/>
                  </a:lnTo>
                  <a:lnTo>
                    <a:pt x="102758" y="2446622"/>
                  </a:lnTo>
                  <a:lnTo>
                    <a:pt x="117135" y="2498466"/>
                  </a:lnTo>
                  <a:lnTo>
                    <a:pt x="132331" y="2548908"/>
                  </a:lnTo>
                  <a:lnTo>
                    <a:pt x="148327" y="2597896"/>
                  </a:lnTo>
                  <a:lnTo>
                    <a:pt x="165098" y="2645380"/>
                  </a:lnTo>
                  <a:lnTo>
                    <a:pt x="182624" y="2691308"/>
                  </a:lnTo>
                  <a:lnTo>
                    <a:pt x="200882" y="2735627"/>
                  </a:lnTo>
                  <a:lnTo>
                    <a:pt x="219850" y="2778287"/>
                  </a:lnTo>
                  <a:lnTo>
                    <a:pt x="239506" y="2819236"/>
                  </a:lnTo>
                  <a:lnTo>
                    <a:pt x="259828" y="2858422"/>
                  </a:lnTo>
                  <a:lnTo>
                    <a:pt x="280793" y="2895795"/>
                  </a:lnTo>
                  <a:lnTo>
                    <a:pt x="302381" y="2931301"/>
                  </a:lnTo>
                  <a:lnTo>
                    <a:pt x="324568" y="2964890"/>
                  </a:lnTo>
                  <a:lnTo>
                    <a:pt x="347333" y="2996511"/>
                  </a:lnTo>
                  <a:lnTo>
                    <a:pt x="394508" y="3053640"/>
                  </a:lnTo>
                  <a:lnTo>
                    <a:pt x="443728" y="3102275"/>
                  </a:lnTo>
                  <a:lnTo>
                    <a:pt x="494817" y="3142005"/>
                  </a:lnTo>
                  <a:lnTo>
                    <a:pt x="547599" y="3172416"/>
                  </a:lnTo>
                  <a:lnTo>
                    <a:pt x="601897" y="3193097"/>
                  </a:lnTo>
                  <a:lnTo>
                    <a:pt x="657534" y="3203635"/>
                  </a:lnTo>
                  <a:lnTo>
                    <a:pt x="685800" y="3204972"/>
                  </a:lnTo>
                  <a:lnTo>
                    <a:pt x="714065" y="3203635"/>
                  </a:lnTo>
                  <a:lnTo>
                    <a:pt x="769702" y="3193097"/>
                  </a:lnTo>
                  <a:lnTo>
                    <a:pt x="824000" y="3172416"/>
                  </a:lnTo>
                  <a:lnTo>
                    <a:pt x="876782" y="3142005"/>
                  </a:lnTo>
                  <a:lnTo>
                    <a:pt x="927871" y="3102275"/>
                  </a:lnTo>
                  <a:lnTo>
                    <a:pt x="977091" y="3053640"/>
                  </a:lnTo>
                  <a:lnTo>
                    <a:pt x="1024266" y="2996511"/>
                  </a:lnTo>
                  <a:lnTo>
                    <a:pt x="1047031" y="2964890"/>
                  </a:lnTo>
                  <a:lnTo>
                    <a:pt x="1069218" y="2931301"/>
                  </a:lnTo>
                  <a:lnTo>
                    <a:pt x="1090806" y="2895795"/>
                  </a:lnTo>
                  <a:lnTo>
                    <a:pt x="1111771" y="2858422"/>
                  </a:lnTo>
                  <a:lnTo>
                    <a:pt x="1132093" y="2819236"/>
                  </a:lnTo>
                  <a:lnTo>
                    <a:pt x="1151749" y="2778287"/>
                  </a:lnTo>
                  <a:lnTo>
                    <a:pt x="1170717" y="2735627"/>
                  </a:lnTo>
                  <a:lnTo>
                    <a:pt x="1188975" y="2691308"/>
                  </a:lnTo>
                  <a:lnTo>
                    <a:pt x="1206501" y="2645380"/>
                  </a:lnTo>
                  <a:lnTo>
                    <a:pt x="1223272" y="2597896"/>
                  </a:lnTo>
                  <a:lnTo>
                    <a:pt x="1239268" y="2548908"/>
                  </a:lnTo>
                  <a:lnTo>
                    <a:pt x="1254464" y="2498466"/>
                  </a:lnTo>
                  <a:lnTo>
                    <a:pt x="1268841" y="2446622"/>
                  </a:lnTo>
                  <a:lnTo>
                    <a:pt x="1282374" y="2393428"/>
                  </a:lnTo>
                  <a:lnTo>
                    <a:pt x="1295044" y="2338935"/>
                  </a:lnTo>
                  <a:lnTo>
                    <a:pt x="1306826" y="2283195"/>
                  </a:lnTo>
                  <a:lnTo>
                    <a:pt x="1317700" y="2226260"/>
                  </a:lnTo>
                  <a:lnTo>
                    <a:pt x="1327643" y="2168180"/>
                  </a:lnTo>
                  <a:lnTo>
                    <a:pt x="1336633" y="2109008"/>
                  </a:lnTo>
                  <a:lnTo>
                    <a:pt x="1344648" y="2048795"/>
                  </a:lnTo>
                  <a:lnTo>
                    <a:pt x="1351666" y="1987593"/>
                  </a:lnTo>
                  <a:lnTo>
                    <a:pt x="1357665" y="1925452"/>
                  </a:lnTo>
                  <a:lnTo>
                    <a:pt x="1362622" y="1862425"/>
                  </a:lnTo>
                  <a:lnTo>
                    <a:pt x="1366517" y="1798564"/>
                  </a:lnTo>
                  <a:lnTo>
                    <a:pt x="1369326" y="1733919"/>
                  </a:lnTo>
                  <a:lnTo>
                    <a:pt x="1371027" y="1668542"/>
                  </a:lnTo>
                  <a:lnTo>
                    <a:pt x="1371600" y="1602485"/>
                  </a:lnTo>
                  <a:lnTo>
                    <a:pt x="1371027" y="1536429"/>
                  </a:lnTo>
                  <a:lnTo>
                    <a:pt x="1369326" y="1471052"/>
                  </a:lnTo>
                  <a:lnTo>
                    <a:pt x="1366517" y="1406407"/>
                  </a:lnTo>
                  <a:lnTo>
                    <a:pt x="1362622" y="1342546"/>
                  </a:lnTo>
                  <a:lnTo>
                    <a:pt x="1357665" y="1279519"/>
                  </a:lnTo>
                  <a:lnTo>
                    <a:pt x="1351666" y="1217378"/>
                  </a:lnTo>
                  <a:lnTo>
                    <a:pt x="1344648" y="1156176"/>
                  </a:lnTo>
                  <a:lnTo>
                    <a:pt x="1336633" y="1095963"/>
                  </a:lnTo>
                  <a:lnTo>
                    <a:pt x="1327643" y="1036791"/>
                  </a:lnTo>
                  <a:lnTo>
                    <a:pt x="1317700" y="978711"/>
                  </a:lnTo>
                  <a:lnTo>
                    <a:pt x="1306826" y="921776"/>
                  </a:lnTo>
                  <a:lnTo>
                    <a:pt x="1295044" y="866036"/>
                  </a:lnTo>
                  <a:lnTo>
                    <a:pt x="1282374" y="811543"/>
                  </a:lnTo>
                  <a:lnTo>
                    <a:pt x="1268841" y="758349"/>
                  </a:lnTo>
                  <a:lnTo>
                    <a:pt x="1254464" y="706505"/>
                  </a:lnTo>
                  <a:lnTo>
                    <a:pt x="1239268" y="656063"/>
                  </a:lnTo>
                  <a:lnTo>
                    <a:pt x="1223272" y="607075"/>
                  </a:lnTo>
                  <a:lnTo>
                    <a:pt x="1206501" y="559591"/>
                  </a:lnTo>
                  <a:lnTo>
                    <a:pt x="1188975" y="513663"/>
                  </a:lnTo>
                  <a:lnTo>
                    <a:pt x="1170717" y="469344"/>
                  </a:lnTo>
                  <a:lnTo>
                    <a:pt x="1151749" y="426684"/>
                  </a:lnTo>
                  <a:lnTo>
                    <a:pt x="1132093" y="385735"/>
                  </a:lnTo>
                  <a:lnTo>
                    <a:pt x="1111771" y="346549"/>
                  </a:lnTo>
                  <a:lnTo>
                    <a:pt x="1090806" y="309176"/>
                  </a:lnTo>
                  <a:lnTo>
                    <a:pt x="1069218" y="273670"/>
                  </a:lnTo>
                  <a:lnTo>
                    <a:pt x="1047031" y="240081"/>
                  </a:lnTo>
                  <a:lnTo>
                    <a:pt x="1024266" y="208460"/>
                  </a:lnTo>
                  <a:lnTo>
                    <a:pt x="977091" y="151331"/>
                  </a:lnTo>
                  <a:lnTo>
                    <a:pt x="927871" y="102696"/>
                  </a:lnTo>
                  <a:lnTo>
                    <a:pt x="876782" y="62966"/>
                  </a:lnTo>
                  <a:lnTo>
                    <a:pt x="824000" y="32555"/>
                  </a:lnTo>
                  <a:lnTo>
                    <a:pt x="769702" y="11874"/>
                  </a:lnTo>
                  <a:lnTo>
                    <a:pt x="714065" y="1336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00E3A8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2770632" y="2139695"/>
              <a:ext cx="1371600" cy="3205480"/>
            </a:xfrm>
            <a:custGeom>
              <a:avLst/>
              <a:gdLst/>
              <a:ahLst/>
              <a:cxnLst/>
              <a:rect l="l" t="t" r="r" b="b"/>
              <a:pathLst>
                <a:path w="1371600" h="3205479">
                  <a:moveTo>
                    <a:pt x="0" y="1602485"/>
                  </a:moveTo>
                  <a:lnTo>
                    <a:pt x="572" y="1536429"/>
                  </a:lnTo>
                  <a:lnTo>
                    <a:pt x="2273" y="1471052"/>
                  </a:lnTo>
                  <a:lnTo>
                    <a:pt x="5082" y="1406407"/>
                  </a:lnTo>
                  <a:lnTo>
                    <a:pt x="8977" y="1342546"/>
                  </a:lnTo>
                  <a:lnTo>
                    <a:pt x="13934" y="1279519"/>
                  </a:lnTo>
                  <a:lnTo>
                    <a:pt x="19933" y="1217378"/>
                  </a:lnTo>
                  <a:lnTo>
                    <a:pt x="26951" y="1156176"/>
                  </a:lnTo>
                  <a:lnTo>
                    <a:pt x="34966" y="1095963"/>
                  </a:lnTo>
                  <a:lnTo>
                    <a:pt x="43956" y="1036791"/>
                  </a:lnTo>
                  <a:lnTo>
                    <a:pt x="53899" y="978711"/>
                  </a:lnTo>
                  <a:lnTo>
                    <a:pt x="64773" y="921776"/>
                  </a:lnTo>
                  <a:lnTo>
                    <a:pt x="76555" y="866036"/>
                  </a:lnTo>
                  <a:lnTo>
                    <a:pt x="89225" y="811543"/>
                  </a:lnTo>
                  <a:lnTo>
                    <a:pt x="102758" y="758349"/>
                  </a:lnTo>
                  <a:lnTo>
                    <a:pt x="117135" y="706505"/>
                  </a:lnTo>
                  <a:lnTo>
                    <a:pt x="132331" y="656063"/>
                  </a:lnTo>
                  <a:lnTo>
                    <a:pt x="148327" y="607075"/>
                  </a:lnTo>
                  <a:lnTo>
                    <a:pt x="165098" y="559591"/>
                  </a:lnTo>
                  <a:lnTo>
                    <a:pt x="182624" y="513663"/>
                  </a:lnTo>
                  <a:lnTo>
                    <a:pt x="200882" y="469344"/>
                  </a:lnTo>
                  <a:lnTo>
                    <a:pt x="219850" y="426684"/>
                  </a:lnTo>
                  <a:lnTo>
                    <a:pt x="239506" y="385735"/>
                  </a:lnTo>
                  <a:lnTo>
                    <a:pt x="259828" y="346549"/>
                  </a:lnTo>
                  <a:lnTo>
                    <a:pt x="280793" y="309176"/>
                  </a:lnTo>
                  <a:lnTo>
                    <a:pt x="302381" y="273670"/>
                  </a:lnTo>
                  <a:lnTo>
                    <a:pt x="324568" y="240081"/>
                  </a:lnTo>
                  <a:lnTo>
                    <a:pt x="347333" y="208460"/>
                  </a:lnTo>
                  <a:lnTo>
                    <a:pt x="394508" y="151331"/>
                  </a:lnTo>
                  <a:lnTo>
                    <a:pt x="443728" y="102696"/>
                  </a:lnTo>
                  <a:lnTo>
                    <a:pt x="494817" y="62966"/>
                  </a:lnTo>
                  <a:lnTo>
                    <a:pt x="547599" y="32555"/>
                  </a:lnTo>
                  <a:lnTo>
                    <a:pt x="601897" y="11874"/>
                  </a:lnTo>
                  <a:lnTo>
                    <a:pt x="657534" y="1336"/>
                  </a:lnTo>
                  <a:lnTo>
                    <a:pt x="685800" y="0"/>
                  </a:lnTo>
                  <a:lnTo>
                    <a:pt x="714065" y="1336"/>
                  </a:lnTo>
                  <a:lnTo>
                    <a:pt x="769702" y="11874"/>
                  </a:lnTo>
                  <a:lnTo>
                    <a:pt x="824000" y="32555"/>
                  </a:lnTo>
                  <a:lnTo>
                    <a:pt x="876782" y="62966"/>
                  </a:lnTo>
                  <a:lnTo>
                    <a:pt x="927871" y="102696"/>
                  </a:lnTo>
                  <a:lnTo>
                    <a:pt x="977091" y="151331"/>
                  </a:lnTo>
                  <a:lnTo>
                    <a:pt x="1024266" y="208460"/>
                  </a:lnTo>
                  <a:lnTo>
                    <a:pt x="1047031" y="240081"/>
                  </a:lnTo>
                  <a:lnTo>
                    <a:pt x="1069218" y="273670"/>
                  </a:lnTo>
                  <a:lnTo>
                    <a:pt x="1090806" y="309176"/>
                  </a:lnTo>
                  <a:lnTo>
                    <a:pt x="1111771" y="346549"/>
                  </a:lnTo>
                  <a:lnTo>
                    <a:pt x="1132093" y="385735"/>
                  </a:lnTo>
                  <a:lnTo>
                    <a:pt x="1151749" y="426684"/>
                  </a:lnTo>
                  <a:lnTo>
                    <a:pt x="1170717" y="469344"/>
                  </a:lnTo>
                  <a:lnTo>
                    <a:pt x="1188975" y="513663"/>
                  </a:lnTo>
                  <a:lnTo>
                    <a:pt x="1206501" y="559591"/>
                  </a:lnTo>
                  <a:lnTo>
                    <a:pt x="1223272" y="607075"/>
                  </a:lnTo>
                  <a:lnTo>
                    <a:pt x="1239268" y="656063"/>
                  </a:lnTo>
                  <a:lnTo>
                    <a:pt x="1254464" y="706505"/>
                  </a:lnTo>
                  <a:lnTo>
                    <a:pt x="1268841" y="758349"/>
                  </a:lnTo>
                  <a:lnTo>
                    <a:pt x="1282374" y="811543"/>
                  </a:lnTo>
                  <a:lnTo>
                    <a:pt x="1295044" y="866036"/>
                  </a:lnTo>
                  <a:lnTo>
                    <a:pt x="1306826" y="921776"/>
                  </a:lnTo>
                  <a:lnTo>
                    <a:pt x="1317700" y="978711"/>
                  </a:lnTo>
                  <a:lnTo>
                    <a:pt x="1327643" y="1036791"/>
                  </a:lnTo>
                  <a:lnTo>
                    <a:pt x="1336633" y="1095963"/>
                  </a:lnTo>
                  <a:lnTo>
                    <a:pt x="1344648" y="1156176"/>
                  </a:lnTo>
                  <a:lnTo>
                    <a:pt x="1351666" y="1217378"/>
                  </a:lnTo>
                  <a:lnTo>
                    <a:pt x="1357665" y="1279519"/>
                  </a:lnTo>
                  <a:lnTo>
                    <a:pt x="1362622" y="1342546"/>
                  </a:lnTo>
                  <a:lnTo>
                    <a:pt x="1366517" y="1406407"/>
                  </a:lnTo>
                  <a:lnTo>
                    <a:pt x="1369326" y="1471052"/>
                  </a:lnTo>
                  <a:lnTo>
                    <a:pt x="1371027" y="1536429"/>
                  </a:lnTo>
                  <a:lnTo>
                    <a:pt x="1371600" y="1602485"/>
                  </a:lnTo>
                  <a:lnTo>
                    <a:pt x="1371027" y="1668542"/>
                  </a:lnTo>
                  <a:lnTo>
                    <a:pt x="1369326" y="1733919"/>
                  </a:lnTo>
                  <a:lnTo>
                    <a:pt x="1366517" y="1798564"/>
                  </a:lnTo>
                  <a:lnTo>
                    <a:pt x="1362622" y="1862425"/>
                  </a:lnTo>
                  <a:lnTo>
                    <a:pt x="1357665" y="1925452"/>
                  </a:lnTo>
                  <a:lnTo>
                    <a:pt x="1351666" y="1987593"/>
                  </a:lnTo>
                  <a:lnTo>
                    <a:pt x="1344648" y="2048795"/>
                  </a:lnTo>
                  <a:lnTo>
                    <a:pt x="1336633" y="2109008"/>
                  </a:lnTo>
                  <a:lnTo>
                    <a:pt x="1327643" y="2168180"/>
                  </a:lnTo>
                  <a:lnTo>
                    <a:pt x="1317700" y="2226260"/>
                  </a:lnTo>
                  <a:lnTo>
                    <a:pt x="1306826" y="2283195"/>
                  </a:lnTo>
                  <a:lnTo>
                    <a:pt x="1295044" y="2338935"/>
                  </a:lnTo>
                  <a:lnTo>
                    <a:pt x="1282374" y="2393428"/>
                  </a:lnTo>
                  <a:lnTo>
                    <a:pt x="1268841" y="2446622"/>
                  </a:lnTo>
                  <a:lnTo>
                    <a:pt x="1254464" y="2498466"/>
                  </a:lnTo>
                  <a:lnTo>
                    <a:pt x="1239268" y="2548908"/>
                  </a:lnTo>
                  <a:lnTo>
                    <a:pt x="1223272" y="2597896"/>
                  </a:lnTo>
                  <a:lnTo>
                    <a:pt x="1206501" y="2645380"/>
                  </a:lnTo>
                  <a:lnTo>
                    <a:pt x="1188975" y="2691308"/>
                  </a:lnTo>
                  <a:lnTo>
                    <a:pt x="1170717" y="2735627"/>
                  </a:lnTo>
                  <a:lnTo>
                    <a:pt x="1151749" y="2778287"/>
                  </a:lnTo>
                  <a:lnTo>
                    <a:pt x="1132093" y="2819236"/>
                  </a:lnTo>
                  <a:lnTo>
                    <a:pt x="1111771" y="2858422"/>
                  </a:lnTo>
                  <a:lnTo>
                    <a:pt x="1090806" y="2895795"/>
                  </a:lnTo>
                  <a:lnTo>
                    <a:pt x="1069218" y="2931301"/>
                  </a:lnTo>
                  <a:lnTo>
                    <a:pt x="1047031" y="2964890"/>
                  </a:lnTo>
                  <a:lnTo>
                    <a:pt x="1024266" y="2996511"/>
                  </a:lnTo>
                  <a:lnTo>
                    <a:pt x="977091" y="3053640"/>
                  </a:lnTo>
                  <a:lnTo>
                    <a:pt x="927871" y="3102275"/>
                  </a:lnTo>
                  <a:lnTo>
                    <a:pt x="876782" y="3142005"/>
                  </a:lnTo>
                  <a:lnTo>
                    <a:pt x="824000" y="3172416"/>
                  </a:lnTo>
                  <a:lnTo>
                    <a:pt x="769702" y="3193097"/>
                  </a:lnTo>
                  <a:lnTo>
                    <a:pt x="714065" y="3203635"/>
                  </a:lnTo>
                  <a:lnTo>
                    <a:pt x="685800" y="3204972"/>
                  </a:lnTo>
                  <a:lnTo>
                    <a:pt x="657534" y="3203635"/>
                  </a:lnTo>
                  <a:lnTo>
                    <a:pt x="601897" y="3193097"/>
                  </a:lnTo>
                  <a:lnTo>
                    <a:pt x="547599" y="3172416"/>
                  </a:lnTo>
                  <a:lnTo>
                    <a:pt x="494817" y="3142005"/>
                  </a:lnTo>
                  <a:lnTo>
                    <a:pt x="443728" y="3102275"/>
                  </a:lnTo>
                  <a:lnTo>
                    <a:pt x="394508" y="3053640"/>
                  </a:lnTo>
                  <a:lnTo>
                    <a:pt x="347333" y="2996511"/>
                  </a:lnTo>
                  <a:lnTo>
                    <a:pt x="324568" y="2964890"/>
                  </a:lnTo>
                  <a:lnTo>
                    <a:pt x="302381" y="2931301"/>
                  </a:lnTo>
                  <a:lnTo>
                    <a:pt x="280793" y="2895795"/>
                  </a:lnTo>
                  <a:lnTo>
                    <a:pt x="259828" y="2858422"/>
                  </a:lnTo>
                  <a:lnTo>
                    <a:pt x="239506" y="2819236"/>
                  </a:lnTo>
                  <a:lnTo>
                    <a:pt x="219850" y="2778287"/>
                  </a:lnTo>
                  <a:lnTo>
                    <a:pt x="200882" y="2735627"/>
                  </a:lnTo>
                  <a:lnTo>
                    <a:pt x="182624" y="2691308"/>
                  </a:lnTo>
                  <a:lnTo>
                    <a:pt x="165098" y="2645380"/>
                  </a:lnTo>
                  <a:lnTo>
                    <a:pt x="148327" y="2597896"/>
                  </a:lnTo>
                  <a:lnTo>
                    <a:pt x="132331" y="2548908"/>
                  </a:lnTo>
                  <a:lnTo>
                    <a:pt x="117135" y="2498466"/>
                  </a:lnTo>
                  <a:lnTo>
                    <a:pt x="102758" y="2446622"/>
                  </a:lnTo>
                  <a:lnTo>
                    <a:pt x="89225" y="2393428"/>
                  </a:lnTo>
                  <a:lnTo>
                    <a:pt x="76555" y="2338935"/>
                  </a:lnTo>
                  <a:lnTo>
                    <a:pt x="64773" y="2283195"/>
                  </a:lnTo>
                  <a:lnTo>
                    <a:pt x="53899" y="2226260"/>
                  </a:lnTo>
                  <a:lnTo>
                    <a:pt x="43956" y="2168180"/>
                  </a:lnTo>
                  <a:lnTo>
                    <a:pt x="34966" y="2109008"/>
                  </a:lnTo>
                  <a:lnTo>
                    <a:pt x="26951" y="2048795"/>
                  </a:lnTo>
                  <a:lnTo>
                    <a:pt x="19933" y="1987593"/>
                  </a:lnTo>
                  <a:lnTo>
                    <a:pt x="13934" y="1925452"/>
                  </a:lnTo>
                  <a:lnTo>
                    <a:pt x="8977" y="1862425"/>
                  </a:lnTo>
                  <a:lnTo>
                    <a:pt x="5082" y="1798564"/>
                  </a:lnTo>
                  <a:lnTo>
                    <a:pt x="2273" y="1733919"/>
                  </a:lnTo>
                  <a:lnTo>
                    <a:pt x="572" y="1668542"/>
                  </a:lnTo>
                  <a:lnTo>
                    <a:pt x="0" y="160248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 descr=""/>
          <p:cNvSpPr txBox="1"/>
          <p:nvPr/>
        </p:nvSpPr>
        <p:spPr>
          <a:xfrm>
            <a:off x="764540" y="760813"/>
            <a:ext cx="8171815" cy="995044"/>
          </a:xfrm>
          <a:prstGeom prst="rect">
            <a:avLst/>
          </a:prstGeom>
        </p:spPr>
        <p:txBody>
          <a:bodyPr wrap="square" lIns="0" tIns="140970" rIns="0" bIns="0" rtlCol="0" vert="horz">
            <a:spAutoFit/>
          </a:bodyPr>
          <a:lstStyle/>
          <a:p>
            <a:pPr marL="4758055">
              <a:lnSpc>
                <a:spcPct val="100000"/>
              </a:lnSpc>
              <a:spcBef>
                <a:spcPts val="1110"/>
              </a:spcBef>
            </a:pPr>
            <a:r>
              <a:rPr dirty="0" sz="1600" b="1">
                <a:solidFill>
                  <a:srgbClr val="333399"/>
                </a:solidFill>
                <a:latin typeface="Arial"/>
                <a:cs typeface="Arial"/>
              </a:rPr>
              <a:t>(M.A.H.</a:t>
            </a:r>
            <a:r>
              <a:rPr dirty="0" sz="1600" spc="1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333399"/>
                </a:solidFill>
                <a:latin typeface="Arial"/>
                <a:cs typeface="Arial"/>
              </a:rPr>
              <a:t>Akhand</a:t>
            </a:r>
            <a:r>
              <a:rPr dirty="0" sz="1600" spc="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333399"/>
                </a:solidFill>
                <a:latin typeface="Arial"/>
                <a:cs typeface="Arial"/>
              </a:rPr>
              <a:t>&amp;</a:t>
            </a:r>
            <a:r>
              <a:rPr dirty="0" sz="1600" spc="-3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333399"/>
                </a:solidFill>
                <a:latin typeface="Arial"/>
                <a:cs typeface="Arial"/>
              </a:rPr>
              <a:t>K.</a:t>
            </a:r>
            <a:r>
              <a:rPr dirty="0" sz="1600" spc="-4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333399"/>
                </a:solidFill>
                <a:latin typeface="Arial"/>
                <a:cs typeface="Arial"/>
              </a:rPr>
              <a:t>Murase,</a:t>
            </a:r>
            <a:r>
              <a:rPr dirty="0" sz="1600" spc="-2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333399"/>
                </a:solidFill>
                <a:latin typeface="Arial"/>
                <a:cs typeface="Arial"/>
              </a:rPr>
              <a:t>2012)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980"/>
              </a:spcBef>
            </a:pPr>
            <a:r>
              <a:rPr dirty="0" sz="1550">
                <a:latin typeface="Arial"/>
                <a:cs typeface="Arial"/>
              </a:rPr>
              <a:t>M.</a:t>
            </a:r>
            <a:r>
              <a:rPr dirty="0" sz="1550" spc="-11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A.</a:t>
            </a:r>
            <a:r>
              <a:rPr dirty="0" sz="1550" spc="-8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H.</a:t>
            </a:r>
            <a:r>
              <a:rPr dirty="0" sz="1550" spc="-10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Akhand,</a:t>
            </a:r>
            <a:r>
              <a:rPr dirty="0" sz="1550" spc="-5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and</a:t>
            </a:r>
            <a:r>
              <a:rPr dirty="0" sz="1550" spc="-4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K.</a:t>
            </a:r>
            <a:r>
              <a:rPr dirty="0" sz="1550" spc="-4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Murase</a:t>
            </a:r>
            <a:r>
              <a:rPr dirty="0" sz="1550" spc="-4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,</a:t>
            </a:r>
            <a:r>
              <a:rPr dirty="0" sz="1550" spc="-40"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00FF"/>
                </a:solidFill>
                <a:latin typeface="Arial"/>
                <a:cs typeface="Arial"/>
              </a:rPr>
              <a:t>“Ensembles</a:t>
            </a:r>
            <a:r>
              <a:rPr dirty="0" sz="155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155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00FF"/>
                </a:solidFill>
                <a:latin typeface="Arial"/>
                <a:cs typeface="Arial"/>
              </a:rPr>
              <a:t>Neural</a:t>
            </a:r>
            <a:r>
              <a:rPr dirty="0" sz="155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00FF"/>
                </a:solidFill>
                <a:latin typeface="Arial"/>
                <a:cs typeface="Arial"/>
              </a:rPr>
              <a:t>Networks</a:t>
            </a:r>
            <a:r>
              <a:rPr dirty="0" sz="155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00FF"/>
                </a:solidFill>
                <a:latin typeface="Arial"/>
                <a:cs typeface="Arial"/>
              </a:rPr>
              <a:t>based</a:t>
            </a:r>
            <a:r>
              <a:rPr dirty="0" sz="155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00FF"/>
                </a:solidFill>
                <a:latin typeface="Arial"/>
                <a:cs typeface="Arial"/>
              </a:rPr>
              <a:t>on</a:t>
            </a:r>
            <a:r>
              <a:rPr dirty="0" sz="155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1550" spc="-10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00FF"/>
                </a:solidFill>
                <a:latin typeface="Arial"/>
                <a:cs typeface="Arial"/>
              </a:rPr>
              <a:t>Alteration</a:t>
            </a:r>
            <a:r>
              <a:rPr dirty="0" sz="155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550" spc="-25">
                <a:solidFill>
                  <a:srgbClr val="0000FF"/>
                </a:solidFill>
                <a:latin typeface="Arial"/>
                <a:cs typeface="Arial"/>
              </a:rPr>
              <a:t>of </a:t>
            </a:r>
            <a:r>
              <a:rPr dirty="0" sz="1550">
                <a:solidFill>
                  <a:srgbClr val="0000FF"/>
                </a:solidFill>
                <a:latin typeface="Arial"/>
                <a:cs typeface="Arial"/>
              </a:rPr>
              <a:t>Input</a:t>
            </a:r>
            <a:r>
              <a:rPr dirty="0" sz="155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00FF"/>
                </a:solidFill>
                <a:latin typeface="Arial"/>
                <a:cs typeface="Arial"/>
              </a:rPr>
              <a:t>Feature</a:t>
            </a:r>
            <a:r>
              <a:rPr dirty="0" sz="155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550" spc="-20">
                <a:solidFill>
                  <a:srgbClr val="0000FF"/>
                </a:solidFill>
                <a:latin typeface="Arial"/>
                <a:cs typeface="Arial"/>
              </a:rPr>
              <a:t>Values</a:t>
            </a:r>
            <a:r>
              <a:rPr dirty="0" sz="155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00FF"/>
                </a:solidFill>
                <a:latin typeface="Arial"/>
                <a:cs typeface="Arial"/>
              </a:rPr>
              <a:t>”</a:t>
            </a:r>
            <a:r>
              <a:rPr dirty="0" sz="155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550" i="1">
                <a:latin typeface="Arial"/>
                <a:cs typeface="Arial"/>
              </a:rPr>
              <a:t>International</a:t>
            </a:r>
            <a:r>
              <a:rPr dirty="0" sz="1550" spc="-60" i="1">
                <a:latin typeface="Arial"/>
                <a:cs typeface="Arial"/>
              </a:rPr>
              <a:t> </a:t>
            </a:r>
            <a:r>
              <a:rPr dirty="0" sz="1550" i="1">
                <a:latin typeface="Arial"/>
                <a:cs typeface="Arial"/>
              </a:rPr>
              <a:t>Journal</a:t>
            </a:r>
            <a:r>
              <a:rPr dirty="0" sz="1550" spc="-45" i="1">
                <a:latin typeface="Arial"/>
                <a:cs typeface="Arial"/>
              </a:rPr>
              <a:t> </a:t>
            </a:r>
            <a:r>
              <a:rPr dirty="0" sz="1550" i="1">
                <a:latin typeface="Arial"/>
                <a:cs typeface="Arial"/>
              </a:rPr>
              <a:t>of</a:t>
            </a:r>
            <a:r>
              <a:rPr dirty="0" sz="1550" spc="-35" i="1">
                <a:latin typeface="Arial"/>
                <a:cs typeface="Arial"/>
              </a:rPr>
              <a:t> </a:t>
            </a:r>
            <a:r>
              <a:rPr dirty="0" sz="1550" i="1">
                <a:latin typeface="Arial"/>
                <a:cs typeface="Arial"/>
              </a:rPr>
              <a:t>Neural</a:t>
            </a:r>
            <a:r>
              <a:rPr dirty="0" sz="1550" spc="-35" i="1">
                <a:latin typeface="Arial"/>
                <a:cs typeface="Arial"/>
              </a:rPr>
              <a:t> </a:t>
            </a:r>
            <a:r>
              <a:rPr dirty="0" sz="1550" i="1">
                <a:latin typeface="Arial"/>
                <a:cs typeface="Arial"/>
              </a:rPr>
              <a:t>Systems</a:t>
            </a:r>
            <a:r>
              <a:rPr dirty="0" sz="1550">
                <a:latin typeface="Arial"/>
                <a:cs typeface="Arial"/>
              </a:rPr>
              <a:t>,</a:t>
            </a:r>
            <a:r>
              <a:rPr dirty="0" sz="1550" spc="-3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vol.</a:t>
            </a:r>
            <a:r>
              <a:rPr dirty="0" sz="1550" spc="-4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22,</a:t>
            </a:r>
            <a:r>
              <a:rPr dirty="0" sz="1550" spc="-5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no.1,</a:t>
            </a:r>
            <a:r>
              <a:rPr dirty="0" sz="1550" spc="-5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pp.</a:t>
            </a:r>
            <a:r>
              <a:rPr dirty="0" sz="1550" spc="-3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77-87,</a:t>
            </a:r>
            <a:r>
              <a:rPr dirty="0" sz="1550" spc="-50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2012.</a:t>
            </a:r>
            <a:endParaRPr sz="1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6128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9.</a:t>
            </a:r>
            <a:r>
              <a:rPr dirty="0" spc="-70"/>
              <a:t> </a:t>
            </a:r>
            <a:r>
              <a:rPr dirty="0"/>
              <a:t>Simple</a:t>
            </a:r>
            <a:r>
              <a:rPr dirty="0" spc="-50"/>
              <a:t> </a:t>
            </a:r>
            <a:r>
              <a:rPr dirty="0" spc="-10"/>
              <a:t>NNE(sNNE)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27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1675129" y="1841626"/>
            <a:ext cx="4711065" cy="2276475"/>
            <a:chOff x="1675129" y="1841626"/>
            <a:chExt cx="4711065" cy="2276475"/>
          </a:xfrm>
        </p:grpSpPr>
        <p:sp>
          <p:nvSpPr>
            <p:cNvPr id="5" name="object 5" descr=""/>
            <p:cNvSpPr/>
            <p:nvPr/>
          </p:nvSpPr>
          <p:spPr>
            <a:xfrm>
              <a:off x="1675130" y="1841626"/>
              <a:ext cx="1530985" cy="2276475"/>
            </a:xfrm>
            <a:custGeom>
              <a:avLst/>
              <a:gdLst/>
              <a:ahLst/>
              <a:cxnLst/>
              <a:rect l="l" t="t" r="r" b="b"/>
              <a:pathLst>
                <a:path w="1530985" h="2276475">
                  <a:moveTo>
                    <a:pt x="1503172" y="63627"/>
                  </a:moveTo>
                  <a:lnTo>
                    <a:pt x="1417066" y="3175"/>
                  </a:lnTo>
                  <a:lnTo>
                    <a:pt x="1412621" y="0"/>
                  </a:lnTo>
                  <a:lnTo>
                    <a:pt x="1406398" y="1143"/>
                  </a:lnTo>
                  <a:lnTo>
                    <a:pt x="1403350" y="5588"/>
                  </a:lnTo>
                  <a:lnTo>
                    <a:pt x="1400175" y="10033"/>
                  </a:lnTo>
                  <a:lnTo>
                    <a:pt x="1401191" y="16256"/>
                  </a:lnTo>
                  <a:lnTo>
                    <a:pt x="1405763" y="19304"/>
                  </a:lnTo>
                  <a:lnTo>
                    <a:pt x="1448244" y="49161"/>
                  </a:lnTo>
                  <a:lnTo>
                    <a:pt x="1432306" y="48133"/>
                  </a:lnTo>
                  <a:lnTo>
                    <a:pt x="1408557" y="47117"/>
                  </a:lnTo>
                  <a:lnTo>
                    <a:pt x="1362075" y="47625"/>
                  </a:lnTo>
                  <a:lnTo>
                    <a:pt x="1316990" y="52705"/>
                  </a:lnTo>
                  <a:lnTo>
                    <a:pt x="1274191" y="63881"/>
                  </a:lnTo>
                  <a:lnTo>
                    <a:pt x="1234694" y="82931"/>
                  </a:lnTo>
                  <a:lnTo>
                    <a:pt x="1198880" y="111252"/>
                  </a:lnTo>
                  <a:lnTo>
                    <a:pt x="1167892" y="150241"/>
                  </a:lnTo>
                  <a:lnTo>
                    <a:pt x="1150366" y="191516"/>
                  </a:lnTo>
                  <a:lnTo>
                    <a:pt x="1139444" y="243586"/>
                  </a:lnTo>
                  <a:lnTo>
                    <a:pt x="1134872" y="283210"/>
                  </a:lnTo>
                  <a:lnTo>
                    <a:pt x="1131951" y="325755"/>
                  </a:lnTo>
                  <a:lnTo>
                    <a:pt x="1129893" y="371094"/>
                  </a:lnTo>
                  <a:lnTo>
                    <a:pt x="1128496" y="416814"/>
                  </a:lnTo>
                  <a:lnTo>
                    <a:pt x="1126959" y="463296"/>
                  </a:lnTo>
                  <a:lnTo>
                    <a:pt x="1125220" y="508254"/>
                  </a:lnTo>
                  <a:lnTo>
                    <a:pt x="1122553" y="552831"/>
                  </a:lnTo>
                  <a:lnTo>
                    <a:pt x="1118489" y="594868"/>
                  </a:lnTo>
                  <a:lnTo>
                    <a:pt x="1112520" y="633857"/>
                  </a:lnTo>
                  <a:lnTo>
                    <a:pt x="1099439" y="683895"/>
                  </a:lnTo>
                  <a:lnTo>
                    <a:pt x="1080389" y="721487"/>
                  </a:lnTo>
                  <a:lnTo>
                    <a:pt x="1044575" y="748792"/>
                  </a:lnTo>
                  <a:lnTo>
                    <a:pt x="1008380" y="753745"/>
                  </a:lnTo>
                  <a:lnTo>
                    <a:pt x="994537" y="752856"/>
                  </a:lnTo>
                  <a:lnTo>
                    <a:pt x="948690" y="743077"/>
                  </a:lnTo>
                  <a:lnTo>
                    <a:pt x="897509" y="725551"/>
                  </a:lnTo>
                  <a:lnTo>
                    <a:pt x="861060" y="710819"/>
                  </a:lnTo>
                  <a:lnTo>
                    <a:pt x="784860" y="678815"/>
                  </a:lnTo>
                  <a:lnTo>
                    <a:pt x="745744" y="663321"/>
                  </a:lnTo>
                  <a:lnTo>
                    <a:pt x="726059" y="656082"/>
                  </a:lnTo>
                  <a:lnTo>
                    <a:pt x="706247" y="649351"/>
                  </a:lnTo>
                  <a:lnTo>
                    <a:pt x="696810" y="646430"/>
                  </a:lnTo>
                  <a:lnTo>
                    <a:pt x="686562" y="643255"/>
                  </a:lnTo>
                  <a:lnTo>
                    <a:pt x="647319" y="633476"/>
                  </a:lnTo>
                  <a:lnTo>
                    <a:pt x="608711" y="627761"/>
                  </a:lnTo>
                  <a:lnTo>
                    <a:pt x="589661" y="626745"/>
                  </a:lnTo>
                  <a:lnTo>
                    <a:pt x="570992" y="626999"/>
                  </a:lnTo>
                  <a:lnTo>
                    <a:pt x="516890" y="637667"/>
                  </a:lnTo>
                  <a:lnTo>
                    <a:pt x="466852" y="659384"/>
                  </a:lnTo>
                  <a:lnTo>
                    <a:pt x="417449" y="687959"/>
                  </a:lnTo>
                  <a:lnTo>
                    <a:pt x="385064" y="710565"/>
                  </a:lnTo>
                  <a:lnTo>
                    <a:pt x="352933" y="735584"/>
                  </a:lnTo>
                  <a:lnTo>
                    <a:pt x="320802" y="762889"/>
                  </a:lnTo>
                  <a:lnTo>
                    <a:pt x="289052" y="792353"/>
                  </a:lnTo>
                  <a:lnTo>
                    <a:pt x="257429" y="823595"/>
                  </a:lnTo>
                  <a:lnTo>
                    <a:pt x="226060" y="856488"/>
                  </a:lnTo>
                  <a:lnTo>
                    <a:pt x="194945" y="890778"/>
                  </a:lnTo>
                  <a:lnTo>
                    <a:pt x="163703" y="926465"/>
                  </a:lnTo>
                  <a:lnTo>
                    <a:pt x="132842" y="963041"/>
                  </a:lnTo>
                  <a:lnTo>
                    <a:pt x="101854" y="1000379"/>
                  </a:lnTo>
                  <a:lnTo>
                    <a:pt x="70993" y="1038606"/>
                  </a:lnTo>
                  <a:lnTo>
                    <a:pt x="9525" y="1115568"/>
                  </a:lnTo>
                  <a:lnTo>
                    <a:pt x="25019" y="1128014"/>
                  </a:lnTo>
                  <a:lnTo>
                    <a:pt x="86487" y="1050925"/>
                  </a:lnTo>
                  <a:lnTo>
                    <a:pt x="117221" y="1012825"/>
                  </a:lnTo>
                  <a:lnTo>
                    <a:pt x="148082" y="975614"/>
                  </a:lnTo>
                  <a:lnTo>
                    <a:pt x="178816" y="939165"/>
                  </a:lnTo>
                  <a:lnTo>
                    <a:pt x="209804" y="903859"/>
                  </a:lnTo>
                  <a:lnTo>
                    <a:pt x="240665" y="869696"/>
                  </a:lnTo>
                  <a:lnTo>
                    <a:pt x="271780" y="837311"/>
                  </a:lnTo>
                  <a:lnTo>
                    <a:pt x="302895" y="806450"/>
                  </a:lnTo>
                  <a:lnTo>
                    <a:pt x="334264" y="777494"/>
                  </a:lnTo>
                  <a:lnTo>
                    <a:pt x="365506" y="750824"/>
                  </a:lnTo>
                  <a:lnTo>
                    <a:pt x="397002" y="726440"/>
                  </a:lnTo>
                  <a:lnTo>
                    <a:pt x="428625" y="704469"/>
                  </a:lnTo>
                  <a:lnTo>
                    <a:pt x="476250" y="676910"/>
                  </a:lnTo>
                  <a:lnTo>
                    <a:pt x="524002" y="656082"/>
                  </a:lnTo>
                  <a:lnTo>
                    <a:pt x="572897" y="646684"/>
                  </a:lnTo>
                  <a:lnTo>
                    <a:pt x="589915" y="646430"/>
                  </a:lnTo>
                  <a:lnTo>
                    <a:pt x="607695" y="647573"/>
                  </a:lnTo>
                  <a:lnTo>
                    <a:pt x="662559" y="657352"/>
                  </a:lnTo>
                  <a:lnTo>
                    <a:pt x="700405" y="668274"/>
                  </a:lnTo>
                  <a:lnTo>
                    <a:pt x="738886" y="681863"/>
                  </a:lnTo>
                  <a:lnTo>
                    <a:pt x="777494" y="697230"/>
                  </a:lnTo>
                  <a:lnTo>
                    <a:pt x="853440" y="729107"/>
                  </a:lnTo>
                  <a:lnTo>
                    <a:pt x="890143" y="743839"/>
                  </a:lnTo>
                  <a:lnTo>
                    <a:pt x="942848" y="762000"/>
                  </a:lnTo>
                  <a:lnTo>
                    <a:pt x="991616" y="772414"/>
                  </a:lnTo>
                  <a:lnTo>
                    <a:pt x="1006983" y="773557"/>
                  </a:lnTo>
                  <a:lnTo>
                    <a:pt x="1021715" y="773303"/>
                  </a:lnTo>
                  <a:lnTo>
                    <a:pt x="1036066" y="771525"/>
                  </a:lnTo>
                  <a:lnTo>
                    <a:pt x="1049655" y="767969"/>
                  </a:lnTo>
                  <a:lnTo>
                    <a:pt x="1062609" y="762508"/>
                  </a:lnTo>
                  <a:lnTo>
                    <a:pt x="1063117" y="762381"/>
                  </a:lnTo>
                  <a:lnTo>
                    <a:pt x="1063498" y="762127"/>
                  </a:lnTo>
                  <a:lnTo>
                    <a:pt x="1064006" y="761873"/>
                  </a:lnTo>
                  <a:lnTo>
                    <a:pt x="1075055" y="754888"/>
                  </a:lnTo>
                  <a:lnTo>
                    <a:pt x="1075563" y="754634"/>
                  </a:lnTo>
                  <a:lnTo>
                    <a:pt x="1075944" y="754253"/>
                  </a:lnTo>
                  <a:lnTo>
                    <a:pt x="1076515" y="753745"/>
                  </a:lnTo>
                  <a:lnTo>
                    <a:pt x="1085723" y="745617"/>
                  </a:lnTo>
                  <a:lnTo>
                    <a:pt x="1086231" y="745109"/>
                  </a:lnTo>
                  <a:lnTo>
                    <a:pt x="1086358" y="744982"/>
                  </a:lnTo>
                  <a:lnTo>
                    <a:pt x="1086612" y="744601"/>
                  </a:lnTo>
                  <a:lnTo>
                    <a:pt x="1086827" y="744347"/>
                  </a:lnTo>
                  <a:lnTo>
                    <a:pt x="1091044" y="739394"/>
                  </a:lnTo>
                  <a:lnTo>
                    <a:pt x="1091907" y="738378"/>
                  </a:lnTo>
                  <a:lnTo>
                    <a:pt x="1095375" y="734314"/>
                  </a:lnTo>
                  <a:lnTo>
                    <a:pt x="1097038" y="731774"/>
                  </a:lnTo>
                  <a:lnTo>
                    <a:pt x="1097699" y="730758"/>
                  </a:lnTo>
                  <a:lnTo>
                    <a:pt x="1103884" y="721360"/>
                  </a:lnTo>
                  <a:lnTo>
                    <a:pt x="1123188" y="674624"/>
                  </a:lnTo>
                  <a:lnTo>
                    <a:pt x="1135253" y="618109"/>
                  </a:lnTo>
                  <a:lnTo>
                    <a:pt x="1140460" y="576326"/>
                  </a:lnTo>
                  <a:lnTo>
                    <a:pt x="1145032" y="509524"/>
                  </a:lnTo>
                  <a:lnTo>
                    <a:pt x="1146822" y="462534"/>
                  </a:lnTo>
                  <a:lnTo>
                    <a:pt x="1148219" y="416306"/>
                  </a:lnTo>
                  <a:lnTo>
                    <a:pt x="1149756" y="370459"/>
                  </a:lnTo>
                  <a:lnTo>
                    <a:pt x="1151636" y="326771"/>
                  </a:lnTo>
                  <a:lnTo>
                    <a:pt x="1154684" y="284734"/>
                  </a:lnTo>
                  <a:lnTo>
                    <a:pt x="1159002" y="246253"/>
                  </a:lnTo>
                  <a:lnTo>
                    <a:pt x="1169416" y="196596"/>
                  </a:lnTo>
                  <a:lnTo>
                    <a:pt x="1185164" y="159893"/>
                  </a:lnTo>
                  <a:lnTo>
                    <a:pt x="1213231" y="124841"/>
                  </a:lnTo>
                  <a:lnTo>
                    <a:pt x="1245489" y="99441"/>
                  </a:lnTo>
                  <a:lnTo>
                    <a:pt x="1281811" y="82296"/>
                  </a:lnTo>
                  <a:lnTo>
                    <a:pt x="1321308" y="72009"/>
                  </a:lnTo>
                  <a:lnTo>
                    <a:pt x="1363726" y="67310"/>
                  </a:lnTo>
                  <a:lnTo>
                    <a:pt x="1385697" y="66675"/>
                  </a:lnTo>
                  <a:lnTo>
                    <a:pt x="1408430" y="66929"/>
                  </a:lnTo>
                  <a:lnTo>
                    <a:pt x="1431544" y="67945"/>
                  </a:lnTo>
                  <a:lnTo>
                    <a:pt x="1445958" y="68897"/>
                  </a:lnTo>
                  <a:lnTo>
                    <a:pt x="1450606" y="66675"/>
                  </a:lnTo>
                  <a:lnTo>
                    <a:pt x="1464068" y="60274"/>
                  </a:lnTo>
                  <a:lnTo>
                    <a:pt x="1445958" y="68897"/>
                  </a:lnTo>
                  <a:lnTo>
                    <a:pt x="1399667" y="90932"/>
                  </a:lnTo>
                  <a:lnTo>
                    <a:pt x="1394714" y="93218"/>
                  </a:lnTo>
                  <a:lnTo>
                    <a:pt x="1392682" y="99187"/>
                  </a:lnTo>
                  <a:lnTo>
                    <a:pt x="1394968" y="104140"/>
                  </a:lnTo>
                  <a:lnTo>
                    <a:pt x="1397381" y="109093"/>
                  </a:lnTo>
                  <a:lnTo>
                    <a:pt x="1403350" y="111125"/>
                  </a:lnTo>
                  <a:lnTo>
                    <a:pt x="1486077" y="71755"/>
                  </a:lnTo>
                  <a:lnTo>
                    <a:pt x="1503172" y="63627"/>
                  </a:lnTo>
                  <a:close/>
                </a:path>
                <a:path w="1530985" h="2276475">
                  <a:moveTo>
                    <a:pt x="1530604" y="2214880"/>
                  </a:moveTo>
                  <a:lnTo>
                    <a:pt x="1513230" y="2206117"/>
                  </a:lnTo>
                  <a:lnTo>
                    <a:pt x="1436751" y="2167509"/>
                  </a:lnTo>
                  <a:lnTo>
                    <a:pt x="1431925" y="2164969"/>
                  </a:lnTo>
                  <a:lnTo>
                    <a:pt x="1425956" y="2167001"/>
                  </a:lnTo>
                  <a:lnTo>
                    <a:pt x="1423416" y="2171827"/>
                  </a:lnTo>
                  <a:lnTo>
                    <a:pt x="1421003" y="2176653"/>
                  </a:lnTo>
                  <a:lnTo>
                    <a:pt x="1422908" y="2182622"/>
                  </a:lnTo>
                  <a:lnTo>
                    <a:pt x="1473504" y="2208212"/>
                  </a:lnTo>
                  <a:lnTo>
                    <a:pt x="1433449" y="2209800"/>
                  </a:lnTo>
                  <a:lnTo>
                    <a:pt x="1387221" y="2209419"/>
                  </a:lnTo>
                  <a:lnTo>
                    <a:pt x="1343406" y="2205990"/>
                  </a:lnTo>
                  <a:lnTo>
                    <a:pt x="1302512" y="2198370"/>
                  </a:lnTo>
                  <a:lnTo>
                    <a:pt x="1265301" y="2185670"/>
                  </a:lnTo>
                  <a:lnTo>
                    <a:pt x="1217168" y="2155063"/>
                  </a:lnTo>
                  <a:lnTo>
                    <a:pt x="1192403" y="2125091"/>
                  </a:lnTo>
                  <a:lnTo>
                    <a:pt x="1177417" y="2079371"/>
                  </a:lnTo>
                  <a:lnTo>
                    <a:pt x="1171194" y="2036064"/>
                  </a:lnTo>
                  <a:lnTo>
                    <a:pt x="1167892" y="1987804"/>
                  </a:lnTo>
                  <a:lnTo>
                    <a:pt x="1164971" y="1919732"/>
                  </a:lnTo>
                  <a:lnTo>
                    <a:pt x="1163066" y="1885569"/>
                  </a:lnTo>
                  <a:lnTo>
                    <a:pt x="1155827" y="1820164"/>
                  </a:lnTo>
                  <a:lnTo>
                    <a:pt x="1145159" y="1775841"/>
                  </a:lnTo>
                  <a:lnTo>
                    <a:pt x="1127760" y="1737880"/>
                  </a:lnTo>
                  <a:lnTo>
                    <a:pt x="1118616" y="1725549"/>
                  </a:lnTo>
                  <a:lnTo>
                    <a:pt x="1117930" y="1724787"/>
                  </a:lnTo>
                  <a:lnTo>
                    <a:pt x="1111123" y="1717306"/>
                  </a:lnTo>
                  <a:lnTo>
                    <a:pt x="1102233" y="1709674"/>
                  </a:lnTo>
                  <a:lnTo>
                    <a:pt x="1101852" y="1709305"/>
                  </a:lnTo>
                  <a:lnTo>
                    <a:pt x="1101090" y="1708785"/>
                  </a:lnTo>
                  <a:lnTo>
                    <a:pt x="1100251" y="1708277"/>
                  </a:lnTo>
                  <a:lnTo>
                    <a:pt x="1089787" y="1701927"/>
                  </a:lnTo>
                  <a:lnTo>
                    <a:pt x="1051052" y="1689989"/>
                  </a:lnTo>
                  <a:lnTo>
                    <a:pt x="1021969" y="1688604"/>
                  </a:lnTo>
                  <a:lnTo>
                    <a:pt x="1006348" y="1689354"/>
                  </a:lnTo>
                  <a:lnTo>
                    <a:pt x="956691" y="1696974"/>
                  </a:lnTo>
                  <a:lnTo>
                    <a:pt x="902843" y="1710309"/>
                  </a:lnTo>
                  <a:lnTo>
                    <a:pt x="865251" y="1721243"/>
                  </a:lnTo>
                  <a:lnTo>
                    <a:pt x="787273" y="1744726"/>
                  </a:lnTo>
                  <a:lnTo>
                    <a:pt x="747649" y="1756029"/>
                  </a:lnTo>
                  <a:lnTo>
                    <a:pt x="708152" y="1766062"/>
                  </a:lnTo>
                  <a:lnTo>
                    <a:pt x="669036" y="1774317"/>
                  </a:lnTo>
                  <a:lnTo>
                    <a:pt x="630809" y="1779905"/>
                  </a:lnTo>
                  <a:lnTo>
                    <a:pt x="593979" y="1782318"/>
                  </a:lnTo>
                  <a:lnTo>
                    <a:pt x="576199" y="1782191"/>
                  </a:lnTo>
                  <a:lnTo>
                    <a:pt x="525399" y="1775079"/>
                  </a:lnTo>
                  <a:lnTo>
                    <a:pt x="476123" y="1759712"/>
                  </a:lnTo>
                  <a:lnTo>
                    <a:pt x="427228" y="1739265"/>
                  </a:lnTo>
                  <a:lnTo>
                    <a:pt x="362458" y="1705102"/>
                  </a:lnTo>
                  <a:lnTo>
                    <a:pt x="298196" y="1664081"/>
                  </a:lnTo>
                  <a:lnTo>
                    <a:pt x="266319" y="1641221"/>
                  </a:lnTo>
                  <a:lnTo>
                    <a:pt x="234442" y="1617345"/>
                  </a:lnTo>
                  <a:lnTo>
                    <a:pt x="202692" y="1592199"/>
                  </a:lnTo>
                  <a:lnTo>
                    <a:pt x="171069" y="1566164"/>
                  </a:lnTo>
                  <a:lnTo>
                    <a:pt x="139446" y="1539240"/>
                  </a:lnTo>
                  <a:lnTo>
                    <a:pt x="107823" y="1511808"/>
                  </a:lnTo>
                  <a:lnTo>
                    <a:pt x="76327" y="1483741"/>
                  </a:lnTo>
                  <a:lnTo>
                    <a:pt x="13208" y="1426845"/>
                  </a:lnTo>
                  <a:lnTo>
                    <a:pt x="0" y="1441577"/>
                  </a:lnTo>
                  <a:lnTo>
                    <a:pt x="62992" y="1498473"/>
                  </a:lnTo>
                  <a:lnTo>
                    <a:pt x="126365" y="1554226"/>
                  </a:lnTo>
                  <a:lnTo>
                    <a:pt x="158242" y="1581150"/>
                  </a:lnTo>
                  <a:lnTo>
                    <a:pt x="190119" y="1607439"/>
                  </a:lnTo>
                  <a:lnTo>
                    <a:pt x="222250" y="1632839"/>
                  </a:lnTo>
                  <a:lnTo>
                    <a:pt x="254381" y="1657096"/>
                  </a:lnTo>
                  <a:lnTo>
                    <a:pt x="286639" y="1680210"/>
                  </a:lnTo>
                  <a:lnTo>
                    <a:pt x="319405" y="1701800"/>
                  </a:lnTo>
                  <a:lnTo>
                    <a:pt x="352171" y="1722005"/>
                  </a:lnTo>
                  <a:lnTo>
                    <a:pt x="418465" y="1757045"/>
                  </a:lnTo>
                  <a:lnTo>
                    <a:pt x="469011" y="1778127"/>
                  </a:lnTo>
                  <a:lnTo>
                    <a:pt x="520065" y="1794129"/>
                  </a:lnTo>
                  <a:lnTo>
                    <a:pt x="574675" y="1802003"/>
                  </a:lnTo>
                  <a:lnTo>
                    <a:pt x="593852" y="1802130"/>
                  </a:lnTo>
                  <a:lnTo>
                    <a:pt x="613029" y="1801368"/>
                  </a:lnTo>
                  <a:lnTo>
                    <a:pt x="652272" y="1797177"/>
                  </a:lnTo>
                  <a:lnTo>
                    <a:pt x="692277" y="1789938"/>
                  </a:lnTo>
                  <a:lnTo>
                    <a:pt x="725004" y="1782318"/>
                  </a:lnTo>
                  <a:lnTo>
                    <a:pt x="752602" y="1775333"/>
                  </a:lnTo>
                  <a:lnTo>
                    <a:pt x="792734" y="1763776"/>
                  </a:lnTo>
                  <a:lnTo>
                    <a:pt x="870966" y="1740154"/>
                  </a:lnTo>
                  <a:lnTo>
                    <a:pt x="908304" y="1729359"/>
                  </a:lnTo>
                  <a:lnTo>
                    <a:pt x="961009" y="1716278"/>
                  </a:lnTo>
                  <a:lnTo>
                    <a:pt x="1008634" y="1709039"/>
                  </a:lnTo>
                  <a:lnTo>
                    <a:pt x="1022985" y="1708277"/>
                  </a:lnTo>
                  <a:lnTo>
                    <a:pt x="1036447" y="1708543"/>
                  </a:lnTo>
                  <a:lnTo>
                    <a:pt x="1081786" y="1719961"/>
                  </a:lnTo>
                  <a:lnTo>
                    <a:pt x="1111631" y="1749298"/>
                  </a:lnTo>
                  <a:lnTo>
                    <a:pt x="1130427" y="1795653"/>
                  </a:lnTo>
                  <a:lnTo>
                    <a:pt x="1140587" y="1854708"/>
                  </a:lnTo>
                  <a:lnTo>
                    <a:pt x="1145159" y="1920748"/>
                  </a:lnTo>
                  <a:lnTo>
                    <a:pt x="1146556" y="1954911"/>
                  </a:lnTo>
                  <a:lnTo>
                    <a:pt x="1148080" y="1988693"/>
                  </a:lnTo>
                  <a:lnTo>
                    <a:pt x="1151509" y="2037842"/>
                  </a:lnTo>
                  <a:lnTo>
                    <a:pt x="1157859" y="2082800"/>
                  </a:lnTo>
                  <a:lnTo>
                    <a:pt x="1169162" y="2121916"/>
                  </a:lnTo>
                  <a:lnTo>
                    <a:pt x="1203198" y="2169033"/>
                  </a:lnTo>
                  <a:lnTo>
                    <a:pt x="1237488" y="2193798"/>
                  </a:lnTo>
                  <a:lnTo>
                    <a:pt x="1276223" y="2211197"/>
                  </a:lnTo>
                  <a:lnTo>
                    <a:pt x="1318260" y="2222119"/>
                  </a:lnTo>
                  <a:lnTo>
                    <a:pt x="1362964" y="2227834"/>
                  </a:lnTo>
                  <a:lnTo>
                    <a:pt x="1409700" y="2229739"/>
                  </a:lnTo>
                  <a:lnTo>
                    <a:pt x="1433576" y="2229612"/>
                  </a:lnTo>
                  <a:lnTo>
                    <a:pt x="1475320" y="2227973"/>
                  </a:lnTo>
                  <a:lnTo>
                    <a:pt x="1427607" y="2259838"/>
                  </a:lnTo>
                  <a:lnTo>
                    <a:pt x="1426337" y="2265934"/>
                  </a:lnTo>
                  <a:lnTo>
                    <a:pt x="1432433" y="2275078"/>
                  </a:lnTo>
                  <a:lnTo>
                    <a:pt x="1438656" y="2276348"/>
                  </a:lnTo>
                  <a:lnTo>
                    <a:pt x="1443101" y="2273300"/>
                  </a:lnTo>
                  <a:lnTo>
                    <a:pt x="1530604" y="22148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981705" y="2852165"/>
              <a:ext cx="1270" cy="793115"/>
            </a:xfrm>
            <a:custGeom>
              <a:avLst/>
              <a:gdLst/>
              <a:ahLst/>
              <a:cxnLst/>
              <a:rect l="l" t="t" r="r" b="b"/>
              <a:pathLst>
                <a:path w="1269" h="793114">
                  <a:moveTo>
                    <a:pt x="0" y="0"/>
                  </a:moveTo>
                  <a:lnTo>
                    <a:pt x="762" y="792734"/>
                  </a:lnTo>
                </a:path>
              </a:pathLst>
            </a:custGeom>
            <a:ln w="1981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696846" y="2591434"/>
              <a:ext cx="1515110" cy="528955"/>
            </a:xfrm>
            <a:custGeom>
              <a:avLst/>
              <a:gdLst/>
              <a:ahLst/>
              <a:cxnLst/>
              <a:rect l="l" t="t" r="r" b="b"/>
              <a:pathLst>
                <a:path w="1515110" h="528955">
                  <a:moveTo>
                    <a:pt x="779318" y="313689"/>
                  </a:moveTo>
                  <a:lnTo>
                    <a:pt x="757301" y="313689"/>
                  </a:lnTo>
                  <a:lnTo>
                    <a:pt x="756538" y="314832"/>
                  </a:lnTo>
                  <a:lnTo>
                    <a:pt x="730757" y="343407"/>
                  </a:lnTo>
                  <a:lnTo>
                    <a:pt x="687196" y="373252"/>
                  </a:lnTo>
                  <a:lnTo>
                    <a:pt x="649604" y="392556"/>
                  </a:lnTo>
                  <a:lnTo>
                    <a:pt x="605916" y="410972"/>
                  </a:lnTo>
                  <a:lnTo>
                    <a:pt x="556767" y="428370"/>
                  </a:lnTo>
                  <a:lnTo>
                    <a:pt x="502665" y="444500"/>
                  </a:lnTo>
                  <a:lnTo>
                    <a:pt x="444372" y="459231"/>
                  </a:lnTo>
                  <a:lnTo>
                    <a:pt x="382269" y="472439"/>
                  </a:lnTo>
                  <a:lnTo>
                    <a:pt x="317119" y="483869"/>
                  </a:lnTo>
                  <a:lnTo>
                    <a:pt x="214629" y="497331"/>
                  </a:lnTo>
                  <a:lnTo>
                    <a:pt x="144144" y="503427"/>
                  </a:lnTo>
                  <a:lnTo>
                    <a:pt x="72389" y="507364"/>
                  </a:lnTo>
                  <a:lnTo>
                    <a:pt x="0" y="508635"/>
                  </a:lnTo>
                  <a:lnTo>
                    <a:pt x="253" y="528447"/>
                  </a:lnTo>
                  <a:lnTo>
                    <a:pt x="73025" y="527176"/>
                  </a:lnTo>
                  <a:lnTo>
                    <a:pt x="145287" y="523239"/>
                  </a:lnTo>
                  <a:lnTo>
                    <a:pt x="216534" y="517016"/>
                  </a:lnTo>
                  <a:lnTo>
                    <a:pt x="285876" y="508507"/>
                  </a:lnTo>
                  <a:lnTo>
                    <a:pt x="353313" y="497966"/>
                  </a:lnTo>
                  <a:lnTo>
                    <a:pt x="417702" y="485520"/>
                  </a:lnTo>
                  <a:lnTo>
                    <a:pt x="478663" y="471297"/>
                  </a:lnTo>
                  <a:lnTo>
                    <a:pt x="535813" y="455549"/>
                  </a:lnTo>
                  <a:lnTo>
                    <a:pt x="588263" y="438657"/>
                  </a:lnTo>
                  <a:lnTo>
                    <a:pt x="635888" y="420242"/>
                  </a:lnTo>
                  <a:lnTo>
                    <a:pt x="677926" y="400812"/>
                  </a:lnTo>
                  <a:lnTo>
                    <a:pt x="713739" y="380364"/>
                  </a:lnTo>
                  <a:lnTo>
                    <a:pt x="755014" y="347979"/>
                  </a:lnTo>
                  <a:lnTo>
                    <a:pt x="773429" y="324992"/>
                  </a:lnTo>
                  <a:lnTo>
                    <a:pt x="773810" y="324612"/>
                  </a:lnTo>
                  <a:lnTo>
                    <a:pt x="773938" y="324230"/>
                  </a:lnTo>
                  <a:lnTo>
                    <a:pt x="779318" y="313689"/>
                  </a:lnTo>
                  <a:close/>
                </a:path>
                <a:path w="1515110" h="528955">
                  <a:moveTo>
                    <a:pt x="756641" y="314630"/>
                  </a:moveTo>
                  <a:lnTo>
                    <a:pt x="756499" y="314832"/>
                  </a:lnTo>
                  <a:lnTo>
                    <a:pt x="756641" y="314630"/>
                  </a:lnTo>
                  <a:close/>
                </a:path>
                <a:path w="1515110" h="528955">
                  <a:moveTo>
                    <a:pt x="757301" y="313689"/>
                  </a:moveTo>
                  <a:lnTo>
                    <a:pt x="756641" y="314630"/>
                  </a:lnTo>
                  <a:lnTo>
                    <a:pt x="756538" y="314832"/>
                  </a:lnTo>
                  <a:lnTo>
                    <a:pt x="757301" y="313689"/>
                  </a:lnTo>
                  <a:close/>
                </a:path>
                <a:path w="1515110" h="528955">
                  <a:moveTo>
                    <a:pt x="761662" y="304705"/>
                  </a:moveTo>
                  <a:lnTo>
                    <a:pt x="756641" y="314630"/>
                  </a:lnTo>
                  <a:lnTo>
                    <a:pt x="757301" y="313689"/>
                  </a:lnTo>
                  <a:lnTo>
                    <a:pt x="779318" y="313689"/>
                  </a:lnTo>
                  <a:lnTo>
                    <a:pt x="780160" y="312038"/>
                  </a:lnTo>
                  <a:lnTo>
                    <a:pt x="780288" y="311403"/>
                  </a:lnTo>
                  <a:lnTo>
                    <a:pt x="782036" y="305688"/>
                  </a:lnTo>
                  <a:lnTo>
                    <a:pt x="761364" y="305688"/>
                  </a:lnTo>
                  <a:lnTo>
                    <a:pt x="761662" y="304705"/>
                  </a:lnTo>
                  <a:close/>
                </a:path>
                <a:path w="1515110" h="528955">
                  <a:moveTo>
                    <a:pt x="762000" y="304038"/>
                  </a:moveTo>
                  <a:lnTo>
                    <a:pt x="761662" y="304705"/>
                  </a:lnTo>
                  <a:lnTo>
                    <a:pt x="761364" y="305688"/>
                  </a:lnTo>
                  <a:lnTo>
                    <a:pt x="762000" y="304038"/>
                  </a:lnTo>
                  <a:close/>
                </a:path>
                <a:path w="1515110" h="528955">
                  <a:moveTo>
                    <a:pt x="782541" y="304038"/>
                  </a:moveTo>
                  <a:lnTo>
                    <a:pt x="762000" y="304038"/>
                  </a:lnTo>
                  <a:lnTo>
                    <a:pt x="761364" y="305688"/>
                  </a:lnTo>
                  <a:lnTo>
                    <a:pt x="782036" y="305688"/>
                  </a:lnTo>
                  <a:lnTo>
                    <a:pt x="782541" y="304038"/>
                  </a:lnTo>
                  <a:close/>
                </a:path>
                <a:path w="1515110" h="528955">
                  <a:moveTo>
                    <a:pt x="764389" y="295685"/>
                  </a:moveTo>
                  <a:lnTo>
                    <a:pt x="761662" y="304705"/>
                  </a:lnTo>
                  <a:lnTo>
                    <a:pt x="762000" y="304038"/>
                  </a:lnTo>
                  <a:lnTo>
                    <a:pt x="782541" y="304038"/>
                  </a:lnTo>
                  <a:lnTo>
                    <a:pt x="783589" y="300609"/>
                  </a:lnTo>
                  <a:lnTo>
                    <a:pt x="783844" y="299974"/>
                  </a:lnTo>
                  <a:lnTo>
                    <a:pt x="784186" y="296672"/>
                  </a:lnTo>
                  <a:lnTo>
                    <a:pt x="764285" y="296672"/>
                  </a:lnTo>
                  <a:lnTo>
                    <a:pt x="764389" y="295685"/>
                  </a:lnTo>
                  <a:close/>
                </a:path>
                <a:path w="1515110" h="528955">
                  <a:moveTo>
                    <a:pt x="764666" y="294766"/>
                  </a:moveTo>
                  <a:lnTo>
                    <a:pt x="764389" y="295685"/>
                  </a:lnTo>
                  <a:lnTo>
                    <a:pt x="764285" y="296672"/>
                  </a:lnTo>
                  <a:lnTo>
                    <a:pt x="764666" y="294766"/>
                  </a:lnTo>
                  <a:close/>
                </a:path>
                <a:path w="1515110" h="528955">
                  <a:moveTo>
                    <a:pt x="784387" y="294766"/>
                  </a:moveTo>
                  <a:lnTo>
                    <a:pt x="764666" y="294766"/>
                  </a:lnTo>
                  <a:lnTo>
                    <a:pt x="764285" y="296672"/>
                  </a:lnTo>
                  <a:lnTo>
                    <a:pt x="784186" y="296672"/>
                  </a:lnTo>
                  <a:lnTo>
                    <a:pt x="784387" y="294766"/>
                  </a:lnTo>
                  <a:close/>
                </a:path>
                <a:path w="1515110" h="528955">
                  <a:moveTo>
                    <a:pt x="1458959" y="46015"/>
                  </a:moveTo>
                  <a:lnTo>
                    <a:pt x="1410208" y="48005"/>
                  </a:lnTo>
                  <a:lnTo>
                    <a:pt x="1341627" y="53086"/>
                  </a:lnTo>
                  <a:lnTo>
                    <a:pt x="1241552" y="65150"/>
                  </a:lnTo>
                  <a:lnTo>
                    <a:pt x="1177416" y="75691"/>
                  </a:lnTo>
                  <a:lnTo>
                    <a:pt x="1115948" y="88137"/>
                  </a:lnTo>
                  <a:lnTo>
                    <a:pt x="1057655" y="102362"/>
                  </a:lnTo>
                  <a:lnTo>
                    <a:pt x="1003172" y="118110"/>
                  </a:lnTo>
                  <a:lnTo>
                    <a:pt x="953007" y="135127"/>
                  </a:lnTo>
                  <a:lnTo>
                    <a:pt x="907669" y="153542"/>
                  </a:lnTo>
                  <a:lnTo>
                    <a:pt x="867409" y="173100"/>
                  </a:lnTo>
                  <a:lnTo>
                    <a:pt x="832992" y="193675"/>
                  </a:lnTo>
                  <a:lnTo>
                    <a:pt x="793369" y="226567"/>
                  </a:lnTo>
                  <a:lnTo>
                    <a:pt x="770635" y="260857"/>
                  </a:lnTo>
                  <a:lnTo>
                    <a:pt x="770382" y="261365"/>
                  </a:lnTo>
                  <a:lnTo>
                    <a:pt x="770254" y="261747"/>
                  </a:lnTo>
                  <a:lnTo>
                    <a:pt x="770127" y="262254"/>
                  </a:lnTo>
                  <a:lnTo>
                    <a:pt x="766826" y="273176"/>
                  </a:lnTo>
                  <a:lnTo>
                    <a:pt x="766698" y="273812"/>
                  </a:lnTo>
                  <a:lnTo>
                    <a:pt x="766571" y="274319"/>
                  </a:lnTo>
                  <a:lnTo>
                    <a:pt x="766444" y="275081"/>
                  </a:lnTo>
                  <a:lnTo>
                    <a:pt x="765428" y="285750"/>
                  </a:lnTo>
                  <a:lnTo>
                    <a:pt x="764389" y="295685"/>
                  </a:lnTo>
                  <a:lnTo>
                    <a:pt x="764666" y="294766"/>
                  </a:lnTo>
                  <a:lnTo>
                    <a:pt x="784387" y="294766"/>
                  </a:lnTo>
                  <a:lnTo>
                    <a:pt x="785113" y="287909"/>
                  </a:lnTo>
                  <a:lnTo>
                    <a:pt x="785954" y="278764"/>
                  </a:lnTo>
                  <a:lnTo>
                    <a:pt x="785748" y="278764"/>
                  </a:lnTo>
                  <a:lnTo>
                    <a:pt x="786129" y="276860"/>
                  </a:lnTo>
                  <a:lnTo>
                    <a:pt x="786331" y="276860"/>
                  </a:lnTo>
                  <a:lnTo>
                    <a:pt x="788623" y="269366"/>
                  </a:lnTo>
                  <a:lnTo>
                    <a:pt x="789051" y="267969"/>
                  </a:lnTo>
                  <a:lnTo>
                    <a:pt x="789200" y="267969"/>
                  </a:lnTo>
                  <a:lnTo>
                    <a:pt x="793622" y="258572"/>
                  </a:lnTo>
                  <a:lnTo>
                    <a:pt x="800100" y="249047"/>
                  </a:lnTo>
                  <a:lnTo>
                    <a:pt x="830707" y="219582"/>
                  </a:lnTo>
                  <a:lnTo>
                    <a:pt x="877188" y="190245"/>
                  </a:lnTo>
                  <a:lnTo>
                    <a:pt x="915923" y="171576"/>
                  </a:lnTo>
                  <a:lnTo>
                    <a:pt x="960119" y="153669"/>
                  </a:lnTo>
                  <a:lnTo>
                    <a:pt x="1009269" y="136905"/>
                  </a:lnTo>
                  <a:lnTo>
                    <a:pt x="1062989" y="121412"/>
                  </a:lnTo>
                  <a:lnTo>
                    <a:pt x="1120394" y="107441"/>
                  </a:lnTo>
                  <a:lnTo>
                    <a:pt x="1181227" y="95123"/>
                  </a:lnTo>
                  <a:lnTo>
                    <a:pt x="1244600" y="84709"/>
                  </a:lnTo>
                  <a:lnTo>
                    <a:pt x="1310258" y="76200"/>
                  </a:lnTo>
                  <a:lnTo>
                    <a:pt x="1377569" y="69976"/>
                  </a:lnTo>
                  <a:lnTo>
                    <a:pt x="1445767" y="66166"/>
                  </a:lnTo>
                  <a:lnTo>
                    <a:pt x="1457530" y="65819"/>
                  </a:lnTo>
                  <a:lnTo>
                    <a:pt x="1475204" y="55309"/>
                  </a:lnTo>
                  <a:lnTo>
                    <a:pt x="1458959" y="46015"/>
                  </a:lnTo>
                  <a:close/>
                </a:path>
                <a:path w="1515110" h="528955">
                  <a:moveTo>
                    <a:pt x="786129" y="276860"/>
                  </a:moveTo>
                  <a:lnTo>
                    <a:pt x="785748" y="278764"/>
                  </a:lnTo>
                  <a:lnTo>
                    <a:pt x="786043" y="277802"/>
                  </a:lnTo>
                  <a:lnTo>
                    <a:pt x="786129" y="276860"/>
                  </a:lnTo>
                  <a:close/>
                </a:path>
                <a:path w="1515110" h="528955">
                  <a:moveTo>
                    <a:pt x="786043" y="277802"/>
                  </a:moveTo>
                  <a:lnTo>
                    <a:pt x="785748" y="278764"/>
                  </a:lnTo>
                  <a:lnTo>
                    <a:pt x="785954" y="278764"/>
                  </a:lnTo>
                  <a:lnTo>
                    <a:pt x="786043" y="277802"/>
                  </a:lnTo>
                  <a:close/>
                </a:path>
                <a:path w="1515110" h="528955">
                  <a:moveTo>
                    <a:pt x="786331" y="276860"/>
                  </a:moveTo>
                  <a:lnTo>
                    <a:pt x="786129" y="276860"/>
                  </a:lnTo>
                  <a:lnTo>
                    <a:pt x="786043" y="277802"/>
                  </a:lnTo>
                  <a:lnTo>
                    <a:pt x="786331" y="276860"/>
                  </a:lnTo>
                  <a:close/>
                </a:path>
                <a:path w="1515110" h="528955">
                  <a:moveTo>
                    <a:pt x="789051" y="267969"/>
                  </a:moveTo>
                  <a:lnTo>
                    <a:pt x="788542" y="269366"/>
                  </a:lnTo>
                  <a:lnTo>
                    <a:pt x="788773" y="268877"/>
                  </a:lnTo>
                  <a:lnTo>
                    <a:pt x="789051" y="267969"/>
                  </a:lnTo>
                  <a:close/>
                </a:path>
                <a:path w="1515110" h="528955">
                  <a:moveTo>
                    <a:pt x="788773" y="268877"/>
                  </a:moveTo>
                  <a:lnTo>
                    <a:pt x="788542" y="269366"/>
                  </a:lnTo>
                  <a:lnTo>
                    <a:pt x="788773" y="268877"/>
                  </a:lnTo>
                  <a:close/>
                </a:path>
                <a:path w="1515110" h="528955">
                  <a:moveTo>
                    <a:pt x="789200" y="267969"/>
                  </a:moveTo>
                  <a:lnTo>
                    <a:pt x="789051" y="267969"/>
                  </a:lnTo>
                  <a:lnTo>
                    <a:pt x="788773" y="268877"/>
                  </a:lnTo>
                  <a:lnTo>
                    <a:pt x="789200" y="267969"/>
                  </a:lnTo>
                  <a:close/>
                </a:path>
                <a:path w="1515110" h="528955">
                  <a:moveTo>
                    <a:pt x="1497494" y="45212"/>
                  </a:moveTo>
                  <a:lnTo>
                    <a:pt x="1494789" y="45212"/>
                  </a:lnTo>
                  <a:lnTo>
                    <a:pt x="1494916" y="65024"/>
                  </a:lnTo>
                  <a:lnTo>
                    <a:pt x="1480184" y="65150"/>
                  </a:lnTo>
                  <a:lnTo>
                    <a:pt x="1457530" y="65819"/>
                  </a:lnTo>
                  <a:lnTo>
                    <a:pt x="1409319" y="94487"/>
                  </a:lnTo>
                  <a:lnTo>
                    <a:pt x="1407795" y="100584"/>
                  </a:lnTo>
                  <a:lnTo>
                    <a:pt x="1413383" y="109981"/>
                  </a:lnTo>
                  <a:lnTo>
                    <a:pt x="1419478" y="111505"/>
                  </a:lnTo>
                  <a:lnTo>
                    <a:pt x="1514602" y="54990"/>
                  </a:lnTo>
                  <a:lnTo>
                    <a:pt x="1497494" y="45212"/>
                  </a:lnTo>
                  <a:close/>
                </a:path>
                <a:path w="1515110" h="528955">
                  <a:moveTo>
                    <a:pt x="1475204" y="55309"/>
                  </a:moveTo>
                  <a:lnTo>
                    <a:pt x="1457530" y="65819"/>
                  </a:lnTo>
                  <a:lnTo>
                    <a:pt x="1480184" y="65150"/>
                  </a:lnTo>
                  <a:lnTo>
                    <a:pt x="1494916" y="65024"/>
                  </a:lnTo>
                  <a:lnTo>
                    <a:pt x="1494908" y="63753"/>
                  </a:lnTo>
                  <a:lnTo>
                    <a:pt x="1489964" y="63753"/>
                  </a:lnTo>
                  <a:lnTo>
                    <a:pt x="1475204" y="55309"/>
                  </a:lnTo>
                  <a:close/>
                </a:path>
                <a:path w="1515110" h="528955">
                  <a:moveTo>
                    <a:pt x="1489836" y="46609"/>
                  </a:moveTo>
                  <a:lnTo>
                    <a:pt x="1475204" y="55309"/>
                  </a:lnTo>
                  <a:lnTo>
                    <a:pt x="1489964" y="63753"/>
                  </a:lnTo>
                  <a:lnTo>
                    <a:pt x="1489836" y="46609"/>
                  </a:lnTo>
                  <a:close/>
                </a:path>
                <a:path w="1515110" h="528955">
                  <a:moveTo>
                    <a:pt x="1494798" y="46609"/>
                  </a:moveTo>
                  <a:lnTo>
                    <a:pt x="1489836" y="46609"/>
                  </a:lnTo>
                  <a:lnTo>
                    <a:pt x="1489964" y="63753"/>
                  </a:lnTo>
                  <a:lnTo>
                    <a:pt x="1494908" y="63753"/>
                  </a:lnTo>
                  <a:lnTo>
                    <a:pt x="1494798" y="46609"/>
                  </a:lnTo>
                  <a:close/>
                </a:path>
                <a:path w="1515110" h="528955">
                  <a:moveTo>
                    <a:pt x="1494789" y="45212"/>
                  </a:moveTo>
                  <a:lnTo>
                    <a:pt x="1479550" y="45338"/>
                  </a:lnTo>
                  <a:lnTo>
                    <a:pt x="1458959" y="46015"/>
                  </a:lnTo>
                  <a:lnTo>
                    <a:pt x="1475204" y="55309"/>
                  </a:lnTo>
                  <a:lnTo>
                    <a:pt x="1489836" y="46609"/>
                  </a:lnTo>
                  <a:lnTo>
                    <a:pt x="1494798" y="46609"/>
                  </a:lnTo>
                  <a:lnTo>
                    <a:pt x="1494789" y="45212"/>
                  </a:lnTo>
                  <a:close/>
                </a:path>
                <a:path w="1515110" h="528955">
                  <a:moveTo>
                    <a:pt x="1418463" y="0"/>
                  </a:moveTo>
                  <a:lnTo>
                    <a:pt x="1412494" y="1650"/>
                  </a:lnTo>
                  <a:lnTo>
                    <a:pt x="1409700" y="6350"/>
                  </a:lnTo>
                  <a:lnTo>
                    <a:pt x="1407033" y="11175"/>
                  </a:lnTo>
                  <a:lnTo>
                    <a:pt x="1408683" y="17272"/>
                  </a:lnTo>
                  <a:lnTo>
                    <a:pt x="1458959" y="46015"/>
                  </a:lnTo>
                  <a:lnTo>
                    <a:pt x="1479550" y="45338"/>
                  </a:lnTo>
                  <a:lnTo>
                    <a:pt x="1497494" y="45212"/>
                  </a:lnTo>
                  <a:lnTo>
                    <a:pt x="14184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932170" y="2583941"/>
              <a:ext cx="443865" cy="612775"/>
            </a:xfrm>
            <a:custGeom>
              <a:avLst/>
              <a:gdLst/>
              <a:ahLst/>
              <a:cxnLst/>
              <a:rect l="l" t="t" r="r" b="b"/>
              <a:pathLst>
                <a:path w="443864" h="612775">
                  <a:moveTo>
                    <a:pt x="0" y="306324"/>
                  </a:moveTo>
                  <a:lnTo>
                    <a:pt x="3573" y="251265"/>
                  </a:lnTo>
                  <a:lnTo>
                    <a:pt x="13876" y="199443"/>
                  </a:lnTo>
                  <a:lnTo>
                    <a:pt x="30282" y="151722"/>
                  </a:lnTo>
                  <a:lnTo>
                    <a:pt x="52163" y="108969"/>
                  </a:lnTo>
                  <a:lnTo>
                    <a:pt x="78891" y="72048"/>
                  </a:lnTo>
                  <a:lnTo>
                    <a:pt x="109840" y="41825"/>
                  </a:lnTo>
                  <a:lnTo>
                    <a:pt x="144383" y="19166"/>
                  </a:lnTo>
                  <a:lnTo>
                    <a:pt x="181893" y="4935"/>
                  </a:lnTo>
                  <a:lnTo>
                    <a:pt x="221741" y="0"/>
                  </a:lnTo>
                  <a:lnTo>
                    <a:pt x="261590" y="4935"/>
                  </a:lnTo>
                  <a:lnTo>
                    <a:pt x="299100" y="19166"/>
                  </a:lnTo>
                  <a:lnTo>
                    <a:pt x="333643" y="41825"/>
                  </a:lnTo>
                  <a:lnTo>
                    <a:pt x="364592" y="72048"/>
                  </a:lnTo>
                  <a:lnTo>
                    <a:pt x="391320" y="108969"/>
                  </a:lnTo>
                  <a:lnTo>
                    <a:pt x="413201" y="151722"/>
                  </a:lnTo>
                  <a:lnTo>
                    <a:pt x="429607" y="199443"/>
                  </a:lnTo>
                  <a:lnTo>
                    <a:pt x="439910" y="251265"/>
                  </a:lnTo>
                  <a:lnTo>
                    <a:pt x="443483" y="306324"/>
                  </a:lnTo>
                  <a:lnTo>
                    <a:pt x="439910" y="361382"/>
                  </a:lnTo>
                  <a:lnTo>
                    <a:pt x="429607" y="413204"/>
                  </a:lnTo>
                  <a:lnTo>
                    <a:pt x="413201" y="460925"/>
                  </a:lnTo>
                  <a:lnTo>
                    <a:pt x="391320" y="503678"/>
                  </a:lnTo>
                  <a:lnTo>
                    <a:pt x="364592" y="540599"/>
                  </a:lnTo>
                  <a:lnTo>
                    <a:pt x="333643" y="570822"/>
                  </a:lnTo>
                  <a:lnTo>
                    <a:pt x="299100" y="593481"/>
                  </a:lnTo>
                  <a:lnTo>
                    <a:pt x="261590" y="607712"/>
                  </a:lnTo>
                  <a:lnTo>
                    <a:pt x="221741" y="612648"/>
                  </a:lnTo>
                  <a:lnTo>
                    <a:pt x="181893" y="607712"/>
                  </a:lnTo>
                  <a:lnTo>
                    <a:pt x="144383" y="593481"/>
                  </a:lnTo>
                  <a:lnTo>
                    <a:pt x="109840" y="570822"/>
                  </a:lnTo>
                  <a:lnTo>
                    <a:pt x="78891" y="540599"/>
                  </a:lnTo>
                  <a:lnTo>
                    <a:pt x="52163" y="503678"/>
                  </a:lnTo>
                  <a:lnTo>
                    <a:pt x="30282" y="460925"/>
                  </a:lnTo>
                  <a:lnTo>
                    <a:pt x="13876" y="413204"/>
                  </a:lnTo>
                  <a:lnTo>
                    <a:pt x="3573" y="361382"/>
                  </a:lnTo>
                  <a:lnTo>
                    <a:pt x="0" y="306324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6050026" y="2683840"/>
            <a:ext cx="20764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0">
                <a:latin typeface="Arial"/>
                <a:cs typeface="Arial"/>
              </a:rPr>
              <a:t>∑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6505956" y="2796539"/>
            <a:ext cx="281940" cy="200025"/>
            <a:chOff x="6505956" y="2796539"/>
            <a:chExt cx="281940" cy="200025"/>
          </a:xfrm>
        </p:grpSpPr>
        <p:sp>
          <p:nvSpPr>
            <p:cNvPr id="11" name="object 11" descr=""/>
            <p:cNvSpPr/>
            <p:nvPr/>
          </p:nvSpPr>
          <p:spPr>
            <a:xfrm>
              <a:off x="6512052" y="2802635"/>
              <a:ext cx="269875" cy="187960"/>
            </a:xfrm>
            <a:custGeom>
              <a:avLst/>
              <a:gdLst/>
              <a:ahLst/>
              <a:cxnLst/>
              <a:rect l="l" t="t" r="r" b="b"/>
              <a:pathLst>
                <a:path w="269875" h="187960">
                  <a:moveTo>
                    <a:pt x="201422" y="0"/>
                  </a:moveTo>
                  <a:lnTo>
                    <a:pt x="201422" y="46862"/>
                  </a:lnTo>
                  <a:lnTo>
                    <a:pt x="0" y="46862"/>
                  </a:lnTo>
                  <a:lnTo>
                    <a:pt x="0" y="140588"/>
                  </a:lnTo>
                  <a:lnTo>
                    <a:pt x="201422" y="140588"/>
                  </a:lnTo>
                  <a:lnTo>
                    <a:pt x="201422" y="187451"/>
                  </a:lnTo>
                  <a:lnTo>
                    <a:pt x="269748" y="93725"/>
                  </a:lnTo>
                  <a:lnTo>
                    <a:pt x="2014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512052" y="2802635"/>
              <a:ext cx="269875" cy="187960"/>
            </a:xfrm>
            <a:custGeom>
              <a:avLst/>
              <a:gdLst/>
              <a:ahLst/>
              <a:cxnLst/>
              <a:rect l="l" t="t" r="r" b="b"/>
              <a:pathLst>
                <a:path w="269875" h="187960">
                  <a:moveTo>
                    <a:pt x="0" y="46862"/>
                  </a:moveTo>
                  <a:lnTo>
                    <a:pt x="201422" y="46862"/>
                  </a:lnTo>
                  <a:lnTo>
                    <a:pt x="201422" y="0"/>
                  </a:lnTo>
                  <a:lnTo>
                    <a:pt x="269748" y="93725"/>
                  </a:lnTo>
                  <a:lnTo>
                    <a:pt x="201422" y="187451"/>
                  </a:lnTo>
                  <a:lnTo>
                    <a:pt x="201422" y="140588"/>
                  </a:lnTo>
                  <a:lnTo>
                    <a:pt x="0" y="140588"/>
                  </a:lnTo>
                  <a:lnTo>
                    <a:pt x="0" y="46862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 descr=""/>
          <p:cNvGrpSpPr/>
          <p:nvPr/>
        </p:nvGrpSpPr>
        <p:grpSpPr>
          <a:xfrm>
            <a:off x="3158998" y="1756917"/>
            <a:ext cx="2762250" cy="1172210"/>
            <a:chOff x="3158998" y="1756917"/>
            <a:chExt cx="2762250" cy="1172210"/>
          </a:xfrm>
        </p:grpSpPr>
        <p:sp>
          <p:nvSpPr>
            <p:cNvPr id="14" name="object 14" descr=""/>
            <p:cNvSpPr/>
            <p:nvPr/>
          </p:nvSpPr>
          <p:spPr>
            <a:xfrm>
              <a:off x="4255643" y="2636519"/>
              <a:ext cx="1665605" cy="292735"/>
            </a:xfrm>
            <a:custGeom>
              <a:avLst/>
              <a:gdLst/>
              <a:ahLst/>
              <a:cxnLst/>
              <a:rect l="l" t="t" r="r" b="b"/>
              <a:pathLst>
                <a:path w="1665604" h="292735">
                  <a:moveTo>
                    <a:pt x="1589786" y="216280"/>
                  </a:moveTo>
                  <a:lnTo>
                    <a:pt x="1589503" y="244486"/>
                  </a:lnTo>
                  <a:lnTo>
                    <a:pt x="1602232" y="244601"/>
                  </a:lnTo>
                  <a:lnTo>
                    <a:pt x="1601978" y="264413"/>
                  </a:lnTo>
                  <a:lnTo>
                    <a:pt x="1589304" y="264413"/>
                  </a:lnTo>
                  <a:lnTo>
                    <a:pt x="1589024" y="292480"/>
                  </a:lnTo>
                  <a:lnTo>
                    <a:pt x="1646394" y="264413"/>
                  </a:lnTo>
                  <a:lnTo>
                    <a:pt x="1601978" y="264413"/>
                  </a:lnTo>
                  <a:lnTo>
                    <a:pt x="1589306" y="264187"/>
                  </a:lnTo>
                  <a:lnTo>
                    <a:pt x="1646857" y="264187"/>
                  </a:lnTo>
                  <a:lnTo>
                    <a:pt x="1665605" y="255015"/>
                  </a:lnTo>
                  <a:lnTo>
                    <a:pt x="1589786" y="216280"/>
                  </a:lnTo>
                  <a:close/>
                </a:path>
                <a:path w="1665604" h="292735">
                  <a:moveTo>
                    <a:pt x="1589503" y="244486"/>
                  </a:moveTo>
                  <a:lnTo>
                    <a:pt x="1589306" y="264187"/>
                  </a:lnTo>
                  <a:lnTo>
                    <a:pt x="1601978" y="264413"/>
                  </a:lnTo>
                  <a:lnTo>
                    <a:pt x="1602232" y="244601"/>
                  </a:lnTo>
                  <a:lnTo>
                    <a:pt x="1589503" y="244486"/>
                  </a:lnTo>
                  <a:close/>
                </a:path>
                <a:path w="1665604" h="292735">
                  <a:moveTo>
                    <a:pt x="827380" y="131841"/>
                  </a:moveTo>
                  <a:lnTo>
                    <a:pt x="827786" y="136397"/>
                  </a:lnTo>
                  <a:lnTo>
                    <a:pt x="828040" y="137794"/>
                  </a:lnTo>
                  <a:lnTo>
                    <a:pt x="828294" y="138429"/>
                  </a:lnTo>
                  <a:lnTo>
                    <a:pt x="829310" y="141731"/>
                  </a:lnTo>
                  <a:lnTo>
                    <a:pt x="829564" y="142239"/>
                  </a:lnTo>
                  <a:lnTo>
                    <a:pt x="829691" y="142620"/>
                  </a:lnTo>
                  <a:lnTo>
                    <a:pt x="831469" y="146050"/>
                  </a:lnTo>
                  <a:lnTo>
                    <a:pt x="831723" y="146430"/>
                  </a:lnTo>
                  <a:lnTo>
                    <a:pt x="834517" y="150240"/>
                  </a:lnTo>
                  <a:lnTo>
                    <a:pt x="834771" y="150621"/>
                  </a:lnTo>
                  <a:lnTo>
                    <a:pt x="841375" y="157099"/>
                  </a:lnTo>
                  <a:lnTo>
                    <a:pt x="841756" y="157352"/>
                  </a:lnTo>
                  <a:lnTo>
                    <a:pt x="842137" y="157733"/>
                  </a:lnTo>
                  <a:lnTo>
                    <a:pt x="889000" y="181228"/>
                  </a:lnTo>
                  <a:lnTo>
                    <a:pt x="943483" y="197612"/>
                  </a:lnTo>
                  <a:lnTo>
                    <a:pt x="988060" y="207899"/>
                  </a:lnTo>
                  <a:lnTo>
                    <a:pt x="1038733" y="217550"/>
                  </a:lnTo>
                  <a:lnTo>
                    <a:pt x="1094740" y="226567"/>
                  </a:lnTo>
                  <a:lnTo>
                    <a:pt x="1155573" y="234822"/>
                  </a:lnTo>
                  <a:lnTo>
                    <a:pt x="1220470" y="242315"/>
                  </a:lnTo>
                  <a:lnTo>
                    <a:pt x="1324610" y="251713"/>
                  </a:lnTo>
                  <a:lnTo>
                    <a:pt x="1397508" y="256793"/>
                  </a:lnTo>
                  <a:lnTo>
                    <a:pt x="1510792" y="262254"/>
                  </a:lnTo>
                  <a:lnTo>
                    <a:pt x="1589306" y="264187"/>
                  </a:lnTo>
                  <a:lnTo>
                    <a:pt x="1589503" y="244486"/>
                  </a:lnTo>
                  <a:lnTo>
                    <a:pt x="1588262" y="244475"/>
                  </a:lnTo>
                  <a:lnTo>
                    <a:pt x="1511554" y="242442"/>
                  </a:lnTo>
                  <a:lnTo>
                    <a:pt x="1435989" y="239140"/>
                  </a:lnTo>
                  <a:lnTo>
                    <a:pt x="1362202" y="234568"/>
                  </a:lnTo>
                  <a:lnTo>
                    <a:pt x="1290955" y="229107"/>
                  </a:lnTo>
                  <a:lnTo>
                    <a:pt x="1222756" y="222503"/>
                  </a:lnTo>
                  <a:lnTo>
                    <a:pt x="1127379" y="211200"/>
                  </a:lnTo>
                  <a:lnTo>
                    <a:pt x="1069467" y="202564"/>
                  </a:lnTo>
                  <a:lnTo>
                    <a:pt x="1016508" y="193420"/>
                  </a:lnTo>
                  <a:lnTo>
                    <a:pt x="969772" y="183514"/>
                  </a:lnTo>
                  <a:lnTo>
                    <a:pt x="929259" y="173227"/>
                  </a:lnTo>
                  <a:lnTo>
                    <a:pt x="882523" y="157606"/>
                  </a:lnTo>
                  <a:lnTo>
                    <a:pt x="855116" y="142620"/>
                  </a:lnTo>
                  <a:lnTo>
                    <a:pt x="854837" y="142620"/>
                  </a:lnTo>
                  <a:lnTo>
                    <a:pt x="853694" y="141604"/>
                  </a:lnTo>
                  <a:lnTo>
                    <a:pt x="850265" y="138049"/>
                  </a:lnTo>
                  <a:lnTo>
                    <a:pt x="850138" y="138049"/>
                  </a:lnTo>
                  <a:lnTo>
                    <a:pt x="849122" y="136905"/>
                  </a:lnTo>
                  <a:lnTo>
                    <a:pt x="849254" y="136905"/>
                  </a:lnTo>
                  <a:lnTo>
                    <a:pt x="849058" y="136651"/>
                  </a:lnTo>
                  <a:lnTo>
                    <a:pt x="848868" y="136651"/>
                  </a:lnTo>
                  <a:lnTo>
                    <a:pt x="847979" y="135254"/>
                  </a:lnTo>
                  <a:lnTo>
                    <a:pt x="848199" y="135254"/>
                  </a:lnTo>
                  <a:lnTo>
                    <a:pt x="847979" y="135127"/>
                  </a:lnTo>
                  <a:lnTo>
                    <a:pt x="847701" y="134365"/>
                  </a:lnTo>
                  <a:lnTo>
                    <a:pt x="847471" y="134365"/>
                  </a:lnTo>
                  <a:lnTo>
                    <a:pt x="847179" y="132714"/>
                  </a:lnTo>
                  <a:lnTo>
                    <a:pt x="827659" y="132714"/>
                  </a:lnTo>
                  <a:lnTo>
                    <a:pt x="827380" y="131841"/>
                  </a:lnTo>
                  <a:close/>
                </a:path>
                <a:path w="1665604" h="292735">
                  <a:moveTo>
                    <a:pt x="853694" y="141604"/>
                  </a:moveTo>
                  <a:lnTo>
                    <a:pt x="854837" y="142620"/>
                  </a:lnTo>
                  <a:lnTo>
                    <a:pt x="854138" y="141922"/>
                  </a:lnTo>
                  <a:lnTo>
                    <a:pt x="853694" y="141604"/>
                  </a:lnTo>
                  <a:close/>
                </a:path>
                <a:path w="1665604" h="292735">
                  <a:moveTo>
                    <a:pt x="854138" y="141922"/>
                  </a:moveTo>
                  <a:lnTo>
                    <a:pt x="854837" y="142620"/>
                  </a:lnTo>
                  <a:lnTo>
                    <a:pt x="855116" y="142620"/>
                  </a:lnTo>
                  <a:lnTo>
                    <a:pt x="854138" y="141922"/>
                  </a:lnTo>
                  <a:close/>
                </a:path>
                <a:path w="1665604" h="292735">
                  <a:moveTo>
                    <a:pt x="853821" y="141604"/>
                  </a:moveTo>
                  <a:lnTo>
                    <a:pt x="854138" y="141922"/>
                  </a:lnTo>
                  <a:lnTo>
                    <a:pt x="853821" y="141604"/>
                  </a:lnTo>
                  <a:close/>
                </a:path>
                <a:path w="1665604" h="292735">
                  <a:moveTo>
                    <a:pt x="849122" y="136905"/>
                  </a:moveTo>
                  <a:lnTo>
                    <a:pt x="850138" y="138049"/>
                  </a:lnTo>
                  <a:lnTo>
                    <a:pt x="849706" y="137490"/>
                  </a:lnTo>
                  <a:lnTo>
                    <a:pt x="849122" y="136905"/>
                  </a:lnTo>
                  <a:close/>
                </a:path>
                <a:path w="1665604" h="292735">
                  <a:moveTo>
                    <a:pt x="849706" y="137490"/>
                  </a:moveTo>
                  <a:lnTo>
                    <a:pt x="850138" y="138049"/>
                  </a:lnTo>
                  <a:lnTo>
                    <a:pt x="850265" y="138049"/>
                  </a:lnTo>
                  <a:lnTo>
                    <a:pt x="849706" y="137490"/>
                  </a:lnTo>
                  <a:close/>
                </a:path>
                <a:path w="1665604" h="292735">
                  <a:moveTo>
                    <a:pt x="849254" y="136905"/>
                  </a:moveTo>
                  <a:lnTo>
                    <a:pt x="849122" y="136905"/>
                  </a:lnTo>
                  <a:lnTo>
                    <a:pt x="849706" y="137490"/>
                  </a:lnTo>
                  <a:lnTo>
                    <a:pt x="849254" y="136905"/>
                  </a:lnTo>
                  <a:close/>
                </a:path>
                <a:path w="1665604" h="292735">
                  <a:moveTo>
                    <a:pt x="847979" y="135254"/>
                  </a:moveTo>
                  <a:lnTo>
                    <a:pt x="848868" y="136651"/>
                  </a:lnTo>
                  <a:lnTo>
                    <a:pt x="848558" y="136005"/>
                  </a:lnTo>
                  <a:lnTo>
                    <a:pt x="847979" y="135254"/>
                  </a:lnTo>
                  <a:close/>
                </a:path>
                <a:path w="1665604" h="292735">
                  <a:moveTo>
                    <a:pt x="848558" y="136005"/>
                  </a:moveTo>
                  <a:lnTo>
                    <a:pt x="848868" y="136651"/>
                  </a:lnTo>
                  <a:lnTo>
                    <a:pt x="849058" y="136651"/>
                  </a:lnTo>
                  <a:lnTo>
                    <a:pt x="848558" y="136005"/>
                  </a:lnTo>
                  <a:close/>
                </a:path>
                <a:path w="1665604" h="292735">
                  <a:moveTo>
                    <a:pt x="848199" y="135254"/>
                  </a:moveTo>
                  <a:lnTo>
                    <a:pt x="847979" y="135254"/>
                  </a:lnTo>
                  <a:lnTo>
                    <a:pt x="848558" y="136005"/>
                  </a:lnTo>
                  <a:lnTo>
                    <a:pt x="848199" y="135254"/>
                  </a:lnTo>
                  <a:close/>
                </a:path>
                <a:path w="1665604" h="292735">
                  <a:moveTo>
                    <a:pt x="847471" y="133730"/>
                  </a:moveTo>
                  <a:lnTo>
                    <a:pt x="847979" y="135127"/>
                  </a:lnTo>
                  <a:lnTo>
                    <a:pt x="847698" y="134207"/>
                  </a:lnTo>
                  <a:lnTo>
                    <a:pt x="847471" y="133730"/>
                  </a:lnTo>
                  <a:close/>
                </a:path>
                <a:path w="1665604" h="292735">
                  <a:moveTo>
                    <a:pt x="847698" y="134207"/>
                  </a:moveTo>
                  <a:lnTo>
                    <a:pt x="847979" y="135127"/>
                  </a:lnTo>
                  <a:lnTo>
                    <a:pt x="848139" y="135127"/>
                  </a:lnTo>
                  <a:lnTo>
                    <a:pt x="847698" y="134207"/>
                  </a:lnTo>
                  <a:close/>
                </a:path>
                <a:path w="1665604" h="292735">
                  <a:moveTo>
                    <a:pt x="847090" y="132206"/>
                  </a:moveTo>
                  <a:lnTo>
                    <a:pt x="847471" y="134365"/>
                  </a:lnTo>
                  <a:lnTo>
                    <a:pt x="847357" y="133084"/>
                  </a:lnTo>
                  <a:lnTo>
                    <a:pt x="847090" y="132206"/>
                  </a:lnTo>
                  <a:close/>
                </a:path>
                <a:path w="1665604" h="292735">
                  <a:moveTo>
                    <a:pt x="847357" y="133084"/>
                  </a:moveTo>
                  <a:lnTo>
                    <a:pt x="847471" y="134365"/>
                  </a:lnTo>
                  <a:lnTo>
                    <a:pt x="847701" y="134365"/>
                  </a:lnTo>
                  <a:lnTo>
                    <a:pt x="847644" y="134207"/>
                  </a:lnTo>
                  <a:lnTo>
                    <a:pt x="847553" y="133730"/>
                  </a:lnTo>
                  <a:lnTo>
                    <a:pt x="847357" y="133084"/>
                  </a:lnTo>
                  <a:close/>
                </a:path>
                <a:path w="1665604" h="292735">
                  <a:moveTo>
                    <a:pt x="847553" y="133730"/>
                  </a:moveTo>
                  <a:lnTo>
                    <a:pt x="847698" y="134207"/>
                  </a:lnTo>
                  <a:lnTo>
                    <a:pt x="847553" y="133730"/>
                  </a:lnTo>
                  <a:close/>
                </a:path>
                <a:path w="1665604" h="292735">
                  <a:moveTo>
                    <a:pt x="847279" y="132206"/>
                  </a:moveTo>
                  <a:lnTo>
                    <a:pt x="847090" y="132206"/>
                  </a:lnTo>
                  <a:lnTo>
                    <a:pt x="847357" y="133084"/>
                  </a:lnTo>
                  <a:lnTo>
                    <a:pt x="847279" y="132206"/>
                  </a:lnTo>
                  <a:close/>
                </a:path>
                <a:path w="1665604" h="292735">
                  <a:moveTo>
                    <a:pt x="827278" y="130682"/>
                  </a:moveTo>
                  <a:lnTo>
                    <a:pt x="827380" y="131841"/>
                  </a:lnTo>
                  <a:lnTo>
                    <a:pt x="827659" y="132714"/>
                  </a:lnTo>
                  <a:lnTo>
                    <a:pt x="827278" y="130682"/>
                  </a:lnTo>
                  <a:close/>
                </a:path>
                <a:path w="1665604" h="292735">
                  <a:moveTo>
                    <a:pt x="847143" y="130682"/>
                  </a:moveTo>
                  <a:lnTo>
                    <a:pt x="827278" y="130682"/>
                  </a:lnTo>
                  <a:lnTo>
                    <a:pt x="827659" y="132714"/>
                  </a:lnTo>
                  <a:lnTo>
                    <a:pt x="847179" y="132714"/>
                  </a:lnTo>
                  <a:lnTo>
                    <a:pt x="847090" y="132206"/>
                  </a:lnTo>
                  <a:lnTo>
                    <a:pt x="847279" y="132206"/>
                  </a:lnTo>
                  <a:lnTo>
                    <a:pt x="847143" y="130682"/>
                  </a:lnTo>
                  <a:close/>
                </a:path>
                <a:path w="1665604" h="292735">
                  <a:moveTo>
                    <a:pt x="827334" y="131317"/>
                  </a:moveTo>
                  <a:lnTo>
                    <a:pt x="827380" y="131841"/>
                  </a:lnTo>
                  <a:lnTo>
                    <a:pt x="827334" y="131317"/>
                  </a:lnTo>
                  <a:close/>
                </a:path>
                <a:path w="1665604" h="292735">
                  <a:moveTo>
                    <a:pt x="827115" y="131006"/>
                  </a:moveTo>
                  <a:lnTo>
                    <a:pt x="827214" y="131317"/>
                  </a:lnTo>
                  <a:lnTo>
                    <a:pt x="827115" y="131006"/>
                  </a:lnTo>
                  <a:close/>
                </a:path>
                <a:path w="1665604" h="292735">
                  <a:moveTo>
                    <a:pt x="826770" y="129920"/>
                  </a:moveTo>
                  <a:lnTo>
                    <a:pt x="827115" y="131006"/>
                  </a:lnTo>
                  <a:lnTo>
                    <a:pt x="827278" y="131317"/>
                  </a:lnTo>
                  <a:lnTo>
                    <a:pt x="826770" y="129920"/>
                  </a:lnTo>
                  <a:close/>
                </a:path>
                <a:path w="1665604" h="292735">
                  <a:moveTo>
                    <a:pt x="847075" y="129920"/>
                  </a:moveTo>
                  <a:lnTo>
                    <a:pt x="826770" y="129920"/>
                  </a:lnTo>
                  <a:lnTo>
                    <a:pt x="827278" y="131317"/>
                  </a:lnTo>
                  <a:lnTo>
                    <a:pt x="827278" y="130682"/>
                  </a:lnTo>
                  <a:lnTo>
                    <a:pt x="847143" y="130682"/>
                  </a:lnTo>
                  <a:lnTo>
                    <a:pt x="847075" y="129920"/>
                  </a:lnTo>
                  <a:close/>
                </a:path>
                <a:path w="1665604" h="292735">
                  <a:moveTo>
                    <a:pt x="825858" y="128597"/>
                  </a:moveTo>
                  <a:lnTo>
                    <a:pt x="827115" y="131006"/>
                  </a:lnTo>
                  <a:lnTo>
                    <a:pt x="826770" y="129920"/>
                  </a:lnTo>
                  <a:lnTo>
                    <a:pt x="847075" y="129920"/>
                  </a:lnTo>
                  <a:lnTo>
                    <a:pt x="847053" y="129666"/>
                  </a:lnTo>
                  <a:lnTo>
                    <a:pt x="826643" y="129666"/>
                  </a:lnTo>
                  <a:lnTo>
                    <a:pt x="825858" y="128597"/>
                  </a:lnTo>
                  <a:close/>
                </a:path>
                <a:path w="1665604" h="292735">
                  <a:moveTo>
                    <a:pt x="825754" y="128396"/>
                  </a:moveTo>
                  <a:lnTo>
                    <a:pt x="825897" y="128650"/>
                  </a:lnTo>
                  <a:lnTo>
                    <a:pt x="826643" y="129666"/>
                  </a:lnTo>
                  <a:lnTo>
                    <a:pt x="825754" y="128396"/>
                  </a:lnTo>
                  <a:close/>
                </a:path>
                <a:path w="1665604" h="292735">
                  <a:moveTo>
                    <a:pt x="846916" y="128396"/>
                  </a:moveTo>
                  <a:lnTo>
                    <a:pt x="825754" y="128396"/>
                  </a:lnTo>
                  <a:lnTo>
                    <a:pt x="826643" y="129666"/>
                  </a:lnTo>
                  <a:lnTo>
                    <a:pt x="847053" y="129666"/>
                  </a:lnTo>
                  <a:lnTo>
                    <a:pt x="846953" y="128597"/>
                  </a:lnTo>
                  <a:lnTo>
                    <a:pt x="846916" y="128396"/>
                  </a:lnTo>
                  <a:close/>
                </a:path>
                <a:path w="1665604" h="292735">
                  <a:moveTo>
                    <a:pt x="254" y="0"/>
                  </a:moveTo>
                  <a:lnTo>
                    <a:pt x="0" y="19812"/>
                  </a:lnTo>
                  <a:lnTo>
                    <a:pt x="78486" y="20446"/>
                  </a:lnTo>
                  <a:lnTo>
                    <a:pt x="156083" y="22605"/>
                  </a:lnTo>
                  <a:lnTo>
                    <a:pt x="232410" y="25907"/>
                  </a:lnTo>
                  <a:lnTo>
                    <a:pt x="343408" y="32892"/>
                  </a:lnTo>
                  <a:lnTo>
                    <a:pt x="414020" y="38988"/>
                  </a:lnTo>
                  <a:lnTo>
                    <a:pt x="513334" y="49783"/>
                  </a:lnTo>
                  <a:lnTo>
                    <a:pt x="574294" y="58038"/>
                  </a:lnTo>
                  <a:lnTo>
                    <a:pt x="630428" y="66928"/>
                  </a:lnTo>
                  <a:lnTo>
                    <a:pt x="680974" y="76453"/>
                  </a:lnTo>
                  <a:lnTo>
                    <a:pt x="725170" y="86613"/>
                  </a:lnTo>
                  <a:lnTo>
                    <a:pt x="762635" y="97027"/>
                  </a:lnTo>
                  <a:lnTo>
                    <a:pt x="804291" y="113029"/>
                  </a:lnTo>
                  <a:lnTo>
                    <a:pt x="825858" y="128597"/>
                  </a:lnTo>
                  <a:lnTo>
                    <a:pt x="825754" y="128396"/>
                  </a:lnTo>
                  <a:lnTo>
                    <a:pt x="846916" y="128396"/>
                  </a:lnTo>
                  <a:lnTo>
                    <a:pt x="846709" y="127253"/>
                  </a:lnTo>
                  <a:lnTo>
                    <a:pt x="845566" y="123697"/>
                  </a:lnTo>
                  <a:lnTo>
                    <a:pt x="845312" y="123189"/>
                  </a:lnTo>
                  <a:lnTo>
                    <a:pt x="845185" y="122681"/>
                  </a:lnTo>
                  <a:lnTo>
                    <a:pt x="843407" y="119252"/>
                  </a:lnTo>
                  <a:lnTo>
                    <a:pt x="843153" y="118871"/>
                  </a:lnTo>
                  <a:lnTo>
                    <a:pt x="842899" y="118363"/>
                  </a:lnTo>
                  <a:lnTo>
                    <a:pt x="812419" y="94995"/>
                  </a:lnTo>
                  <a:lnTo>
                    <a:pt x="768223" y="77977"/>
                  </a:lnTo>
                  <a:lnTo>
                    <a:pt x="729742" y="67309"/>
                  </a:lnTo>
                  <a:lnTo>
                    <a:pt x="684784" y="57022"/>
                  </a:lnTo>
                  <a:lnTo>
                    <a:pt x="633603" y="47370"/>
                  </a:lnTo>
                  <a:lnTo>
                    <a:pt x="577088" y="38353"/>
                  </a:lnTo>
                  <a:lnTo>
                    <a:pt x="483362" y="26288"/>
                  </a:lnTo>
                  <a:lnTo>
                    <a:pt x="415671" y="19303"/>
                  </a:lnTo>
                  <a:lnTo>
                    <a:pt x="344805" y="13207"/>
                  </a:lnTo>
                  <a:lnTo>
                    <a:pt x="233299" y="6095"/>
                  </a:lnTo>
                  <a:lnTo>
                    <a:pt x="156591" y="2793"/>
                  </a:lnTo>
                  <a:lnTo>
                    <a:pt x="78612" y="634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3165348" y="1763267"/>
              <a:ext cx="1033780" cy="306705"/>
            </a:xfrm>
            <a:custGeom>
              <a:avLst/>
              <a:gdLst/>
              <a:ahLst/>
              <a:cxnLst/>
              <a:rect l="l" t="t" r="r" b="b"/>
              <a:pathLst>
                <a:path w="1033779" h="306705">
                  <a:moveTo>
                    <a:pt x="1033272" y="0"/>
                  </a:moveTo>
                  <a:lnTo>
                    <a:pt x="0" y="0"/>
                  </a:lnTo>
                  <a:lnTo>
                    <a:pt x="0" y="306324"/>
                  </a:lnTo>
                  <a:lnTo>
                    <a:pt x="1033272" y="306324"/>
                  </a:lnTo>
                  <a:lnTo>
                    <a:pt x="1033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165348" y="1763267"/>
              <a:ext cx="1033780" cy="306705"/>
            </a:xfrm>
            <a:custGeom>
              <a:avLst/>
              <a:gdLst/>
              <a:ahLst/>
              <a:cxnLst/>
              <a:rect l="l" t="t" r="r" b="b"/>
              <a:pathLst>
                <a:path w="1033779" h="306705">
                  <a:moveTo>
                    <a:pt x="904113" y="0"/>
                  </a:moveTo>
                  <a:lnTo>
                    <a:pt x="904113" y="306324"/>
                  </a:lnTo>
                </a:path>
                <a:path w="1033779" h="306705">
                  <a:moveTo>
                    <a:pt x="0" y="306324"/>
                  </a:moveTo>
                  <a:lnTo>
                    <a:pt x="1033272" y="306324"/>
                  </a:lnTo>
                  <a:lnTo>
                    <a:pt x="1033272" y="0"/>
                  </a:lnTo>
                  <a:lnTo>
                    <a:pt x="0" y="0"/>
                  </a:lnTo>
                  <a:lnTo>
                    <a:pt x="0" y="30632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3294507" y="1763267"/>
            <a:ext cx="775335" cy="306705"/>
          </a:xfrm>
          <a:prstGeom prst="rect">
            <a:avLst/>
          </a:prstGeom>
          <a:solidFill>
            <a:srgbClr val="FFFFFF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55575">
              <a:lnSpc>
                <a:spcPts val="2345"/>
              </a:lnSpc>
            </a:pPr>
            <a:r>
              <a:rPr dirty="0" sz="2000" spc="-25" i="1">
                <a:latin typeface="Arial"/>
                <a:cs typeface="Arial"/>
              </a:rPr>
              <a:t>NN</a:t>
            </a:r>
            <a:r>
              <a:rPr dirty="0" baseline="25641" sz="1950" spc="-37" i="1">
                <a:latin typeface="Arial"/>
                <a:cs typeface="Arial"/>
              </a:rPr>
              <a:t>1</a:t>
            </a:r>
            <a:endParaRPr baseline="25641" sz="1950">
              <a:latin typeface="Arial"/>
              <a:cs typeface="Arial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3206242" y="2515870"/>
            <a:ext cx="1044575" cy="319405"/>
            <a:chOff x="3206242" y="2515870"/>
            <a:chExt cx="1044575" cy="319405"/>
          </a:xfrm>
        </p:grpSpPr>
        <p:sp>
          <p:nvSpPr>
            <p:cNvPr id="19" name="object 19" descr=""/>
            <p:cNvSpPr/>
            <p:nvPr/>
          </p:nvSpPr>
          <p:spPr>
            <a:xfrm>
              <a:off x="3212592" y="2522220"/>
              <a:ext cx="1031875" cy="306705"/>
            </a:xfrm>
            <a:custGeom>
              <a:avLst/>
              <a:gdLst/>
              <a:ahLst/>
              <a:cxnLst/>
              <a:rect l="l" t="t" r="r" b="b"/>
              <a:pathLst>
                <a:path w="1031875" h="306705">
                  <a:moveTo>
                    <a:pt x="1031747" y="0"/>
                  </a:moveTo>
                  <a:lnTo>
                    <a:pt x="0" y="0"/>
                  </a:lnTo>
                  <a:lnTo>
                    <a:pt x="0" y="306324"/>
                  </a:lnTo>
                  <a:lnTo>
                    <a:pt x="1031747" y="306324"/>
                  </a:lnTo>
                  <a:lnTo>
                    <a:pt x="10317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3212592" y="2522220"/>
              <a:ext cx="1031875" cy="306705"/>
            </a:xfrm>
            <a:custGeom>
              <a:avLst/>
              <a:gdLst/>
              <a:ahLst/>
              <a:cxnLst/>
              <a:rect l="l" t="t" r="r" b="b"/>
              <a:pathLst>
                <a:path w="1031875" h="306705">
                  <a:moveTo>
                    <a:pt x="902716" y="0"/>
                  </a:moveTo>
                  <a:lnTo>
                    <a:pt x="902716" y="306324"/>
                  </a:lnTo>
                </a:path>
                <a:path w="1031875" h="306705">
                  <a:moveTo>
                    <a:pt x="0" y="306324"/>
                  </a:moveTo>
                  <a:lnTo>
                    <a:pt x="1031747" y="306324"/>
                  </a:lnTo>
                  <a:lnTo>
                    <a:pt x="1031747" y="0"/>
                  </a:lnTo>
                  <a:lnTo>
                    <a:pt x="0" y="0"/>
                  </a:lnTo>
                  <a:lnTo>
                    <a:pt x="0" y="30632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3341496" y="2522220"/>
            <a:ext cx="774065" cy="306705"/>
          </a:xfrm>
          <a:prstGeom prst="rect">
            <a:avLst/>
          </a:prstGeom>
          <a:solidFill>
            <a:srgbClr val="FFFFFF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54305">
              <a:lnSpc>
                <a:spcPts val="2345"/>
              </a:lnSpc>
            </a:pPr>
            <a:r>
              <a:rPr dirty="0" sz="2000" spc="-25" i="1">
                <a:latin typeface="Arial"/>
                <a:cs typeface="Arial"/>
              </a:rPr>
              <a:t>NN</a:t>
            </a:r>
            <a:r>
              <a:rPr dirty="0" baseline="25641" sz="1950" spc="-37" i="1">
                <a:latin typeface="Arial"/>
                <a:cs typeface="Arial"/>
              </a:rPr>
              <a:t>2</a:t>
            </a:r>
            <a:endParaRPr baseline="25641" sz="1950">
              <a:latin typeface="Arial"/>
              <a:cs typeface="Arial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3198622" y="3914902"/>
            <a:ext cx="1046480" cy="320675"/>
            <a:chOff x="3198622" y="3914902"/>
            <a:chExt cx="1046480" cy="320675"/>
          </a:xfrm>
        </p:grpSpPr>
        <p:sp>
          <p:nvSpPr>
            <p:cNvPr id="23" name="object 23" descr=""/>
            <p:cNvSpPr/>
            <p:nvPr/>
          </p:nvSpPr>
          <p:spPr>
            <a:xfrm>
              <a:off x="3204972" y="3921252"/>
              <a:ext cx="1033780" cy="307975"/>
            </a:xfrm>
            <a:custGeom>
              <a:avLst/>
              <a:gdLst/>
              <a:ahLst/>
              <a:cxnLst/>
              <a:rect l="l" t="t" r="r" b="b"/>
              <a:pathLst>
                <a:path w="1033779" h="307975">
                  <a:moveTo>
                    <a:pt x="103327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1033272" y="307848"/>
                  </a:lnTo>
                  <a:lnTo>
                    <a:pt x="1033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3204972" y="3921252"/>
              <a:ext cx="1033780" cy="307975"/>
            </a:xfrm>
            <a:custGeom>
              <a:avLst/>
              <a:gdLst/>
              <a:ahLst/>
              <a:cxnLst/>
              <a:rect l="l" t="t" r="r" b="b"/>
              <a:pathLst>
                <a:path w="1033779" h="307975">
                  <a:moveTo>
                    <a:pt x="904113" y="0"/>
                  </a:moveTo>
                  <a:lnTo>
                    <a:pt x="904113" y="307848"/>
                  </a:lnTo>
                </a:path>
                <a:path w="1033779" h="307975">
                  <a:moveTo>
                    <a:pt x="0" y="307848"/>
                  </a:moveTo>
                  <a:lnTo>
                    <a:pt x="1033272" y="307848"/>
                  </a:lnTo>
                  <a:lnTo>
                    <a:pt x="1033272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3334130" y="3921252"/>
            <a:ext cx="775335" cy="307975"/>
          </a:xfrm>
          <a:prstGeom prst="rect">
            <a:avLst/>
          </a:prstGeom>
          <a:solidFill>
            <a:srgbClr val="FFFFFF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32715">
              <a:lnSpc>
                <a:spcPts val="2355"/>
              </a:lnSpc>
            </a:pPr>
            <a:r>
              <a:rPr dirty="0" sz="2000" spc="-25" i="1">
                <a:latin typeface="Arial"/>
                <a:cs typeface="Arial"/>
              </a:rPr>
              <a:t>NN</a:t>
            </a:r>
            <a:r>
              <a:rPr dirty="0" baseline="25641" sz="1950" spc="-37" i="1">
                <a:latin typeface="Arial"/>
                <a:cs typeface="Arial"/>
              </a:rPr>
              <a:t>M</a:t>
            </a:r>
            <a:endParaRPr baseline="25641" sz="195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6943090" y="2603754"/>
            <a:ext cx="122872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 b="1">
                <a:latin typeface="Arial"/>
                <a:cs typeface="Arial"/>
              </a:rPr>
              <a:t>Ensemble</a:t>
            </a:r>
            <a:endParaRPr sz="2000">
              <a:latin typeface="Arial"/>
              <a:cs typeface="Arial"/>
            </a:endParaRPr>
          </a:p>
          <a:p>
            <a:pPr marL="82550">
              <a:lnSpc>
                <a:spcPct val="100000"/>
              </a:lnSpc>
            </a:pPr>
            <a:r>
              <a:rPr dirty="0" sz="2000" spc="-10" b="1">
                <a:latin typeface="Arial"/>
                <a:cs typeface="Arial"/>
              </a:rPr>
              <a:t>Decision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" name="object 27" descr=""/>
          <p:cNvSpPr/>
          <p:nvPr/>
        </p:nvSpPr>
        <p:spPr>
          <a:xfrm>
            <a:off x="4203827" y="1933320"/>
            <a:ext cx="1753235" cy="2117090"/>
          </a:xfrm>
          <a:custGeom>
            <a:avLst/>
            <a:gdLst/>
            <a:ahLst/>
            <a:cxnLst/>
            <a:rect l="l" t="t" r="r" b="b"/>
            <a:pathLst>
              <a:path w="1753235" h="2117090">
                <a:moveTo>
                  <a:pt x="1742059" y="1129665"/>
                </a:moveTo>
                <a:lnTo>
                  <a:pt x="1666367" y="1090549"/>
                </a:lnTo>
                <a:lnTo>
                  <a:pt x="1665973" y="1119174"/>
                </a:lnTo>
                <a:lnTo>
                  <a:pt x="1658620" y="1119124"/>
                </a:lnTo>
                <a:lnTo>
                  <a:pt x="1603883" y="1120394"/>
                </a:lnTo>
                <a:lnTo>
                  <a:pt x="1551051" y="1124966"/>
                </a:lnTo>
                <a:lnTo>
                  <a:pt x="1500632" y="1133856"/>
                </a:lnTo>
                <a:lnTo>
                  <a:pt x="1453515" y="1148461"/>
                </a:lnTo>
                <a:lnTo>
                  <a:pt x="1410843" y="1170305"/>
                </a:lnTo>
                <a:lnTo>
                  <a:pt x="1373378" y="1200277"/>
                </a:lnTo>
                <a:lnTo>
                  <a:pt x="1348994" y="1230376"/>
                </a:lnTo>
                <a:lnTo>
                  <a:pt x="1332865" y="1270254"/>
                </a:lnTo>
                <a:lnTo>
                  <a:pt x="1324356" y="1318387"/>
                </a:lnTo>
                <a:lnTo>
                  <a:pt x="1320787" y="1372870"/>
                </a:lnTo>
                <a:lnTo>
                  <a:pt x="1320038" y="1410843"/>
                </a:lnTo>
                <a:lnTo>
                  <a:pt x="1320279" y="1489837"/>
                </a:lnTo>
                <a:lnTo>
                  <a:pt x="1319911" y="1528826"/>
                </a:lnTo>
                <a:lnTo>
                  <a:pt x="1318260" y="1566926"/>
                </a:lnTo>
                <a:lnTo>
                  <a:pt x="1312799" y="1619885"/>
                </a:lnTo>
                <a:lnTo>
                  <a:pt x="1301750" y="1665859"/>
                </a:lnTo>
                <a:lnTo>
                  <a:pt x="1283589" y="1702308"/>
                </a:lnTo>
                <a:lnTo>
                  <a:pt x="1246124" y="1733296"/>
                </a:lnTo>
                <a:lnTo>
                  <a:pt x="1205865" y="1743202"/>
                </a:lnTo>
                <a:lnTo>
                  <a:pt x="1190244" y="1744091"/>
                </a:lnTo>
                <a:lnTo>
                  <a:pt x="1173734" y="1743964"/>
                </a:lnTo>
                <a:lnTo>
                  <a:pt x="1119251" y="1737741"/>
                </a:lnTo>
                <a:lnTo>
                  <a:pt x="1079373" y="1729994"/>
                </a:lnTo>
                <a:lnTo>
                  <a:pt x="1015492" y="1714627"/>
                </a:lnTo>
                <a:lnTo>
                  <a:pt x="925322" y="1691132"/>
                </a:lnTo>
                <a:lnTo>
                  <a:pt x="879221" y="1679829"/>
                </a:lnTo>
                <a:lnTo>
                  <a:pt x="832993" y="1670062"/>
                </a:lnTo>
                <a:lnTo>
                  <a:pt x="787019" y="1662303"/>
                </a:lnTo>
                <a:lnTo>
                  <a:pt x="741680" y="1657477"/>
                </a:lnTo>
                <a:lnTo>
                  <a:pt x="719455" y="1656600"/>
                </a:lnTo>
                <a:lnTo>
                  <a:pt x="697611" y="1656600"/>
                </a:lnTo>
                <a:lnTo>
                  <a:pt x="654939" y="1660271"/>
                </a:lnTo>
                <a:lnTo>
                  <a:pt x="614553" y="1669415"/>
                </a:lnTo>
                <a:lnTo>
                  <a:pt x="576326" y="1682750"/>
                </a:lnTo>
                <a:lnTo>
                  <a:pt x="538607" y="1698752"/>
                </a:lnTo>
                <a:lnTo>
                  <a:pt x="501142" y="1717294"/>
                </a:lnTo>
                <a:lnTo>
                  <a:pt x="464185" y="1738249"/>
                </a:lnTo>
                <a:lnTo>
                  <a:pt x="427482" y="1761236"/>
                </a:lnTo>
                <a:lnTo>
                  <a:pt x="391414" y="1786128"/>
                </a:lnTo>
                <a:lnTo>
                  <a:pt x="355473" y="1812798"/>
                </a:lnTo>
                <a:lnTo>
                  <a:pt x="319913" y="1841246"/>
                </a:lnTo>
                <a:lnTo>
                  <a:pt x="284480" y="1870837"/>
                </a:lnTo>
                <a:lnTo>
                  <a:pt x="249301" y="1901825"/>
                </a:lnTo>
                <a:lnTo>
                  <a:pt x="214376" y="1933829"/>
                </a:lnTo>
                <a:lnTo>
                  <a:pt x="179578" y="1966722"/>
                </a:lnTo>
                <a:lnTo>
                  <a:pt x="145034" y="2000250"/>
                </a:lnTo>
                <a:lnTo>
                  <a:pt x="110490" y="2034413"/>
                </a:lnTo>
                <a:lnTo>
                  <a:pt x="41529" y="2103501"/>
                </a:lnTo>
                <a:lnTo>
                  <a:pt x="55118" y="2116963"/>
                </a:lnTo>
                <a:lnTo>
                  <a:pt x="123952" y="2047875"/>
                </a:lnTo>
                <a:lnTo>
                  <a:pt x="158369" y="2013839"/>
                </a:lnTo>
                <a:lnTo>
                  <a:pt x="192913" y="1980438"/>
                </a:lnTo>
                <a:lnTo>
                  <a:pt x="227457" y="1947672"/>
                </a:lnTo>
                <a:lnTo>
                  <a:pt x="262255" y="1915922"/>
                </a:lnTo>
                <a:lnTo>
                  <a:pt x="297053" y="1885188"/>
                </a:lnTo>
                <a:lnTo>
                  <a:pt x="332105" y="1855724"/>
                </a:lnTo>
                <a:lnTo>
                  <a:pt x="367284" y="1827784"/>
                </a:lnTo>
                <a:lnTo>
                  <a:pt x="402717" y="1801495"/>
                </a:lnTo>
                <a:lnTo>
                  <a:pt x="438404" y="1776857"/>
                </a:lnTo>
                <a:lnTo>
                  <a:pt x="474345" y="1754378"/>
                </a:lnTo>
                <a:lnTo>
                  <a:pt x="510286" y="1734058"/>
                </a:lnTo>
                <a:lnTo>
                  <a:pt x="546735" y="1716024"/>
                </a:lnTo>
                <a:lnTo>
                  <a:pt x="583438" y="1700403"/>
                </a:lnTo>
                <a:lnTo>
                  <a:pt x="620522" y="1687576"/>
                </a:lnTo>
                <a:lnTo>
                  <a:pt x="658368" y="1679067"/>
                </a:lnTo>
                <a:lnTo>
                  <a:pt x="698627" y="1675638"/>
                </a:lnTo>
                <a:lnTo>
                  <a:pt x="719455" y="1675638"/>
                </a:lnTo>
                <a:lnTo>
                  <a:pt x="762508" y="1678559"/>
                </a:lnTo>
                <a:lnTo>
                  <a:pt x="807085" y="1684655"/>
                </a:lnTo>
                <a:lnTo>
                  <a:pt x="875157" y="1698498"/>
                </a:lnTo>
                <a:lnTo>
                  <a:pt x="920877" y="1709674"/>
                </a:lnTo>
                <a:lnTo>
                  <a:pt x="1010666" y="1733042"/>
                </a:lnTo>
                <a:lnTo>
                  <a:pt x="1053973" y="1743837"/>
                </a:lnTo>
                <a:lnTo>
                  <a:pt x="1095756" y="1752854"/>
                </a:lnTo>
                <a:lnTo>
                  <a:pt x="1135253" y="1759458"/>
                </a:lnTo>
                <a:lnTo>
                  <a:pt x="1190117" y="1763141"/>
                </a:lnTo>
                <a:lnTo>
                  <a:pt x="1206881" y="1762125"/>
                </a:lnTo>
                <a:lnTo>
                  <a:pt x="1252601" y="1751203"/>
                </a:lnTo>
                <a:lnTo>
                  <a:pt x="1266317" y="1744218"/>
                </a:lnTo>
                <a:lnTo>
                  <a:pt x="1266698" y="1744091"/>
                </a:lnTo>
                <a:lnTo>
                  <a:pt x="1267079" y="1743710"/>
                </a:lnTo>
                <a:lnTo>
                  <a:pt x="1278128" y="1735963"/>
                </a:lnTo>
                <a:lnTo>
                  <a:pt x="1286560" y="1728216"/>
                </a:lnTo>
                <a:lnTo>
                  <a:pt x="1287386" y="1727454"/>
                </a:lnTo>
                <a:lnTo>
                  <a:pt x="1289050" y="1725930"/>
                </a:lnTo>
                <a:lnTo>
                  <a:pt x="1298448" y="1714246"/>
                </a:lnTo>
                <a:lnTo>
                  <a:pt x="1319403" y="1672971"/>
                </a:lnTo>
                <a:lnTo>
                  <a:pt x="1331595" y="1623441"/>
                </a:lnTo>
                <a:lnTo>
                  <a:pt x="1337310" y="1568323"/>
                </a:lnTo>
                <a:lnTo>
                  <a:pt x="1338961" y="1529588"/>
                </a:lnTo>
                <a:lnTo>
                  <a:pt x="1339329" y="1489710"/>
                </a:lnTo>
                <a:lnTo>
                  <a:pt x="1339088" y="1410843"/>
                </a:lnTo>
                <a:lnTo>
                  <a:pt x="1339862" y="1372489"/>
                </a:lnTo>
                <a:lnTo>
                  <a:pt x="1343279" y="1320165"/>
                </a:lnTo>
                <a:lnTo>
                  <a:pt x="1351534" y="1274572"/>
                </a:lnTo>
                <a:lnTo>
                  <a:pt x="1365885" y="1239012"/>
                </a:lnTo>
                <a:lnTo>
                  <a:pt x="1403858" y="1198372"/>
                </a:lnTo>
                <a:lnTo>
                  <a:pt x="1441069" y="1175004"/>
                </a:lnTo>
                <a:lnTo>
                  <a:pt x="1482979" y="1158367"/>
                </a:lnTo>
                <a:lnTo>
                  <a:pt x="1529334" y="1147445"/>
                </a:lnTo>
                <a:lnTo>
                  <a:pt x="1579118" y="1141222"/>
                </a:lnTo>
                <a:lnTo>
                  <a:pt x="1631696" y="1138428"/>
                </a:lnTo>
                <a:lnTo>
                  <a:pt x="1658874" y="1138047"/>
                </a:lnTo>
                <a:lnTo>
                  <a:pt x="1665732" y="1138148"/>
                </a:lnTo>
                <a:lnTo>
                  <a:pt x="1665351" y="1166749"/>
                </a:lnTo>
                <a:lnTo>
                  <a:pt x="1724190" y="1138301"/>
                </a:lnTo>
                <a:lnTo>
                  <a:pt x="1742059" y="1129665"/>
                </a:lnTo>
                <a:close/>
              </a:path>
              <a:path w="1753235" h="2117090">
                <a:moveTo>
                  <a:pt x="1752854" y="770890"/>
                </a:moveTo>
                <a:lnTo>
                  <a:pt x="1737296" y="743077"/>
                </a:lnTo>
                <a:lnTo>
                  <a:pt x="1711325" y="696595"/>
                </a:lnTo>
                <a:lnTo>
                  <a:pt x="1695221" y="720293"/>
                </a:lnTo>
                <a:lnTo>
                  <a:pt x="1659128" y="696087"/>
                </a:lnTo>
                <a:lnTo>
                  <a:pt x="1609090" y="664337"/>
                </a:lnTo>
                <a:lnTo>
                  <a:pt x="1558290" y="634619"/>
                </a:lnTo>
                <a:lnTo>
                  <a:pt x="1506728" y="607568"/>
                </a:lnTo>
                <a:lnTo>
                  <a:pt x="1454150" y="583946"/>
                </a:lnTo>
                <a:lnTo>
                  <a:pt x="1400556" y="564642"/>
                </a:lnTo>
                <a:lnTo>
                  <a:pt x="1396644" y="563499"/>
                </a:lnTo>
                <a:lnTo>
                  <a:pt x="1373251" y="556641"/>
                </a:lnTo>
                <a:lnTo>
                  <a:pt x="1331214" y="547497"/>
                </a:lnTo>
                <a:lnTo>
                  <a:pt x="1288415" y="544576"/>
                </a:lnTo>
                <a:lnTo>
                  <a:pt x="1274064" y="544830"/>
                </a:lnTo>
                <a:lnTo>
                  <a:pt x="1231011" y="549148"/>
                </a:lnTo>
                <a:lnTo>
                  <a:pt x="1173607" y="559943"/>
                </a:lnTo>
                <a:lnTo>
                  <a:pt x="1087120" y="579501"/>
                </a:lnTo>
                <a:lnTo>
                  <a:pt x="1058164" y="584962"/>
                </a:lnTo>
                <a:lnTo>
                  <a:pt x="1029081" y="589280"/>
                </a:lnTo>
                <a:lnTo>
                  <a:pt x="999871" y="591820"/>
                </a:lnTo>
                <a:lnTo>
                  <a:pt x="985266" y="592328"/>
                </a:lnTo>
                <a:lnTo>
                  <a:pt x="970788" y="592201"/>
                </a:lnTo>
                <a:lnTo>
                  <a:pt x="926846" y="588010"/>
                </a:lnTo>
                <a:lnTo>
                  <a:pt x="882650" y="576326"/>
                </a:lnTo>
                <a:lnTo>
                  <a:pt x="836676" y="556387"/>
                </a:lnTo>
                <a:lnTo>
                  <a:pt x="788543" y="529209"/>
                </a:lnTo>
                <a:lnTo>
                  <a:pt x="755777" y="507873"/>
                </a:lnTo>
                <a:lnTo>
                  <a:pt x="722376" y="484251"/>
                </a:lnTo>
                <a:lnTo>
                  <a:pt x="688721" y="458978"/>
                </a:lnTo>
                <a:lnTo>
                  <a:pt x="654939" y="432308"/>
                </a:lnTo>
                <a:lnTo>
                  <a:pt x="621157" y="404876"/>
                </a:lnTo>
                <a:lnTo>
                  <a:pt x="489331" y="294005"/>
                </a:lnTo>
                <a:lnTo>
                  <a:pt x="457962" y="268478"/>
                </a:lnTo>
                <a:lnTo>
                  <a:pt x="427482" y="244348"/>
                </a:lnTo>
                <a:lnTo>
                  <a:pt x="383540" y="212090"/>
                </a:lnTo>
                <a:lnTo>
                  <a:pt x="342773" y="185166"/>
                </a:lnTo>
                <a:lnTo>
                  <a:pt x="266700" y="137922"/>
                </a:lnTo>
                <a:lnTo>
                  <a:pt x="219456" y="110363"/>
                </a:lnTo>
                <a:lnTo>
                  <a:pt x="174498" y="85344"/>
                </a:lnTo>
                <a:lnTo>
                  <a:pt x="131318" y="62230"/>
                </a:lnTo>
                <a:lnTo>
                  <a:pt x="89535" y="40640"/>
                </a:lnTo>
                <a:lnTo>
                  <a:pt x="8509" y="0"/>
                </a:lnTo>
                <a:lnTo>
                  <a:pt x="0" y="17018"/>
                </a:lnTo>
                <a:lnTo>
                  <a:pt x="81026" y="57658"/>
                </a:lnTo>
                <a:lnTo>
                  <a:pt x="122682" y="79121"/>
                </a:lnTo>
                <a:lnTo>
                  <a:pt x="187579" y="114173"/>
                </a:lnTo>
                <a:lnTo>
                  <a:pt x="233299" y="140335"/>
                </a:lnTo>
                <a:lnTo>
                  <a:pt x="281432" y="169164"/>
                </a:lnTo>
                <a:lnTo>
                  <a:pt x="332486" y="201295"/>
                </a:lnTo>
                <a:lnTo>
                  <a:pt x="372872" y="227838"/>
                </a:lnTo>
                <a:lnTo>
                  <a:pt x="415925" y="259461"/>
                </a:lnTo>
                <a:lnTo>
                  <a:pt x="446024" y="283337"/>
                </a:lnTo>
                <a:lnTo>
                  <a:pt x="477266" y="308864"/>
                </a:lnTo>
                <a:lnTo>
                  <a:pt x="608965" y="419354"/>
                </a:lnTo>
                <a:lnTo>
                  <a:pt x="643001" y="447167"/>
                </a:lnTo>
                <a:lnTo>
                  <a:pt x="677037" y="473837"/>
                </a:lnTo>
                <a:lnTo>
                  <a:pt x="710946" y="499491"/>
                </a:lnTo>
                <a:lnTo>
                  <a:pt x="744855" y="523367"/>
                </a:lnTo>
                <a:lnTo>
                  <a:pt x="778383" y="545338"/>
                </a:lnTo>
                <a:lnTo>
                  <a:pt x="811403" y="564642"/>
                </a:lnTo>
                <a:lnTo>
                  <a:pt x="859917" y="588010"/>
                </a:lnTo>
                <a:lnTo>
                  <a:pt x="907288" y="603377"/>
                </a:lnTo>
                <a:lnTo>
                  <a:pt x="954278" y="610489"/>
                </a:lnTo>
                <a:lnTo>
                  <a:pt x="985139" y="611378"/>
                </a:lnTo>
                <a:lnTo>
                  <a:pt x="1000506" y="610870"/>
                </a:lnTo>
                <a:lnTo>
                  <a:pt x="1030859" y="608203"/>
                </a:lnTo>
                <a:lnTo>
                  <a:pt x="1060831" y="603885"/>
                </a:lnTo>
                <a:lnTo>
                  <a:pt x="1090549" y="598297"/>
                </a:lnTo>
                <a:lnTo>
                  <a:pt x="1117815" y="592328"/>
                </a:lnTo>
                <a:lnTo>
                  <a:pt x="1120140" y="591820"/>
                </a:lnTo>
                <a:lnTo>
                  <a:pt x="1177798" y="578612"/>
                </a:lnTo>
                <a:lnTo>
                  <a:pt x="1234313" y="567944"/>
                </a:lnTo>
                <a:lnTo>
                  <a:pt x="1275334" y="563880"/>
                </a:lnTo>
                <a:lnTo>
                  <a:pt x="1288923" y="563499"/>
                </a:lnTo>
                <a:lnTo>
                  <a:pt x="1302258" y="563880"/>
                </a:lnTo>
                <a:lnTo>
                  <a:pt x="1342136" y="568833"/>
                </a:lnTo>
                <a:lnTo>
                  <a:pt x="1395222" y="582930"/>
                </a:lnTo>
                <a:lnTo>
                  <a:pt x="1447419" y="601853"/>
                </a:lnTo>
                <a:lnTo>
                  <a:pt x="1498600" y="624840"/>
                </a:lnTo>
                <a:lnTo>
                  <a:pt x="1549146" y="651383"/>
                </a:lnTo>
                <a:lnTo>
                  <a:pt x="1599184" y="680720"/>
                </a:lnTo>
                <a:lnTo>
                  <a:pt x="1648968" y="712216"/>
                </a:lnTo>
                <a:lnTo>
                  <a:pt x="1684528" y="736028"/>
                </a:lnTo>
                <a:lnTo>
                  <a:pt x="1668526" y="759587"/>
                </a:lnTo>
                <a:lnTo>
                  <a:pt x="1752854" y="7708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 txBox="1"/>
          <p:nvPr/>
        </p:nvSpPr>
        <p:spPr>
          <a:xfrm>
            <a:off x="78739" y="4199585"/>
            <a:ext cx="8985885" cy="21475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16383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Initial</a:t>
            </a:r>
            <a:r>
              <a:rPr dirty="0" sz="1800" spc="-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weight</a:t>
            </a:r>
            <a:r>
              <a:rPr dirty="0" sz="1800" spc="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sets</a:t>
            </a:r>
            <a:r>
              <a:rPr dirty="0" sz="1800" spc="-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are</a:t>
            </a:r>
            <a:r>
              <a:rPr dirty="0" sz="1800" spc="-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only</a:t>
            </a:r>
            <a:endParaRPr sz="1800">
              <a:latin typeface="Arial"/>
              <a:cs typeface="Arial"/>
            </a:endParaRPr>
          </a:p>
          <a:p>
            <a:pPr algn="ctr" marR="1640839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different</a:t>
            </a:r>
            <a:r>
              <a:rPr dirty="0" sz="1800" spc="-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for</a:t>
            </a:r>
            <a:r>
              <a:rPr dirty="0" sz="1800" spc="-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FF0000"/>
                </a:solidFill>
                <a:latin typeface="Arial"/>
                <a:cs typeface="Arial"/>
              </a:rPr>
              <a:t>NNs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910"/>
              </a:spcBef>
            </a:pPr>
            <a:endParaRPr sz="1800">
              <a:latin typeface="Arial"/>
              <a:cs typeface="Arial"/>
            </a:endParaRPr>
          </a:p>
          <a:p>
            <a:pPr marL="355600" marR="396240" indent="-342900">
              <a:lnSpc>
                <a:spcPct val="100000"/>
              </a:lnSpc>
              <a:buClr>
                <a:srgbClr val="3333CC"/>
              </a:buClr>
              <a:buSzPct val="60000"/>
              <a:buFont typeface="Wingdings"/>
              <a:buChar char=""/>
              <a:tabLst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evaluate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performance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data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sampling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based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NNE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methods,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sNNE</a:t>
            </a:r>
            <a:r>
              <a:rPr dirty="0" sz="20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is </a:t>
            </a:r>
            <a:r>
              <a:rPr dirty="0" sz="2000">
                <a:latin typeface="Arial"/>
                <a:cs typeface="Arial"/>
              </a:rPr>
              <a:t>considered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1C1C1C"/>
                </a:solidFill>
                <a:latin typeface="Arial"/>
                <a:cs typeface="Arial"/>
              </a:rPr>
              <a:t>as</a:t>
            </a:r>
            <a:r>
              <a:rPr dirty="0" sz="2000" spc="-5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base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 line</a:t>
            </a:r>
            <a:r>
              <a:rPr dirty="0" sz="2000" spc="-1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200"/>
              </a:spcBef>
              <a:buClr>
                <a:srgbClr val="3333CC"/>
              </a:buClr>
              <a:buSzPct val="60000"/>
              <a:buFont typeface="Wingdings"/>
              <a:buChar char=""/>
              <a:tabLst>
                <a:tab pos="354965" algn="l"/>
              </a:tabLst>
            </a:pP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Less</a:t>
            </a:r>
            <a:r>
              <a:rPr dirty="0" sz="20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diversity</a:t>
            </a:r>
            <a:r>
              <a:rPr dirty="0" sz="20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due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same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data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all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NNs;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therefore,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performance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worse</a:t>
            </a:r>
            <a:r>
              <a:rPr dirty="0" sz="2000" spc="-1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5729732" y="3251961"/>
            <a:ext cx="944880" cy="6356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7112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Arial"/>
                <a:cs typeface="Arial"/>
              </a:rPr>
              <a:t>Simple average</a:t>
            </a:r>
            <a:endParaRPr sz="2000">
              <a:latin typeface="Arial"/>
              <a:cs typeface="Arial"/>
            </a:endParaRPr>
          </a:p>
        </p:txBody>
      </p:sp>
      <p:sp>
        <p:nvSpPr>
          <p:cNvPr id="30" name="object 30" descr=""/>
          <p:cNvSpPr/>
          <p:nvPr/>
        </p:nvSpPr>
        <p:spPr>
          <a:xfrm>
            <a:off x="4866132" y="2519172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69">
                <a:moveTo>
                  <a:pt x="0" y="0"/>
                </a:moveTo>
                <a:lnTo>
                  <a:pt x="762" y="76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 txBox="1"/>
          <p:nvPr/>
        </p:nvSpPr>
        <p:spPr>
          <a:xfrm>
            <a:off x="1295400" y="1676400"/>
            <a:ext cx="457200" cy="2936875"/>
          </a:xfrm>
          <a:prstGeom prst="rect">
            <a:avLst/>
          </a:prstGeom>
          <a:solidFill>
            <a:srgbClr val="FFFFFF"/>
          </a:solidFill>
          <a:ln w="15239">
            <a:solidFill>
              <a:srgbClr val="000000"/>
            </a:solidFill>
          </a:ln>
        </p:spPr>
        <p:txBody>
          <a:bodyPr wrap="square" lIns="0" tIns="85090" rIns="0" bIns="0" rtlCol="0" vert="vert270">
            <a:spAutoFit/>
          </a:bodyPr>
          <a:lstStyle/>
          <a:p>
            <a:pPr marL="100965">
              <a:lnSpc>
                <a:spcPct val="100000"/>
              </a:lnSpc>
              <a:spcBef>
                <a:spcPts val="670"/>
              </a:spcBef>
            </a:pPr>
            <a:r>
              <a:rPr dirty="0" sz="1800" b="1">
                <a:latin typeface="Arial"/>
                <a:cs typeface="Arial"/>
              </a:rPr>
              <a:t>Original</a:t>
            </a:r>
            <a:r>
              <a:rPr dirty="0" sz="1800" spc="-55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Training</a:t>
            </a:r>
            <a:r>
              <a:rPr dirty="0" sz="1800" spc="-5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Data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spc="-25" b="1">
                <a:latin typeface="Arial"/>
                <a:cs typeface="Arial"/>
              </a:rPr>
              <a:t>(</a:t>
            </a:r>
            <a:r>
              <a:rPr dirty="0" sz="1800" spc="-25" b="1" i="1">
                <a:latin typeface="Arial"/>
                <a:cs typeface="Arial"/>
              </a:rPr>
              <a:t>T</a:t>
            </a:r>
            <a:r>
              <a:rPr dirty="0" sz="1800" spc="-25" b="1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635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Pattern</a:t>
            </a:r>
            <a:r>
              <a:rPr dirty="0" sz="3200" spc="-50"/>
              <a:t> </a:t>
            </a:r>
            <a:r>
              <a:rPr dirty="0" sz="3200"/>
              <a:t>Recognition</a:t>
            </a:r>
            <a:r>
              <a:rPr dirty="0" sz="3200" spc="-80"/>
              <a:t> </a:t>
            </a:r>
            <a:r>
              <a:rPr dirty="0" sz="3200" spc="-10"/>
              <a:t>Framework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00"/>
            <a:ext cx="9067799" cy="299466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535940" y="5001005"/>
            <a:ext cx="8378825" cy="11677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500">
                <a:latin typeface="Arial"/>
                <a:cs typeface="Arial"/>
              </a:rPr>
              <a:t>The</a:t>
            </a:r>
            <a:r>
              <a:rPr dirty="0" sz="2500" spc="59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goal</a:t>
            </a:r>
            <a:r>
              <a:rPr dirty="0" sz="2500" spc="59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of</a:t>
            </a:r>
            <a:r>
              <a:rPr dirty="0" sz="2500" spc="59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PR</a:t>
            </a:r>
            <a:r>
              <a:rPr dirty="0" sz="2500" spc="59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is</a:t>
            </a:r>
            <a:r>
              <a:rPr dirty="0" sz="2500" spc="60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to</a:t>
            </a:r>
            <a:r>
              <a:rPr dirty="0" sz="2500" spc="59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provide</a:t>
            </a:r>
            <a:r>
              <a:rPr dirty="0" sz="2500" spc="605"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2500" spc="59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machine</a:t>
            </a:r>
            <a:r>
              <a:rPr dirty="0" sz="2500" spc="60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with</a:t>
            </a:r>
            <a:r>
              <a:rPr dirty="0" sz="2500" spc="59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2500" spc="60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kind</a:t>
            </a:r>
            <a:r>
              <a:rPr dirty="0" sz="2500" spc="60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500" spc="-25">
                <a:solidFill>
                  <a:srgbClr val="FF0000"/>
                </a:solidFill>
                <a:latin typeface="Arial"/>
                <a:cs typeface="Arial"/>
              </a:rPr>
              <a:t>of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perceptual</a:t>
            </a:r>
            <a:r>
              <a:rPr dirty="0" sz="2500" spc="560">
                <a:solidFill>
                  <a:srgbClr val="FF0000"/>
                </a:solidFill>
                <a:latin typeface="Arial"/>
                <a:cs typeface="Arial"/>
              </a:rPr>
              <a:t>  </a:t>
            </a:r>
            <a:r>
              <a:rPr dirty="0" sz="2500">
                <a:solidFill>
                  <a:srgbClr val="FF0000"/>
                </a:solidFill>
                <a:latin typeface="Arial"/>
                <a:cs typeface="Arial"/>
              </a:rPr>
              <a:t>capability</a:t>
            </a:r>
            <a:r>
              <a:rPr dirty="0" sz="2500" spc="565">
                <a:solidFill>
                  <a:srgbClr val="FF0000"/>
                </a:solidFill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to</a:t>
            </a:r>
            <a:r>
              <a:rPr dirty="0" sz="2500" spc="560"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automatically</a:t>
            </a:r>
            <a:r>
              <a:rPr dirty="0" sz="2500" spc="565">
                <a:latin typeface="Arial"/>
                <a:cs typeface="Arial"/>
              </a:rPr>
              <a:t>  </a:t>
            </a:r>
            <a:r>
              <a:rPr dirty="0" sz="2500">
                <a:latin typeface="Arial"/>
                <a:cs typeface="Arial"/>
              </a:rPr>
              <a:t>extract</a:t>
            </a:r>
            <a:r>
              <a:rPr dirty="0" sz="2500" spc="570">
                <a:latin typeface="Arial"/>
                <a:cs typeface="Arial"/>
              </a:rPr>
              <a:t>  </a:t>
            </a:r>
            <a:r>
              <a:rPr dirty="0" sz="2500" spc="-10">
                <a:latin typeface="Arial"/>
                <a:cs typeface="Arial"/>
              </a:rPr>
              <a:t>useful </a:t>
            </a:r>
            <a:r>
              <a:rPr dirty="0" sz="2500">
                <a:latin typeface="Arial"/>
                <a:cs typeface="Arial"/>
              </a:rPr>
              <a:t>information</a:t>
            </a:r>
            <a:r>
              <a:rPr dirty="0" sz="2500" spc="-9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from</a:t>
            </a:r>
            <a:r>
              <a:rPr dirty="0" sz="2500" spc="-9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measured</a:t>
            </a:r>
            <a:r>
              <a:rPr dirty="0" sz="2500" spc="-110">
                <a:latin typeface="Arial"/>
                <a:cs typeface="Arial"/>
              </a:rPr>
              <a:t> </a:t>
            </a:r>
            <a:r>
              <a:rPr dirty="0" sz="2500" spc="-10">
                <a:latin typeface="Arial"/>
                <a:cs typeface="Arial"/>
              </a:rPr>
              <a:t>data.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5118" y="713689"/>
            <a:ext cx="557974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Motivation</a:t>
            </a:r>
            <a:r>
              <a:rPr dirty="0" spc="-110"/>
              <a:t> </a:t>
            </a:r>
            <a:r>
              <a:rPr dirty="0"/>
              <a:t>to</a:t>
            </a:r>
            <a:r>
              <a:rPr dirty="0" spc="-110"/>
              <a:t> </a:t>
            </a:r>
            <a:r>
              <a:rPr dirty="0"/>
              <a:t>Comparative</a:t>
            </a:r>
            <a:r>
              <a:rPr dirty="0" spc="-95"/>
              <a:t> </a:t>
            </a:r>
            <a:r>
              <a:rPr dirty="0" spc="-10"/>
              <a:t>Study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28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27432" y="4267200"/>
            <a:ext cx="9089390" cy="1066800"/>
          </a:xfrm>
          <a:custGeom>
            <a:avLst/>
            <a:gdLst/>
            <a:ahLst/>
            <a:cxnLst/>
            <a:rect l="l" t="t" r="r" b="b"/>
            <a:pathLst>
              <a:path w="9089390" h="1066800">
                <a:moveTo>
                  <a:pt x="9089123" y="0"/>
                </a:moveTo>
                <a:lnTo>
                  <a:pt x="0" y="0"/>
                </a:lnTo>
                <a:lnTo>
                  <a:pt x="0" y="708660"/>
                </a:lnTo>
                <a:lnTo>
                  <a:pt x="838200" y="708660"/>
                </a:lnTo>
                <a:lnTo>
                  <a:pt x="838200" y="1066800"/>
                </a:lnTo>
                <a:lnTo>
                  <a:pt x="8382000" y="1066800"/>
                </a:lnTo>
                <a:lnTo>
                  <a:pt x="8382000" y="708660"/>
                </a:lnTo>
                <a:lnTo>
                  <a:pt x="9089123" y="708660"/>
                </a:lnTo>
                <a:lnTo>
                  <a:pt x="9089123" y="0"/>
                </a:lnTo>
                <a:close/>
              </a:path>
            </a:pathLst>
          </a:custGeom>
          <a:solidFill>
            <a:srgbClr val="C6F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153111" y="1777949"/>
            <a:ext cx="8883650" cy="35140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624205" indent="-229235">
              <a:lnSpc>
                <a:spcPct val="100000"/>
              </a:lnSpc>
              <a:spcBef>
                <a:spcPts val="105"/>
              </a:spcBef>
              <a:buClr>
                <a:srgbClr val="333399"/>
              </a:buClr>
              <a:buFont typeface="Wingdings"/>
              <a:buChar char=""/>
              <a:tabLst>
                <a:tab pos="624205" algn="l"/>
              </a:tabLst>
            </a:pP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229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number</a:t>
            </a:r>
            <a:r>
              <a:rPr dirty="0" sz="2000" spc="3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3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ensemble</a:t>
            </a:r>
            <a:r>
              <a:rPr dirty="0" sz="2000" spc="3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methods</a:t>
            </a:r>
            <a:r>
              <a:rPr dirty="0" sz="2000" spc="3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already</a:t>
            </a:r>
            <a:r>
              <a:rPr dirty="0" sz="2000" spc="3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proposed</a:t>
            </a:r>
            <a:r>
              <a:rPr dirty="0" sz="2000" spc="3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using</a:t>
            </a:r>
            <a:r>
              <a:rPr dirty="0" sz="2000" spc="3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various</a:t>
            </a:r>
            <a:r>
              <a:rPr dirty="0" sz="2000" spc="36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  <a:p>
            <a:pPr marL="625475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Arial"/>
                <a:cs typeface="Arial"/>
              </a:rPr>
              <a:t>sampling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techniques.</a:t>
            </a:r>
            <a:endParaRPr sz="2000">
              <a:latin typeface="Arial"/>
              <a:cs typeface="Arial"/>
            </a:endParaRPr>
          </a:p>
          <a:p>
            <a:pPr marL="624840" indent="-229870">
              <a:lnSpc>
                <a:spcPct val="100000"/>
              </a:lnSpc>
              <a:spcBef>
                <a:spcPts val="1800"/>
              </a:spcBef>
              <a:buClr>
                <a:srgbClr val="333399"/>
              </a:buClr>
              <a:buFont typeface="Wingdings"/>
              <a:buChar char=""/>
              <a:tabLst>
                <a:tab pos="624840" algn="l"/>
              </a:tabLst>
            </a:pPr>
            <a:r>
              <a:rPr dirty="0" sz="2000">
                <a:latin typeface="Arial"/>
                <a:cs typeface="Arial"/>
              </a:rPr>
              <a:t>Proposed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methods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investigated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heterogeneous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test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bed.</a:t>
            </a:r>
            <a:endParaRPr sz="2000">
              <a:latin typeface="Arial"/>
              <a:cs typeface="Arial"/>
            </a:endParaRPr>
          </a:p>
          <a:p>
            <a:pPr marL="624840" indent="-229870">
              <a:lnSpc>
                <a:spcPct val="100000"/>
              </a:lnSpc>
              <a:spcBef>
                <a:spcPts val="1800"/>
              </a:spcBef>
              <a:buClr>
                <a:srgbClr val="333399"/>
              </a:buClr>
              <a:buFont typeface="Wingdings"/>
              <a:buChar char=""/>
              <a:tabLst>
                <a:tab pos="624840" algn="l"/>
              </a:tabLst>
            </a:pPr>
            <a:r>
              <a:rPr dirty="0" sz="2000">
                <a:latin typeface="Arial"/>
                <a:cs typeface="Arial"/>
              </a:rPr>
              <a:t>Some</a:t>
            </a:r>
            <a:r>
              <a:rPr dirty="0" sz="2000" spc="1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methods</a:t>
            </a:r>
            <a:r>
              <a:rPr dirty="0" sz="2000" spc="1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1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proposed</a:t>
            </a:r>
            <a:r>
              <a:rPr dirty="0" sz="2000" spc="1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1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decision</a:t>
            </a:r>
            <a:r>
              <a:rPr dirty="0" sz="2000" spc="2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trees</a:t>
            </a:r>
            <a:r>
              <a:rPr dirty="0" sz="2000" spc="1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1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empirical</a:t>
            </a:r>
            <a:r>
              <a:rPr dirty="0" sz="2000" spc="1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result</a:t>
            </a:r>
            <a:r>
              <a:rPr dirty="0" sz="2000" spc="18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for</a:t>
            </a:r>
            <a:endParaRPr sz="2000">
              <a:latin typeface="Arial"/>
              <a:cs typeface="Arial"/>
            </a:endParaRPr>
          </a:p>
          <a:p>
            <a:pPr marL="625475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NN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not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available.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900"/>
              </a:spcBef>
            </a:pPr>
            <a:endParaRPr sz="2000">
              <a:latin typeface="Arial"/>
              <a:cs typeface="Arial"/>
            </a:endParaRPr>
          </a:p>
          <a:p>
            <a:pPr marL="18415" marR="5080" indent="-6350">
              <a:lnSpc>
                <a:spcPct val="100000"/>
              </a:lnSpc>
            </a:pP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Comparative</a:t>
            </a:r>
            <a:r>
              <a:rPr dirty="0" sz="2000" spc="37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study</a:t>
            </a:r>
            <a:r>
              <a:rPr dirty="0" sz="2000" spc="33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of</a:t>
            </a:r>
            <a:r>
              <a:rPr dirty="0" sz="2000" spc="37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the</a:t>
            </a:r>
            <a:r>
              <a:rPr dirty="0" sz="2000" spc="37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proposed</a:t>
            </a:r>
            <a:r>
              <a:rPr dirty="0" sz="2000" spc="36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methods</a:t>
            </a:r>
            <a:r>
              <a:rPr dirty="0" sz="2000" spc="37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on</a:t>
            </a:r>
            <a:r>
              <a:rPr dirty="0" sz="2000" spc="36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a</a:t>
            </a:r>
            <a:r>
              <a:rPr dirty="0" sz="2000" spc="370" b="1"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common</a:t>
            </a:r>
            <a:r>
              <a:rPr dirty="0" sz="2000" spc="37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ground</a:t>
            </a:r>
            <a:r>
              <a:rPr dirty="0" sz="2000" spc="37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25" b="1">
                <a:latin typeface="Arial"/>
                <a:cs typeface="Arial"/>
              </a:rPr>
              <a:t>is </a:t>
            </a:r>
            <a:r>
              <a:rPr dirty="0" sz="2000" b="1">
                <a:latin typeface="Arial"/>
                <a:cs typeface="Arial"/>
              </a:rPr>
              <a:t>necessary</a:t>
            </a:r>
            <a:r>
              <a:rPr dirty="0" sz="2000" spc="-50" b="1"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to</a:t>
            </a:r>
            <a:r>
              <a:rPr dirty="0" sz="2000" spc="-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evaluate</a:t>
            </a:r>
            <a:r>
              <a:rPr dirty="0" sz="2000" spc="-3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their</a:t>
            </a:r>
            <a:r>
              <a:rPr dirty="0" sz="2000" spc="-3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0000FF"/>
                </a:solidFill>
                <a:latin typeface="Arial"/>
                <a:cs typeface="Arial"/>
              </a:rPr>
              <a:t>effectiveness.</a:t>
            </a:r>
            <a:endParaRPr sz="2000">
              <a:latin typeface="Arial"/>
              <a:cs typeface="Arial"/>
            </a:endParaRPr>
          </a:p>
          <a:p>
            <a:pPr marL="1238250">
              <a:lnSpc>
                <a:spcPct val="100000"/>
              </a:lnSpc>
              <a:spcBef>
                <a:spcPts val="695"/>
              </a:spcBef>
            </a:pP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(Eight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prominent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NNE</a:t>
            </a:r>
            <a:r>
              <a:rPr dirty="0" sz="1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methods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considered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investigation</a:t>
            </a:r>
            <a:r>
              <a:rPr dirty="0" sz="1800" spc="-10">
                <a:latin typeface="Arial"/>
                <a:cs typeface="Arial"/>
              </a:rPr>
              <a:t>.)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3917" y="665479"/>
            <a:ext cx="363918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Experimental</a:t>
            </a:r>
            <a:r>
              <a:rPr dirty="0" spc="-150"/>
              <a:t> </a:t>
            </a:r>
            <a:r>
              <a:rPr dirty="0" spc="-10"/>
              <a:t>Studies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07212" y="1627270"/>
            <a:ext cx="7570470" cy="3513454"/>
          </a:xfrm>
          <a:prstGeom prst="rect">
            <a:avLst/>
          </a:prstGeom>
        </p:spPr>
        <p:txBody>
          <a:bodyPr wrap="square" lIns="0" tIns="156845" rIns="0" bIns="0" rtlCol="0" vert="horz">
            <a:spAutoFit/>
          </a:bodyPr>
          <a:lstStyle/>
          <a:p>
            <a:pPr marL="45720">
              <a:lnSpc>
                <a:spcPct val="100000"/>
              </a:lnSpc>
              <a:spcBef>
                <a:spcPts val="1235"/>
              </a:spcBef>
            </a:pPr>
            <a:r>
              <a:rPr dirty="0" sz="1800" b="1">
                <a:latin typeface="Arial"/>
                <a:cs typeface="Arial"/>
              </a:rPr>
              <a:t>Common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Settings:</a:t>
            </a:r>
            <a:endParaRPr sz="1800">
              <a:latin typeface="Arial"/>
              <a:cs typeface="Arial"/>
            </a:endParaRPr>
          </a:p>
          <a:p>
            <a:pPr marL="664210" indent="-174625">
              <a:lnSpc>
                <a:spcPct val="100000"/>
              </a:lnSpc>
              <a:spcBef>
                <a:spcPts val="1005"/>
              </a:spcBef>
              <a:buSzPct val="93750"/>
              <a:buFont typeface="Wingdings"/>
              <a:buChar char=""/>
              <a:tabLst>
                <a:tab pos="664210" algn="l"/>
              </a:tabLst>
            </a:pP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NNE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20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NNs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are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considered.</a:t>
            </a:r>
            <a:endParaRPr sz="1600">
              <a:latin typeface="Arial"/>
              <a:cs typeface="Arial"/>
            </a:endParaRPr>
          </a:p>
          <a:p>
            <a:pPr marL="720725" indent="-217170">
              <a:lnSpc>
                <a:spcPct val="100000"/>
              </a:lnSpc>
              <a:spcBef>
                <a:spcPts val="960"/>
              </a:spcBef>
              <a:buFont typeface="Wingdings"/>
              <a:buChar char=""/>
              <a:tabLst>
                <a:tab pos="720725" algn="l"/>
              </a:tabLst>
            </a:pPr>
            <a:r>
              <a:rPr dirty="0" sz="1600">
                <a:latin typeface="Arial"/>
                <a:cs typeface="Arial"/>
              </a:rPr>
              <a:t>Each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NN</a:t>
            </a:r>
            <a:r>
              <a:rPr dirty="0" sz="16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trained</a:t>
            </a:r>
            <a:r>
              <a:rPr dirty="0" sz="16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equal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50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/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75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/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100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000FF"/>
                </a:solidFill>
                <a:latin typeface="Arial"/>
                <a:cs typeface="Arial"/>
              </a:rPr>
              <a:t>iteration</a:t>
            </a:r>
            <a:r>
              <a:rPr dirty="0" sz="1600" spc="-1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L="664210" indent="-174625">
              <a:lnSpc>
                <a:spcPct val="100000"/>
              </a:lnSpc>
              <a:spcBef>
                <a:spcPts val="960"/>
              </a:spcBef>
              <a:buSzPct val="93750"/>
              <a:buFont typeface="Wingdings"/>
              <a:buChar char=""/>
              <a:tabLst>
                <a:tab pos="664210" algn="l"/>
              </a:tabLst>
            </a:pP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Learning</a:t>
            </a:r>
            <a:r>
              <a:rPr dirty="0" sz="16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rate</a:t>
            </a:r>
            <a:r>
              <a:rPr dirty="0" sz="1600" spc="-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back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propagation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was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set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000FF"/>
                </a:solidFill>
                <a:latin typeface="Arial"/>
                <a:cs typeface="Arial"/>
              </a:rPr>
              <a:t>0.15</a:t>
            </a:r>
            <a:r>
              <a:rPr dirty="0" sz="1600" spc="-1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L="664210" indent="-174625">
              <a:lnSpc>
                <a:spcPct val="100000"/>
              </a:lnSpc>
              <a:spcBef>
                <a:spcPts val="960"/>
              </a:spcBef>
              <a:buSzPct val="93750"/>
              <a:buFont typeface="Wingdings"/>
              <a:buChar char=""/>
              <a:tabLst>
                <a:tab pos="664210" algn="l"/>
              </a:tabLst>
            </a:pPr>
            <a:r>
              <a:rPr dirty="0" sz="1600" spc="-20">
                <a:solidFill>
                  <a:srgbClr val="0000FF"/>
                </a:solidFill>
                <a:latin typeface="Arial"/>
                <a:cs typeface="Arial"/>
              </a:rPr>
              <a:t>10-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fold</a:t>
            </a:r>
            <a:r>
              <a:rPr dirty="0" sz="16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cross</a:t>
            </a:r>
            <a:r>
              <a:rPr dirty="0" sz="16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validations</a:t>
            </a:r>
            <a:r>
              <a:rPr dirty="0" sz="16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was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followed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result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presentation.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0"/>
              </a:spcBef>
              <a:buFont typeface="Wingdings"/>
              <a:buChar char=""/>
            </a:pPr>
            <a:endParaRPr sz="16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</a:pPr>
            <a:r>
              <a:rPr dirty="0" sz="1600" b="1">
                <a:latin typeface="Arial"/>
                <a:cs typeface="Arial"/>
              </a:rPr>
              <a:t>Built</a:t>
            </a:r>
            <a:r>
              <a:rPr dirty="0" sz="1600" spc="-2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in</a:t>
            </a:r>
            <a:r>
              <a:rPr dirty="0" sz="1600" spc="-2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Parameter</a:t>
            </a:r>
            <a:r>
              <a:rPr dirty="0" sz="1600" spc="-20" b="1">
                <a:latin typeface="Arial"/>
                <a:cs typeface="Arial"/>
              </a:rPr>
              <a:t> </a:t>
            </a:r>
            <a:r>
              <a:rPr dirty="0" sz="1600" spc="-10" b="1">
                <a:latin typeface="Arial"/>
                <a:cs typeface="Arial"/>
              </a:rPr>
              <a:t>Settings:</a:t>
            </a:r>
            <a:endParaRPr sz="1600">
              <a:latin typeface="Arial"/>
              <a:cs typeface="Arial"/>
            </a:endParaRPr>
          </a:p>
          <a:p>
            <a:pPr marL="720725" indent="-217170">
              <a:lnSpc>
                <a:spcPct val="100000"/>
              </a:lnSpc>
              <a:spcBef>
                <a:spcPts val="960"/>
              </a:spcBef>
              <a:buFont typeface="Wingdings"/>
              <a:buChar char=""/>
              <a:tabLst>
                <a:tab pos="720725" algn="l"/>
              </a:tabLst>
            </a:pP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DECORATE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 i="1">
                <a:latin typeface="Arial"/>
                <a:cs typeface="Arial"/>
              </a:rPr>
              <a:t>R</a:t>
            </a:r>
            <a:r>
              <a:rPr dirty="0" baseline="-21164" sz="1575" i="1">
                <a:latin typeface="Arial"/>
                <a:cs typeface="Arial"/>
              </a:rPr>
              <a:t>Size</a:t>
            </a:r>
            <a:r>
              <a:rPr dirty="0" baseline="-21164" sz="1575" spc="217" i="1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value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was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0.5,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0.75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or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1.</a:t>
            </a:r>
            <a:r>
              <a:rPr dirty="0" sz="1600" spc="4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Maximum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trial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NNs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was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30.</a:t>
            </a:r>
            <a:endParaRPr sz="1600">
              <a:latin typeface="Arial"/>
              <a:cs typeface="Arial"/>
            </a:endParaRPr>
          </a:p>
          <a:p>
            <a:pPr marL="720725" indent="-217170">
              <a:lnSpc>
                <a:spcPct val="100000"/>
              </a:lnSpc>
              <a:spcBef>
                <a:spcPts val="965"/>
              </a:spcBef>
              <a:buFont typeface="Wingdings"/>
              <a:buChar char=""/>
              <a:tabLst>
                <a:tab pos="720725" algn="l"/>
              </a:tabLst>
            </a:pP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class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label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switching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i="1">
                <a:latin typeface="Arial"/>
                <a:cs typeface="Arial"/>
              </a:rPr>
              <a:t>S</a:t>
            </a:r>
            <a:r>
              <a:rPr dirty="0" baseline="-21164" sz="1575" i="1">
                <a:latin typeface="Arial"/>
                <a:cs typeface="Arial"/>
              </a:rPr>
              <a:t>fraction</a:t>
            </a:r>
            <a:r>
              <a:rPr dirty="0" baseline="-21164" sz="1575" spc="179" i="1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was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0.1,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0.2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0.3.</a:t>
            </a:r>
            <a:endParaRPr sz="1600">
              <a:latin typeface="Arial"/>
              <a:cs typeface="Arial"/>
            </a:endParaRPr>
          </a:p>
          <a:p>
            <a:pPr marL="720725" indent="-217170">
              <a:lnSpc>
                <a:spcPct val="100000"/>
              </a:lnSpc>
              <a:spcBef>
                <a:spcPts val="960"/>
              </a:spcBef>
              <a:buFont typeface="Wingdings"/>
              <a:buChar char=""/>
              <a:tabLst>
                <a:tab pos="720725" algn="l"/>
              </a:tabLst>
            </a:pPr>
            <a:r>
              <a:rPr dirty="0" sz="1600">
                <a:latin typeface="Arial"/>
                <a:cs typeface="Arial"/>
              </a:rPr>
              <a:t>NCL</a:t>
            </a:r>
            <a:r>
              <a:rPr dirty="0" sz="1600" spc="-8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was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tested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with </a:t>
            </a:r>
            <a:r>
              <a:rPr dirty="0" sz="1600" i="1">
                <a:latin typeface="Arial"/>
                <a:cs typeface="Arial"/>
              </a:rPr>
              <a:t>λ</a:t>
            </a:r>
            <a:r>
              <a:rPr dirty="0" sz="1600" spc="-20" i="1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value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0.25,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0.5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or</a:t>
            </a:r>
            <a:r>
              <a:rPr dirty="0" sz="1600" spc="-10">
                <a:latin typeface="Arial"/>
                <a:cs typeface="Arial"/>
              </a:rPr>
              <a:t> 0.75.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29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6492" y="545591"/>
            <a:ext cx="1153795" cy="897890"/>
            <a:chOff x="126492" y="545591"/>
            <a:chExt cx="1153795" cy="897890"/>
          </a:xfrm>
        </p:grpSpPr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1" y="967740"/>
              <a:ext cx="368808" cy="47548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</p:grpSp>
      <p:sp>
        <p:nvSpPr>
          <p:cNvPr id="8" name="object 8" descr=""/>
          <p:cNvSpPr/>
          <p:nvPr/>
        </p:nvSpPr>
        <p:spPr>
          <a:xfrm>
            <a:off x="381000" y="968375"/>
            <a:ext cx="1189355" cy="426720"/>
          </a:xfrm>
          <a:custGeom>
            <a:avLst/>
            <a:gdLst/>
            <a:ahLst/>
            <a:cxnLst/>
            <a:rect l="l" t="t" r="r" b="b"/>
            <a:pathLst>
              <a:path w="1189355" h="426719">
                <a:moveTo>
                  <a:pt x="1189177" y="0"/>
                </a:moveTo>
                <a:lnTo>
                  <a:pt x="0" y="0"/>
                </a:lnTo>
                <a:lnTo>
                  <a:pt x="0" y="426720"/>
                </a:lnTo>
                <a:lnTo>
                  <a:pt x="1189177" y="426720"/>
                </a:lnTo>
                <a:lnTo>
                  <a:pt x="1189177" y="0"/>
                </a:lnTo>
                <a:close/>
              </a:path>
            </a:pathLst>
          </a:custGeom>
          <a:solidFill>
            <a:srgbClr val="00E3A8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9" name="object 9" descr=""/>
          <p:cNvGraphicFramePr>
            <a:graphicFrameLocks noGrp="1"/>
          </p:cNvGraphicFramePr>
          <p:nvPr/>
        </p:nvGraphicFramePr>
        <p:xfrm>
          <a:off x="374650" y="484377"/>
          <a:ext cx="8563609" cy="626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020"/>
                <a:gridCol w="264795"/>
                <a:gridCol w="142875"/>
                <a:gridCol w="424180"/>
                <a:gridCol w="290195"/>
                <a:gridCol w="808355"/>
                <a:gridCol w="808355"/>
                <a:gridCol w="889000"/>
                <a:gridCol w="1212214"/>
                <a:gridCol w="808354"/>
                <a:gridCol w="969644"/>
                <a:gridCol w="889000"/>
                <a:gridCol w="808354"/>
              </a:tblGrid>
              <a:tr h="477520">
                <a:tc gridSpan="2"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38100">
                      <a:solidFill>
                        <a:srgbClr val="1C1C1C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F0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11"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2800" b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TER</a:t>
                      </a:r>
                      <a:r>
                        <a:rPr dirty="0" sz="2800" spc="-75" b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800" b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Comparison</a:t>
                      </a:r>
                      <a:r>
                        <a:rPr dirty="0" sz="2800" spc="-55" b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800" b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over</a:t>
                      </a:r>
                      <a:r>
                        <a:rPr dirty="0" sz="2800" spc="-60" b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800" b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50</a:t>
                      </a:r>
                      <a:r>
                        <a:rPr dirty="0" sz="2800" spc="-70" b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800" b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Indp.</a:t>
                      </a:r>
                      <a:r>
                        <a:rPr dirty="0" sz="2800" spc="-75" b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800" spc="-20" b="1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Runs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B="0" marT="24130">
                    <a:lnL w="38100">
                      <a:solidFill>
                        <a:srgbClr val="1C1C1C"/>
                      </a:solidFill>
                      <a:prstDash val="solid"/>
                    </a:lnL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55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ts val="1275"/>
                        </a:lnSpc>
                        <a:spcBef>
                          <a:spcPts val="795"/>
                        </a:spcBef>
                      </a:pPr>
                      <a:r>
                        <a:rPr dirty="0" sz="1400" spc="-25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Pr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00965">
                    <a:lnR w="38100">
                      <a:solidFill>
                        <a:srgbClr val="1C1C1C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ts val="1275"/>
                        </a:lnSpc>
                        <a:spcBef>
                          <a:spcPts val="795"/>
                        </a:spcBef>
                      </a:pPr>
                      <a:r>
                        <a:rPr dirty="0" sz="1400" spc="-5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00965">
                    <a:lnL w="38100">
                      <a:solidFill>
                        <a:srgbClr val="1C1C1C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275"/>
                        </a:lnSpc>
                        <a:spcBef>
                          <a:spcPts val="795"/>
                        </a:spcBef>
                      </a:pPr>
                      <a:r>
                        <a:rPr dirty="0" sz="1400" spc="-2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blem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00965"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400" spc="-2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sNNE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247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Bagging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209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AdaBoost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71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ts val="1639"/>
                        </a:lnSpc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DECORATE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marL="20066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1400" spc="-25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RSM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71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Switching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95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Smearing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95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1400" spc="-25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NCL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71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</a:tr>
              <a:tr h="1504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38100">
                      <a:solidFill>
                        <a:srgbClr val="1C1C1C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1C1C1C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algn="r" marR="71120">
                        <a:lnSpc>
                          <a:spcPts val="919"/>
                        </a:lnSpc>
                      </a:pPr>
                      <a:r>
                        <a:rPr dirty="0" sz="1000" spc="-10" b="1">
                          <a:latin typeface="Arial"/>
                          <a:cs typeface="Arial"/>
                        </a:rPr>
                        <a:t>20NNs/NNE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marL="29209">
                        <a:lnSpc>
                          <a:spcPts val="950"/>
                        </a:lnSpc>
                      </a:pPr>
                      <a:r>
                        <a:rPr dirty="0" sz="1050" spc="-10" b="1">
                          <a:latin typeface="Arial"/>
                          <a:cs typeface="Arial"/>
                        </a:rPr>
                        <a:t>20NNs/NNE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ts val="975"/>
                        </a:lnSpc>
                      </a:pPr>
                      <a:r>
                        <a:rPr dirty="0" sz="1100" spc="-10" b="1">
                          <a:latin typeface="Arial"/>
                          <a:cs typeface="Arial"/>
                        </a:rPr>
                        <a:t>20NNs/NNE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marL="153035">
                        <a:lnSpc>
                          <a:spcPts val="1085"/>
                        </a:lnSpc>
                      </a:pPr>
                      <a:r>
                        <a:rPr dirty="0" sz="1400" spc="-10" b="1">
                          <a:latin typeface="Arial"/>
                          <a:cs typeface="Arial"/>
                        </a:rPr>
                        <a:t>(NNs/NNE)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975"/>
                        </a:lnSpc>
                      </a:pPr>
                      <a:r>
                        <a:rPr dirty="0" sz="1100" spc="-10" b="1">
                          <a:latin typeface="Arial"/>
                          <a:cs typeface="Arial"/>
                        </a:rPr>
                        <a:t>20NNs/NNE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035"/>
                        </a:lnSpc>
                      </a:pPr>
                      <a:r>
                        <a:rPr dirty="0" sz="1200" spc="-10" b="1">
                          <a:latin typeface="Arial"/>
                          <a:cs typeface="Arial"/>
                        </a:rPr>
                        <a:t>20NNs/NNE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0955">
                        <a:lnSpc>
                          <a:spcPts val="1035"/>
                        </a:lnSpc>
                      </a:pPr>
                      <a:r>
                        <a:rPr dirty="0" sz="1200" spc="-10" b="1">
                          <a:latin typeface="Arial"/>
                          <a:cs typeface="Arial"/>
                        </a:rPr>
                        <a:t>20NNs/NNE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4604">
                        <a:lnSpc>
                          <a:spcPts val="975"/>
                        </a:lnSpc>
                      </a:pPr>
                      <a:r>
                        <a:rPr dirty="0" sz="1100" spc="-10" b="1">
                          <a:latin typeface="Arial"/>
                          <a:cs typeface="Arial"/>
                        </a:rPr>
                        <a:t>20NNs/NNE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</a:tr>
              <a:tr h="315595">
                <a:tc grid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ACC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746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0.1522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0.1417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0.1568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0.14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(8.34)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0.1461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0.1423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0.1414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0.1443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315595">
                <a:tc gridSpan="5">
                  <a:txBody>
                    <a:bodyPr/>
                    <a:lstStyle/>
                    <a:p>
                      <a:pPr marL="38100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BCW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810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0.0348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0.0322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0.0322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0.0299(6.40)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0.0296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0.029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0.0319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0.0313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  <a:tr h="315595">
                <a:tc grid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CAR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810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0.1128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0.0995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0.0799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0.1203(2.00)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0.1647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0.118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0.1193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0.1036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315595">
                <a:tc gridSpan="5">
                  <a:txBody>
                    <a:bodyPr/>
                    <a:lstStyle/>
                    <a:p>
                      <a:pPr algn="ctr" marR="12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DBT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810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0.2379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0.2321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0.2305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0.2342(1.14)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0.2318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0.2382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0.2366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0.2308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  <a:tr h="315595">
                <a:tc gridSpan="5">
                  <a:txBody>
                    <a:bodyPr/>
                    <a:lstStyle/>
                    <a:p>
                      <a:pPr marL="39179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GCC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810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0.2462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0.2424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0.2476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0.2652(1.88)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0.2414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0.2416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0.2482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0.2402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315595">
                <a:tc gridSpan="5">
                  <a:txBody>
                    <a:bodyPr/>
                    <a:lstStyle/>
                    <a:p>
                      <a:pPr algn="ctr" marR="63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HDC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810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0.1633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0.1573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0.1653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0.152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(6.78)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0.152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0.1567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0.1567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0.1627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  <a:tr h="315595">
                <a:tc gridSpan="5">
                  <a:txBody>
                    <a:bodyPr/>
                    <a:lstStyle/>
                    <a:p>
                      <a:pPr algn="ctr" marR="12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HPT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810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0.1547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0.1627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0.172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0.16(1.16)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0.1573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0.1587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0.1547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0.152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315595">
                <a:tc gridSpan="5">
                  <a:txBody>
                    <a:bodyPr/>
                    <a:lstStyle/>
                    <a:p>
                      <a:pPr algn="ctr" marR="190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HTR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810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0.0531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0.0518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0.0263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0.0528(1.02)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0.0559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0.056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0.0558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0.0522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  <a:tr h="315595">
                <a:tc gridSpan="5">
                  <a:txBody>
                    <a:bodyPr/>
                    <a:lstStyle/>
                    <a:p>
                      <a:pPr algn="ctr" marR="190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INS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810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0.1343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0.1297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0.1034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0.0606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(12.9)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0.1429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0.132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0.1806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0.1366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315595">
                <a:tc gridSpan="5">
                  <a:txBody>
                    <a:bodyPr/>
                    <a:lstStyle/>
                    <a:p>
                      <a:pPr algn="ctr" marR="190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IRP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746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0.0267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0.0293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0.028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0.0267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(1.00)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0.0293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0.0267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0.0267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0.0267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  <a:tr h="315595">
                <a:tc gridSpan="5">
                  <a:txBody>
                    <a:bodyPr/>
                    <a:lstStyle/>
                    <a:p>
                      <a:pPr algn="ctr" marR="63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LMP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810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0.1486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0.1529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0.1729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0.1371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(4.74)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0.1486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20">
                          <a:latin typeface="Arial"/>
                          <a:cs typeface="Arial"/>
                        </a:rPr>
                        <a:t>0.14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0.1586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20">
                          <a:latin typeface="Arial"/>
                          <a:cs typeface="Arial"/>
                        </a:rPr>
                        <a:t>0.15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315595">
                <a:tc gridSpan="5">
                  <a:txBody>
                    <a:bodyPr/>
                    <a:lstStyle/>
                    <a:p>
                      <a:pPr marL="39179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PRM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746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0.068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0.068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0.072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0.066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(20.00)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0.068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20">
                          <a:latin typeface="Arial"/>
                          <a:cs typeface="Arial"/>
                        </a:rPr>
                        <a:t>0.07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0.078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0.068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  <a:tr h="315595">
                <a:tc gridSpan="5">
                  <a:txBody>
                    <a:bodyPr/>
                    <a:lstStyle/>
                    <a:p>
                      <a:pPr marL="38735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SGM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746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20">
                          <a:latin typeface="Arial"/>
                          <a:cs typeface="Arial"/>
                        </a:rPr>
                        <a:t>0.07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0.0648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0.0432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0.0761(3.14)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0.0681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0.0724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0.0765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0.0677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315595">
                <a:tc grid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SNR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746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0.195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0.194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0.181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0.166</a:t>
                      </a:r>
                      <a:r>
                        <a:rPr dirty="0" sz="1400" spc="-10" b="1">
                          <a:latin typeface="Arial"/>
                          <a:cs typeface="Arial"/>
                        </a:rPr>
                        <a:t>(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7.58)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20">
                          <a:latin typeface="Arial"/>
                          <a:cs typeface="Arial"/>
                        </a:rPr>
                        <a:t>0.20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0.201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0.209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0.195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  <a:tr h="315595">
                <a:tc gridSpan="5">
                  <a:txBody>
                    <a:bodyPr/>
                    <a:lstStyle/>
                    <a:p>
                      <a:pPr algn="ctr" marR="190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SPL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9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81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0.1419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9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0.1556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9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0.1529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9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0.1823(2.36)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9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0.0873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9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0.1527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9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0.1725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9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0.1409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9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315595">
                <a:tc gridSpan="5">
                  <a:txBody>
                    <a:bodyPr/>
                    <a:lstStyle/>
                    <a:p>
                      <a:pPr algn="ctr" marR="63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STL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746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0.144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0.1379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0.1358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0.1525(2.98)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0.1435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0.1419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0.1556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0.145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  <a:tr h="315595">
                <a:tc gridSpan="5">
                  <a:txBody>
                    <a:bodyPr/>
                    <a:lstStyle/>
                    <a:p>
                      <a:pPr marL="39052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WVF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9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81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0.1327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9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0.1297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9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0.132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9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0.1308(4.18)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9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0.1352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9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0.1339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9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0.1345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9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0.1312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9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</a:tbl>
          </a:graphicData>
        </a:graphic>
      </p:graphicFrame>
      <p:sp>
        <p:nvSpPr>
          <p:cNvPr id="10" name="object 10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30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6492" y="490727"/>
            <a:ext cx="8543925" cy="952500"/>
            <a:chOff x="126492" y="490727"/>
            <a:chExt cx="8543925" cy="952500"/>
          </a:xfrm>
        </p:grpSpPr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40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1" y="967740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737870"/>
            </a:xfrm>
            <a:custGeom>
              <a:avLst/>
              <a:gdLst/>
              <a:ahLst/>
              <a:cxnLst/>
              <a:rect l="l" t="t" r="r" b="b"/>
              <a:pathLst>
                <a:path w="32384" h="737869">
                  <a:moveTo>
                    <a:pt x="0" y="737616"/>
                  </a:moveTo>
                  <a:lnTo>
                    <a:pt x="32004" y="737616"/>
                  </a:lnTo>
                  <a:lnTo>
                    <a:pt x="32004" y="0"/>
                  </a:lnTo>
                  <a:lnTo>
                    <a:pt x="0" y="0"/>
                  </a:lnTo>
                  <a:lnTo>
                    <a:pt x="0" y="737616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64819" y="725169"/>
            <a:ext cx="589534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Result</a:t>
            </a:r>
            <a:r>
              <a:rPr dirty="0" spc="-65"/>
              <a:t> </a:t>
            </a:r>
            <a:r>
              <a:rPr dirty="0"/>
              <a:t>Summary</a:t>
            </a:r>
            <a:r>
              <a:rPr dirty="0" spc="-60"/>
              <a:t> </a:t>
            </a:r>
            <a:r>
              <a:rPr dirty="0"/>
              <a:t>over</a:t>
            </a:r>
            <a:r>
              <a:rPr dirty="0" spc="-65"/>
              <a:t> </a:t>
            </a:r>
            <a:r>
              <a:rPr dirty="0"/>
              <a:t>30</a:t>
            </a:r>
            <a:r>
              <a:rPr dirty="0" spc="-70"/>
              <a:t> </a:t>
            </a:r>
            <a:r>
              <a:rPr dirty="0" spc="-10"/>
              <a:t>Problems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459740" y="4601147"/>
            <a:ext cx="8453120" cy="2113280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Conclusions</a:t>
            </a:r>
            <a:r>
              <a:rPr dirty="0" sz="1600" spc="-4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from</a:t>
            </a:r>
            <a:r>
              <a:rPr dirty="0" sz="1600" spc="-4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1600" spc="-5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00FF"/>
                </a:solidFill>
                <a:latin typeface="Arial"/>
                <a:cs typeface="Arial"/>
              </a:rPr>
              <a:t>Comparative</a:t>
            </a:r>
            <a:r>
              <a:rPr dirty="0" sz="16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0000FF"/>
                </a:solidFill>
                <a:latin typeface="Arial"/>
                <a:cs typeface="Arial"/>
              </a:rPr>
              <a:t>Study:</a:t>
            </a:r>
            <a:endParaRPr sz="1600">
              <a:latin typeface="Arial"/>
              <a:cs typeface="Arial"/>
            </a:endParaRPr>
          </a:p>
          <a:p>
            <a:pPr marL="407670" indent="-233679">
              <a:lnSpc>
                <a:spcPct val="100000"/>
              </a:lnSpc>
              <a:spcBef>
                <a:spcPts val="600"/>
              </a:spcBef>
              <a:buFont typeface="Wingdings"/>
              <a:buChar char=""/>
              <a:tabLst>
                <a:tab pos="407670" algn="l"/>
              </a:tabLst>
            </a:pP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No</a:t>
            </a:r>
            <a:r>
              <a:rPr dirty="0" sz="16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one</a:t>
            </a:r>
            <a:r>
              <a:rPr dirty="0" sz="16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16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superior</a:t>
            </a:r>
            <a:r>
              <a:rPr dirty="0" sz="16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to</a:t>
            </a:r>
            <a:r>
              <a:rPr dirty="0" sz="16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others</a:t>
            </a:r>
            <a:r>
              <a:rPr dirty="0" sz="1600" spc="-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for</a:t>
            </a:r>
            <a:r>
              <a:rPr dirty="0" sz="16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all</a:t>
            </a:r>
            <a:r>
              <a:rPr dirty="0" sz="16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1600" spc="-10">
                <a:solidFill>
                  <a:srgbClr val="0000FF"/>
                </a:solidFill>
                <a:latin typeface="Arial"/>
                <a:cs typeface="Arial"/>
              </a:rPr>
              <a:t> problems.</a:t>
            </a:r>
            <a:endParaRPr sz="1600">
              <a:latin typeface="Arial"/>
              <a:cs typeface="Arial"/>
            </a:endParaRPr>
          </a:p>
          <a:p>
            <a:pPr marL="408940" marR="5080" indent="-234950">
              <a:lnSpc>
                <a:spcPct val="100000"/>
              </a:lnSpc>
              <a:spcBef>
                <a:spcPts val="605"/>
              </a:spcBef>
              <a:buFont typeface="Wingdings"/>
              <a:buChar char=""/>
              <a:tabLst>
                <a:tab pos="408940" algn="l"/>
              </a:tabLst>
            </a:pP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DECORATE</a:t>
            </a:r>
            <a:r>
              <a:rPr dirty="0" sz="1600" spc="114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performs</a:t>
            </a:r>
            <a:r>
              <a:rPr dirty="0" sz="1600" spc="1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better</a:t>
            </a:r>
            <a:r>
              <a:rPr dirty="0" sz="1600" spc="1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145"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problems</a:t>
            </a:r>
            <a:r>
              <a:rPr dirty="0" sz="1600" spc="1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with</a:t>
            </a:r>
            <a:r>
              <a:rPr dirty="0" sz="1600" spc="1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limited</a:t>
            </a:r>
            <a:r>
              <a:rPr dirty="0" sz="1600" spc="1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examples,</a:t>
            </a:r>
            <a:r>
              <a:rPr dirty="0" sz="1600" spc="1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e.g.,</a:t>
            </a:r>
            <a:r>
              <a:rPr dirty="0" sz="1600" spc="1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INS,</a:t>
            </a:r>
            <a:r>
              <a:rPr dirty="0" sz="1600" spc="1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LPM,</a:t>
            </a:r>
            <a:r>
              <a:rPr dirty="0" sz="1600" spc="135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PRM</a:t>
            </a:r>
            <a:r>
              <a:rPr dirty="0" sz="1600" spc="-20">
                <a:solidFill>
                  <a:srgbClr val="0000FF"/>
                </a:solidFill>
                <a:latin typeface="Arial"/>
                <a:cs typeface="Arial"/>
              </a:rPr>
              <a:t>. </a:t>
            </a:r>
            <a:r>
              <a:rPr dirty="0" sz="1600">
                <a:latin typeface="Arial"/>
                <a:cs typeface="Arial"/>
              </a:rPr>
              <a:t>NCL</a:t>
            </a:r>
            <a:r>
              <a:rPr dirty="0" sz="1600" spc="-8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also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good for</a:t>
            </a:r>
            <a:r>
              <a:rPr dirty="0" sz="1600" spc="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small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problems.</a:t>
            </a:r>
            <a:endParaRPr sz="1600">
              <a:latin typeface="Arial"/>
              <a:cs typeface="Arial"/>
            </a:endParaRPr>
          </a:p>
          <a:p>
            <a:pPr marL="408940" marR="5080" indent="-234950">
              <a:lnSpc>
                <a:spcPct val="100000"/>
              </a:lnSpc>
              <a:spcBef>
                <a:spcPts val="600"/>
              </a:spcBef>
              <a:buFont typeface="Wingdings"/>
              <a:buChar char=""/>
              <a:tabLst>
                <a:tab pos="408940" algn="l"/>
              </a:tabLst>
            </a:pP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235"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large</a:t>
            </a:r>
            <a:r>
              <a:rPr dirty="0" sz="1600" spc="2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sized</a:t>
            </a:r>
            <a:r>
              <a:rPr dirty="0" sz="1600" spc="2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problems</a:t>
            </a:r>
            <a:r>
              <a:rPr dirty="0" sz="1600" spc="2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bagging</a:t>
            </a:r>
            <a:r>
              <a:rPr dirty="0" sz="1600" spc="2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and</a:t>
            </a:r>
            <a:r>
              <a:rPr dirty="0" sz="1600" spc="2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AdaBoost</a:t>
            </a:r>
            <a:r>
              <a:rPr dirty="0" sz="1600" spc="2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are</a:t>
            </a:r>
            <a:r>
              <a:rPr dirty="0" sz="1600" spc="2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1600" spc="2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best,</a:t>
            </a:r>
            <a:r>
              <a:rPr dirty="0" sz="1600" spc="254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e.g.,</a:t>
            </a:r>
            <a:r>
              <a:rPr dirty="0" sz="1600" spc="2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CAR,</a:t>
            </a:r>
            <a:r>
              <a:rPr dirty="0" sz="1600" spc="2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HRT,</a:t>
            </a:r>
            <a:r>
              <a:rPr dirty="0" sz="1600" spc="250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WVF. </a:t>
            </a:r>
            <a:r>
              <a:rPr dirty="0" sz="1600">
                <a:latin typeface="Arial"/>
                <a:cs typeface="Arial"/>
              </a:rPr>
              <a:t>AdaBoost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might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show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very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good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result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very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large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problems.</a:t>
            </a:r>
            <a:endParaRPr sz="1600">
              <a:latin typeface="Arial"/>
              <a:cs typeface="Arial"/>
            </a:endParaRPr>
          </a:p>
          <a:p>
            <a:pPr marL="408305" indent="-234315">
              <a:lnSpc>
                <a:spcPct val="100000"/>
              </a:lnSpc>
              <a:spcBef>
                <a:spcPts val="600"/>
              </a:spcBef>
              <a:buFont typeface="Wingdings"/>
              <a:buChar char=""/>
              <a:tabLst>
                <a:tab pos="408305" algn="l"/>
              </a:tabLst>
            </a:pP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RSM</a:t>
            </a:r>
            <a:r>
              <a:rPr dirty="0" sz="16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performs well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sufficient</a:t>
            </a:r>
            <a:r>
              <a:rPr dirty="0" sz="16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input</a:t>
            </a:r>
            <a:r>
              <a:rPr dirty="0" sz="16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00FF"/>
                </a:solidFill>
                <a:latin typeface="Arial"/>
                <a:cs typeface="Arial"/>
              </a:rPr>
              <a:t>set</a:t>
            </a:r>
            <a:r>
              <a:rPr dirty="0" sz="1600">
                <a:latin typeface="Arial"/>
                <a:cs typeface="Arial"/>
              </a:rPr>
              <a:t>,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e.g.,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SPL.</a:t>
            </a:r>
            <a:endParaRPr sz="1600">
              <a:latin typeface="Arial"/>
              <a:cs typeface="Arial"/>
            </a:endParaRPr>
          </a:p>
        </p:txBody>
      </p:sp>
      <p:graphicFrame>
        <p:nvGraphicFramePr>
          <p:cNvPr id="13" name="object 13" descr=""/>
          <p:cNvGraphicFramePr>
            <a:graphicFrameLocks noGrp="1"/>
          </p:cNvGraphicFramePr>
          <p:nvPr/>
        </p:nvGraphicFramePr>
        <p:xfrm>
          <a:off x="485775" y="1235836"/>
          <a:ext cx="8543290" cy="34531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750"/>
                <a:gridCol w="902969"/>
                <a:gridCol w="804544"/>
                <a:gridCol w="807719"/>
                <a:gridCol w="888365"/>
                <a:gridCol w="1210945"/>
                <a:gridCol w="808354"/>
                <a:gridCol w="968375"/>
                <a:gridCol w="888365"/>
                <a:gridCol w="883284"/>
              </a:tblGrid>
              <a:tr h="3035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1C1C1C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1C1C1C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6129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400" spc="-20" b="1">
                          <a:latin typeface="Arial"/>
                          <a:cs typeface="Arial"/>
                        </a:rPr>
                        <a:t>sNNE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635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400" spc="-10" b="1">
                          <a:latin typeface="Arial"/>
                          <a:cs typeface="Arial"/>
                        </a:rPr>
                        <a:t>Bagging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635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400" spc="-10" b="1">
                          <a:latin typeface="Arial"/>
                          <a:cs typeface="Arial"/>
                        </a:rPr>
                        <a:t>AdaBoost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762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400" spc="-10" b="1">
                          <a:latin typeface="Arial"/>
                          <a:cs typeface="Arial"/>
                        </a:rPr>
                        <a:t>DECORATE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889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400" spc="-25" b="1">
                          <a:latin typeface="Arial"/>
                          <a:cs typeface="Arial"/>
                        </a:rPr>
                        <a:t>RSM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825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400" spc="-10" b="1">
                          <a:latin typeface="Arial"/>
                          <a:cs typeface="Arial"/>
                        </a:rPr>
                        <a:t>Switching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635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400" spc="-10" b="1">
                          <a:latin typeface="Arial"/>
                          <a:cs typeface="Arial"/>
                        </a:rPr>
                        <a:t>Smearing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016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400" spc="-25" b="1">
                          <a:latin typeface="Arial"/>
                          <a:cs typeface="Arial"/>
                        </a:rPr>
                        <a:t>NCL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</a:tr>
              <a:tr h="315595">
                <a:tc gridSpan="2"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 b="1">
                          <a:latin typeface="Arial"/>
                          <a:cs typeface="Arial"/>
                        </a:rPr>
                        <a:t>Average</a:t>
                      </a:r>
                      <a:r>
                        <a:rPr dirty="0" sz="14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25" b="1">
                          <a:latin typeface="Arial"/>
                          <a:cs typeface="Arial"/>
                        </a:rPr>
                        <a:t>TER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4922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0.1505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698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0.1393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762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0.1380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698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0.1441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762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0.1562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762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0.1512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762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0.1581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889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 b="1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0.1462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309245">
                <a:tc gridSpan="2"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 b="1">
                          <a:latin typeface="Arial"/>
                          <a:cs typeface="Arial"/>
                        </a:rPr>
                        <a:t>Best/Worst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9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25" b="1">
                          <a:latin typeface="Arial"/>
                          <a:cs typeface="Arial"/>
                        </a:rPr>
                        <a:t>2/3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25" b="1">
                          <a:latin typeface="Arial"/>
                          <a:cs typeface="Arial"/>
                        </a:rPr>
                        <a:t>5/1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20" b="1">
                          <a:latin typeface="Arial"/>
                          <a:cs typeface="Arial"/>
                        </a:rPr>
                        <a:t>11/6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25" b="1">
                          <a:latin typeface="Arial"/>
                          <a:cs typeface="Arial"/>
                        </a:rPr>
                        <a:t>7/2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25" b="1">
                          <a:latin typeface="Arial"/>
                          <a:cs typeface="Arial"/>
                        </a:rPr>
                        <a:t>2/7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25" b="1">
                          <a:latin typeface="Arial"/>
                          <a:cs typeface="Arial"/>
                        </a:rPr>
                        <a:t>2/3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25" b="1">
                          <a:latin typeface="Arial"/>
                          <a:cs typeface="Arial"/>
                        </a:rPr>
                        <a:t>1/9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25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25" b="1">
                          <a:latin typeface="Arial"/>
                          <a:cs typeface="Arial"/>
                        </a:rPr>
                        <a:t>6/0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  <a:tr h="315595">
                <a:tc gridSpan="2"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NNE</a:t>
                      </a:r>
                      <a:r>
                        <a:rPr dirty="0" sz="14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 b="1">
                          <a:latin typeface="Arial"/>
                          <a:cs typeface="Arial"/>
                        </a:rPr>
                        <a:t>Method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8">
                  <a:txBody>
                    <a:bodyPr/>
                    <a:lstStyle/>
                    <a:p>
                      <a:pPr algn="ctr" marR="3429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Pair</a:t>
                      </a: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Wise</a:t>
                      </a:r>
                      <a:r>
                        <a:rPr dirty="0" sz="14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Win/Draw/Loss</a:t>
                      </a:r>
                      <a:r>
                        <a:rPr dirty="0" sz="1400" spc="-3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3A8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15595">
                <a:tc gridSpan="2">
                  <a:txBody>
                    <a:bodyPr/>
                    <a:lstStyle/>
                    <a:p>
                      <a:pPr marL="35242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20" b="1">
                          <a:latin typeface="Arial"/>
                          <a:cs typeface="Arial"/>
                        </a:rPr>
                        <a:t>sNNE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23/1/6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19/0/11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17/1/12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12/2/16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11/1/18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8/2/20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20/4/6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315595">
                <a:tc gridSpan="2">
                  <a:txBody>
                    <a:bodyPr/>
                    <a:lstStyle/>
                    <a:p>
                      <a:pPr marL="23495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 b="1">
                          <a:latin typeface="Arial"/>
                          <a:cs typeface="Arial"/>
                        </a:rPr>
                        <a:t>Bagging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08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16/1/13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11/0/19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10/2/18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7/1/22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5/0/25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10/1/19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  <a:tr h="315595">
                <a:tc gridSpan="2">
                  <a:txBody>
                    <a:bodyPr/>
                    <a:lstStyle/>
                    <a:p>
                      <a:pPr marL="17208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 b="1">
                          <a:latin typeface="Arial"/>
                          <a:cs typeface="Arial"/>
                        </a:rPr>
                        <a:t>AdaBoost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13/0/17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11/0/19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12/0/18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10/0/20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15/0/15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315595">
                <a:tc gridSpan="2"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 b="1">
                          <a:latin typeface="Arial"/>
                          <a:cs typeface="Arial"/>
                        </a:rPr>
                        <a:t>DECORATE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11/1/18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10/1/19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5/1/24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16/1/13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  <a:tr h="315595">
                <a:tc gridSpan="2">
                  <a:txBody>
                    <a:bodyPr/>
                    <a:lstStyle/>
                    <a:p>
                      <a:pPr marL="39052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25" b="1">
                          <a:latin typeface="Arial"/>
                          <a:cs typeface="Arial"/>
                        </a:rPr>
                        <a:t>RSM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17/0/13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12/0/18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22/1/7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  <a:tr h="315595">
                <a:tc gridSpan="2"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 b="1">
                          <a:latin typeface="Arial"/>
                          <a:cs typeface="Arial"/>
                        </a:rPr>
                        <a:t>Switching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6/2/22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19/1/10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9F0"/>
                    </a:solidFill>
                  </a:tcPr>
                </a:tc>
              </a:tr>
              <a:tr h="315595">
                <a:tc gridSpan="2"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 b="1">
                          <a:latin typeface="Arial"/>
                          <a:cs typeface="Arial"/>
                        </a:rPr>
                        <a:t>Smearing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24/1/5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F5E0"/>
                    </a:solidFill>
                  </a:tcPr>
                </a:tc>
              </a:tr>
            </a:tbl>
          </a:graphicData>
        </a:graphic>
      </p:graphicFrame>
      <p:sp>
        <p:nvSpPr>
          <p:cNvPr id="14" name="object 14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31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1140" y="1549653"/>
            <a:ext cx="8836025" cy="1855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Clr>
                <a:srgbClr val="3333CC"/>
              </a:buClr>
              <a:buSzPct val="60000"/>
              <a:buFont typeface="Wingdings"/>
              <a:buChar char=""/>
              <a:tabLst>
                <a:tab pos="354965" algn="l"/>
              </a:tabLst>
            </a:pP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Basic</a:t>
            </a:r>
            <a:r>
              <a:rPr dirty="0" sz="20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introduction</a:t>
            </a:r>
            <a:r>
              <a:rPr dirty="0" sz="200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about</a:t>
            </a:r>
            <a:r>
              <a:rPr dirty="0" sz="20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NNs</a:t>
            </a:r>
            <a:r>
              <a:rPr dirty="0" sz="20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and</a:t>
            </a:r>
            <a:r>
              <a:rPr dirty="0" sz="20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NNE</a:t>
            </a:r>
            <a:r>
              <a:rPr dirty="0" sz="20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20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presented.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0"/>
              </a:spcBef>
              <a:buClr>
                <a:srgbClr val="3333CC"/>
              </a:buClr>
              <a:buFont typeface="Wingdings"/>
              <a:buChar char=""/>
            </a:pPr>
            <a:endParaRPr sz="20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Clr>
                <a:srgbClr val="3333CC"/>
              </a:buClr>
              <a:buSzPct val="60000"/>
              <a:buFont typeface="Wingdings"/>
              <a:buChar char=""/>
              <a:tabLst>
                <a:tab pos="355600" algn="l"/>
              </a:tabLst>
            </a:pP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Comparative</a:t>
            </a:r>
            <a:r>
              <a:rPr dirty="0" sz="2000" spc="28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study</a:t>
            </a:r>
            <a:r>
              <a:rPr dirty="0" sz="2000" spc="28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2000" spc="28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prominent</a:t>
            </a:r>
            <a:r>
              <a:rPr dirty="0" sz="2000" spc="28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existing</a:t>
            </a:r>
            <a:r>
              <a:rPr dirty="0" sz="2000" spc="3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methods</a:t>
            </a:r>
            <a:r>
              <a:rPr dirty="0" sz="2000" spc="29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2000" spc="30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given</a:t>
            </a:r>
            <a:r>
              <a:rPr dirty="0" sz="2000" spc="29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and</a:t>
            </a:r>
            <a:r>
              <a:rPr dirty="0" sz="2000" spc="29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identified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effectiveness</a:t>
            </a:r>
            <a:r>
              <a:rPr dirty="0" sz="20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20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20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methods.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0"/>
              </a:spcBef>
              <a:buClr>
                <a:srgbClr val="3333CC"/>
              </a:buClr>
              <a:buFont typeface="Wingdings"/>
              <a:buChar char=""/>
            </a:pP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Clr>
                <a:srgbClr val="3333CC"/>
              </a:buClr>
              <a:buSzPct val="60000"/>
              <a:buFont typeface="Wingdings"/>
              <a:buChar char=""/>
              <a:tabLst>
                <a:tab pos="354965" algn="l"/>
              </a:tabLst>
            </a:pP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Given</a:t>
            </a:r>
            <a:r>
              <a:rPr dirty="0" sz="20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an</a:t>
            </a:r>
            <a:r>
              <a:rPr dirty="0" sz="20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Outline</a:t>
            </a:r>
            <a:r>
              <a:rPr dirty="0" sz="20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for</a:t>
            </a:r>
            <a:r>
              <a:rPr dirty="0" sz="20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better</a:t>
            </a:r>
            <a:r>
              <a:rPr dirty="0" sz="20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NNE</a:t>
            </a:r>
            <a:r>
              <a:rPr dirty="0" sz="20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construction.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4980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Conclusions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32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64005" y="509777"/>
            <a:ext cx="5485765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333399"/>
                </a:solidFill>
                <a:latin typeface="Arial"/>
                <a:cs typeface="Arial"/>
              </a:rPr>
              <a:t>PR</a:t>
            </a:r>
            <a:r>
              <a:rPr dirty="0" sz="3200" spc="-2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333399"/>
                </a:solidFill>
                <a:latin typeface="Arial"/>
                <a:cs typeface="Arial"/>
              </a:rPr>
              <a:t>Illustration</a:t>
            </a:r>
            <a:r>
              <a:rPr dirty="0" sz="3200" spc="-4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333399"/>
                </a:solidFill>
                <a:latin typeface="Arial"/>
                <a:cs typeface="Arial"/>
              </a:rPr>
              <a:t>with</a:t>
            </a:r>
            <a:r>
              <a:rPr dirty="0" sz="3200" spc="-3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3200" spc="-10" b="1">
                <a:solidFill>
                  <a:srgbClr val="333399"/>
                </a:solidFill>
                <a:latin typeface="Arial"/>
                <a:cs typeface="Arial"/>
              </a:rPr>
              <a:t>Example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731389" y="1321053"/>
            <a:ext cx="36836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1F5F"/>
                </a:solidFill>
                <a:latin typeface="Arial"/>
                <a:cs typeface="Arial"/>
              </a:rPr>
              <a:t>Pattern</a:t>
            </a:r>
            <a:r>
              <a:rPr dirty="0" sz="2400" spc="-7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1F5F"/>
                </a:solidFill>
                <a:latin typeface="Arial"/>
                <a:cs typeface="Arial"/>
              </a:rPr>
              <a:t>Recognition</a:t>
            </a:r>
            <a:r>
              <a:rPr dirty="0" sz="2400" spc="-2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1F5F"/>
                </a:solidFill>
                <a:latin typeface="Arial"/>
                <a:cs typeface="Arial"/>
              </a:rPr>
              <a:t>of</a:t>
            </a:r>
            <a:r>
              <a:rPr dirty="0" sz="2400" spc="-11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001F5F"/>
                </a:solidFill>
                <a:latin typeface="Arial"/>
                <a:cs typeface="Arial"/>
              </a:rPr>
              <a:t>Text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7300" y="1757172"/>
            <a:ext cx="6896100" cy="487832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4671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PR</a:t>
            </a:r>
            <a:r>
              <a:rPr dirty="0" sz="3200" spc="-20"/>
              <a:t> </a:t>
            </a:r>
            <a:r>
              <a:rPr dirty="0" sz="3200"/>
              <a:t>Illustration</a:t>
            </a:r>
            <a:r>
              <a:rPr dirty="0" sz="3200" spc="-45"/>
              <a:t> </a:t>
            </a:r>
            <a:r>
              <a:rPr dirty="0" sz="3200"/>
              <a:t>with</a:t>
            </a:r>
            <a:r>
              <a:rPr dirty="0" sz="3200" spc="-30"/>
              <a:t> </a:t>
            </a:r>
            <a:r>
              <a:rPr dirty="0" sz="3200" spc="-10"/>
              <a:t>Example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6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423541" y="1321053"/>
            <a:ext cx="42951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Pattern</a:t>
            </a:r>
            <a:r>
              <a:rPr dirty="0" sz="2400" spc="-9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Recognition</a:t>
            </a:r>
            <a:r>
              <a:rPr dirty="0" sz="2400" spc="-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2400" spc="-10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dirty="0" sz="2400" spc="-7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FF0000"/>
                </a:solidFill>
                <a:latin typeface="Arial"/>
                <a:cs typeface="Arial"/>
              </a:rPr>
              <a:t>Mind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1876044"/>
            <a:ext cx="8807196" cy="99060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434136" y="3036570"/>
            <a:ext cx="8478520" cy="29356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It</a:t>
            </a:r>
            <a:r>
              <a:rPr dirty="0" sz="2400" spc="-3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deons’t</a:t>
            </a:r>
            <a:r>
              <a:rPr dirty="0" sz="2400" spc="-2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mettar</a:t>
            </a:r>
            <a:r>
              <a:rPr dirty="0" sz="2400" spc="-3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in</a:t>
            </a:r>
            <a:r>
              <a:rPr dirty="0" sz="2400" spc="-2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waht</a:t>
            </a:r>
            <a:r>
              <a:rPr dirty="0" sz="2400" spc="-2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oerdr</a:t>
            </a:r>
            <a:r>
              <a:rPr dirty="0" sz="2400" spc="-2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the</a:t>
            </a:r>
            <a:r>
              <a:rPr dirty="0" sz="2400" spc="-2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lrttees</a:t>
            </a:r>
            <a:r>
              <a:rPr dirty="0" sz="2400" spc="-4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in</a:t>
            </a:r>
            <a:r>
              <a:rPr dirty="0" sz="2400" spc="-3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a</a:t>
            </a:r>
            <a:r>
              <a:rPr dirty="0" sz="2400" spc="-1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wrod</a:t>
            </a:r>
            <a:r>
              <a:rPr dirty="0" sz="2400" spc="-2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are,</a:t>
            </a:r>
            <a:r>
              <a:rPr dirty="0" sz="2400" spc="-3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as</a:t>
            </a:r>
            <a:r>
              <a:rPr dirty="0" sz="2400" spc="-1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lnog</a:t>
            </a:r>
            <a:r>
              <a:rPr dirty="0" sz="2400" spc="-2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as</a:t>
            </a:r>
            <a:r>
              <a:rPr dirty="0" sz="2400" spc="-1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 spc="-25">
                <a:solidFill>
                  <a:srgbClr val="231F20"/>
                </a:solidFill>
                <a:latin typeface="Times New Roman"/>
                <a:cs typeface="Times New Roman"/>
              </a:rPr>
              <a:t>the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frist</a:t>
            </a:r>
            <a:r>
              <a:rPr dirty="0" sz="2400" spc="-1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and</a:t>
            </a:r>
            <a:r>
              <a:rPr dirty="0" sz="2400" spc="-1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lsat</a:t>
            </a:r>
            <a:r>
              <a:rPr dirty="0" sz="2400" spc="-1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ltteres</a:t>
            </a:r>
            <a:r>
              <a:rPr dirty="0" sz="2400" spc="-4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rmeain</a:t>
            </a:r>
            <a:r>
              <a:rPr dirty="0" sz="2400" spc="-1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in</a:t>
            </a:r>
            <a:r>
              <a:rPr dirty="0" sz="2400" spc="-1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the</a:t>
            </a:r>
            <a:r>
              <a:rPr dirty="0" sz="2400" spc="-1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231F20"/>
                </a:solidFill>
                <a:latin typeface="Times New Roman"/>
                <a:cs typeface="Times New Roman"/>
              </a:rPr>
              <a:t>rgiht</a:t>
            </a:r>
            <a:r>
              <a:rPr dirty="0" sz="2400" spc="-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400" spc="-10">
                <a:solidFill>
                  <a:srgbClr val="231F20"/>
                </a:solidFill>
                <a:latin typeface="Times New Roman"/>
                <a:cs typeface="Times New Roman"/>
              </a:rPr>
              <a:t>pacle.</a:t>
            </a:r>
            <a:endParaRPr sz="2400">
              <a:latin typeface="Times New Roman"/>
              <a:cs typeface="Times New Roman"/>
            </a:endParaRPr>
          </a:p>
          <a:p>
            <a:pPr marL="355600" marR="107950" indent="-342900">
              <a:lnSpc>
                <a:spcPct val="100000"/>
              </a:lnSpc>
              <a:spcBef>
                <a:spcPts val="2750"/>
              </a:spcBef>
              <a:buFont typeface="Wingdings"/>
              <a:buChar char=""/>
              <a:tabLst>
                <a:tab pos="355600" algn="l"/>
              </a:tabLst>
            </a:pP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The</a:t>
            </a:r>
            <a:r>
              <a:rPr dirty="0" sz="2400" spc="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retina</a:t>
            </a:r>
            <a:r>
              <a:rPr dirty="0" sz="2400" spc="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in</a:t>
            </a:r>
            <a:r>
              <a:rPr dirty="0" sz="2400" spc="7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the</a:t>
            </a:r>
            <a:r>
              <a:rPr dirty="0" sz="2400" spc="8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eye</a:t>
            </a:r>
            <a:r>
              <a:rPr dirty="0" sz="2400" spc="8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is</a:t>
            </a:r>
            <a:r>
              <a:rPr dirty="0" sz="2400" spc="8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densely</a:t>
            </a:r>
            <a:r>
              <a:rPr dirty="0" sz="2400" spc="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packed</a:t>
            </a:r>
            <a:r>
              <a:rPr dirty="0" sz="2400" spc="8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with</a:t>
            </a:r>
            <a:r>
              <a:rPr dirty="0" sz="2400" spc="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231F20"/>
                </a:solidFill>
                <a:latin typeface="Arial"/>
                <a:cs typeface="Arial"/>
              </a:rPr>
              <a:t>light-sensitive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cells,</a:t>
            </a:r>
            <a:r>
              <a:rPr dirty="0" sz="24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so</a:t>
            </a:r>
            <a:r>
              <a:rPr dirty="0" sz="24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that</a:t>
            </a:r>
            <a:r>
              <a:rPr dirty="0" sz="24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it</a:t>
            </a:r>
            <a:r>
              <a:rPr dirty="0" sz="24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may</a:t>
            </a:r>
            <a:r>
              <a:rPr dirty="0" sz="2400" spc="-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be</a:t>
            </a:r>
            <a:r>
              <a:rPr dirty="0" sz="24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tempting</a:t>
            </a:r>
            <a:r>
              <a:rPr dirty="0" sz="24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to</a:t>
            </a:r>
            <a:r>
              <a:rPr dirty="0" sz="2400" spc="-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231F20"/>
                </a:solidFill>
                <a:latin typeface="Arial"/>
                <a:cs typeface="Arial"/>
              </a:rPr>
              <a:t>think</a:t>
            </a:r>
            <a:endParaRPr sz="2400">
              <a:latin typeface="Arial"/>
              <a:cs typeface="Arial"/>
            </a:endParaRPr>
          </a:p>
          <a:p>
            <a:pPr marL="355600" marR="106045" indent="-342900">
              <a:lnSpc>
                <a:spcPct val="100000"/>
              </a:lnSpc>
              <a:buFont typeface="Wingdings"/>
              <a:buChar char=""/>
              <a:tabLst>
                <a:tab pos="355600" algn="l"/>
                <a:tab pos="1017269" algn="l"/>
                <a:tab pos="1845945" algn="l"/>
                <a:tab pos="3347720" algn="l"/>
                <a:tab pos="4142740" algn="l"/>
                <a:tab pos="4805045" algn="l"/>
                <a:tab pos="6261735" algn="l"/>
                <a:tab pos="6838315" algn="l"/>
                <a:tab pos="7719059" algn="l"/>
                <a:tab pos="8194675" algn="l"/>
              </a:tabLst>
            </a:pPr>
            <a:r>
              <a:rPr dirty="0" sz="2400" spc="-25">
                <a:solidFill>
                  <a:srgbClr val="231F20"/>
                </a:solidFill>
                <a:latin typeface="Arial"/>
                <a:cs typeface="Arial"/>
              </a:rPr>
              <a:t>Our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231F20"/>
                </a:solidFill>
                <a:latin typeface="Arial"/>
                <a:cs typeface="Arial"/>
              </a:rPr>
              <a:t>brain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231F20"/>
                </a:solidFill>
                <a:latin typeface="Arial"/>
                <a:cs typeface="Arial"/>
              </a:rPr>
              <a:t>effectively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	</a:t>
            </a:r>
            <a:r>
              <a:rPr dirty="0" sz="2400" spc="-20">
                <a:solidFill>
                  <a:srgbClr val="231F20"/>
                </a:solidFill>
                <a:latin typeface="Arial"/>
                <a:cs typeface="Arial"/>
              </a:rPr>
              <a:t>sees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	</a:t>
            </a:r>
            <a:r>
              <a:rPr dirty="0" sz="2400" spc="-25">
                <a:solidFill>
                  <a:srgbClr val="231F20"/>
                </a:solidFill>
                <a:latin typeface="Arial"/>
                <a:cs typeface="Arial"/>
              </a:rPr>
              <a:t>and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231F20"/>
                </a:solidFill>
                <a:latin typeface="Arial"/>
                <a:cs typeface="Arial"/>
              </a:rPr>
              <a:t>perceives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	</a:t>
            </a:r>
            <a:r>
              <a:rPr dirty="0" sz="2400" spc="-25">
                <a:solidFill>
                  <a:srgbClr val="231F20"/>
                </a:solidFill>
                <a:latin typeface="Arial"/>
                <a:cs typeface="Arial"/>
              </a:rPr>
              <a:t>the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231F20"/>
                </a:solidFill>
                <a:latin typeface="Arial"/>
                <a:cs typeface="Arial"/>
              </a:rPr>
              <a:t>world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	</a:t>
            </a:r>
            <a:r>
              <a:rPr dirty="0" sz="2400" spc="-25">
                <a:solidFill>
                  <a:srgbClr val="231F20"/>
                </a:solidFill>
                <a:latin typeface="Arial"/>
                <a:cs typeface="Arial"/>
              </a:rPr>
              <a:t>as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	</a:t>
            </a:r>
            <a:r>
              <a:rPr dirty="0" sz="2400" spc="-50">
                <a:solidFill>
                  <a:srgbClr val="231F20"/>
                </a:solidFill>
                <a:latin typeface="Arial"/>
                <a:cs typeface="Arial"/>
              </a:rPr>
              <a:t>a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great</a:t>
            </a:r>
            <a:r>
              <a:rPr dirty="0" sz="2400" spc="-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many</a:t>
            </a:r>
            <a:r>
              <a:rPr dirty="0" sz="24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231F20"/>
                </a:solidFill>
                <a:latin typeface="Arial"/>
                <a:cs typeface="Arial"/>
              </a:rPr>
              <a:t>pixels.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354965" algn="l"/>
              </a:tabLst>
            </a:pP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There</a:t>
            </a:r>
            <a:r>
              <a:rPr dirty="0" sz="2400" spc="-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are</a:t>
            </a:r>
            <a:r>
              <a:rPr dirty="0" sz="2400" spc="-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many</a:t>
            </a:r>
            <a:r>
              <a:rPr dirty="0" sz="2400" spc="-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simple</a:t>
            </a:r>
            <a:r>
              <a:rPr dirty="0" sz="2400" spc="-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mind</a:t>
            </a:r>
            <a:r>
              <a:rPr dirty="0" sz="2400" spc="-5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tricks</a:t>
            </a:r>
            <a:r>
              <a:rPr dirty="0" sz="2400" spc="-7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or</a:t>
            </a:r>
            <a:r>
              <a:rPr dirty="0" sz="2400" spc="-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1F20"/>
                </a:solidFill>
                <a:latin typeface="Arial"/>
                <a:cs typeface="Arial"/>
              </a:rPr>
              <a:t>optical</a:t>
            </a:r>
            <a:r>
              <a:rPr dirty="0" sz="2400" spc="-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231F20"/>
                </a:solidFill>
                <a:latin typeface="Arial"/>
                <a:cs typeface="Arial"/>
              </a:rPr>
              <a:t>illusions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4671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PR</a:t>
            </a:r>
            <a:r>
              <a:rPr dirty="0" sz="3200" spc="-20"/>
              <a:t> </a:t>
            </a:r>
            <a:r>
              <a:rPr dirty="0" sz="3200"/>
              <a:t>Illustration</a:t>
            </a:r>
            <a:r>
              <a:rPr dirty="0" sz="3200" spc="-45"/>
              <a:t> </a:t>
            </a:r>
            <a:r>
              <a:rPr dirty="0" sz="3200"/>
              <a:t>with</a:t>
            </a:r>
            <a:r>
              <a:rPr dirty="0" sz="3200" spc="-30"/>
              <a:t> </a:t>
            </a:r>
            <a:r>
              <a:rPr dirty="0" sz="3200" spc="-10"/>
              <a:t>Example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7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423541" y="1321053"/>
            <a:ext cx="42951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Pattern</a:t>
            </a:r>
            <a:r>
              <a:rPr dirty="0" sz="2400" spc="-9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Recognition</a:t>
            </a:r>
            <a:r>
              <a:rPr dirty="0" sz="2400" spc="-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2400" spc="-10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dirty="0" sz="2400" spc="-7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FF0000"/>
                </a:solidFill>
                <a:latin typeface="Arial"/>
                <a:cs typeface="Arial"/>
              </a:rPr>
              <a:t>Mind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1837944"/>
            <a:ext cx="7697724" cy="3262884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107744" y="5209743"/>
            <a:ext cx="7919720" cy="1397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298450" algn="l"/>
              </a:tabLst>
            </a:pP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eye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dirty="0" sz="1800" spc="-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just</a:t>
            </a: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sending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pixellated images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brain.</a:t>
            </a:r>
            <a:endParaRPr sz="1800">
              <a:latin typeface="Arial"/>
              <a:cs typeface="Arial"/>
            </a:endParaRPr>
          </a:p>
          <a:p>
            <a:pPr marL="299085" marR="5080" indent="-287020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299085" algn="l"/>
              </a:tabLst>
            </a:pPr>
            <a:r>
              <a:rPr dirty="0" sz="1800">
                <a:latin typeface="Arial"/>
                <a:cs typeface="Arial"/>
              </a:rPr>
              <a:t>There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 a great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deal of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feature extraction </a:t>
            </a:r>
            <a:r>
              <a:rPr dirty="0" sz="1800">
                <a:latin typeface="Arial"/>
                <a:cs typeface="Arial"/>
              </a:rPr>
              <a:t>taking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place,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much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already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the </a:t>
            </a:r>
            <a:r>
              <a:rPr dirty="0" sz="1800" spc="-10">
                <a:latin typeface="Arial"/>
                <a:cs typeface="Arial"/>
              </a:rPr>
              <a:t>retina</a:t>
            </a:r>
            <a:endParaRPr sz="1800">
              <a:latin typeface="Arial"/>
              <a:cs typeface="Arial"/>
            </a:endParaRPr>
          </a:p>
          <a:p>
            <a:pPr marL="299085" marR="5080" indent="-287020">
              <a:lnSpc>
                <a:spcPct val="100000"/>
              </a:lnSpc>
              <a:buFont typeface="Wingdings"/>
              <a:buChar char=""/>
              <a:tabLst>
                <a:tab pos="299085" algn="l"/>
              </a:tabLst>
            </a:pP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1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1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very</a:t>
            </a:r>
            <a:r>
              <a:rPr dirty="0" sz="1800" spc="1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helpful</a:t>
            </a:r>
            <a:r>
              <a:rPr dirty="0" sz="1800" spc="1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1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running</a:t>
            </a:r>
            <a:r>
              <a:rPr dirty="0" sz="1800" spc="1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through</a:t>
            </a:r>
            <a:r>
              <a:rPr dirty="0" sz="1800" spc="19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1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forest,</a:t>
            </a:r>
            <a:r>
              <a:rPr dirty="0" sz="1800" spc="2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but</a:t>
            </a:r>
            <a:r>
              <a:rPr dirty="0" sz="1800" spc="1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perhaps</a:t>
            </a:r>
            <a:r>
              <a:rPr dirty="0" sz="1800" spc="19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not</a:t>
            </a:r>
            <a:r>
              <a:rPr dirty="0" sz="1800" spc="19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</a:t>
            </a:r>
            <a:r>
              <a:rPr dirty="0" sz="1800" spc="1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useful</a:t>
            </a:r>
            <a:r>
              <a:rPr dirty="0" sz="1800" spc="18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in </a:t>
            </a:r>
            <a:r>
              <a:rPr dirty="0" sz="1800">
                <a:latin typeface="Arial"/>
                <a:cs typeface="Arial"/>
              </a:rPr>
              <a:t>staring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at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deliberately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manipulated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images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page.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606679"/>
            <a:ext cx="512381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PSR</a:t>
            </a:r>
            <a:r>
              <a:rPr dirty="0" spc="-90"/>
              <a:t> </a:t>
            </a:r>
            <a:r>
              <a:rPr dirty="0"/>
              <a:t>Individual</a:t>
            </a:r>
            <a:r>
              <a:rPr dirty="0" spc="-75"/>
              <a:t> </a:t>
            </a:r>
            <a:r>
              <a:rPr dirty="0"/>
              <a:t>Terms:</a:t>
            </a:r>
            <a:r>
              <a:rPr dirty="0" spc="-75"/>
              <a:t> </a:t>
            </a:r>
            <a:r>
              <a:rPr dirty="0" spc="-10"/>
              <a:t>Pattern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242315" y="281940"/>
            <a:ext cx="8902065" cy="5585460"/>
            <a:chOff x="242315" y="281940"/>
            <a:chExt cx="8902065" cy="558546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315" y="1470659"/>
              <a:ext cx="7807452" cy="439674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31151" y="281940"/>
              <a:ext cx="2212848" cy="2377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6673" y="764794"/>
            <a:ext cx="447167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Features</a:t>
            </a:r>
            <a:r>
              <a:rPr dirty="0" sz="3200" spc="-65"/>
              <a:t> </a:t>
            </a:r>
            <a:r>
              <a:rPr dirty="0" sz="3200"/>
              <a:t>from</a:t>
            </a:r>
            <a:r>
              <a:rPr dirty="0" sz="3200" spc="-30"/>
              <a:t> </a:t>
            </a:r>
            <a:r>
              <a:rPr dirty="0" sz="3200" spc="-10"/>
              <a:t>Patterns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8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4400" y="0"/>
            <a:ext cx="4419600" cy="762000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65100" rIns="0" bIns="0" rtlCol="0" vert="horz">
            <a:spAutoFit/>
          </a:bodyPr>
          <a:lstStyle/>
          <a:p>
            <a:pPr algn="just" marL="450850" indent="-285750">
              <a:lnSpc>
                <a:spcPct val="100000"/>
              </a:lnSpc>
              <a:spcBef>
                <a:spcPts val="1300"/>
              </a:spcBef>
              <a:buFont typeface="Wingdings"/>
              <a:buChar char=""/>
              <a:tabLst>
                <a:tab pos="450850" algn="l"/>
              </a:tabLst>
            </a:pPr>
            <a:r>
              <a:rPr dirty="0" sz="2200"/>
              <a:t>The</a:t>
            </a:r>
            <a:r>
              <a:rPr dirty="0" sz="2200" spc="-45"/>
              <a:t> </a:t>
            </a:r>
            <a:r>
              <a:rPr dirty="0" sz="2200"/>
              <a:t>word</a:t>
            </a:r>
            <a:r>
              <a:rPr dirty="0" sz="2200" spc="-40"/>
              <a:t> </a:t>
            </a:r>
            <a:r>
              <a:rPr dirty="0" sz="2200"/>
              <a:t>“pattern”</a:t>
            </a:r>
            <a:r>
              <a:rPr dirty="0" sz="2200" spc="-25"/>
              <a:t> </a:t>
            </a:r>
            <a:r>
              <a:rPr dirty="0" sz="2200"/>
              <a:t>may</a:t>
            </a:r>
            <a:r>
              <a:rPr dirty="0" sz="2200" spc="-55"/>
              <a:t> </a:t>
            </a:r>
            <a:r>
              <a:rPr dirty="0" sz="2200"/>
              <a:t>bring</a:t>
            </a:r>
            <a:r>
              <a:rPr dirty="0" sz="2200" spc="-35"/>
              <a:t> </a:t>
            </a:r>
            <a:r>
              <a:rPr dirty="0" sz="2200"/>
              <a:t>to</a:t>
            </a:r>
            <a:r>
              <a:rPr dirty="0" sz="2200" spc="-55"/>
              <a:t> </a:t>
            </a:r>
            <a:r>
              <a:rPr dirty="0" sz="2200"/>
              <a:t>mind</a:t>
            </a:r>
            <a:r>
              <a:rPr dirty="0" sz="2200" spc="-40"/>
              <a:t> </a:t>
            </a:r>
            <a:r>
              <a:rPr dirty="0" sz="2200"/>
              <a:t>texture,</a:t>
            </a:r>
            <a:r>
              <a:rPr dirty="0" sz="2200" spc="-40"/>
              <a:t> </a:t>
            </a:r>
            <a:r>
              <a:rPr dirty="0" sz="2200"/>
              <a:t>fabric,</a:t>
            </a:r>
            <a:r>
              <a:rPr dirty="0" sz="2200" spc="-35"/>
              <a:t> </a:t>
            </a:r>
            <a:r>
              <a:rPr dirty="0" sz="2200"/>
              <a:t>or</a:t>
            </a:r>
            <a:r>
              <a:rPr dirty="0" sz="2200" spc="-55"/>
              <a:t> </a:t>
            </a:r>
            <a:r>
              <a:rPr dirty="0" sz="2200" spc="-10"/>
              <a:t>shape.</a:t>
            </a:r>
            <a:endParaRPr sz="2200"/>
          </a:p>
          <a:p>
            <a:pPr algn="just" marL="450215" marR="5080" indent="-285750">
              <a:lnSpc>
                <a:spcPct val="100000"/>
              </a:lnSpc>
              <a:spcBef>
                <a:spcPts val="1200"/>
              </a:spcBef>
              <a:buFont typeface="Wingdings"/>
              <a:buChar char=""/>
              <a:tabLst>
                <a:tab pos="451484" algn="l"/>
              </a:tabLst>
            </a:pPr>
            <a:r>
              <a:rPr dirty="0" sz="2200"/>
              <a:t>In</a:t>
            </a:r>
            <a:r>
              <a:rPr dirty="0" sz="2200" spc="315"/>
              <a:t> </a:t>
            </a:r>
            <a:r>
              <a:rPr dirty="0" sz="2200"/>
              <a:t>the</a:t>
            </a:r>
            <a:r>
              <a:rPr dirty="0" sz="2200" spc="315"/>
              <a:t> </a:t>
            </a:r>
            <a:r>
              <a:rPr dirty="0" sz="2200"/>
              <a:t>context</a:t>
            </a:r>
            <a:r>
              <a:rPr dirty="0" sz="2200" spc="310"/>
              <a:t> </a:t>
            </a:r>
            <a:r>
              <a:rPr dirty="0" sz="2200"/>
              <a:t>of</a:t>
            </a:r>
            <a:r>
              <a:rPr dirty="0" sz="2200" spc="310"/>
              <a:t> </a:t>
            </a:r>
            <a:r>
              <a:rPr dirty="0" sz="2200" i="1">
                <a:latin typeface="Arial"/>
                <a:cs typeface="Arial"/>
              </a:rPr>
              <a:t>pattern</a:t>
            </a:r>
            <a:r>
              <a:rPr dirty="0" sz="2200" spc="31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recognition</a:t>
            </a:r>
            <a:r>
              <a:rPr dirty="0" sz="2200"/>
              <a:t>,</a:t>
            </a:r>
            <a:r>
              <a:rPr dirty="0" sz="2200" spc="310"/>
              <a:t> </a:t>
            </a:r>
            <a:r>
              <a:rPr dirty="0" sz="2200"/>
              <a:t>the</a:t>
            </a:r>
            <a:r>
              <a:rPr dirty="0" sz="2200" spc="315"/>
              <a:t> </a:t>
            </a:r>
            <a:r>
              <a:rPr dirty="0" sz="2200"/>
              <a:t>notion</a:t>
            </a:r>
            <a:r>
              <a:rPr dirty="0" sz="2200" spc="315"/>
              <a:t> </a:t>
            </a:r>
            <a:r>
              <a:rPr dirty="0" sz="2200"/>
              <a:t>of</a:t>
            </a:r>
            <a:r>
              <a:rPr dirty="0" sz="2200" spc="315"/>
              <a:t> </a:t>
            </a:r>
            <a:r>
              <a:rPr dirty="0" sz="2200"/>
              <a:t>pattern</a:t>
            </a:r>
            <a:r>
              <a:rPr dirty="0" sz="2200" spc="330"/>
              <a:t> </a:t>
            </a:r>
            <a:r>
              <a:rPr dirty="0" sz="2200"/>
              <a:t>is</a:t>
            </a:r>
            <a:r>
              <a:rPr dirty="0" sz="2200" spc="315"/>
              <a:t> </a:t>
            </a:r>
            <a:r>
              <a:rPr dirty="0" sz="2200" spc="-25"/>
              <a:t>far </a:t>
            </a:r>
            <a:r>
              <a:rPr dirty="0" sz="2200" spc="-25"/>
              <a:t>	</a:t>
            </a:r>
            <a:r>
              <a:rPr dirty="0" sz="2200"/>
              <a:t>more</a:t>
            </a:r>
            <a:r>
              <a:rPr dirty="0" sz="2200" spc="100"/>
              <a:t> </a:t>
            </a:r>
            <a:r>
              <a:rPr dirty="0" sz="2200"/>
              <a:t>broad,</a:t>
            </a:r>
            <a:r>
              <a:rPr dirty="0" sz="2200" spc="110"/>
              <a:t> </a:t>
            </a:r>
            <a:r>
              <a:rPr dirty="0" sz="2200"/>
              <a:t>and</a:t>
            </a:r>
            <a:r>
              <a:rPr dirty="0" sz="2200" spc="95"/>
              <a:t> </a:t>
            </a:r>
            <a:r>
              <a:rPr dirty="0" sz="2200"/>
              <a:t>can</a:t>
            </a:r>
            <a:r>
              <a:rPr dirty="0" sz="2200" spc="110"/>
              <a:t> </a:t>
            </a:r>
            <a:r>
              <a:rPr dirty="0" sz="2200"/>
              <a:t>apply</a:t>
            </a:r>
            <a:r>
              <a:rPr dirty="0" sz="2200" spc="90"/>
              <a:t> </a:t>
            </a:r>
            <a:r>
              <a:rPr dirty="0" sz="2200"/>
              <a:t>to</a:t>
            </a:r>
            <a:r>
              <a:rPr dirty="0" sz="2200" spc="105"/>
              <a:t> </a:t>
            </a:r>
            <a:r>
              <a:rPr dirty="0" sz="2200">
                <a:solidFill>
                  <a:srgbClr val="FF0000"/>
                </a:solidFill>
              </a:rPr>
              <a:t>any</a:t>
            </a:r>
            <a:r>
              <a:rPr dirty="0" sz="2200" spc="100">
                <a:solidFill>
                  <a:srgbClr val="FF0000"/>
                </a:solidFill>
              </a:rPr>
              <a:t> </a:t>
            </a:r>
            <a:r>
              <a:rPr dirty="0" sz="2200" i="1">
                <a:solidFill>
                  <a:srgbClr val="FF0000"/>
                </a:solidFill>
                <a:latin typeface="Arial"/>
                <a:cs typeface="Arial"/>
              </a:rPr>
              <a:t>thing</a:t>
            </a:r>
            <a:r>
              <a:rPr dirty="0" sz="2200" spc="100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FF0000"/>
                </a:solidFill>
              </a:rPr>
              <a:t>that</a:t>
            </a:r>
            <a:r>
              <a:rPr dirty="0" sz="2200" spc="95">
                <a:solidFill>
                  <a:srgbClr val="FF0000"/>
                </a:solidFill>
              </a:rPr>
              <a:t> </a:t>
            </a:r>
            <a:r>
              <a:rPr dirty="0" sz="2200">
                <a:solidFill>
                  <a:srgbClr val="FF0000"/>
                </a:solidFill>
              </a:rPr>
              <a:t>can</a:t>
            </a:r>
            <a:r>
              <a:rPr dirty="0" sz="2200" spc="95">
                <a:solidFill>
                  <a:srgbClr val="FF0000"/>
                </a:solidFill>
              </a:rPr>
              <a:t> </a:t>
            </a:r>
            <a:r>
              <a:rPr dirty="0" sz="2200">
                <a:solidFill>
                  <a:srgbClr val="FF0000"/>
                </a:solidFill>
              </a:rPr>
              <a:t>be</a:t>
            </a:r>
            <a:r>
              <a:rPr dirty="0" sz="2200" spc="95">
                <a:solidFill>
                  <a:srgbClr val="FF0000"/>
                </a:solidFill>
              </a:rPr>
              <a:t> </a:t>
            </a:r>
            <a:r>
              <a:rPr dirty="0" sz="2200" spc="-10">
                <a:solidFill>
                  <a:srgbClr val="FF0000"/>
                </a:solidFill>
              </a:rPr>
              <a:t>distinguished </a:t>
            </a:r>
            <a:r>
              <a:rPr dirty="0" sz="2200" spc="-10">
                <a:solidFill>
                  <a:srgbClr val="FF0000"/>
                </a:solidFill>
              </a:rPr>
              <a:t>	</a:t>
            </a:r>
            <a:r>
              <a:rPr dirty="0" sz="2200">
                <a:solidFill>
                  <a:srgbClr val="FF0000"/>
                </a:solidFill>
              </a:rPr>
              <a:t>from</a:t>
            </a:r>
            <a:r>
              <a:rPr dirty="0" sz="2200" spc="-45">
                <a:solidFill>
                  <a:srgbClr val="FF0000"/>
                </a:solidFill>
              </a:rPr>
              <a:t> </a:t>
            </a:r>
            <a:r>
              <a:rPr dirty="0" sz="2200">
                <a:solidFill>
                  <a:srgbClr val="FF0000"/>
                </a:solidFill>
              </a:rPr>
              <a:t>another</a:t>
            </a:r>
            <a:r>
              <a:rPr dirty="0" sz="2200" spc="-50">
                <a:solidFill>
                  <a:srgbClr val="FF0000"/>
                </a:solidFill>
              </a:rPr>
              <a:t> </a:t>
            </a:r>
            <a:r>
              <a:rPr dirty="0" sz="2200" spc="-10" i="1">
                <a:solidFill>
                  <a:srgbClr val="FF0000"/>
                </a:solidFill>
                <a:latin typeface="Arial"/>
                <a:cs typeface="Arial"/>
              </a:rPr>
              <a:t>thing</a:t>
            </a:r>
            <a:r>
              <a:rPr dirty="0" sz="2200" spc="-10">
                <a:solidFill>
                  <a:srgbClr val="FF0000"/>
                </a:solidFill>
              </a:rPr>
              <a:t>.</a:t>
            </a:r>
            <a:endParaRPr sz="2200">
              <a:latin typeface="Arial"/>
              <a:cs typeface="Arial"/>
            </a:endParaRPr>
          </a:p>
          <a:p>
            <a:pPr algn="just" marL="450850" indent="-285750">
              <a:lnSpc>
                <a:spcPct val="100000"/>
              </a:lnSpc>
              <a:spcBef>
                <a:spcPts val="1200"/>
              </a:spcBef>
              <a:buFont typeface="Wingdings"/>
              <a:buChar char=""/>
              <a:tabLst>
                <a:tab pos="450850" algn="l"/>
              </a:tabLst>
            </a:pPr>
            <a:r>
              <a:rPr dirty="0" sz="2200"/>
              <a:t>Identity</a:t>
            </a:r>
            <a:r>
              <a:rPr dirty="0" sz="2200" spc="-45"/>
              <a:t> </a:t>
            </a:r>
            <a:r>
              <a:rPr dirty="0" sz="2200"/>
              <a:t>view</a:t>
            </a:r>
            <a:r>
              <a:rPr dirty="0" sz="2200" spc="-55"/>
              <a:t> </a:t>
            </a:r>
            <a:r>
              <a:rPr dirty="0" sz="2200"/>
              <a:t>point:</a:t>
            </a:r>
            <a:r>
              <a:rPr dirty="0" sz="2200" spc="-50"/>
              <a:t> </a:t>
            </a:r>
            <a:r>
              <a:rPr dirty="0" sz="2200">
                <a:solidFill>
                  <a:srgbClr val="FF0000"/>
                </a:solidFill>
              </a:rPr>
              <a:t>infer</a:t>
            </a:r>
            <a:r>
              <a:rPr dirty="0" sz="2200" spc="-35">
                <a:solidFill>
                  <a:srgbClr val="FF0000"/>
                </a:solidFill>
              </a:rPr>
              <a:t> </a:t>
            </a:r>
            <a:r>
              <a:rPr dirty="0" sz="2200">
                <a:solidFill>
                  <a:srgbClr val="FF0000"/>
                </a:solidFill>
              </a:rPr>
              <a:t>the</a:t>
            </a:r>
            <a:r>
              <a:rPr dirty="0" sz="2200" spc="-55">
                <a:solidFill>
                  <a:srgbClr val="FF0000"/>
                </a:solidFill>
              </a:rPr>
              <a:t> </a:t>
            </a:r>
            <a:r>
              <a:rPr dirty="0" sz="2200">
                <a:solidFill>
                  <a:srgbClr val="FF0000"/>
                </a:solidFill>
              </a:rPr>
              <a:t>unknown</a:t>
            </a:r>
            <a:r>
              <a:rPr dirty="0" sz="2200" spc="-45">
                <a:solidFill>
                  <a:srgbClr val="FF0000"/>
                </a:solidFill>
              </a:rPr>
              <a:t> </a:t>
            </a:r>
            <a:r>
              <a:rPr dirty="0" sz="2200" i="1">
                <a:solidFill>
                  <a:srgbClr val="FF0000"/>
                </a:solidFill>
                <a:latin typeface="Arial"/>
                <a:cs typeface="Arial"/>
              </a:rPr>
              <a:t>identity</a:t>
            </a:r>
            <a:r>
              <a:rPr dirty="0" sz="2200" spc="-40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FF0000"/>
                </a:solidFill>
              </a:rPr>
              <a:t>of</a:t>
            </a:r>
            <a:r>
              <a:rPr dirty="0" sz="2200" spc="-55">
                <a:solidFill>
                  <a:srgbClr val="FF0000"/>
                </a:solidFill>
              </a:rPr>
              <a:t> </a:t>
            </a:r>
            <a:r>
              <a:rPr dirty="0" sz="2200">
                <a:solidFill>
                  <a:srgbClr val="FF0000"/>
                </a:solidFill>
              </a:rPr>
              <a:t>an</a:t>
            </a:r>
            <a:r>
              <a:rPr dirty="0" sz="2200" spc="-55">
                <a:solidFill>
                  <a:srgbClr val="FF0000"/>
                </a:solidFill>
              </a:rPr>
              <a:t> </a:t>
            </a:r>
            <a:r>
              <a:rPr dirty="0" sz="2200" spc="-10">
                <a:solidFill>
                  <a:srgbClr val="FF0000"/>
                </a:solidFill>
              </a:rPr>
              <a:t>object</a:t>
            </a:r>
            <a:endParaRPr sz="2200">
              <a:latin typeface="Arial"/>
              <a:cs typeface="Arial"/>
            </a:endParaRPr>
          </a:p>
          <a:p>
            <a:pPr algn="just" marL="450215" marR="6985" indent="-285750">
              <a:lnSpc>
                <a:spcPct val="100000"/>
              </a:lnSpc>
              <a:spcBef>
                <a:spcPts val="1200"/>
              </a:spcBef>
              <a:buFont typeface="Wingdings"/>
              <a:buChar char=""/>
              <a:tabLst>
                <a:tab pos="451484" algn="l"/>
              </a:tabLst>
            </a:pPr>
            <a:r>
              <a:rPr dirty="0" sz="2200"/>
              <a:t>Type</a:t>
            </a:r>
            <a:r>
              <a:rPr dirty="0" sz="2200" spc="290"/>
              <a:t> </a:t>
            </a:r>
            <a:r>
              <a:rPr dirty="0" sz="2200"/>
              <a:t>of</a:t>
            </a:r>
            <a:r>
              <a:rPr dirty="0" sz="2200" spc="300"/>
              <a:t> </a:t>
            </a:r>
            <a:r>
              <a:rPr dirty="0" sz="2200"/>
              <a:t>wildflower,</a:t>
            </a:r>
            <a:r>
              <a:rPr dirty="0" sz="2200" spc="300"/>
              <a:t> </a:t>
            </a:r>
            <a:r>
              <a:rPr dirty="0" sz="2200"/>
              <a:t>type</a:t>
            </a:r>
            <a:r>
              <a:rPr dirty="0" sz="2200" spc="295"/>
              <a:t> </a:t>
            </a:r>
            <a:r>
              <a:rPr dirty="0" sz="2200"/>
              <a:t>of</a:t>
            </a:r>
            <a:r>
              <a:rPr dirty="0" sz="2200" spc="295"/>
              <a:t> </a:t>
            </a:r>
            <a:r>
              <a:rPr dirty="0" sz="2200"/>
              <a:t>songbird,</a:t>
            </a:r>
            <a:r>
              <a:rPr dirty="0" sz="2200" spc="300"/>
              <a:t> </a:t>
            </a:r>
            <a:r>
              <a:rPr dirty="0" sz="2200"/>
              <a:t>or</a:t>
            </a:r>
            <a:r>
              <a:rPr dirty="0" sz="2200" spc="290"/>
              <a:t> </a:t>
            </a:r>
            <a:r>
              <a:rPr dirty="0" sz="2200"/>
              <a:t>the</a:t>
            </a:r>
            <a:r>
              <a:rPr dirty="0" sz="2200" spc="295"/>
              <a:t> </a:t>
            </a:r>
            <a:r>
              <a:rPr dirty="0" sz="2200"/>
              <a:t>name</a:t>
            </a:r>
            <a:r>
              <a:rPr dirty="0" sz="2200" spc="295"/>
              <a:t> </a:t>
            </a:r>
            <a:r>
              <a:rPr dirty="0" sz="2200"/>
              <a:t>of</a:t>
            </a:r>
            <a:r>
              <a:rPr dirty="0" sz="2200" spc="290"/>
              <a:t> </a:t>
            </a:r>
            <a:r>
              <a:rPr dirty="0" sz="2200"/>
              <a:t>the</a:t>
            </a:r>
            <a:r>
              <a:rPr dirty="0" sz="2200" spc="290"/>
              <a:t> </a:t>
            </a:r>
            <a:r>
              <a:rPr dirty="0" sz="2200" spc="-10"/>
              <a:t>person </a:t>
            </a:r>
            <a:r>
              <a:rPr dirty="0" sz="2200" spc="-10"/>
              <a:t>	</a:t>
            </a:r>
            <a:r>
              <a:rPr dirty="0" sz="2200"/>
              <a:t>facing</a:t>
            </a:r>
            <a:r>
              <a:rPr dirty="0" sz="2200" spc="85"/>
              <a:t>  </a:t>
            </a:r>
            <a:r>
              <a:rPr dirty="0" sz="2200"/>
              <a:t>a</a:t>
            </a:r>
            <a:r>
              <a:rPr dirty="0" sz="2200" spc="85"/>
              <a:t>  </a:t>
            </a:r>
            <a:r>
              <a:rPr dirty="0" sz="2200"/>
              <a:t>camera</a:t>
            </a:r>
            <a:r>
              <a:rPr dirty="0" sz="2200" spc="90"/>
              <a:t>  </a:t>
            </a:r>
            <a:r>
              <a:rPr dirty="0" sz="2200"/>
              <a:t>—</a:t>
            </a:r>
            <a:r>
              <a:rPr dirty="0" sz="2200" spc="90"/>
              <a:t>  </a:t>
            </a:r>
            <a:r>
              <a:rPr dirty="0" sz="2200"/>
              <a:t>each</a:t>
            </a:r>
            <a:r>
              <a:rPr dirty="0" sz="2200" spc="85"/>
              <a:t>  </a:t>
            </a:r>
            <a:r>
              <a:rPr dirty="0" sz="2200"/>
              <a:t>of</a:t>
            </a:r>
            <a:r>
              <a:rPr dirty="0" sz="2200" spc="85"/>
              <a:t>  </a:t>
            </a:r>
            <a:r>
              <a:rPr dirty="0" sz="2200"/>
              <a:t>these</a:t>
            </a:r>
            <a:r>
              <a:rPr dirty="0" sz="2200" spc="90"/>
              <a:t>  </a:t>
            </a:r>
            <a:r>
              <a:rPr dirty="0" sz="2200"/>
              <a:t>has</a:t>
            </a:r>
            <a:r>
              <a:rPr dirty="0" sz="2200" spc="85"/>
              <a:t>  </a:t>
            </a:r>
            <a:r>
              <a:rPr dirty="0" sz="2200"/>
              <a:t>a</a:t>
            </a:r>
            <a:r>
              <a:rPr dirty="0" sz="2200" spc="85"/>
              <a:t>  </a:t>
            </a:r>
            <a:r>
              <a:rPr dirty="0" sz="2200">
                <a:solidFill>
                  <a:srgbClr val="FF0000"/>
                </a:solidFill>
              </a:rPr>
              <a:t>certain</a:t>
            </a:r>
            <a:r>
              <a:rPr dirty="0" sz="2200" spc="95">
                <a:solidFill>
                  <a:srgbClr val="FF0000"/>
                </a:solidFill>
              </a:rPr>
              <a:t>  </a:t>
            </a:r>
            <a:r>
              <a:rPr dirty="0" sz="2200">
                <a:solidFill>
                  <a:srgbClr val="FF0000"/>
                </a:solidFill>
              </a:rPr>
              <a:t>identity</a:t>
            </a:r>
            <a:r>
              <a:rPr dirty="0" sz="2200" spc="85">
                <a:solidFill>
                  <a:srgbClr val="FF0000"/>
                </a:solidFill>
              </a:rPr>
              <a:t>  </a:t>
            </a:r>
            <a:r>
              <a:rPr dirty="0" sz="2200" spc="-25">
                <a:solidFill>
                  <a:srgbClr val="FF0000"/>
                </a:solidFill>
              </a:rPr>
              <a:t>to </a:t>
            </a:r>
            <a:r>
              <a:rPr dirty="0" sz="2200" spc="-25">
                <a:solidFill>
                  <a:srgbClr val="FF0000"/>
                </a:solidFill>
              </a:rPr>
              <a:t>	</a:t>
            </a:r>
            <a:r>
              <a:rPr dirty="0" sz="2200">
                <a:solidFill>
                  <a:srgbClr val="FF0000"/>
                </a:solidFill>
              </a:rPr>
              <a:t>determine</a:t>
            </a:r>
            <a:r>
              <a:rPr dirty="0" sz="2200" spc="-55">
                <a:solidFill>
                  <a:srgbClr val="FF0000"/>
                </a:solidFill>
              </a:rPr>
              <a:t> </a:t>
            </a:r>
            <a:r>
              <a:rPr dirty="0" sz="2200">
                <a:solidFill>
                  <a:srgbClr val="FF0000"/>
                </a:solidFill>
              </a:rPr>
              <a:t>from</a:t>
            </a:r>
            <a:r>
              <a:rPr dirty="0" sz="2200" spc="-70">
                <a:solidFill>
                  <a:srgbClr val="FF0000"/>
                </a:solidFill>
              </a:rPr>
              <a:t> </a:t>
            </a:r>
            <a:r>
              <a:rPr dirty="0" sz="2200" spc="-10">
                <a:solidFill>
                  <a:srgbClr val="FF0000"/>
                </a:solidFill>
              </a:rPr>
              <a:t>measurements</a:t>
            </a:r>
            <a:r>
              <a:rPr dirty="0" sz="2200" spc="-10"/>
              <a:t>.</a:t>
            </a:r>
            <a:endParaRPr sz="2200"/>
          </a:p>
          <a:p>
            <a:pPr>
              <a:lnSpc>
                <a:spcPct val="100000"/>
              </a:lnSpc>
              <a:spcBef>
                <a:spcPts val="1330"/>
              </a:spcBef>
            </a:pPr>
            <a:endParaRPr sz="2200"/>
          </a:p>
          <a:p>
            <a:pPr marL="12700">
              <a:lnSpc>
                <a:spcPts val="3354"/>
              </a:lnSpc>
              <a:tabLst>
                <a:tab pos="423545" algn="l"/>
                <a:tab pos="1728470" algn="l"/>
                <a:tab pos="2181225" algn="l"/>
                <a:tab pos="3818254" algn="l"/>
                <a:tab pos="4310380" algn="l"/>
                <a:tab pos="5278755" algn="l"/>
                <a:tab pos="6543675" algn="l"/>
                <a:tab pos="8324215" algn="l"/>
              </a:tabLst>
            </a:pPr>
            <a:r>
              <a:rPr dirty="0" sz="2800" spc="-50"/>
              <a:t>A</a:t>
            </a:r>
            <a:r>
              <a:rPr dirty="0" sz="2800"/>
              <a:t>	</a:t>
            </a:r>
            <a:r>
              <a:rPr dirty="0" sz="2800" spc="-10"/>
              <a:t>pattern</a:t>
            </a:r>
            <a:r>
              <a:rPr dirty="0" sz="2800"/>
              <a:t>	</a:t>
            </a:r>
            <a:r>
              <a:rPr dirty="0" sz="2800" spc="-25"/>
              <a:t>is</a:t>
            </a:r>
            <a:r>
              <a:rPr dirty="0" sz="2800"/>
              <a:t>	</a:t>
            </a:r>
            <a:r>
              <a:rPr dirty="0" sz="2800" spc="-10"/>
              <a:t>assumed</a:t>
            </a:r>
            <a:r>
              <a:rPr dirty="0" sz="2800"/>
              <a:t>	</a:t>
            </a:r>
            <a:r>
              <a:rPr dirty="0" sz="2800" spc="-25"/>
              <a:t>to</a:t>
            </a:r>
            <a:r>
              <a:rPr dirty="0" sz="2800"/>
              <a:t>	</a:t>
            </a:r>
            <a:r>
              <a:rPr dirty="0" sz="2800" spc="-20"/>
              <a:t>have</a:t>
            </a:r>
            <a:r>
              <a:rPr dirty="0" sz="2800"/>
              <a:t>	</a:t>
            </a:r>
            <a:r>
              <a:rPr dirty="0" sz="2800" spc="-10"/>
              <a:t>certain</a:t>
            </a:r>
            <a:r>
              <a:rPr dirty="0" sz="2800"/>
              <a:t>	</a:t>
            </a:r>
            <a:r>
              <a:rPr dirty="0" sz="2800" spc="-10" i="1">
                <a:solidFill>
                  <a:srgbClr val="FF0000"/>
                </a:solidFill>
                <a:latin typeface="Arial"/>
                <a:cs typeface="Arial"/>
              </a:rPr>
              <a:t>properties</a:t>
            </a:r>
            <a:r>
              <a:rPr dirty="0" sz="2800" i="1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800" spc="-25">
                <a:solidFill>
                  <a:srgbClr val="FF0000"/>
                </a:solidFill>
              </a:rPr>
              <a:t>or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ts val="3354"/>
              </a:lnSpc>
            </a:pPr>
            <a:r>
              <a:rPr dirty="0" sz="2800" i="1">
                <a:solidFill>
                  <a:srgbClr val="FF0000"/>
                </a:solidFill>
                <a:latin typeface="Arial"/>
                <a:cs typeface="Arial"/>
              </a:rPr>
              <a:t>attributes</a:t>
            </a:r>
            <a:r>
              <a:rPr dirty="0" sz="2800" spc="-75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FF0000"/>
                </a:solidFill>
              </a:rPr>
              <a:t>which</a:t>
            </a:r>
            <a:r>
              <a:rPr dirty="0" sz="2800" spc="-55">
                <a:solidFill>
                  <a:srgbClr val="FF0000"/>
                </a:solidFill>
              </a:rPr>
              <a:t> </a:t>
            </a:r>
            <a:r>
              <a:rPr dirty="0" sz="2800">
                <a:solidFill>
                  <a:srgbClr val="FF0000"/>
                </a:solidFill>
              </a:rPr>
              <a:t>distinguishes</a:t>
            </a:r>
            <a:r>
              <a:rPr dirty="0" sz="2800" spc="-80">
                <a:solidFill>
                  <a:srgbClr val="FF0000"/>
                </a:solidFill>
              </a:rPr>
              <a:t> </a:t>
            </a:r>
            <a:r>
              <a:rPr dirty="0" sz="2800">
                <a:solidFill>
                  <a:srgbClr val="FF0000"/>
                </a:solidFill>
              </a:rPr>
              <a:t>it</a:t>
            </a:r>
            <a:r>
              <a:rPr dirty="0" sz="2800" spc="-85">
                <a:solidFill>
                  <a:srgbClr val="FF0000"/>
                </a:solidFill>
              </a:rPr>
              <a:t> </a:t>
            </a:r>
            <a:r>
              <a:rPr dirty="0" sz="2800">
                <a:solidFill>
                  <a:srgbClr val="FF0000"/>
                </a:solidFill>
              </a:rPr>
              <a:t>from</a:t>
            </a:r>
            <a:r>
              <a:rPr dirty="0" sz="2800" spc="-60">
                <a:solidFill>
                  <a:srgbClr val="FF0000"/>
                </a:solidFill>
              </a:rPr>
              <a:t> </a:t>
            </a:r>
            <a:r>
              <a:rPr dirty="0" sz="2800">
                <a:solidFill>
                  <a:srgbClr val="FF0000"/>
                </a:solidFill>
              </a:rPr>
              <a:t>other</a:t>
            </a:r>
            <a:r>
              <a:rPr dirty="0" sz="2800" spc="-60">
                <a:solidFill>
                  <a:srgbClr val="FF0000"/>
                </a:solidFill>
              </a:rPr>
              <a:t> </a:t>
            </a:r>
            <a:r>
              <a:rPr dirty="0" sz="2800" spc="-10">
                <a:solidFill>
                  <a:srgbClr val="FF0000"/>
                </a:solidFill>
              </a:rPr>
              <a:t>patterns</a:t>
            </a:r>
            <a:r>
              <a:rPr dirty="0" sz="2800" spc="-10"/>
              <a:t>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4964" y="764794"/>
            <a:ext cx="589216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Features</a:t>
            </a:r>
            <a:r>
              <a:rPr dirty="0" sz="3200" spc="-70"/>
              <a:t> </a:t>
            </a:r>
            <a:r>
              <a:rPr dirty="0" sz="3200"/>
              <a:t>from</a:t>
            </a:r>
            <a:r>
              <a:rPr dirty="0" sz="3200" spc="-40"/>
              <a:t> </a:t>
            </a:r>
            <a:r>
              <a:rPr dirty="0" sz="3200"/>
              <a:t>Patterns</a:t>
            </a:r>
            <a:r>
              <a:rPr dirty="0" sz="3200" spc="-55"/>
              <a:t> </a:t>
            </a:r>
            <a:r>
              <a:rPr dirty="0" sz="3200" spc="-10"/>
              <a:t>(Cont.)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9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4400" y="0"/>
            <a:ext cx="4419600" cy="7620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311302" y="5424627"/>
            <a:ext cx="84956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Does</a:t>
            </a:r>
            <a:r>
              <a:rPr dirty="0" sz="2400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all</a:t>
            </a:r>
            <a:r>
              <a:rPr dirty="0" sz="2400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measurements</a:t>
            </a:r>
            <a:r>
              <a:rPr dirty="0" sz="2400" spc="-5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from</a:t>
            </a:r>
            <a:r>
              <a:rPr dirty="0" sz="2400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patterns</a:t>
            </a:r>
            <a:r>
              <a:rPr dirty="0" sz="2400" spc="-7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important</a:t>
            </a:r>
            <a:r>
              <a:rPr dirty="0" sz="2400" spc="-7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dirty="0" sz="2400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distinguish?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314069" y="1469263"/>
            <a:ext cx="68186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One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or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more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measurements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are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taken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pattern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7800" y="2165604"/>
            <a:ext cx="5914644" cy="2647188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563369" y="4869941"/>
            <a:ext cx="263779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Size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/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weight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piece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638802" y="4804917"/>
            <a:ext cx="2802890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latin typeface="Arial"/>
                <a:cs typeface="Arial"/>
              </a:rPr>
              <a:t>Various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dimensions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from face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4964" y="764794"/>
            <a:ext cx="589216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Features</a:t>
            </a:r>
            <a:r>
              <a:rPr dirty="0" sz="3200" spc="-70"/>
              <a:t> </a:t>
            </a:r>
            <a:r>
              <a:rPr dirty="0" sz="3200"/>
              <a:t>from</a:t>
            </a:r>
            <a:r>
              <a:rPr dirty="0" sz="3200" spc="-40"/>
              <a:t> </a:t>
            </a:r>
            <a:r>
              <a:rPr dirty="0" sz="3200"/>
              <a:t>Patterns</a:t>
            </a:r>
            <a:r>
              <a:rPr dirty="0" sz="3200" spc="-55"/>
              <a:t> </a:t>
            </a:r>
            <a:r>
              <a:rPr dirty="0" sz="3200" spc="-10"/>
              <a:t>(Cont.)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10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4400" y="0"/>
            <a:ext cx="4419600" cy="76200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0200" y="5524500"/>
            <a:ext cx="5544311" cy="102870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54939" y="1245310"/>
            <a:ext cx="8910955" cy="2894965"/>
          </a:xfrm>
          <a:prstGeom prst="rect">
            <a:avLst/>
          </a:prstGeom>
        </p:spPr>
        <p:txBody>
          <a:bodyPr wrap="square" lIns="0" tIns="164465" rIns="0" bIns="0" rtlCol="0" vert="horz">
            <a:spAutoFit/>
          </a:bodyPr>
          <a:lstStyle/>
          <a:p>
            <a:pPr marL="659765" indent="-342265">
              <a:lnSpc>
                <a:spcPct val="100000"/>
              </a:lnSpc>
              <a:spcBef>
                <a:spcPts val="1295"/>
              </a:spcBef>
              <a:buFont typeface="Wingdings"/>
              <a:buChar char=""/>
              <a:tabLst>
                <a:tab pos="659765" algn="l"/>
              </a:tabLst>
            </a:pP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selection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appropriate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measurements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is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essential</a:t>
            </a:r>
            <a:endParaRPr sz="2400">
              <a:latin typeface="Arial"/>
              <a:cs typeface="Arial"/>
            </a:endParaRPr>
          </a:p>
          <a:p>
            <a:pPr marL="659765" indent="-342265">
              <a:lnSpc>
                <a:spcPct val="100000"/>
              </a:lnSpc>
              <a:spcBef>
                <a:spcPts val="1200"/>
              </a:spcBef>
              <a:buFont typeface="Wingdings"/>
              <a:buChar char=""/>
              <a:tabLst>
                <a:tab pos="659765" algn="l"/>
              </a:tabLst>
            </a:pPr>
            <a:r>
              <a:rPr dirty="0" sz="2400">
                <a:latin typeface="Arial"/>
                <a:cs typeface="Arial"/>
              </a:rPr>
              <a:t>Measurements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may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cost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money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and/or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time,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and</a:t>
            </a:r>
            <a:endParaRPr sz="2400">
              <a:latin typeface="Arial"/>
              <a:cs typeface="Arial"/>
            </a:endParaRPr>
          </a:p>
          <a:p>
            <a:pPr marL="660400" marR="83185" indent="-342900">
              <a:lnSpc>
                <a:spcPct val="100000"/>
              </a:lnSpc>
              <a:spcBef>
                <a:spcPts val="1205"/>
              </a:spcBef>
              <a:buFont typeface="Wingdings"/>
              <a:buChar char=""/>
              <a:tabLst>
                <a:tab pos="660400" algn="l"/>
                <a:tab pos="1542415" algn="l"/>
                <a:tab pos="3798570" algn="l"/>
                <a:tab pos="4612640" algn="l"/>
                <a:tab pos="5104765" algn="l"/>
                <a:tab pos="5953760" algn="l"/>
                <a:tab pos="7905115" algn="l"/>
                <a:tab pos="8395335" algn="l"/>
              </a:tabLst>
            </a:pPr>
            <a:r>
              <a:rPr dirty="0" sz="2400" spc="-20">
                <a:latin typeface="Arial"/>
                <a:cs typeface="Arial"/>
              </a:rPr>
              <a:t>Poor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measurements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0">
                <a:latin typeface="Arial"/>
                <a:cs typeface="Arial"/>
              </a:rPr>
              <a:t>lead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to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0">
                <a:latin typeface="Arial"/>
                <a:cs typeface="Arial"/>
              </a:rPr>
              <a:t>poor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performance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of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the </a:t>
            </a:r>
            <a:r>
              <a:rPr dirty="0" sz="2400">
                <a:latin typeface="Arial"/>
                <a:cs typeface="Arial"/>
              </a:rPr>
              <a:t>resulting</a:t>
            </a:r>
            <a:r>
              <a:rPr dirty="0" sz="2400" spc="-12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classifier.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710"/>
              </a:spcBef>
              <a:tabLst>
                <a:tab pos="2012314" algn="l"/>
                <a:tab pos="3348990" algn="l"/>
                <a:tab pos="3769360" algn="l"/>
                <a:tab pos="4464685" algn="l"/>
                <a:tab pos="4919980" algn="l"/>
                <a:tab pos="5697855" algn="l"/>
                <a:tab pos="6136640" algn="l"/>
                <a:tab pos="6744970" algn="l"/>
                <a:tab pos="8116570" algn="l"/>
              </a:tabLst>
            </a:pP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process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transforming</a:t>
            </a:r>
            <a:r>
              <a:rPr dirty="0" sz="2400" spc="-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measurements</a:t>
            </a:r>
            <a:r>
              <a:rPr dirty="0" sz="2400" spc="-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into</a:t>
            </a:r>
            <a:r>
              <a:rPr dirty="0" sz="2400" spc="-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features</a:t>
            </a:r>
            <a:r>
              <a:rPr dirty="0" sz="2400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facilitate classification,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normally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in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one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or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0">
                <a:latin typeface="Arial"/>
                <a:cs typeface="Arial"/>
              </a:rPr>
              <a:t>both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of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the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following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ways: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54939" y="4114241"/>
            <a:ext cx="8910320" cy="758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95300" indent="-4826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95300" algn="l"/>
                <a:tab pos="1077595" algn="l"/>
                <a:tab pos="2475230" algn="l"/>
                <a:tab pos="3129280" algn="l"/>
                <a:tab pos="5290820" algn="l"/>
                <a:tab pos="5772150" algn="l"/>
                <a:tab pos="6423025" algn="l"/>
                <a:tab pos="7840980" algn="l"/>
                <a:tab pos="8238490" algn="l"/>
                <a:tab pos="8642350" algn="l"/>
              </a:tabLst>
            </a:pPr>
            <a:r>
              <a:rPr dirty="0" sz="2400" spc="-25">
                <a:latin typeface="Arial"/>
                <a:cs typeface="Arial"/>
              </a:rPr>
              <a:t>By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reducing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the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dimensionality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of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the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problem: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5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50">
                <a:solidFill>
                  <a:srgbClr val="FF0000"/>
                </a:solidFill>
                <a:latin typeface="Arial"/>
                <a:cs typeface="Arial"/>
              </a:rPr>
              <a:t>&lt;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50">
                <a:solidFill>
                  <a:srgbClr val="FF0000"/>
                </a:solidFill>
                <a:latin typeface="Arial"/>
                <a:cs typeface="Arial"/>
              </a:rPr>
              <a:t>m</a:t>
            </a:r>
            <a:endParaRPr sz="2400">
              <a:latin typeface="Arial"/>
              <a:cs typeface="Arial"/>
            </a:endParaRPr>
          </a:p>
          <a:p>
            <a:pPr marL="484505" indent="-47180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84505" algn="l"/>
                <a:tab pos="1056640" algn="l"/>
              </a:tabLst>
            </a:pPr>
            <a:r>
              <a:rPr dirty="0" sz="2400" spc="-25">
                <a:latin typeface="Arial"/>
                <a:cs typeface="Arial"/>
              </a:rPr>
              <a:t>By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creating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499105" y="4480686"/>
            <a:ext cx="65639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32230" algn="l"/>
                <a:tab pos="1786889" algn="l"/>
                <a:tab pos="2783840" algn="l"/>
                <a:tab pos="4102100" algn="l"/>
                <a:tab pos="4759325" algn="l"/>
                <a:tab pos="5670550" algn="l"/>
              </a:tabLst>
            </a:pPr>
            <a:r>
              <a:rPr dirty="0" sz="2400" spc="-10">
                <a:latin typeface="Arial"/>
                <a:cs typeface="Arial"/>
              </a:rPr>
              <a:t>features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in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0">
                <a:latin typeface="Arial"/>
                <a:cs typeface="Arial"/>
              </a:rPr>
              <a:t>which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patterns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25">
                <a:solidFill>
                  <a:srgbClr val="FF0000"/>
                </a:solidFill>
                <a:latin typeface="Arial"/>
                <a:cs typeface="Arial"/>
              </a:rPr>
              <a:t>are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20">
                <a:solidFill>
                  <a:srgbClr val="FF0000"/>
                </a:solidFill>
                <a:latin typeface="Arial"/>
                <a:cs typeface="Arial"/>
              </a:rPr>
              <a:t>more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clearly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54939" y="4846446"/>
            <a:ext cx="18859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distinguished.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4964" y="764794"/>
            <a:ext cx="589216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Features</a:t>
            </a:r>
            <a:r>
              <a:rPr dirty="0" sz="3200" spc="-70"/>
              <a:t> </a:t>
            </a:r>
            <a:r>
              <a:rPr dirty="0" sz="3200"/>
              <a:t>from</a:t>
            </a:r>
            <a:r>
              <a:rPr dirty="0" sz="3200" spc="-40"/>
              <a:t> </a:t>
            </a:r>
            <a:r>
              <a:rPr dirty="0" sz="3200"/>
              <a:t>Patterns</a:t>
            </a:r>
            <a:r>
              <a:rPr dirty="0" sz="3200" spc="-55"/>
              <a:t> </a:t>
            </a:r>
            <a:r>
              <a:rPr dirty="0" sz="3200" spc="-10"/>
              <a:t>(Cont.)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136652" y="607822"/>
            <a:ext cx="2298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65" b="1">
                <a:solidFill>
                  <a:srgbClr val="00AF50"/>
                </a:solidFill>
                <a:latin typeface="Arial"/>
                <a:cs typeface="Arial"/>
              </a:rPr>
              <a:t>11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4400" y="0"/>
            <a:ext cx="4419600" cy="76200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1411" y="1600200"/>
            <a:ext cx="5542788" cy="102870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215290" y="2673222"/>
            <a:ext cx="8714740" cy="3911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447040" marR="249554" indent="-3429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447040" algn="l"/>
              </a:tabLst>
            </a:pP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feature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extraction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function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f()</a:t>
            </a:r>
            <a:r>
              <a:rPr dirty="0" sz="2400" spc="-20" i="1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can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focus</a:t>
            </a:r>
            <a:r>
              <a:rPr dirty="0" sz="2400" spc="-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dirty="0" sz="2400" spc="-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information </a:t>
            </a:r>
            <a:r>
              <a:rPr dirty="0" sz="2400">
                <a:latin typeface="Arial"/>
                <a:cs typeface="Arial"/>
              </a:rPr>
              <a:t>from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x,</a:t>
            </a:r>
            <a:r>
              <a:rPr dirty="0" sz="2400" spc="2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or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it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can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remove</a:t>
            </a:r>
            <a:r>
              <a:rPr dirty="0" sz="2400" spc="229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irrelevant</a:t>
            </a:r>
            <a:r>
              <a:rPr dirty="0" sz="2400" spc="2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information</a:t>
            </a:r>
            <a:r>
              <a:rPr dirty="0" sz="2400" spc="2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from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x,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but </a:t>
            </a:r>
            <a:r>
              <a:rPr dirty="0" sz="2400" i="1">
                <a:latin typeface="Arial"/>
                <a:cs typeface="Arial"/>
              </a:rPr>
              <a:t>f()</a:t>
            </a:r>
            <a:r>
              <a:rPr dirty="0" sz="2400" spc="-65" i="1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never</a:t>
            </a:r>
            <a:r>
              <a:rPr dirty="0" sz="2400" spc="-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adds</a:t>
            </a:r>
            <a:r>
              <a:rPr dirty="0" sz="2400" spc="-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information</a:t>
            </a:r>
            <a:r>
              <a:rPr dirty="0" sz="2400" spc="-1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algn="just" marL="446405" indent="-342265">
              <a:lnSpc>
                <a:spcPct val="100000"/>
              </a:lnSpc>
              <a:buFont typeface="Wingdings"/>
              <a:buChar char=""/>
              <a:tabLst>
                <a:tab pos="446405" algn="l"/>
              </a:tabLst>
            </a:pPr>
            <a:r>
              <a:rPr dirty="0" sz="2400">
                <a:latin typeface="Arial"/>
                <a:cs typeface="Arial"/>
              </a:rPr>
              <a:t>Data</a:t>
            </a:r>
            <a:r>
              <a:rPr dirty="0" sz="2400" spc="310">
                <a:latin typeface="Arial"/>
                <a:cs typeface="Arial"/>
              </a:rPr>
              <a:t>  </a:t>
            </a:r>
            <a:r>
              <a:rPr dirty="0" sz="2400">
                <a:latin typeface="Arial"/>
                <a:cs typeface="Arial"/>
              </a:rPr>
              <a:t>Processing</a:t>
            </a:r>
            <a:r>
              <a:rPr dirty="0" sz="2400" spc="315">
                <a:latin typeface="Arial"/>
                <a:cs typeface="Arial"/>
              </a:rPr>
              <a:t>  </a:t>
            </a:r>
            <a:r>
              <a:rPr dirty="0" sz="2400">
                <a:latin typeface="Arial"/>
                <a:cs typeface="Arial"/>
              </a:rPr>
              <a:t>Theorem:</a:t>
            </a:r>
            <a:r>
              <a:rPr dirty="0" sz="2400" spc="310">
                <a:latin typeface="Arial"/>
                <a:cs typeface="Arial"/>
              </a:rPr>
              <a:t>  </a:t>
            </a:r>
            <a:r>
              <a:rPr dirty="0" sz="2400" i="1">
                <a:latin typeface="Arial"/>
                <a:cs typeface="Arial"/>
              </a:rPr>
              <a:t>x</a:t>
            </a:r>
            <a:r>
              <a:rPr dirty="0" sz="2400" spc="310" i="1">
                <a:latin typeface="Arial"/>
                <a:cs typeface="Arial"/>
              </a:rPr>
              <a:t>  </a:t>
            </a:r>
            <a:r>
              <a:rPr dirty="0" sz="2400" i="1">
                <a:latin typeface="Arial"/>
                <a:cs typeface="Arial"/>
              </a:rPr>
              <a:t>can</a:t>
            </a:r>
            <a:r>
              <a:rPr dirty="0" sz="2400" spc="305" i="1">
                <a:latin typeface="Arial"/>
                <a:cs typeface="Arial"/>
              </a:rPr>
              <a:t>  </a:t>
            </a:r>
            <a:r>
              <a:rPr dirty="0" sz="2400" i="1">
                <a:latin typeface="Arial"/>
                <a:cs typeface="Arial"/>
              </a:rPr>
              <a:t>never</a:t>
            </a:r>
            <a:r>
              <a:rPr dirty="0" sz="2400" spc="300" i="1">
                <a:latin typeface="Arial"/>
                <a:cs typeface="Arial"/>
              </a:rPr>
              <a:t>  </a:t>
            </a:r>
            <a:r>
              <a:rPr dirty="0" sz="2400" i="1">
                <a:latin typeface="Arial"/>
                <a:cs typeface="Arial"/>
              </a:rPr>
              <a:t>have</a:t>
            </a:r>
            <a:r>
              <a:rPr dirty="0" sz="2400" spc="310" i="1">
                <a:latin typeface="Arial"/>
                <a:cs typeface="Arial"/>
              </a:rPr>
              <a:t>  </a:t>
            </a:r>
            <a:r>
              <a:rPr dirty="0" sz="2400" spc="-20" i="1">
                <a:latin typeface="Arial"/>
                <a:cs typeface="Arial"/>
              </a:rPr>
              <a:t>more</a:t>
            </a:r>
            <a:endParaRPr sz="2400">
              <a:latin typeface="Arial"/>
              <a:cs typeface="Arial"/>
            </a:endParaRPr>
          </a:p>
          <a:p>
            <a:pPr algn="just" marL="447040">
              <a:lnSpc>
                <a:spcPct val="100000"/>
              </a:lnSpc>
            </a:pPr>
            <a:r>
              <a:rPr dirty="0" sz="2400" i="1">
                <a:latin typeface="Arial"/>
                <a:cs typeface="Arial"/>
              </a:rPr>
              <a:t>information</a:t>
            </a:r>
            <a:r>
              <a:rPr dirty="0" sz="2400" spc="-4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than</a:t>
            </a:r>
            <a:r>
              <a:rPr dirty="0" sz="2400" spc="-7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was</a:t>
            </a:r>
            <a:r>
              <a:rPr dirty="0" sz="2400" spc="-7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present</a:t>
            </a:r>
            <a:r>
              <a:rPr dirty="0" sz="2400" spc="-7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in</a:t>
            </a:r>
            <a:r>
              <a:rPr dirty="0" sz="2400" spc="-70" i="1">
                <a:latin typeface="Arial"/>
                <a:cs typeface="Arial"/>
              </a:rPr>
              <a:t> </a:t>
            </a:r>
            <a:r>
              <a:rPr dirty="0" sz="2400" spc="-25" i="1">
                <a:latin typeface="Arial"/>
                <a:cs typeface="Arial"/>
              </a:rPr>
              <a:t>y.</a:t>
            </a:r>
            <a:endParaRPr sz="2400">
              <a:latin typeface="Arial"/>
              <a:cs typeface="Arial"/>
            </a:endParaRPr>
          </a:p>
          <a:p>
            <a:pPr algn="just" marL="355600" marR="5715" indent="-342900">
              <a:lnSpc>
                <a:spcPct val="100000"/>
              </a:lnSpc>
              <a:spcBef>
                <a:spcPts val="1820"/>
              </a:spcBef>
              <a:buFont typeface="Wingdings"/>
              <a:buChar char=""/>
              <a:tabLst>
                <a:tab pos="355600" algn="l"/>
              </a:tabLst>
            </a:pPr>
            <a:r>
              <a:rPr dirty="0" sz="2400">
                <a:latin typeface="Arial"/>
                <a:cs typeface="Arial"/>
              </a:rPr>
              <a:t>An</a:t>
            </a:r>
            <a:r>
              <a:rPr dirty="0" sz="2400" spc="2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effective</a:t>
            </a:r>
            <a:r>
              <a:rPr dirty="0" sz="2400" spc="2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feature</a:t>
            </a:r>
            <a:r>
              <a:rPr dirty="0" sz="2400" spc="2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extraction</a:t>
            </a:r>
            <a:r>
              <a:rPr dirty="0" sz="2400" spc="2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function</a:t>
            </a:r>
            <a:r>
              <a:rPr dirty="0" sz="2400" spc="265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f</a:t>
            </a:r>
            <a:r>
              <a:rPr dirty="0" sz="2400">
                <a:latin typeface="Arial"/>
                <a:cs typeface="Arial"/>
              </a:rPr>
              <a:t>()</a:t>
            </a:r>
            <a:r>
              <a:rPr dirty="0" sz="2400" spc="2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can</a:t>
            </a:r>
            <a:r>
              <a:rPr dirty="0" sz="2400" spc="2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make</a:t>
            </a:r>
            <a:r>
              <a:rPr dirty="0" sz="2400" spc="2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270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PR </a:t>
            </a:r>
            <a:r>
              <a:rPr dirty="0" sz="2400">
                <a:latin typeface="Arial"/>
                <a:cs typeface="Arial"/>
              </a:rPr>
              <a:t>problem</a:t>
            </a:r>
            <a:r>
              <a:rPr dirty="0" sz="2400" spc="-105">
                <a:latin typeface="Arial"/>
                <a:cs typeface="Arial"/>
              </a:rPr>
              <a:t> </a:t>
            </a:r>
            <a:r>
              <a:rPr dirty="0" sz="2400" spc="-10" i="1">
                <a:solidFill>
                  <a:srgbClr val="FF0000"/>
                </a:solidFill>
                <a:latin typeface="Arial"/>
                <a:cs typeface="Arial"/>
              </a:rPr>
              <a:t>easier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,</a:t>
            </a:r>
            <a:endParaRPr sz="2400">
              <a:latin typeface="Arial"/>
              <a:cs typeface="Arial"/>
            </a:endParaRPr>
          </a:p>
          <a:p>
            <a:pPr algn="just" marL="355600" marR="5080" indent="-342900">
              <a:lnSpc>
                <a:spcPct val="99600"/>
              </a:lnSpc>
              <a:spcBef>
                <a:spcPts val="10"/>
              </a:spcBef>
              <a:buFont typeface="Wingdings"/>
              <a:buChar char=""/>
              <a:tabLst>
                <a:tab pos="355600" algn="l"/>
              </a:tabLst>
            </a:pPr>
            <a:r>
              <a:rPr dirty="0" sz="2400">
                <a:latin typeface="Arial"/>
                <a:cs typeface="Arial"/>
              </a:rPr>
              <a:t>However,</a:t>
            </a:r>
            <a:r>
              <a:rPr dirty="0" sz="2400" spc="3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in</a:t>
            </a:r>
            <a:r>
              <a:rPr dirty="0" sz="2400" spc="3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principle,</a:t>
            </a:r>
            <a:r>
              <a:rPr dirty="0" sz="2400" spc="3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355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best</a:t>
            </a:r>
            <a:r>
              <a:rPr dirty="0" sz="2400" spc="3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possible</a:t>
            </a:r>
            <a:r>
              <a:rPr dirty="0" sz="2400" spc="35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classifier</a:t>
            </a:r>
            <a:r>
              <a:rPr dirty="0" sz="2400" spc="3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based</a:t>
            </a:r>
            <a:r>
              <a:rPr dirty="0" sz="2400" spc="360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on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325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measurements</a:t>
            </a:r>
            <a:r>
              <a:rPr dirty="0" sz="2400" spc="3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dirty="0" sz="2400" spc="315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should</a:t>
            </a:r>
            <a:r>
              <a:rPr dirty="0" sz="2400" spc="3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perform</a:t>
            </a:r>
            <a:r>
              <a:rPr dirty="0" sz="2400" spc="3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at</a:t>
            </a:r>
            <a:r>
              <a:rPr dirty="0" sz="2400" spc="3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least</a:t>
            </a:r>
            <a:r>
              <a:rPr dirty="0" sz="2400" spc="3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as</a:t>
            </a:r>
            <a:r>
              <a:rPr dirty="0" sz="2400" spc="3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well</a:t>
            </a:r>
            <a:r>
              <a:rPr dirty="0" sz="2400" spc="3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as</a:t>
            </a:r>
            <a:r>
              <a:rPr dirty="0" sz="2400" spc="325"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FF0000"/>
                </a:solidFill>
                <a:latin typeface="Arial"/>
                <a:cs typeface="Arial"/>
              </a:rPr>
              <a:t>the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best</a:t>
            </a:r>
            <a:r>
              <a:rPr dirty="0" sz="2400" spc="254">
                <a:solidFill>
                  <a:srgbClr val="FF0000"/>
                </a:solidFill>
                <a:latin typeface="Arial"/>
                <a:cs typeface="Arial"/>
              </a:rPr>
              <a:t>  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possible</a:t>
            </a:r>
            <a:r>
              <a:rPr dirty="0" sz="2400" spc="260">
                <a:solidFill>
                  <a:srgbClr val="FF0000"/>
                </a:solidFill>
                <a:latin typeface="Arial"/>
                <a:cs typeface="Arial"/>
              </a:rPr>
              <a:t>  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classifier</a:t>
            </a:r>
            <a:r>
              <a:rPr dirty="0" sz="2400" spc="260">
                <a:solidFill>
                  <a:srgbClr val="FF0000"/>
                </a:solidFill>
                <a:latin typeface="Arial"/>
                <a:cs typeface="Arial"/>
              </a:rPr>
              <a:t>  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based</a:t>
            </a:r>
            <a:r>
              <a:rPr dirty="0" sz="2400" spc="260">
                <a:solidFill>
                  <a:srgbClr val="FF0000"/>
                </a:solidFill>
                <a:latin typeface="Arial"/>
                <a:cs typeface="Arial"/>
              </a:rPr>
              <a:t>  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on</a:t>
            </a:r>
            <a:r>
              <a:rPr dirty="0" sz="2400" spc="260">
                <a:solidFill>
                  <a:srgbClr val="FF0000"/>
                </a:solidFill>
                <a:latin typeface="Arial"/>
                <a:cs typeface="Arial"/>
              </a:rPr>
              <a:t>  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dirty="0" sz="2400" spc="260">
                <a:solidFill>
                  <a:srgbClr val="FF0000"/>
                </a:solidFill>
                <a:latin typeface="Arial"/>
                <a:cs typeface="Arial"/>
              </a:rPr>
              <a:t>  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features</a:t>
            </a:r>
            <a:r>
              <a:rPr dirty="0" sz="2400" spc="254">
                <a:solidFill>
                  <a:srgbClr val="FF0000"/>
                </a:solidFill>
                <a:latin typeface="Arial"/>
                <a:cs typeface="Arial"/>
              </a:rPr>
              <a:t>   </a:t>
            </a:r>
            <a:r>
              <a:rPr dirty="0" sz="2400" spc="-25" i="1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dirty="0" sz="2400" spc="-25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4964" y="764794"/>
            <a:ext cx="589216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Features</a:t>
            </a:r>
            <a:r>
              <a:rPr dirty="0" sz="3200" spc="-70"/>
              <a:t> </a:t>
            </a:r>
            <a:r>
              <a:rPr dirty="0" sz="3200"/>
              <a:t>from</a:t>
            </a:r>
            <a:r>
              <a:rPr dirty="0" sz="3200" spc="-40"/>
              <a:t> </a:t>
            </a:r>
            <a:r>
              <a:rPr dirty="0" sz="3200"/>
              <a:t>Patterns</a:t>
            </a:r>
            <a:r>
              <a:rPr dirty="0" sz="3200" spc="-55"/>
              <a:t> </a:t>
            </a:r>
            <a:r>
              <a:rPr dirty="0" sz="3200" spc="-10"/>
              <a:t>(Cont.)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12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4400" y="0"/>
            <a:ext cx="4419600" cy="7620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715467" y="1379296"/>
            <a:ext cx="7533640" cy="758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Features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may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be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intuitive </a:t>
            </a:r>
            <a:r>
              <a:rPr dirty="0" sz="2400">
                <a:latin typeface="Arial"/>
                <a:cs typeface="Arial"/>
              </a:rPr>
              <a:t>or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they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may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be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quite</a:t>
            </a:r>
            <a:r>
              <a:rPr dirty="0" sz="2400" spc="-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abstract</a:t>
            </a:r>
            <a:r>
              <a:rPr dirty="0" sz="2400" spc="-1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400" spc="-20">
                <a:latin typeface="Arial"/>
                <a:cs typeface="Arial"/>
              </a:rPr>
              <a:t>Consider,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measurements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electric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motor: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2311" y="2215895"/>
            <a:ext cx="7019544" cy="1848611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1836" y="4236720"/>
            <a:ext cx="3660648" cy="871727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907" y="5256276"/>
            <a:ext cx="3717036" cy="940308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3821684" y="4465446"/>
            <a:ext cx="5245100" cy="2200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5735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Power</a:t>
            </a:r>
            <a:r>
              <a:rPr dirty="0" sz="2400" spc="-8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as</a:t>
            </a:r>
            <a:r>
              <a:rPr dirty="0" sz="2400" spc="-4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Feature:</a:t>
            </a:r>
            <a:r>
              <a:rPr dirty="0" sz="2400" spc="-5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spc="-10" b="1">
                <a:solidFill>
                  <a:srgbClr val="FF0000"/>
                </a:solidFill>
                <a:latin typeface="Times New Roman"/>
                <a:cs typeface="Times New Roman"/>
              </a:rPr>
              <a:t>Understandable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725"/>
              </a:spcBef>
              <a:buFont typeface="Wingdings"/>
              <a:buChar char=""/>
              <a:tabLst>
                <a:tab pos="354965" algn="l"/>
                <a:tab pos="2801620" algn="l"/>
                <a:tab pos="4110990" algn="l"/>
                <a:tab pos="4808855" algn="l"/>
              </a:tabLst>
            </a:pP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Uninterpretable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feature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do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not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make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any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physical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sense,</a:t>
            </a:r>
            <a:endParaRPr sz="24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Font typeface="Wingdings"/>
              <a:buChar char=""/>
              <a:tabLst>
                <a:tab pos="355600" algn="l"/>
                <a:tab pos="1083945" algn="l"/>
                <a:tab pos="2456815" algn="l"/>
                <a:tab pos="3066415" algn="l"/>
                <a:tab pos="4467860" algn="l"/>
                <a:tab pos="5062220" algn="l"/>
              </a:tabLst>
            </a:pPr>
            <a:r>
              <a:rPr dirty="0" sz="2400" spc="-25">
                <a:latin typeface="Arial"/>
                <a:cs typeface="Arial"/>
              </a:rPr>
              <a:t>But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perhaps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25">
                <a:solidFill>
                  <a:srgbClr val="FF0000"/>
                </a:solidFill>
                <a:latin typeface="Arial"/>
                <a:cs typeface="Arial"/>
              </a:rPr>
              <a:t>be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effective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as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50">
                <a:latin typeface="Arial"/>
                <a:cs typeface="Arial"/>
              </a:rPr>
              <a:t>a </a:t>
            </a:r>
            <a:r>
              <a:rPr dirty="0" sz="2400">
                <a:latin typeface="Arial"/>
                <a:cs typeface="Arial"/>
              </a:rPr>
              <a:t>feature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for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classification</a:t>
            </a:r>
            <a:r>
              <a:rPr dirty="0" sz="2400" spc="-1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2799" rIns="0" bIns="0" rtlCol="0" vert="horz">
            <a:spAutoFit/>
          </a:bodyPr>
          <a:lstStyle/>
          <a:p>
            <a:pPr marL="1515745">
              <a:lnSpc>
                <a:spcPct val="100000"/>
              </a:lnSpc>
              <a:spcBef>
                <a:spcPts val="95"/>
              </a:spcBef>
            </a:pPr>
            <a:r>
              <a:rPr dirty="0"/>
              <a:t>Classes</a:t>
            </a:r>
            <a:r>
              <a:rPr dirty="0" spc="-70"/>
              <a:t> </a:t>
            </a:r>
            <a:r>
              <a:rPr dirty="0"/>
              <a:t>and</a:t>
            </a:r>
            <a:r>
              <a:rPr dirty="0" spc="-80"/>
              <a:t> </a:t>
            </a:r>
            <a:r>
              <a:rPr dirty="0" spc="-10"/>
              <a:t>Classification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13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35534" y="1379296"/>
            <a:ext cx="8808085" cy="48399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1308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513080" algn="l"/>
                <a:tab pos="1231900" algn="l"/>
                <a:tab pos="2224405" algn="l"/>
                <a:tab pos="3519804" algn="l"/>
                <a:tab pos="3968115" algn="l"/>
                <a:tab pos="4583430" algn="l"/>
                <a:tab pos="5048250" algn="l"/>
                <a:tab pos="6970395" algn="l"/>
                <a:tab pos="8266430" algn="l"/>
              </a:tabLst>
            </a:pPr>
            <a:r>
              <a:rPr dirty="0" sz="2400" spc="-25">
                <a:latin typeface="Arial"/>
                <a:cs typeface="Arial"/>
              </a:rPr>
              <a:t>The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0">
                <a:latin typeface="Arial"/>
                <a:cs typeface="Arial"/>
              </a:rPr>
              <a:t>whole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purpose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of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solidFill>
                  <a:srgbClr val="FF0000"/>
                </a:solidFill>
                <a:latin typeface="Arial"/>
                <a:cs typeface="Arial"/>
              </a:rPr>
              <a:t>PR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25">
                <a:solidFill>
                  <a:srgbClr val="FF0000"/>
                </a:solidFill>
                <a:latin typeface="Arial"/>
                <a:cs typeface="Arial"/>
              </a:rPr>
              <a:t>or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classification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consists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of</a:t>
            </a:r>
            <a:endParaRPr sz="2400">
              <a:latin typeface="Arial"/>
              <a:cs typeface="Arial"/>
            </a:endParaRPr>
          </a:p>
          <a:p>
            <a:pPr marL="513715">
              <a:lnSpc>
                <a:spcPct val="100000"/>
              </a:lnSpc>
              <a:spcBef>
                <a:spcPts val="5"/>
              </a:spcBef>
            </a:pP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assigning</a:t>
            </a:r>
            <a:r>
              <a:rPr dirty="0" sz="24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an</a:t>
            </a:r>
            <a:r>
              <a:rPr dirty="0" sz="2400" spc="-5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object</a:t>
            </a:r>
            <a:r>
              <a:rPr dirty="0" sz="2400" spc="-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dirty="0" sz="2400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2400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class</a:t>
            </a:r>
            <a:r>
              <a:rPr dirty="0" sz="2400" spc="-1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513715" marR="276860" indent="-342900">
              <a:lnSpc>
                <a:spcPct val="100000"/>
              </a:lnSpc>
              <a:buFont typeface="Wingdings"/>
              <a:buChar char=""/>
              <a:tabLst>
                <a:tab pos="513715" algn="l"/>
                <a:tab pos="887094" algn="l"/>
                <a:tab pos="1768475" algn="l"/>
                <a:tab pos="2176780" algn="l"/>
                <a:tab pos="2533650" algn="l"/>
                <a:tab pos="3975735" algn="l"/>
                <a:tab pos="5196205" algn="l"/>
                <a:tab pos="5655310" algn="l"/>
                <a:tab pos="6943090" algn="l"/>
                <a:tab pos="7299959" algn="l"/>
                <a:tab pos="8268970" algn="l"/>
              </a:tabLst>
            </a:pPr>
            <a:r>
              <a:rPr dirty="0" sz="2400" spc="-50">
                <a:solidFill>
                  <a:srgbClr val="6F2F9F"/>
                </a:solidFill>
                <a:latin typeface="Arial"/>
                <a:cs typeface="Arial"/>
              </a:rPr>
              <a:t>A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6F2F9F"/>
                </a:solidFill>
                <a:latin typeface="Arial"/>
                <a:cs typeface="Arial"/>
              </a:rPr>
              <a:t>class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	</a:t>
            </a:r>
            <a:r>
              <a:rPr dirty="0" sz="2400" spc="-25">
                <a:solidFill>
                  <a:srgbClr val="6F2F9F"/>
                </a:solidFill>
                <a:latin typeface="Arial"/>
                <a:cs typeface="Arial"/>
              </a:rPr>
              <a:t>is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	</a:t>
            </a:r>
            <a:r>
              <a:rPr dirty="0" sz="2400" spc="-50">
                <a:solidFill>
                  <a:srgbClr val="6F2F9F"/>
                </a:solidFill>
                <a:latin typeface="Arial"/>
                <a:cs typeface="Arial"/>
              </a:rPr>
              <a:t>a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6F2F9F"/>
                </a:solidFill>
                <a:latin typeface="Arial"/>
                <a:cs typeface="Arial"/>
              </a:rPr>
              <a:t>particular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6F2F9F"/>
                </a:solidFill>
                <a:latin typeface="Arial"/>
                <a:cs typeface="Arial"/>
              </a:rPr>
              <a:t>pattern,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	</a:t>
            </a:r>
            <a:r>
              <a:rPr dirty="0" sz="2400" spc="-25">
                <a:solidFill>
                  <a:srgbClr val="6F2F9F"/>
                </a:solidFill>
                <a:latin typeface="Arial"/>
                <a:cs typeface="Arial"/>
              </a:rPr>
              <a:t>or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6F2F9F"/>
                </a:solidFill>
                <a:latin typeface="Arial"/>
                <a:cs typeface="Arial"/>
              </a:rPr>
              <a:t>possibly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	</a:t>
            </a:r>
            <a:r>
              <a:rPr dirty="0" sz="2400" spc="-50">
                <a:solidFill>
                  <a:srgbClr val="6F2F9F"/>
                </a:solidFill>
                <a:latin typeface="Arial"/>
                <a:cs typeface="Arial"/>
              </a:rPr>
              <a:t>a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6F2F9F"/>
                </a:solidFill>
                <a:latin typeface="Arial"/>
                <a:cs typeface="Arial"/>
              </a:rPr>
              <a:t>group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	</a:t>
            </a:r>
            <a:r>
              <a:rPr dirty="0" sz="2400" spc="-25">
                <a:solidFill>
                  <a:srgbClr val="6F2F9F"/>
                </a:solidFill>
                <a:latin typeface="Arial"/>
                <a:cs typeface="Arial"/>
              </a:rPr>
              <a:t>of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patterns</a:t>
            </a:r>
            <a:r>
              <a:rPr dirty="0" sz="2400" spc="-8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which</a:t>
            </a:r>
            <a:r>
              <a:rPr dirty="0" sz="2400" spc="-5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are</a:t>
            </a:r>
            <a:r>
              <a:rPr dirty="0" sz="2400" spc="-7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similar</a:t>
            </a:r>
            <a:r>
              <a:rPr dirty="0" sz="2400" spc="-5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or</a:t>
            </a:r>
            <a:r>
              <a:rPr dirty="0" sz="2400" spc="-7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equivalent</a:t>
            </a:r>
            <a:r>
              <a:rPr dirty="0" sz="2400" spc="-3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in</a:t>
            </a:r>
            <a:r>
              <a:rPr dirty="0" sz="2400" spc="-6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some</a:t>
            </a:r>
            <a:r>
              <a:rPr dirty="0" sz="2400" spc="-8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6F2F9F"/>
                </a:solidFill>
                <a:latin typeface="Arial"/>
                <a:cs typeface="Arial"/>
              </a:rPr>
              <a:t>sense.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2400">
              <a:latin typeface="Arial"/>
              <a:cs typeface="Arial"/>
            </a:endParaRPr>
          </a:p>
          <a:p>
            <a:pPr marL="631825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In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given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problem,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set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classes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C</a:t>
            </a:r>
            <a:r>
              <a:rPr dirty="0" sz="2400" spc="-45" i="1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is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defined</a:t>
            </a:r>
            <a:r>
              <a:rPr dirty="0" sz="2400" spc="-25">
                <a:latin typeface="Arial"/>
                <a:cs typeface="Arial"/>
              </a:rPr>
              <a:t> as</a:t>
            </a:r>
            <a:endParaRPr sz="2400">
              <a:latin typeface="Arial"/>
              <a:cs typeface="Arial"/>
            </a:endParaRPr>
          </a:p>
          <a:p>
            <a:pPr algn="ctr" marR="526415">
              <a:lnSpc>
                <a:spcPts val="2870"/>
              </a:lnSpc>
              <a:spcBef>
                <a:spcPts val="1920"/>
              </a:spcBef>
            </a:pPr>
            <a:r>
              <a:rPr dirty="0" sz="2400" i="1">
                <a:latin typeface="Arial"/>
                <a:cs typeface="Arial"/>
              </a:rPr>
              <a:t>C</a:t>
            </a:r>
            <a:r>
              <a:rPr dirty="0" sz="2400" spc="-15" i="1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=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{C</a:t>
            </a:r>
            <a:r>
              <a:rPr dirty="0" baseline="-20833" sz="2400">
                <a:latin typeface="Arial"/>
                <a:cs typeface="Arial"/>
              </a:rPr>
              <a:t>1</a:t>
            </a:r>
            <a:r>
              <a:rPr dirty="0" sz="2400" i="1">
                <a:latin typeface="Arial"/>
                <a:cs typeface="Arial"/>
              </a:rPr>
              <a:t>;</a:t>
            </a:r>
            <a:r>
              <a:rPr dirty="0" sz="2400" spc="-1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C</a:t>
            </a:r>
            <a:r>
              <a:rPr dirty="0" baseline="-20833" sz="2400">
                <a:latin typeface="Arial"/>
                <a:cs typeface="Arial"/>
              </a:rPr>
              <a:t>2</a:t>
            </a:r>
            <a:r>
              <a:rPr dirty="0" sz="2400" i="1">
                <a:latin typeface="Arial"/>
                <a:cs typeface="Arial"/>
              </a:rPr>
              <a:t>;</a:t>
            </a:r>
            <a:r>
              <a:rPr dirty="0" sz="2400" spc="-20" i="1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-</a:t>
            </a:r>
            <a:r>
              <a:rPr dirty="0" sz="2400" i="1">
                <a:latin typeface="Arial"/>
                <a:cs typeface="Arial"/>
              </a:rPr>
              <a:t>;</a:t>
            </a:r>
            <a:r>
              <a:rPr dirty="0" sz="2400" spc="-25" i="1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-</a:t>
            </a:r>
            <a:r>
              <a:rPr dirty="0" sz="2400" i="1">
                <a:latin typeface="Arial"/>
                <a:cs typeface="Arial"/>
              </a:rPr>
              <a:t>;</a:t>
            </a:r>
            <a:r>
              <a:rPr dirty="0" sz="2400" spc="-25" i="1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-</a:t>
            </a:r>
            <a:r>
              <a:rPr dirty="0" sz="2400" i="1">
                <a:latin typeface="Arial"/>
                <a:cs typeface="Arial"/>
              </a:rPr>
              <a:t>;</a:t>
            </a:r>
            <a:r>
              <a:rPr dirty="0" sz="2400" spc="-25" i="1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-</a:t>
            </a:r>
            <a:r>
              <a:rPr dirty="0" sz="2400" i="1">
                <a:latin typeface="Arial"/>
                <a:cs typeface="Arial"/>
              </a:rPr>
              <a:t>;</a:t>
            </a:r>
            <a:r>
              <a:rPr dirty="0" sz="2400" spc="-2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C</a:t>
            </a:r>
            <a:r>
              <a:rPr dirty="0" baseline="-20833" sz="2400" i="1">
                <a:latin typeface="Arial"/>
                <a:cs typeface="Arial"/>
              </a:rPr>
              <a:t>K </a:t>
            </a:r>
            <a:r>
              <a:rPr dirty="0" sz="2400" spc="-25" i="1">
                <a:latin typeface="Arial"/>
                <a:cs typeface="Arial"/>
              </a:rPr>
              <a:t>};</a:t>
            </a:r>
            <a:endParaRPr sz="2400">
              <a:latin typeface="Arial"/>
              <a:cs typeface="Arial"/>
            </a:endParaRPr>
          </a:p>
          <a:p>
            <a:pPr marL="631825">
              <a:lnSpc>
                <a:spcPts val="2870"/>
              </a:lnSpc>
            </a:pPr>
            <a:r>
              <a:rPr dirty="0" sz="2400">
                <a:latin typeface="Arial"/>
                <a:cs typeface="Arial"/>
              </a:rPr>
              <a:t>Have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choose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one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class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from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K</a:t>
            </a:r>
            <a:r>
              <a:rPr dirty="0" sz="2400" spc="-50" i="1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different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classes.</a:t>
            </a:r>
            <a:endParaRPr sz="2400">
              <a:latin typeface="Arial"/>
              <a:cs typeface="Arial"/>
            </a:endParaRPr>
          </a:p>
          <a:p>
            <a:pPr marL="51435" indent="-26670">
              <a:lnSpc>
                <a:spcPct val="100000"/>
              </a:lnSpc>
              <a:spcBef>
                <a:spcPts val="2515"/>
              </a:spcBef>
            </a:pP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Members</a:t>
            </a:r>
            <a:r>
              <a:rPr dirty="0" sz="2400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2400" spc="-7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2400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class</a:t>
            </a:r>
            <a:r>
              <a:rPr dirty="0" sz="2400" spc="-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share</a:t>
            </a:r>
            <a:r>
              <a:rPr dirty="0" sz="2400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some</a:t>
            </a:r>
            <a:r>
              <a:rPr dirty="0" sz="2400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common</a:t>
            </a:r>
            <a:r>
              <a:rPr dirty="0" sz="2400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properties</a:t>
            </a:r>
            <a:r>
              <a:rPr dirty="0" sz="2400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or</a:t>
            </a:r>
            <a:r>
              <a:rPr dirty="0" sz="2400" spc="-5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attributes</a:t>
            </a:r>
            <a:endParaRPr sz="2400">
              <a:latin typeface="Arial"/>
              <a:cs typeface="Arial"/>
            </a:endParaRPr>
          </a:p>
          <a:p>
            <a:pPr marL="51435" marR="17780">
              <a:lnSpc>
                <a:spcPct val="100000"/>
              </a:lnSpc>
              <a:spcBef>
                <a:spcPts val="1855"/>
              </a:spcBef>
              <a:tabLst>
                <a:tab pos="461645" algn="l"/>
                <a:tab pos="1040765" algn="l"/>
                <a:tab pos="2451100" algn="l"/>
                <a:tab pos="3030220" algn="l"/>
                <a:tab pos="3880485" algn="l"/>
                <a:tab pos="4441190" algn="l"/>
                <a:tab pos="4817745" algn="l"/>
                <a:tab pos="5194300" algn="l"/>
                <a:tab pos="6791959" algn="l"/>
                <a:tab pos="7456170" algn="l"/>
                <a:tab pos="8103870" algn="l"/>
              </a:tabLst>
            </a:pPr>
            <a:r>
              <a:rPr dirty="0" sz="2400" spc="-25">
                <a:latin typeface="Arial"/>
                <a:cs typeface="Arial"/>
              </a:rPr>
              <a:t>In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PR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problems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the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0">
                <a:latin typeface="Arial"/>
                <a:cs typeface="Arial"/>
              </a:rPr>
              <a:t>class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set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50" i="1">
                <a:latin typeface="Arial"/>
                <a:cs typeface="Arial"/>
              </a:rPr>
              <a:t>C</a:t>
            </a:r>
            <a:r>
              <a:rPr dirty="0" sz="2400" i="1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is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predefined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and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has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0">
                <a:latin typeface="Arial"/>
                <a:cs typeface="Arial"/>
              </a:rPr>
              <a:t>been </a:t>
            </a:r>
            <a:r>
              <a:rPr dirty="0" sz="2400">
                <a:latin typeface="Arial"/>
                <a:cs typeface="Arial"/>
              </a:rPr>
              <a:t>specified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as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part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problem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be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solved.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0513" y="352501"/>
            <a:ext cx="451993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Classes</a:t>
            </a:r>
            <a:r>
              <a:rPr dirty="0" spc="-65"/>
              <a:t> </a:t>
            </a:r>
            <a:r>
              <a:rPr dirty="0"/>
              <a:t>and</a:t>
            </a:r>
            <a:r>
              <a:rPr dirty="0" spc="-70"/>
              <a:t> </a:t>
            </a:r>
            <a:r>
              <a:rPr dirty="0" spc="-10"/>
              <a:t>Classification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14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914400"/>
            <a:ext cx="7350252" cy="251460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625596"/>
            <a:ext cx="7328915" cy="153466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43200" y="5245606"/>
            <a:ext cx="6082284" cy="153619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0513" y="352501"/>
            <a:ext cx="451993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Classes</a:t>
            </a:r>
            <a:r>
              <a:rPr dirty="0" spc="-65"/>
              <a:t> </a:t>
            </a:r>
            <a:r>
              <a:rPr dirty="0"/>
              <a:t>and</a:t>
            </a:r>
            <a:r>
              <a:rPr dirty="0" spc="-70"/>
              <a:t> </a:t>
            </a:r>
            <a:r>
              <a:rPr dirty="0" spc="-10"/>
              <a:t>Classification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15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31140" y="740647"/>
            <a:ext cx="8684260" cy="6036310"/>
          </a:xfrm>
          <a:prstGeom prst="rect">
            <a:avLst/>
          </a:prstGeom>
        </p:spPr>
        <p:txBody>
          <a:bodyPr wrap="square" lIns="0" tIns="131445" rIns="0" bIns="0" rtlCol="0" vert="horz">
            <a:spAutoFit/>
          </a:bodyPr>
          <a:lstStyle/>
          <a:p>
            <a:pPr algn="just" marL="2526030">
              <a:lnSpc>
                <a:spcPct val="100000"/>
              </a:lnSpc>
              <a:spcBef>
                <a:spcPts val="1035"/>
              </a:spcBef>
            </a:pP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Way</a:t>
            </a:r>
            <a:r>
              <a:rPr dirty="0" sz="2400" spc="-10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2400" spc="-9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Describing</a:t>
            </a:r>
            <a:r>
              <a:rPr dirty="0" sz="2400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Classes</a:t>
            </a:r>
            <a:endParaRPr sz="2400">
              <a:latin typeface="Arial"/>
              <a:cs typeface="Arial"/>
            </a:endParaRPr>
          </a:p>
          <a:p>
            <a:pPr algn="just" marL="12700" marR="6350">
              <a:lnSpc>
                <a:spcPct val="100000"/>
              </a:lnSpc>
              <a:spcBef>
                <a:spcPts val="780"/>
              </a:spcBef>
            </a:pP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Via</a:t>
            </a:r>
            <a:r>
              <a:rPr dirty="0" sz="2000" spc="-20">
                <a:solidFill>
                  <a:srgbClr val="FF0000"/>
                </a:solidFill>
                <a:latin typeface="Arial"/>
                <a:cs typeface="Arial"/>
              </a:rPr>
              <a:t> 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Prototype</a:t>
            </a:r>
            <a:r>
              <a:rPr dirty="0" sz="2000" spc="-20">
                <a:solidFill>
                  <a:srgbClr val="FF0000"/>
                </a:solidFill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Idealized</a:t>
            </a:r>
            <a:r>
              <a:rPr dirty="0" sz="2000" spc="-2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representation</a:t>
            </a:r>
            <a:r>
              <a:rPr dirty="0" sz="2000" spc="-2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-1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notion</a:t>
            </a:r>
            <a:r>
              <a:rPr dirty="0" sz="2000" spc="-2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2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“essence”</a:t>
            </a:r>
            <a:r>
              <a:rPr dirty="0" sz="2000" spc="-1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0">
                <a:latin typeface="Arial"/>
                <a:cs typeface="Arial"/>
              </a:rPr>
              <a:t>  </a:t>
            </a:r>
            <a:r>
              <a:rPr dirty="0" sz="2000" spc="-25">
                <a:latin typeface="Arial"/>
                <a:cs typeface="Arial"/>
              </a:rPr>
              <a:t>the </a:t>
            </a:r>
            <a:r>
              <a:rPr dirty="0" sz="2000">
                <a:latin typeface="Arial"/>
                <a:cs typeface="Arial"/>
              </a:rPr>
              <a:t>class.</a:t>
            </a:r>
            <a:r>
              <a:rPr dirty="0" sz="2000" spc="4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Pros:</a:t>
            </a:r>
            <a:r>
              <a:rPr dirty="0" sz="2000" spc="3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each</a:t>
            </a:r>
            <a:r>
              <a:rPr dirty="0" sz="2000" spc="5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class</a:t>
            </a:r>
            <a:r>
              <a:rPr dirty="0" sz="2000" spc="5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5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unambiguously</a:t>
            </a:r>
            <a:r>
              <a:rPr dirty="0" sz="2000" spc="4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defined,</a:t>
            </a:r>
            <a:r>
              <a:rPr dirty="0" sz="2000" spc="4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Cons:</a:t>
            </a:r>
            <a:r>
              <a:rPr dirty="0" sz="2000" spc="4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no</a:t>
            </a:r>
            <a:r>
              <a:rPr dirty="0" sz="2000" spc="4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scope</a:t>
            </a:r>
            <a:r>
              <a:rPr dirty="0" sz="2000" spc="50">
                <a:latin typeface="Arial"/>
                <a:cs typeface="Arial"/>
              </a:rPr>
              <a:t>  </a:t>
            </a:r>
            <a:r>
              <a:rPr dirty="0" sz="2000" spc="-25">
                <a:latin typeface="Arial"/>
                <a:cs typeface="Arial"/>
              </a:rPr>
              <a:t>for </a:t>
            </a:r>
            <a:r>
              <a:rPr dirty="0" sz="2000" spc="-10">
                <a:latin typeface="Arial"/>
                <a:cs typeface="Arial"/>
              </a:rPr>
              <a:t>variability.</a:t>
            </a:r>
            <a:endParaRPr sz="2000">
              <a:latin typeface="Arial"/>
              <a:cs typeface="Arial"/>
            </a:endParaRPr>
          </a:p>
          <a:p>
            <a:pPr algn="just" marL="12700" marR="5080">
              <a:lnSpc>
                <a:spcPct val="100000"/>
              </a:lnSpc>
              <a:spcBef>
                <a:spcPts val="1445"/>
              </a:spcBef>
            </a:pP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Via</a:t>
            </a:r>
            <a:r>
              <a:rPr dirty="0" sz="2000" spc="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Parameterized</a:t>
            </a:r>
            <a:r>
              <a:rPr dirty="0" sz="2000" spc="8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Shape:</a:t>
            </a:r>
            <a:r>
              <a:rPr dirty="0" sz="2000" spc="5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generalization</a:t>
            </a:r>
            <a:r>
              <a:rPr dirty="0" sz="2000" spc="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prototype;</a:t>
            </a:r>
            <a:r>
              <a:rPr dirty="0" sz="2000" spc="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class</a:t>
            </a:r>
            <a:r>
              <a:rPr dirty="0" sz="2000" spc="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has</a:t>
            </a:r>
            <a:r>
              <a:rPr dirty="0" sz="2000" spc="70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a </a:t>
            </a:r>
            <a:r>
              <a:rPr dirty="0" sz="2000">
                <a:latin typeface="Arial"/>
                <a:cs typeface="Arial"/>
              </a:rPr>
              <a:t>known</a:t>
            </a:r>
            <a:r>
              <a:rPr dirty="0" sz="2000" spc="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shape</a:t>
            </a:r>
            <a:r>
              <a:rPr dirty="0" sz="2000" spc="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(e.g.,</a:t>
            </a:r>
            <a:r>
              <a:rPr dirty="0" sz="2000" spc="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rectangular</a:t>
            </a:r>
            <a:r>
              <a:rPr dirty="0" sz="2000" spc="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elliptical),</a:t>
            </a:r>
            <a:r>
              <a:rPr dirty="0" sz="2000" spc="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shape</a:t>
            </a:r>
            <a:r>
              <a:rPr dirty="0" sz="2000" spc="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described</a:t>
            </a:r>
            <a:r>
              <a:rPr dirty="0" sz="2000" spc="1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8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some </a:t>
            </a:r>
            <a:r>
              <a:rPr dirty="0" sz="2000">
                <a:latin typeface="Arial"/>
                <a:cs typeface="Arial"/>
              </a:rPr>
              <a:t>number</a:t>
            </a:r>
            <a:r>
              <a:rPr dirty="0" sz="2000" spc="1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parameters</a:t>
            </a:r>
            <a:r>
              <a:rPr dirty="0" sz="2000" spc="10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(e.g.,</a:t>
            </a:r>
            <a:r>
              <a:rPr dirty="0" sz="2000" spc="1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ellipse</a:t>
            </a:r>
            <a:r>
              <a:rPr dirty="0" sz="2000" spc="10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centre,</a:t>
            </a:r>
            <a:r>
              <a:rPr dirty="0" sz="2000" spc="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rotation,</a:t>
            </a:r>
            <a:r>
              <a:rPr dirty="0" sz="2000" spc="1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axis</a:t>
            </a:r>
            <a:r>
              <a:rPr dirty="0" sz="2000" spc="10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lengths).</a:t>
            </a:r>
            <a:r>
              <a:rPr dirty="0" sz="2000" spc="9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Pros. </a:t>
            </a:r>
            <a:r>
              <a:rPr dirty="0" sz="2000">
                <a:latin typeface="Arial"/>
                <a:cs typeface="Arial"/>
              </a:rPr>
              <a:t>more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flexible</a:t>
            </a:r>
            <a:r>
              <a:rPr dirty="0" sz="2000" spc="1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than</a:t>
            </a:r>
            <a:r>
              <a:rPr dirty="0" sz="2000" spc="1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that</a:t>
            </a:r>
            <a:r>
              <a:rPr dirty="0" sz="2000" spc="1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1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1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single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prototype,</a:t>
            </a:r>
            <a:r>
              <a:rPr dirty="0" sz="2000" spc="1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Cons:</a:t>
            </a:r>
            <a:r>
              <a:rPr dirty="0" sz="2000" spc="1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still</a:t>
            </a:r>
            <a:r>
              <a:rPr dirty="0" sz="2000" spc="1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requires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1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type</a:t>
            </a:r>
            <a:r>
              <a:rPr dirty="0" sz="2000" spc="16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of </a:t>
            </a:r>
            <a:r>
              <a:rPr dirty="0" sz="2000">
                <a:latin typeface="Arial"/>
                <a:cs typeface="Arial"/>
              </a:rPr>
              <a:t>shape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assumed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known.</a:t>
            </a:r>
            <a:endParaRPr sz="2000">
              <a:latin typeface="Arial"/>
              <a:cs typeface="Arial"/>
            </a:endParaRPr>
          </a:p>
          <a:p>
            <a:pPr algn="just" marL="12700" marR="5715">
              <a:lnSpc>
                <a:spcPct val="100000"/>
              </a:lnSpc>
              <a:spcBef>
                <a:spcPts val="1440"/>
              </a:spcBef>
            </a:pP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Via</a:t>
            </a:r>
            <a:r>
              <a:rPr dirty="0" sz="20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Statistical Distribution:</a:t>
            </a:r>
            <a:r>
              <a:rPr dirty="0" sz="20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Some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description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likelihood</a:t>
            </a:r>
            <a:r>
              <a:rPr dirty="0" sz="2000" spc="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or</a:t>
            </a:r>
            <a:r>
              <a:rPr dirty="0" sz="20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probability</a:t>
            </a:r>
            <a:r>
              <a:rPr dirty="0" sz="20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of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11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class</a:t>
            </a:r>
            <a:r>
              <a:rPr dirty="0" sz="2000" spc="11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member</a:t>
            </a:r>
            <a:r>
              <a:rPr dirty="0" sz="2000" spc="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having</a:t>
            </a:r>
            <a:r>
              <a:rPr dirty="0" sz="2000" spc="105"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2000" spc="1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particular</a:t>
            </a:r>
            <a:r>
              <a:rPr dirty="0" sz="2000" spc="10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set</a:t>
            </a:r>
            <a:r>
              <a:rPr dirty="0" sz="2000" spc="10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2000" spc="114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measurements</a:t>
            </a:r>
            <a:r>
              <a:rPr dirty="0" sz="2000" spc="10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or</a:t>
            </a:r>
            <a:r>
              <a:rPr dirty="0" sz="2000" spc="1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features.</a:t>
            </a:r>
            <a:r>
              <a:rPr dirty="0" sz="2000" spc="1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Pros.: </a:t>
            </a:r>
            <a:r>
              <a:rPr dirty="0" sz="2000">
                <a:latin typeface="Arial"/>
                <a:cs typeface="Arial"/>
              </a:rPr>
              <a:t>very</a:t>
            </a:r>
            <a:r>
              <a:rPr dirty="0" sz="2000" spc="1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comprehensive,</a:t>
            </a:r>
            <a:r>
              <a:rPr dirty="0" sz="2000" spc="1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Cons: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There</a:t>
            </a:r>
            <a:r>
              <a:rPr dirty="0" sz="2000" spc="1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will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circumstances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when</a:t>
            </a:r>
            <a:r>
              <a:rPr dirty="0" sz="2000" spc="1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statistics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not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known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may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difficult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infer.</a:t>
            </a:r>
            <a:endParaRPr sz="2000">
              <a:latin typeface="Arial"/>
              <a:cs typeface="Arial"/>
            </a:endParaRPr>
          </a:p>
          <a:p>
            <a:pPr algn="just" marL="12700" marR="5715">
              <a:lnSpc>
                <a:spcPct val="100000"/>
              </a:lnSpc>
              <a:spcBef>
                <a:spcPts val="1445"/>
              </a:spcBef>
            </a:pP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Via</a:t>
            </a:r>
            <a:r>
              <a:rPr dirty="0" sz="2000" spc="28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Samples:</a:t>
            </a:r>
            <a:r>
              <a:rPr dirty="0" sz="2000" spc="28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1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set</a:t>
            </a:r>
            <a:r>
              <a:rPr dirty="0" sz="2000" spc="2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2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given</a:t>
            </a:r>
            <a:r>
              <a:rPr dirty="0" sz="2000" spc="2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samples</a:t>
            </a:r>
            <a:r>
              <a:rPr dirty="0" sz="2000" spc="2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(many</a:t>
            </a:r>
            <a:r>
              <a:rPr dirty="0" sz="2000" spc="2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apples,</a:t>
            </a:r>
            <a:r>
              <a:rPr dirty="0" sz="2000" spc="2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2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tigers,</a:t>
            </a:r>
            <a:r>
              <a:rPr dirty="0" sz="2000" spc="2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27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bicycles) </a:t>
            </a:r>
            <a:r>
              <a:rPr dirty="0" sz="2000">
                <a:latin typeface="Arial"/>
                <a:cs typeface="Arial"/>
              </a:rPr>
              <a:t>directly</a:t>
            </a:r>
            <a:r>
              <a:rPr dirty="0" sz="2000" spc="7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characterizes</a:t>
            </a:r>
            <a:r>
              <a:rPr dirty="0" sz="2000" spc="7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7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class.</a:t>
            </a:r>
            <a:r>
              <a:rPr dirty="0" sz="2000" spc="7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Pros:</a:t>
            </a:r>
            <a:r>
              <a:rPr dirty="0" sz="2000" spc="7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Highly</a:t>
            </a:r>
            <a:r>
              <a:rPr dirty="0" sz="2000" spc="7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convenient,</a:t>
            </a:r>
            <a:r>
              <a:rPr dirty="0" sz="2000" spc="6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since</a:t>
            </a:r>
            <a:r>
              <a:rPr dirty="0" sz="2000" spc="75">
                <a:latin typeface="Arial"/>
                <a:cs typeface="Arial"/>
              </a:rPr>
              <a:t>  </a:t>
            </a:r>
            <a:r>
              <a:rPr dirty="0" sz="2000" spc="-10">
                <a:latin typeface="Arial"/>
                <a:cs typeface="Arial"/>
              </a:rPr>
              <a:t>nothing </a:t>
            </a:r>
            <a:r>
              <a:rPr dirty="0" sz="2000">
                <a:latin typeface="Arial"/>
                <a:cs typeface="Arial"/>
              </a:rPr>
              <a:t>further</a:t>
            </a:r>
            <a:r>
              <a:rPr dirty="0" sz="2000" spc="18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needs</a:t>
            </a:r>
            <a:r>
              <a:rPr dirty="0" sz="2000" spc="18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17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17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done</a:t>
            </a:r>
            <a:r>
              <a:rPr dirty="0" sz="2000" spc="18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17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describe</a:t>
            </a:r>
            <a:r>
              <a:rPr dirty="0" sz="2000" spc="18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18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class</a:t>
            </a:r>
            <a:r>
              <a:rPr dirty="0" sz="2000" spc="18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Cons:</a:t>
            </a:r>
            <a:r>
              <a:rPr dirty="0" sz="2000" spc="17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Storage</a:t>
            </a:r>
            <a:r>
              <a:rPr dirty="0" sz="2000" spc="185">
                <a:latin typeface="Arial"/>
                <a:cs typeface="Arial"/>
              </a:rPr>
              <a:t>  </a:t>
            </a:r>
            <a:r>
              <a:rPr dirty="0" sz="2000" spc="-25">
                <a:latin typeface="Arial"/>
                <a:cs typeface="Arial"/>
              </a:rPr>
              <a:t>and </a:t>
            </a:r>
            <a:r>
              <a:rPr dirty="0" sz="2000">
                <a:latin typeface="Arial"/>
                <a:cs typeface="Arial"/>
              </a:rPr>
              <a:t>computational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challenges,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since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all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data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need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saved.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16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0513" y="352501"/>
            <a:ext cx="451993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Classes</a:t>
            </a:r>
            <a:r>
              <a:rPr dirty="0" spc="-65"/>
              <a:t> </a:t>
            </a:r>
            <a:r>
              <a:rPr dirty="0"/>
              <a:t>and</a:t>
            </a:r>
            <a:r>
              <a:rPr dirty="0" spc="-70"/>
              <a:t> </a:t>
            </a:r>
            <a:r>
              <a:rPr dirty="0" spc="-10"/>
              <a:t>Classification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345440" y="763270"/>
            <a:ext cx="8702675" cy="5217795"/>
          </a:xfrm>
          <a:prstGeom prst="rect">
            <a:avLst/>
          </a:prstGeom>
        </p:spPr>
        <p:txBody>
          <a:bodyPr wrap="square" lIns="0" tIns="108585" rIns="0" bIns="0" rtlCol="0" vert="horz">
            <a:spAutoFit/>
          </a:bodyPr>
          <a:lstStyle/>
          <a:p>
            <a:pPr algn="just" marL="2865755">
              <a:lnSpc>
                <a:spcPct val="100000"/>
              </a:lnSpc>
              <a:spcBef>
                <a:spcPts val="855"/>
              </a:spcBef>
            </a:pP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Variability</a:t>
            </a:r>
            <a:r>
              <a:rPr dirty="0" sz="2400" spc="-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dirty="0" sz="2400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2400" spc="-8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FF0000"/>
                </a:solidFill>
                <a:latin typeface="Arial"/>
                <a:cs typeface="Arial"/>
              </a:rPr>
              <a:t>Class</a:t>
            </a:r>
            <a:endParaRPr sz="2400">
              <a:latin typeface="Arial"/>
              <a:cs typeface="Arial"/>
            </a:endParaRPr>
          </a:p>
          <a:p>
            <a:pPr algn="just" marL="12700" marR="5080">
              <a:lnSpc>
                <a:spcPts val="2860"/>
              </a:lnSpc>
              <a:spcBef>
                <a:spcPts val="865"/>
              </a:spcBef>
            </a:pP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Patterns</a:t>
            </a:r>
            <a:r>
              <a:rPr dirty="0" sz="2400" spc="-6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do</a:t>
            </a:r>
            <a:r>
              <a:rPr dirty="0" sz="2400" spc="-5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not</a:t>
            </a:r>
            <a:r>
              <a:rPr dirty="0" sz="2400" spc="-5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need</a:t>
            </a:r>
            <a:r>
              <a:rPr dirty="0" sz="2400" spc="-3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to</a:t>
            </a:r>
            <a:r>
              <a:rPr dirty="0" sz="2400" spc="-7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be</a:t>
            </a:r>
            <a:r>
              <a:rPr dirty="0" sz="2400" spc="-4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identical</a:t>
            </a:r>
            <a:r>
              <a:rPr dirty="0" sz="2400" spc="-4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to</a:t>
            </a:r>
            <a:r>
              <a:rPr dirty="0" sz="2400" spc="-5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belong</a:t>
            </a:r>
            <a:r>
              <a:rPr dirty="0" sz="2400" spc="-4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to</a:t>
            </a:r>
            <a:r>
              <a:rPr dirty="0" sz="2400" spc="-5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the</a:t>
            </a:r>
            <a:r>
              <a:rPr dirty="0" sz="2400" spc="-5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same</a:t>
            </a:r>
            <a:r>
              <a:rPr dirty="0" sz="2400" spc="-5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6F2F9F"/>
                </a:solidFill>
                <a:latin typeface="Arial"/>
                <a:cs typeface="Arial"/>
              </a:rPr>
              <a:t>class</a:t>
            </a:r>
            <a:r>
              <a:rPr dirty="0" sz="2400" spc="-10">
                <a:latin typeface="Arial"/>
                <a:cs typeface="Arial"/>
              </a:rPr>
              <a:t>: </a:t>
            </a:r>
            <a:r>
              <a:rPr dirty="0" sz="2400">
                <a:latin typeface="Arial"/>
                <a:cs typeface="Arial"/>
              </a:rPr>
              <a:t>not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all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pictures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person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same,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or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tigers,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or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apples.</a:t>
            </a:r>
            <a:endParaRPr sz="2400">
              <a:latin typeface="Arial"/>
              <a:cs typeface="Arial"/>
            </a:endParaRPr>
          </a:p>
          <a:p>
            <a:pPr algn="just" marL="12700" marR="63500">
              <a:lnSpc>
                <a:spcPct val="100000"/>
              </a:lnSpc>
              <a:spcBef>
                <a:spcPts val="1375"/>
              </a:spcBef>
            </a:pP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There</a:t>
            </a:r>
            <a:r>
              <a:rPr dirty="0" sz="2000" spc="28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are</a:t>
            </a:r>
            <a:r>
              <a:rPr dirty="0" sz="2000" spc="29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at</a:t>
            </a:r>
            <a:r>
              <a:rPr dirty="0" sz="2000" spc="27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least</a:t>
            </a:r>
            <a:r>
              <a:rPr dirty="0" sz="2000" spc="28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two</a:t>
            </a:r>
            <a:r>
              <a:rPr dirty="0" sz="2000" spc="28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sources</a:t>
            </a:r>
            <a:r>
              <a:rPr dirty="0" sz="2000" spc="28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2000" spc="28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variability</a:t>
            </a:r>
            <a:r>
              <a:rPr dirty="0" sz="2000" spc="28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present</a:t>
            </a:r>
            <a:r>
              <a:rPr dirty="0" sz="2000" spc="28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dirty="0" sz="2000" spc="28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dirty="0" sz="2000" spc="29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measurements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associated</a:t>
            </a:r>
            <a:r>
              <a:rPr dirty="0" sz="2000" spc="-7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with</a:t>
            </a:r>
            <a:r>
              <a:rPr dirty="0" sz="2000" spc="-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2000" spc="-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single</a:t>
            </a:r>
            <a:r>
              <a:rPr dirty="0" sz="2000" spc="-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class:</a:t>
            </a:r>
            <a:endParaRPr sz="2000">
              <a:latin typeface="Arial"/>
              <a:cs typeface="Arial"/>
            </a:endParaRPr>
          </a:p>
          <a:p>
            <a:pPr algn="just" marL="12700" marR="60960" indent="354330">
              <a:lnSpc>
                <a:spcPct val="100000"/>
              </a:lnSpc>
              <a:buAutoNum type="arabicPeriod"/>
              <a:tabLst>
                <a:tab pos="367030" algn="l"/>
              </a:tabLst>
            </a:pPr>
            <a:r>
              <a:rPr dirty="0" sz="2000" b="1">
                <a:latin typeface="Arial"/>
                <a:cs typeface="Arial"/>
              </a:rPr>
              <a:t>The  inherent  variability</a:t>
            </a:r>
            <a:r>
              <a:rPr dirty="0" sz="2000" spc="-25" b="1">
                <a:latin typeface="Arial"/>
                <a:cs typeface="Arial"/>
              </a:rPr>
              <a:t>  </a:t>
            </a:r>
            <a:r>
              <a:rPr dirty="0" sz="2000" b="1">
                <a:latin typeface="Arial"/>
                <a:cs typeface="Arial"/>
              </a:rPr>
              <a:t>within</a:t>
            </a:r>
            <a:r>
              <a:rPr dirty="0" sz="2000" spc="-5" b="1">
                <a:latin typeface="Arial"/>
                <a:cs typeface="Arial"/>
              </a:rPr>
              <a:t>  </a:t>
            </a:r>
            <a:r>
              <a:rPr dirty="0" sz="2000" b="1">
                <a:latin typeface="Arial"/>
                <a:cs typeface="Arial"/>
              </a:rPr>
              <a:t>a  class:</a:t>
            </a:r>
            <a:r>
              <a:rPr dirty="0" sz="2000" spc="5" b="1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Every</a:t>
            </a:r>
            <a:r>
              <a:rPr dirty="0" sz="2000" spc="-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class</a:t>
            </a:r>
            <a:r>
              <a:rPr dirty="0" sz="2000" spc="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will</a:t>
            </a:r>
            <a:r>
              <a:rPr dirty="0" sz="2000" spc="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consist</a:t>
            </a:r>
            <a:r>
              <a:rPr dirty="0" sz="2000" spc="-5">
                <a:latin typeface="Arial"/>
                <a:cs typeface="Arial"/>
              </a:rPr>
              <a:t>  </a:t>
            </a:r>
            <a:r>
              <a:rPr dirty="0" sz="2000" spc="-25">
                <a:latin typeface="Arial"/>
                <a:cs typeface="Arial"/>
              </a:rPr>
              <a:t>of </a:t>
            </a:r>
            <a:r>
              <a:rPr dirty="0" sz="2000">
                <a:latin typeface="Arial"/>
                <a:cs typeface="Arial"/>
              </a:rPr>
              <a:t>members</a:t>
            </a:r>
            <a:r>
              <a:rPr dirty="0" sz="2000" spc="1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which</a:t>
            </a:r>
            <a:r>
              <a:rPr dirty="0" sz="2000" spc="1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differ</a:t>
            </a:r>
            <a:r>
              <a:rPr dirty="0" sz="2000" spc="1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1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some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way.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1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degree</a:t>
            </a:r>
            <a:r>
              <a:rPr dirty="0" sz="2000" spc="1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1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nature</a:t>
            </a:r>
            <a:r>
              <a:rPr dirty="0" sz="2000" spc="1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17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inherent </a:t>
            </a:r>
            <a:r>
              <a:rPr dirty="0" sz="2000">
                <a:latin typeface="Arial"/>
                <a:cs typeface="Arial"/>
              </a:rPr>
              <a:t>variability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will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depend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greatly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class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definition.</a:t>
            </a:r>
            <a:endParaRPr sz="2000">
              <a:latin typeface="Arial"/>
              <a:cs typeface="Arial"/>
            </a:endParaRPr>
          </a:p>
          <a:p>
            <a:pPr algn="just" marL="12700" marR="62230">
              <a:lnSpc>
                <a:spcPct val="100000"/>
              </a:lnSpc>
              <a:spcBef>
                <a:spcPts val="20"/>
              </a:spcBef>
            </a:pPr>
            <a:r>
              <a:rPr dirty="0" sz="1600">
                <a:latin typeface="Arial"/>
                <a:cs typeface="Arial"/>
              </a:rPr>
              <a:t>“Fruit”</a:t>
            </a:r>
            <a:r>
              <a:rPr dirty="0" sz="1600" spc="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class</a:t>
            </a:r>
            <a:r>
              <a:rPr dirty="0" sz="1600" spc="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contains</a:t>
            </a:r>
            <a:r>
              <a:rPr dirty="0" sz="1600" spc="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all</a:t>
            </a:r>
            <a:r>
              <a:rPr dirty="0" sz="1600" spc="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manners</a:t>
            </a:r>
            <a:r>
              <a:rPr dirty="0" sz="1600" spc="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variability</a:t>
            </a:r>
            <a:r>
              <a:rPr dirty="0" sz="1600" spc="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colour,</a:t>
            </a:r>
            <a:r>
              <a:rPr dirty="0" sz="1600" spc="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size,</a:t>
            </a:r>
            <a:r>
              <a:rPr dirty="0" sz="1600" spc="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shape;</a:t>
            </a:r>
            <a:r>
              <a:rPr dirty="0" sz="1600" spc="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“Apple”</a:t>
            </a:r>
            <a:r>
              <a:rPr dirty="0" sz="1600" spc="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class</a:t>
            </a:r>
            <a:r>
              <a:rPr dirty="0" sz="1600" spc="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30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much </a:t>
            </a:r>
            <a:r>
              <a:rPr dirty="0" sz="1600">
                <a:latin typeface="Arial"/>
                <a:cs typeface="Arial"/>
              </a:rPr>
              <a:t>more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specific, but apples do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come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different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colours</a:t>
            </a:r>
            <a:r>
              <a:rPr dirty="0" sz="1600" spc="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patterning;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“Granny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Smith </a:t>
            </a:r>
            <a:r>
              <a:rPr dirty="0" sz="1600" spc="-10">
                <a:latin typeface="Arial"/>
                <a:cs typeface="Arial"/>
              </a:rPr>
              <a:t>Apple” </a:t>
            </a:r>
            <a:r>
              <a:rPr dirty="0" sz="1600">
                <a:latin typeface="Arial"/>
                <a:cs typeface="Arial"/>
              </a:rPr>
              <a:t>class</a:t>
            </a:r>
            <a:r>
              <a:rPr dirty="0" sz="1600" spc="19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20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even</a:t>
            </a:r>
            <a:r>
              <a:rPr dirty="0" sz="1600" spc="18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more</a:t>
            </a:r>
            <a:r>
              <a:rPr dirty="0" sz="1600" spc="18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specific,</a:t>
            </a:r>
            <a:r>
              <a:rPr dirty="0" sz="1600" spc="19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but</a:t>
            </a:r>
            <a:r>
              <a:rPr dirty="0" sz="1600" spc="18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still</a:t>
            </a:r>
            <a:r>
              <a:rPr dirty="0" sz="1600" spc="19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will</a:t>
            </a:r>
            <a:r>
              <a:rPr dirty="0" sz="1600" spc="19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have</a:t>
            </a:r>
            <a:r>
              <a:rPr dirty="0" sz="1600" spc="18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apples</a:t>
            </a:r>
            <a:r>
              <a:rPr dirty="0" sz="1600" spc="20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18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different</a:t>
            </a:r>
            <a:r>
              <a:rPr dirty="0" sz="1600" spc="20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sizes</a:t>
            </a:r>
            <a:r>
              <a:rPr dirty="0" sz="1600" spc="20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or</a:t>
            </a:r>
            <a:r>
              <a:rPr dirty="0" sz="1600" spc="18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with</a:t>
            </a:r>
            <a:r>
              <a:rPr dirty="0" sz="1600" spc="18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more</a:t>
            </a:r>
            <a:r>
              <a:rPr dirty="0" sz="1600" spc="18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or</a:t>
            </a:r>
            <a:r>
              <a:rPr dirty="0" sz="1600" spc="19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fewer blemishes.</a:t>
            </a:r>
            <a:endParaRPr sz="1600">
              <a:latin typeface="Arial"/>
              <a:cs typeface="Arial"/>
            </a:endParaRPr>
          </a:p>
          <a:p>
            <a:pPr algn="just" marL="368935" indent="-356235">
              <a:lnSpc>
                <a:spcPts val="2385"/>
              </a:lnSpc>
              <a:buAutoNum type="arabicPeriod" startAt="2"/>
              <a:tabLst>
                <a:tab pos="368935" algn="l"/>
              </a:tabLst>
            </a:pPr>
            <a:r>
              <a:rPr dirty="0" sz="2000" b="1">
                <a:latin typeface="Arial"/>
                <a:cs typeface="Arial"/>
              </a:rPr>
              <a:t>Noise</a:t>
            </a:r>
            <a:r>
              <a:rPr dirty="0" sz="2000" spc="-10" b="1">
                <a:latin typeface="Arial"/>
                <a:cs typeface="Arial"/>
              </a:rPr>
              <a:t>  </a:t>
            </a:r>
            <a:r>
              <a:rPr dirty="0" sz="2000" b="1">
                <a:latin typeface="Arial"/>
                <a:cs typeface="Arial"/>
              </a:rPr>
              <a:t>or  random</a:t>
            </a:r>
            <a:r>
              <a:rPr dirty="0" sz="2000" spc="5" b="1">
                <a:latin typeface="Arial"/>
                <a:cs typeface="Arial"/>
              </a:rPr>
              <a:t>  </a:t>
            </a:r>
            <a:r>
              <a:rPr dirty="0" sz="2000" b="1">
                <a:latin typeface="Arial"/>
                <a:cs typeface="Arial"/>
              </a:rPr>
              <a:t>variations</a:t>
            </a:r>
            <a:r>
              <a:rPr dirty="0" sz="2000" spc="5" b="1">
                <a:latin typeface="Arial"/>
                <a:cs typeface="Arial"/>
              </a:rPr>
              <a:t>  </a:t>
            </a:r>
            <a:r>
              <a:rPr dirty="0" sz="2000" b="1">
                <a:latin typeface="Arial"/>
                <a:cs typeface="Arial"/>
              </a:rPr>
              <a:t>in  measurement:</a:t>
            </a:r>
            <a:r>
              <a:rPr dirty="0" sz="2000" spc="10" b="1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Every</a:t>
            </a:r>
            <a:r>
              <a:rPr dirty="0" sz="2000" spc="5">
                <a:latin typeface="Arial"/>
                <a:cs typeface="Arial"/>
              </a:rPr>
              <a:t>  </a:t>
            </a:r>
            <a:r>
              <a:rPr dirty="0" sz="2000" spc="-10">
                <a:latin typeface="Arial"/>
                <a:cs typeface="Arial"/>
              </a:rPr>
              <a:t>measurement</a:t>
            </a:r>
            <a:endParaRPr sz="2000">
              <a:latin typeface="Arial"/>
              <a:cs typeface="Arial"/>
            </a:endParaRPr>
          </a:p>
          <a:p>
            <a:pPr algn="just" marL="12700" marR="64135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involves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some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sort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physical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process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which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will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subject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error,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such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as </a:t>
            </a:r>
            <a:r>
              <a:rPr dirty="0" sz="2000">
                <a:latin typeface="Arial"/>
                <a:cs typeface="Arial"/>
              </a:rPr>
              <a:t>thermal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noise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electronics,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quantization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noise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converting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analogue </a:t>
            </a:r>
            <a:r>
              <a:rPr dirty="0" sz="2000">
                <a:latin typeface="Arial"/>
                <a:cs typeface="Arial"/>
              </a:rPr>
              <a:t>signal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digital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representation.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2799" rIns="0" bIns="0" rtlCol="0" vert="horz">
            <a:spAutoFit/>
          </a:bodyPr>
          <a:lstStyle/>
          <a:p>
            <a:pPr marL="1387475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FF0000"/>
                </a:solidFill>
              </a:rPr>
              <a:t>Classifier</a:t>
            </a:r>
            <a:r>
              <a:rPr dirty="0" spc="-75">
                <a:solidFill>
                  <a:srgbClr val="FF0000"/>
                </a:solidFill>
              </a:rPr>
              <a:t> </a:t>
            </a:r>
            <a:r>
              <a:rPr dirty="0"/>
              <a:t>and</a:t>
            </a:r>
            <a:r>
              <a:rPr dirty="0" spc="-90"/>
              <a:t> </a:t>
            </a:r>
            <a:r>
              <a:rPr dirty="0" spc="-10"/>
              <a:t>Classification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17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5852" y="1473453"/>
            <a:ext cx="9022715" cy="4792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24154" marR="5969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In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PR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tasks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class</a:t>
            </a:r>
            <a:r>
              <a:rPr dirty="0" sz="24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set</a:t>
            </a:r>
            <a:r>
              <a:rPr dirty="0" sz="24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0000FF"/>
                </a:solidFill>
                <a:latin typeface="Arial"/>
                <a:cs typeface="Arial"/>
              </a:rPr>
              <a:t>C</a:t>
            </a:r>
            <a:r>
              <a:rPr dirty="0" sz="2400" spc="-2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predefined</a:t>
            </a:r>
            <a:r>
              <a:rPr dirty="0" sz="24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and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has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been 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specified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as</a:t>
            </a:r>
            <a:r>
              <a:rPr dirty="0" sz="24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part</a:t>
            </a:r>
            <a:r>
              <a:rPr dirty="0" sz="24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24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24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problem</a:t>
            </a:r>
            <a:r>
              <a:rPr dirty="0" sz="24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be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solved.</a:t>
            </a:r>
            <a:endParaRPr sz="2400">
              <a:latin typeface="Arial"/>
              <a:cs typeface="Arial"/>
            </a:endParaRPr>
          </a:p>
          <a:p>
            <a:pPr algn="just" marL="81280" marR="55880">
              <a:lnSpc>
                <a:spcPct val="100000"/>
              </a:lnSpc>
              <a:spcBef>
                <a:spcPts val="2265"/>
              </a:spcBef>
            </a:pP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-20">
                <a:latin typeface="Arial"/>
                <a:cs typeface="Arial"/>
              </a:rPr>
              <a:t>  </a:t>
            </a:r>
            <a:r>
              <a:rPr dirty="0" sz="2400" i="1">
                <a:solidFill>
                  <a:srgbClr val="0000FF"/>
                </a:solidFill>
                <a:latin typeface="Arial"/>
                <a:cs typeface="Arial"/>
              </a:rPr>
              <a:t>classifier</a:t>
            </a:r>
            <a:r>
              <a:rPr dirty="0" sz="2400" spc="60" i="1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2400" spc="4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some</a:t>
            </a:r>
            <a:r>
              <a:rPr dirty="0" sz="2400" spc="4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function</a:t>
            </a:r>
            <a:r>
              <a:rPr dirty="0" sz="2400" spc="5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400" i="1">
                <a:solidFill>
                  <a:srgbClr val="0000FF"/>
                </a:solidFill>
                <a:latin typeface="Arial"/>
                <a:cs typeface="Arial"/>
              </a:rPr>
              <a:t>g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(),</a:t>
            </a:r>
            <a:r>
              <a:rPr dirty="0" sz="2400" spc="5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possibly</a:t>
            </a:r>
            <a:r>
              <a:rPr dirty="0" sz="2400" spc="50">
                <a:solidFill>
                  <a:srgbClr val="6F2F9F"/>
                </a:solidFill>
                <a:latin typeface="Arial"/>
                <a:cs typeface="Arial"/>
              </a:rPr>
              <a:t> 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analytical</a:t>
            </a:r>
            <a:r>
              <a:rPr dirty="0" sz="2400" spc="50">
                <a:solidFill>
                  <a:srgbClr val="6F2F9F"/>
                </a:solidFill>
                <a:latin typeface="Arial"/>
                <a:cs typeface="Arial"/>
              </a:rPr>
              <a:t> 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(i.e.,</a:t>
            </a:r>
            <a:r>
              <a:rPr dirty="0" sz="2400" spc="50">
                <a:solidFill>
                  <a:srgbClr val="6F2F9F"/>
                </a:solidFill>
                <a:latin typeface="Arial"/>
                <a:cs typeface="Arial"/>
              </a:rPr>
              <a:t>  </a:t>
            </a:r>
            <a:r>
              <a:rPr dirty="0" sz="2400" spc="-25">
                <a:solidFill>
                  <a:srgbClr val="6F2F9F"/>
                </a:solidFill>
                <a:latin typeface="Arial"/>
                <a:cs typeface="Arial"/>
              </a:rPr>
              <a:t>an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equation)</a:t>
            </a:r>
            <a:r>
              <a:rPr dirty="0" sz="2400" spc="4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or</a:t>
            </a:r>
            <a:r>
              <a:rPr dirty="0" sz="2400" spc="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35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computer</a:t>
            </a:r>
            <a:r>
              <a:rPr dirty="0" sz="2400" spc="3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algorithm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which</a:t>
            </a:r>
            <a:r>
              <a:rPr dirty="0" sz="2400" spc="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assigns</a:t>
            </a:r>
            <a:r>
              <a:rPr dirty="0" sz="2400" spc="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class</a:t>
            </a:r>
            <a:r>
              <a:rPr dirty="0" sz="2400" spc="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label</a:t>
            </a:r>
            <a:r>
              <a:rPr dirty="0" sz="2400" spc="35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to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given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feature:</a:t>
            </a:r>
            <a:endParaRPr sz="2400">
              <a:latin typeface="Arial"/>
              <a:cs typeface="Arial"/>
            </a:endParaRPr>
          </a:p>
          <a:p>
            <a:pPr algn="just" marL="2825115">
              <a:lnSpc>
                <a:spcPts val="2905"/>
              </a:lnSpc>
            </a:pPr>
            <a:r>
              <a:rPr dirty="0" sz="2400" i="1">
                <a:latin typeface="Arial"/>
                <a:cs typeface="Arial"/>
              </a:rPr>
              <a:t>g</a:t>
            </a:r>
            <a:r>
              <a:rPr dirty="0" sz="2400">
                <a:latin typeface="Arial"/>
                <a:cs typeface="Arial"/>
              </a:rPr>
              <a:t>(</a:t>
            </a:r>
            <a:r>
              <a:rPr dirty="0" sz="2400" i="1">
                <a:latin typeface="Arial"/>
                <a:cs typeface="Arial"/>
              </a:rPr>
              <a:t>x</a:t>
            </a:r>
            <a:r>
              <a:rPr dirty="0" sz="2400">
                <a:latin typeface="Arial"/>
                <a:cs typeface="Arial"/>
              </a:rPr>
              <a:t>)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500" i="1">
                <a:latin typeface="Cambria Math"/>
                <a:cs typeface="Cambria Math"/>
              </a:rPr>
              <a:t>∈</a:t>
            </a:r>
            <a:r>
              <a:rPr dirty="0" sz="2500" spc="85" i="1">
                <a:latin typeface="Cambria Math"/>
                <a:cs typeface="Cambria Math"/>
              </a:rPr>
              <a:t> </a:t>
            </a:r>
            <a:r>
              <a:rPr dirty="0" sz="2400" i="1">
                <a:latin typeface="Arial"/>
                <a:cs typeface="Arial"/>
              </a:rPr>
              <a:t>C</a:t>
            </a:r>
            <a:r>
              <a:rPr dirty="0" sz="2400" spc="-20" i="1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=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{C</a:t>
            </a:r>
            <a:r>
              <a:rPr dirty="0" baseline="-20833" sz="2400">
                <a:latin typeface="Arial"/>
                <a:cs typeface="Arial"/>
              </a:rPr>
              <a:t>1</a:t>
            </a:r>
            <a:r>
              <a:rPr dirty="0" sz="2400" i="1">
                <a:latin typeface="Arial"/>
                <a:cs typeface="Arial"/>
              </a:rPr>
              <a:t>;</a:t>
            </a:r>
            <a:r>
              <a:rPr dirty="0" sz="2400" spc="-2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C</a:t>
            </a:r>
            <a:r>
              <a:rPr dirty="0" baseline="-20833" sz="2400">
                <a:latin typeface="Arial"/>
                <a:cs typeface="Arial"/>
              </a:rPr>
              <a:t>2</a:t>
            </a:r>
            <a:r>
              <a:rPr dirty="0" sz="2400" i="1">
                <a:latin typeface="Arial"/>
                <a:cs typeface="Arial"/>
              </a:rPr>
              <a:t>;</a:t>
            </a:r>
            <a:r>
              <a:rPr dirty="0" sz="2400" spc="-2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:</a:t>
            </a:r>
            <a:r>
              <a:rPr dirty="0" sz="2400" spc="-2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:</a:t>
            </a:r>
            <a:r>
              <a:rPr dirty="0" sz="2400" spc="-4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:</a:t>
            </a:r>
            <a:r>
              <a:rPr dirty="0" sz="2400" spc="-3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;</a:t>
            </a:r>
            <a:r>
              <a:rPr dirty="0" sz="2400" spc="-20" i="1">
                <a:latin typeface="Arial"/>
                <a:cs typeface="Arial"/>
              </a:rPr>
              <a:t> </a:t>
            </a:r>
            <a:r>
              <a:rPr dirty="0" sz="2400" spc="-25" i="1">
                <a:latin typeface="Arial"/>
                <a:cs typeface="Arial"/>
              </a:rPr>
              <a:t>C</a:t>
            </a:r>
            <a:r>
              <a:rPr dirty="0" baseline="-20833" sz="2400" spc="-37" i="1">
                <a:latin typeface="Arial"/>
                <a:cs typeface="Arial"/>
              </a:rPr>
              <a:t>K</a:t>
            </a:r>
            <a:r>
              <a:rPr dirty="0" sz="2400" spc="-25" i="1"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05"/>
              </a:spcBef>
            </a:pPr>
            <a:endParaRPr sz="2400">
              <a:latin typeface="Arial"/>
              <a:cs typeface="Arial"/>
            </a:endParaRPr>
          </a:p>
          <a:p>
            <a:pPr marL="25400" marR="116205">
              <a:lnSpc>
                <a:spcPct val="100000"/>
              </a:lnSpc>
              <a:tabLst>
                <a:tab pos="989965" algn="l"/>
                <a:tab pos="1378585" algn="l"/>
                <a:tab pos="1717039" algn="l"/>
                <a:tab pos="2732405" algn="l"/>
                <a:tab pos="4460240" algn="l"/>
                <a:tab pos="5782310" algn="l"/>
                <a:tab pos="6899275" algn="l"/>
                <a:tab pos="8388350" algn="l"/>
              </a:tabLst>
            </a:pPr>
            <a:r>
              <a:rPr dirty="0" sz="2400" spc="-10">
                <a:latin typeface="Arial"/>
                <a:cs typeface="Arial"/>
              </a:rPr>
              <a:t>There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is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5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strong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relationship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between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feature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extraction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-25">
                <a:solidFill>
                  <a:srgbClr val="FF0000"/>
                </a:solidFill>
                <a:latin typeface="Arial"/>
                <a:cs typeface="Arial"/>
              </a:rPr>
              <a:t>and 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classification</a:t>
            </a:r>
            <a:r>
              <a:rPr dirty="0" sz="2400" spc="-10">
                <a:latin typeface="Arial"/>
                <a:cs typeface="Arial"/>
              </a:rPr>
              <a:t>,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such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that</a:t>
            </a:r>
            <a:endParaRPr sz="2400">
              <a:latin typeface="Arial"/>
              <a:cs typeface="Arial"/>
            </a:endParaRPr>
          </a:p>
          <a:p>
            <a:pPr marL="367665" indent="-342265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367665" algn="l"/>
              </a:tabLst>
            </a:pP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Good</a:t>
            </a:r>
            <a:r>
              <a:rPr dirty="0" sz="2400" spc="-7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features</a:t>
            </a:r>
            <a:r>
              <a:rPr dirty="0" sz="2400" spc="-8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allow</a:t>
            </a:r>
            <a:r>
              <a:rPr dirty="0" sz="24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for</a:t>
            </a:r>
            <a:r>
              <a:rPr dirty="0" sz="2400" spc="-7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simpler</a:t>
            </a:r>
            <a:r>
              <a:rPr dirty="0" sz="24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classifiers,</a:t>
            </a:r>
            <a:r>
              <a:rPr dirty="0" sz="240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whereas</a:t>
            </a:r>
            <a:endParaRPr sz="2400">
              <a:latin typeface="Arial"/>
              <a:cs typeface="Arial"/>
            </a:endParaRPr>
          </a:p>
          <a:p>
            <a:pPr marL="368300" marR="114300" indent="-342900">
              <a:lnSpc>
                <a:spcPct val="100000"/>
              </a:lnSpc>
              <a:buFont typeface="Wingdings"/>
              <a:buChar char=""/>
              <a:tabLst>
                <a:tab pos="368300" algn="l"/>
                <a:tab pos="1791335" algn="l"/>
                <a:tab pos="3349625" algn="l"/>
                <a:tab pos="4059554" algn="l"/>
                <a:tab pos="5939155" algn="l"/>
                <a:tab pos="6513830" algn="l"/>
                <a:tab pos="7714615" algn="l"/>
              </a:tabLst>
            </a:pP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Complex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classifiers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2400" spc="-25">
                <a:solidFill>
                  <a:srgbClr val="0000FF"/>
                </a:solidFill>
                <a:latin typeface="Arial"/>
                <a:cs typeface="Arial"/>
              </a:rPr>
              <a:t>can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compensate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2400" spc="-25">
                <a:solidFill>
                  <a:srgbClr val="0000FF"/>
                </a:solidFill>
                <a:latin typeface="Arial"/>
                <a:cs typeface="Arial"/>
              </a:rPr>
              <a:t>for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weaker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features, </a:t>
            </a:r>
            <a:r>
              <a:rPr dirty="0" sz="2400">
                <a:latin typeface="Arial"/>
                <a:cs typeface="Arial"/>
              </a:rPr>
              <a:t>which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are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unable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fully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separate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pattern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classes.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0739" y="458469"/>
            <a:ext cx="512699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PSR</a:t>
            </a:r>
            <a:r>
              <a:rPr dirty="0" spc="-85"/>
              <a:t> </a:t>
            </a:r>
            <a:r>
              <a:rPr dirty="0"/>
              <a:t>Individual</a:t>
            </a:r>
            <a:r>
              <a:rPr dirty="0" spc="-70"/>
              <a:t> </a:t>
            </a:r>
            <a:r>
              <a:rPr dirty="0"/>
              <a:t>Terms:</a:t>
            </a:r>
            <a:r>
              <a:rPr dirty="0" spc="-70"/>
              <a:t> </a:t>
            </a:r>
            <a:r>
              <a:rPr dirty="0" spc="-10"/>
              <a:t>Pattern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14400"/>
            <a:ext cx="9143999" cy="426872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74726" y="5239892"/>
            <a:ext cx="8522970" cy="1040765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algn="just" marL="12700" marR="5080">
              <a:lnSpc>
                <a:spcPts val="1939"/>
              </a:lnSpc>
              <a:spcBef>
                <a:spcPts val="345"/>
              </a:spcBef>
            </a:pP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dirty="0" sz="1800" spc="1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pattern</a:t>
            </a:r>
            <a:r>
              <a:rPr dirty="0" sz="1800" spc="18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1800" spc="19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dirty="0" sz="1800" spc="17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regularity</a:t>
            </a:r>
            <a:r>
              <a:rPr dirty="0" sz="1800" spc="17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in</a:t>
            </a:r>
            <a:r>
              <a:rPr dirty="0" sz="1800" spc="19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1800" spc="2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world,</a:t>
            </a:r>
            <a:r>
              <a:rPr dirty="0" sz="1800" spc="2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in</a:t>
            </a:r>
            <a:r>
              <a:rPr dirty="0" sz="1800" spc="19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human-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made</a:t>
            </a:r>
            <a:r>
              <a:rPr dirty="0" sz="1800" spc="2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design,</a:t>
            </a:r>
            <a:r>
              <a:rPr dirty="0" sz="1800" spc="19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or</a:t>
            </a:r>
            <a:r>
              <a:rPr dirty="0" sz="1800" spc="19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in</a:t>
            </a:r>
            <a:r>
              <a:rPr dirty="0" sz="1800" spc="19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abstract</a:t>
            </a:r>
            <a:r>
              <a:rPr dirty="0" sz="1800" spc="19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ideas.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1800" spc="8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elements</a:t>
            </a:r>
            <a:r>
              <a:rPr dirty="0" sz="1800" spc="9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1800" spc="1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dirty="0" sz="1800" spc="9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pattern</a:t>
            </a:r>
            <a:r>
              <a:rPr dirty="0" sz="1800" spc="9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repeat</a:t>
            </a:r>
            <a:r>
              <a:rPr dirty="0" sz="1800" spc="9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in</a:t>
            </a:r>
            <a:r>
              <a:rPr dirty="0" sz="1800" spc="9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dirty="0" sz="1800" spc="9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predictable</a:t>
            </a:r>
            <a:r>
              <a:rPr dirty="0" sz="1800" spc="9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manner.</a:t>
            </a:r>
            <a:r>
              <a:rPr dirty="0" sz="1800" spc="1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dirty="0" sz="1800" spc="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geometric</a:t>
            </a:r>
            <a:r>
              <a:rPr dirty="0" sz="1800" spc="9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pattern</a:t>
            </a:r>
            <a:r>
              <a:rPr dirty="0" sz="1800" spc="9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1800" spc="1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kind</a:t>
            </a:r>
            <a:r>
              <a:rPr dirty="0" sz="1800" spc="1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1800" spc="1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pattern</a:t>
            </a:r>
            <a:r>
              <a:rPr dirty="0" sz="1800" spc="1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formed</a:t>
            </a:r>
            <a:r>
              <a:rPr dirty="0" sz="1800" spc="1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1800" spc="1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geometric</a:t>
            </a:r>
            <a:r>
              <a:rPr dirty="0" sz="1800" spc="1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shapes</a:t>
            </a:r>
            <a:r>
              <a:rPr dirty="0" sz="1800" spc="1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and</a:t>
            </a:r>
            <a:r>
              <a:rPr dirty="0" sz="1800" spc="1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typically</a:t>
            </a:r>
            <a:r>
              <a:rPr dirty="0" sz="1800" spc="1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repeated</a:t>
            </a:r>
            <a:r>
              <a:rPr dirty="0" sz="1800" spc="1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like</a:t>
            </a:r>
            <a:r>
              <a:rPr dirty="0" sz="1800" spc="1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dirty="0" sz="1800" spc="1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wallpaper design.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2799" rIns="0" bIns="0" rtlCol="0" vert="horz">
            <a:spAutoFit/>
          </a:bodyPr>
          <a:lstStyle/>
          <a:p>
            <a:pPr marL="1387475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FF0000"/>
                </a:solidFill>
              </a:rPr>
              <a:t>Classifier</a:t>
            </a:r>
            <a:r>
              <a:rPr dirty="0" spc="-75">
                <a:solidFill>
                  <a:srgbClr val="FF0000"/>
                </a:solidFill>
              </a:rPr>
              <a:t> </a:t>
            </a:r>
            <a:r>
              <a:rPr dirty="0"/>
              <a:t>and</a:t>
            </a:r>
            <a:r>
              <a:rPr dirty="0" spc="-90"/>
              <a:t> </a:t>
            </a:r>
            <a:r>
              <a:rPr dirty="0" spc="-10"/>
              <a:t>Classification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18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2438400"/>
            <a:ext cx="8698992" cy="41148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535940" y="1427734"/>
            <a:ext cx="7875270" cy="7543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70"/>
              </a:lnSpc>
              <a:spcBef>
                <a:spcPts val="100"/>
              </a:spcBef>
            </a:pPr>
            <a:r>
              <a:rPr dirty="0" sz="2400" spc="-10">
                <a:latin typeface="Arial"/>
                <a:cs typeface="Arial"/>
              </a:rPr>
              <a:t>Two</a:t>
            </a:r>
            <a:r>
              <a:rPr dirty="0" sz="2400" spc="-13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Fundamental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Steps</a:t>
            </a:r>
            <a:r>
              <a:rPr dirty="0" sz="2400" spc="-1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Associated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With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Classification: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70"/>
              </a:lnSpc>
            </a:pP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I.</a:t>
            </a:r>
            <a:r>
              <a:rPr dirty="0" sz="2400" spc="-8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Classifier</a:t>
            </a:r>
            <a:r>
              <a:rPr dirty="0" sz="24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Learning</a:t>
            </a:r>
            <a:r>
              <a:rPr dirty="0" sz="24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and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II.</a:t>
            </a:r>
            <a:r>
              <a:rPr dirty="0" sz="2400" spc="-9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Classifier</a:t>
            </a:r>
            <a:r>
              <a:rPr dirty="0" sz="2400" spc="-8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35">
                <a:solidFill>
                  <a:srgbClr val="0000FF"/>
                </a:solidFill>
                <a:latin typeface="Arial"/>
                <a:cs typeface="Arial"/>
              </a:rPr>
              <a:t>Testing</a:t>
            </a:r>
            <a:r>
              <a:rPr dirty="0" sz="2400" spc="-6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or</a:t>
            </a:r>
            <a:r>
              <a:rPr dirty="0" sz="2400" spc="-6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Validation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5770" y="43687"/>
            <a:ext cx="47720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FF0000"/>
                </a:solidFill>
              </a:rPr>
              <a:t>Classifier</a:t>
            </a:r>
            <a:r>
              <a:rPr dirty="0" spc="-75">
                <a:solidFill>
                  <a:srgbClr val="FF0000"/>
                </a:solidFill>
              </a:rPr>
              <a:t> </a:t>
            </a:r>
            <a:r>
              <a:rPr dirty="0"/>
              <a:t>and</a:t>
            </a:r>
            <a:r>
              <a:rPr dirty="0" spc="-90"/>
              <a:t> </a:t>
            </a:r>
            <a:r>
              <a:rPr dirty="0" spc="-10"/>
              <a:t>Classification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19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3500" y="999743"/>
            <a:ext cx="6667500" cy="585063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595117" y="560323"/>
            <a:ext cx="44151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II.</a:t>
            </a:r>
            <a:r>
              <a:rPr dirty="0" sz="2400" spc="-8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Classifier</a:t>
            </a:r>
            <a:r>
              <a:rPr dirty="0" sz="2400" spc="-6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35">
                <a:solidFill>
                  <a:srgbClr val="0000FF"/>
                </a:solidFill>
                <a:latin typeface="Arial"/>
                <a:cs typeface="Arial"/>
              </a:rPr>
              <a:t>Testing</a:t>
            </a:r>
            <a:r>
              <a:rPr dirty="0" sz="24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or</a:t>
            </a:r>
            <a:r>
              <a:rPr dirty="0" sz="24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Validation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52497" y="277748"/>
            <a:ext cx="477202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Classifier</a:t>
            </a:r>
            <a:r>
              <a:rPr dirty="0" sz="2800" spc="-7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333399"/>
                </a:solidFill>
                <a:latin typeface="Arial"/>
                <a:cs typeface="Arial"/>
              </a:rPr>
              <a:t>and</a:t>
            </a:r>
            <a:r>
              <a:rPr dirty="0" sz="2800" spc="-9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333399"/>
                </a:solidFill>
                <a:latin typeface="Arial"/>
                <a:cs typeface="Arial"/>
              </a:rPr>
              <a:t>Classification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20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1197863"/>
            <a:ext cx="7293864" cy="566013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219705" y="758774"/>
            <a:ext cx="503872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Illustrative</a:t>
            </a:r>
            <a:r>
              <a:rPr dirty="0" sz="2400" spc="-8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Examples</a:t>
            </a:r>
            <a:r>
              <a:rPr dirty="0" sz="24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2400" spc="-8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Classification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2497" y="277748"/>
            <a:ext cx="47720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FF0000"/>
                </a:solidFill>
              </a:rPr>
              <a:t>Classifier</a:t>
            </a:r>
            <a:r>
              <a:rPr dirty="0" spc="-75">
                <a:solidFill>
                  <a:srgbClr val="FF0000"/>
                </a:solidFill>
              </a:rPr>
              <a:t> </a:t>
            </a:r>
            <a:r>
              <a:rPr dirty="0"/>
              <a:t>and</a:t>
            </a:r>
            <a:r>
              <a:rPr dirty="0" spc="-90"/>
              <a:t> </a:t>
            </a:r>
            <a:r>
              <a:rPr dirty="0" spc="-10"/>
              <a:t>Classification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21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600" y="1217675"/>
            <a:ext cx="6624828" cy="5519925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78739" y="758774"/>
            <a:ext cx="6697345" cy="4483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3525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Pattern</a:t>
            </a:r>
            <a:r>
              <a:rPr dirty="0" sz="2400" spc="-1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Recognition</a:t>
            </a:r>
            <a:r>
              <a:rPr dirty="0" sz="2400" spc="-9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Problems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95"/>
              </a:spcBef>
            </a:pPr>
            <a:endParaRPr sz="2400">
              <a:latin typeface="Arial"/>
              <a:cs typeface="Arial"/>
            </a:endParaRPr>
          </a:p>
          <a:p>
            <a:pPr marL="12700" marR="3900804">
              <a:lnSpc>
                <a:spcPts val="2860"/>
              </a:lnSpc>
            </a:pP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Four</a:t>
            </a:r>
            <a:r>
              <a:rPr dirty="0" sz="2400" spc="-6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Fundament Types</a:t>
            </a:r>
            <a:r>
              <a:rPr dirty="0" sz="2400" spc="-9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PR</a:t>
            </a:r>
            <a:r>
              <a:rPr dirty="0" sz="2400" spc="-1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Problems: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buAutoNum type="arabicPeriod"/>
              <a:tabLst>
                <a:tab pos="469265" algn="l"/>
              </a:tabLst>
            </a:pPr>
            <a:r>
              <a:rPr dirty="0" sz="2400" spc="-25">
                <a:solidFill>
                  <a:srgbClr val="0000FF"/>
                </a:solidFill>
                <a:latin typeface="Arial"/>
                <a:cs typeface="Arial"/>
              </a:rPr>
              <a:t>Model-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Based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Clr>
                <a:srgbClr val="0000FF"/>
              </a:buClr>
              <a:buFont typeface="Arial"/>
              <a:buAutoNum type="arabicPeriod"/>
            </a:pPr>
            <a:endParaRPr sz="24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buAutoNum type="arabicPeriod"/>
              <a:tabLst>
                <a:tab pos="469265" algn="l"/>
              </a:tabLst>
            </a:pP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Supervised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Clr>
                <a:srgbClr val="0000FF"/>
              </a:buClr>
              <a:buFont typeface="Arial"/>
              <a:buAutoNum type="arabicPeriod"/>
            </a:pPr>
            <a:endParaRPr sz="24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69265" algn="l"/>
              </a:tabLst>
            </a:pPr>
            <a:r>
              <a:rPr dirty="0" sz="2400" spc="-25">
                <a:solidFill>
                  <a:srgbClr val="0000FF"/>
                </a:solidFill>
                <a:latin typeface="Arial"/>
                <a:cs typeface="Arial"/>
              </a:rPr>
              <a:t>Semi-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Supervised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5"/>
              </a:spcBef>
              <a:buClr>
                <a:srgbClr val="0000FF"/>
              </a:buClr>
              <a:buFont typeface="Arial"/>
              <a:buAutoNum type="arabicPeriod"/>
            </a:pPr>
            <a:endParaRPr sz="24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buAutoNum type="arabicPeriod"/>
              <a:tabLst>
                <a:tab pos="469265" algn="l"/>
              </a:tabLst>
            </a:pP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Unsupervised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2497" y="277748"/>
            <a:ext cx="47720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FF0000"/>
                </a:solidFill>
              </a:rPr>
              <a:t>Classifier</a:t>
            </a:r>
            <a:r>
              <a:rPr dirty="0" spc="-75">
                <a:solidFill>
                  <a:srgbClr val="FF0000"/>
                </a:solidFill>
              </a:rPr>
              <a:t> </a:t>
            </a:r>
            <a:r>
              <a:rPr dirty="0"/>
              <a:t>and</a:t>
            </a:r>
            <a:r>
              <a:rPr dirty="0" spc="-90"/>
              <a:t> </a:t>
            </a:r>
            <a:r>
              <a:rPr dirty="0" spc="-10"/>
              <a:t>Classification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22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0" y="1254252"/>
            <a:ext cx="2080259" cy="5070348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84175" y="758774"/>
            <a:ext cx="7400290" cy="5598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2273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Pattern</a:t>
            </a:r>
            <a:r>
              <a:rPr dirty="0" sz="2400" spc="-10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Recognition</a:t>
            </a:r>
            <a:r>
              <a:rPr dirty="0" sz="240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Problem:</a:t>
            </a:r>
            <a:r>
              <a:rPr dirty="0" sz="2400" spc="-8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0000FF"/>
                </a:solidFill>
                <a:latin typeface="Arial"/>
                <a:cs typeface="Arial"/>
              </a:rPr>
              <a:t>Model-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Based</a:t>
            </a:r>
            <a:endParaRPr sz="2400">
              <a:latin typeface="Arial"/>
              <a:cs typeface="Arial"/>
            </a:endParaRPr>
          </a:p>
          <a:p>
            <a:pPr marL="35560">
              <a:lnSpc>
                <a:spcPct val="100000"/>
              </a:lnSpc>
              <a:spcBef>
                <a:spcPts val="2130"/>
              </a:spcBef>
            </a:pP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Scenario</a:t>
            </a:r>
            <a:r>
              <a:rPr dirty="0" sz="22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dirty="0" sz="22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spc="-20">
                <a:solidFill>
                  <a:srgbClr val="0000FF"/>
                </a:solidFill>
                <a:latin typeface="Arial"/>
                <a:cs typeface="Arial"/>
              </a:rPr>
              <a:t>(Model-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Based):</a:t>
            </a:r>
            <a:r>
              <a:rPr dirty="0" sz="22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Model</a:t>
            </a:r>
            <a:r>
              <a:rPr dirty="0" sz="22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22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known</a:t>
            </a:r>
            <a:r>
              <a:rPr dirty="0" sz="22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or</a:t>
            </a:r>
            <a:r>
              <a:rPr dirty="0" sz="22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0000FF"/>
                </a:solidFill>
                <a:latin typeface="Arial"/>
                <a:cs typeface="Arial"/>
              </a:rPr>
              <a:t>given</a:t>
            </a:r>
            <a:endParaRPr sz="2200">
              <a:latin typeface="Arial"/>
              <a:cs typeface="Arial"/>
            </a:endParaRPr>
          </a:p>
          <a:p>
            <a:pPr algn="just" marL="354965" marR="758190" indent="-342900">
              <a:lnSpc>
                <a:spcPct val="100000"/>
              </a:lnSpc>
              <a:spcBef>
                <a:spcPts val="1895"/>
              </a:spcBef>
              <a:buFont typeface="Wingdings"/>
              <a:buChar char=""/>
              <a:tabLst>
                <a:tab pos="354965" algn="l"/>
              </a:tabLst>
            </a:pPr>
            <a:r>
              <a:rPr dirty="0" sz="2200">
                <a:latin typeface="Arial"/>
                <a:cs typeface="Arial"/>
              </a:rPr>
              <a:t>Hope</a:t>
            </a:r>
            <a:r>
              <a:rPr dirty="0" sz="2200" spc="52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to</a:t>
            </a:r>
            <a:r>
              <a:rPr dirty="0" sz="2200" spc="51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have</a:t>
            </a:r>
            <a:r>
              <a:rPr dirty="0" sz="2200" spc="53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most</a:t>
            </a:r>
            <a:r>
              <a:rPr dirty="0" sz="2200" spc="52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information</a:t>
            </a:r>
            <a:r>
              <a:rPr dirty="0" sz="2200" spc="52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regarding</a:t>
            </a:r>
            <a:r>
              <a:rPr dirty="0" sz="2200" spc="52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</a:t>
            </a:r>
            <a:r>
              <a:rPr dirty="0" sz="2200" spc="515">
                <a:latin typeface="Arial"/>
                <a:cs typeface="Arial"/>
              </a:rPr>
              <a:t> </a:t>
            </a:r>
            <a:r>
              <a:rPr dirty="0" sz="2200" spc="-25">
                <a:latin typeface="Arial"/>
                <a:cs typeface="Arial"/>
              </a:rPr>
              <a:t>PR </a:t>
            </a:r>
            <a:r>
              <a:rPr dirty="0" sz="2200">
                <a:latin typeface="Arial"/>
                <a:cs typeface="Arial"/>
              </a:rPr>
              <a:t>problem</a:t>
            </a:r>
            <a:r>
              <a:rPr dirty="0" sz="2200" spc="42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the</a:t>
            </a:r>
            <a:r>
              <a:rPr dirty="0" sz="2200" spc="44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behaviour</a:t>
            </a:r>
            <a:r>
              <a:rPr dirty="0" sz="2200" spc="44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of</a:t>
            </a:r>
            <a:r>
              <a:rPr dirty="0" sz="2200" spc="42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the</a:t>
            </a:r>
            <a:r>
              <a:rPr dirty="0" sz="2200" spc="434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measurements</a:t>
            </a:r>
            <a:r>
              <a:rPr dirty="0" sz="2200" spc="445">
                <a:latin typeface="Arial"/>
                <a:cs typeface="Arial"/>
              </a:rPr>
              <a:t> </a:t>
            </a:r>
            <a:r>
              <a:rPr dirty="0" sz="2200" spc="-25">
                <a:latin typeface="Arial"/>
                <a:cs typeface="Arial"/>
              </a:rPr>
              <a:t>for </a:t>
            </a:r>
            <a:r>
              <a:rPr dirty="0" sz="2200">
                <a:latin typeface="Arial"/>
                <a:cs typeface="Arial"/>
              </a:rPr>
              <a:t>each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of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the</a:t>
            </a:r>
            <a:r>
              <a:rPr dirty="0" sz="2200" spc="-4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pattern</a:t>
            </a:r>
            <a:r>
              <a:rPr dirty="0" sz="2200" spc="-30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classes.</a:t>
            </a:r>
            <a:endParaRPr sz="2200">
              <a:latin typeface="Arial"/>
              <a:cs typeface="Arial"/>
            </a:endParaRPr>
          </a:p>
          <a:p>
            <a:pPr algn="just" marL="354965" marR="755650" indent="-342900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354965" algn="l"/>
              </a:tabLst>
            </a:pPr>
            <a:r>
              <a:rPr dirty="0" sz="2200">
                <a:latin typeface="Arial"/>
                <a:cs typeface="Arial"/>
              </a:rPr>
              <a:t>Normally</a:t>
            </a:r>
            <a:r>
              <a:rPr dirty="0" sz="2200" spc="135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characterized</a:t>
            </a:r>
            <a:r>
              <a:rPr dirty="0" sz="2200" spc="140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in</a:t>
            </a:r>
            <a:r>
              <a:rPr dirty="0" sz="2200" spc="135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a</a:t>
            </a:r>
            <a:r>
              <a:rPr dirty="0" sz="2200" spc="135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statistical</a:t>
            </a:r>
            <a:r>
              <a:rPr dirty="0" sz="2200" spc="145">
                <a:latin typeface="Arial"/>
                <a:cs typeface="Arial"/>
              </a:rPr>
              <a:t>  </a:t>
            </a:r>
            <a:r>
              <a:rPr dirty="0" sz="2200" spc="-10">
                <a:latin typeface="Arial"/>
                <a:cs typeface="Arial"/>
              </a:rPr>
              <a:t>fashion, </a:t>
            </a:r>
            <a:r>
              <a:rPr dirty="0" sz="2200">
                <a:latin typeface="Arial"/>
                <a:cs typeface="Arial"/>
              </a:rPr>
              <a:t>such</a:t>
            </a:r>
            <a:r>
              <a:rPr dirty="0" sz="2200" spc="13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as</a:t>
            </a:r>
            <a:r>
              <a:rPr dirty="0" sz="2200" spc="125">
                <a:latin typeface="Arial"/>
                <a:cs typeface="Arial"/>
              </a:rPr>
              <a:t> </a:t>
            </a:r>
            <a:r>
              <a:rPr dirty="0" sz="2200" i="1">
                <a:solidFill>
                  <a:srgbClr val="0000FF"/>
                </a:solidFill>
                <a:latin typeface="Arial"/>
                <a:cs typeface="Arial"/>
              </a:rPr>
              <a:t>p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dirty="0" sz="2200" i="1">
                <a:solidFill>
                  <a:srgbClr val="0000FF"/>
                </a:solidFill>
                <a:latin typeface="Arial"/>
                <a:cs typeface="Arial"/>
              </a:rPr>
              <a:t>y|C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)</a:t>
            </a:r>
            <a:r>
              <a:rPr dirty="0" sz="2200" spc="1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dirty="0" sz="2200" spc="1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2200" spc="1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distribution</a:t>
            </a:r>
            <a:r>
              <a:rPr dirty="0" sz="2200" spc="1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2200" spc="1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0000FF"/>
                </a:solidFill>
                <a:latin typeface="Arial"/>
                <a:cs typeface="Arial"/>
              </a:rPr>
              <a:t>measurement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vector</a:t>
            </a:r>
            <a:r>
              <a:rPr dirty="0" sz="22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i="1">
                <a:solidFill>
                  <a:srgbClr val="0000FF"/>
                </a:solidFill>
                <a:latin typeface="Arial"/>
                <a:cs typeface="Arial"/>
              </a:rPr>
              <a:t>y</a:t>
            </a:r>
            <a:r>
              <a:rPr dirty="0" sz="2200" spc="-4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given</a:t>
            </a:r>
            <a:r>
              <a:rPr dirty="0" sz="22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class</a:t>
            </a:r>
            <a:r>
              <a:rPr dirty="0" sz="22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spc="-50" i="1">
                <a:solidFill>
                  <a:srgbClr val="0000FF"/>
                </a:solidFill>
                <a:latin typeface="Arial"/>
                <a:cs typeface="Arial"/>
              </a:rPr>
              <a:t>C</a:t>
            </a:r>
            <a:endParaRPr sz="2200">
              <a:latin typeface="Arial"/>
              <a:cs typeface="Arial"/>
            </a:endParaRPr>
          </a:p>
          <a:p>
            <a:pPr algn="just" marL="354965" marR="755650" indent="-342900">
              <a:lnSpc>
                <a:spcPct val="100000"/>
              </a:lnSpc>
              <a:spcBef>
                <a:spcPts val="1689"/>
              </a:spcBef>
              <a:buFont typeface="Wingdings"/>
              <a:buChar char=""/>
              <a:tabLst>
                <a:tab pos="354965" algn="l"/>
              </a:tabLst>
            </a:pPr>
            <a:r>
              <a:rPr dirty="0" sz="2000">
                <a:latin typeface="Arial"/>
                <a:cs typeface="Arial"/>
              </a:rPr>
              <a:t>Such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detailed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information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will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available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only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those </a:t>
            </a:r>
            <a:r>
              <a:rPr dirty="0" sz="2000">
                <a:latin typeface="Arial"/>
                <a:cs typeface="Arial"/>
              </a:rPr>
              <a:t>contexts</a:t>
            </a:r>
            <a:r>
              <a:rPr dirty="0" sz="2000" spc="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where</a:t>
            </a:r>
            <a:r>
              <a:rPr dirty="0" sz="2000" spc="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physical</a:t>
            </a:r>
            <a:r>
              <a:rPr dirty="0" sz="2000" spc="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process</a:t>
            </a:r>
            <a:r>
              <a:rPr dirty="0" sz="2000" spc="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known</a:t>
            </a:r>
            <a:r>
              <a:rPr dirty="0" sz="2000" spc="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by</a:t>
            </a:r>
            <a:r>
              <a:rPr dirty="0" sz="2000" spc="4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which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given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pattern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class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gives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rise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measurements.</a:t>
            </a:r>
            <a:endParaRPr sz="2000">
              <a:latin typeface="Arial"/>
              <a:cs typeface="Arial"/>
            </a:endParaRPr>
          </a:p>
          <a:p>
            <a:pPr algn="just" marL="354965" marR="756920" indent="-342900">
              <a:lnSpc>
                <a:spcPct val="100000"/>
              </a:lnSpc>
              <a:buFont typeface="Wingdings"/>
              <a:buChar char=""/>
              <a:tabLst>
                <a:tab pos="354965" algn="l"/>
              </a:tabLst>
            </a:pPr>
            <a:r>
              <a:rPr dirty="0" sz="2000">
                <a:latin typeface="Arial"/>
                <a:cs typeface="Arial"/>
              </a:rPr>
              <a:t>Very</a:t>
            </a:r>
            <a:r>
              <a:rPr dirty="0" sz="2000" spc="5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convenient</a:t>
            </a:r>
            <a:r>
              <a:rPr dirty="0" sz="2000" spc="5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6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have</a:t>
            </a:r>
            <a:r>
              <a:rPr dirty="0" sz="2000" spc="5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detailed</a:t>
            </a:r>
            <a:r>
              <a:rPr dirty="0" sz="2000" spc="6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information,</a:t>
            </a:r>
            <a:r>
              <a:rPr dirty="0" sz="2000" spc="50">
                <a:latin typeface="Arial"/>
                <a:cs typeface="Arial"/>
              </a:rPr>
              <a:t>  </a:t>
            </a:r>
            <a:r>
              <a:rPr dirty="0" sz="2000" spc="-10">
                <a:latin typeface="Arial"/>
                <a:cs typeface="Arial"/>
              </a:rPr>
              <a:t>since </a:t>
            </a:r>
            <a:r>
              <a:rPr dirty="0" sz="2000">
                <a:latin typeface="Arial"/>
                <a:cs typeface="Arial"/>
              </a:rPr>
              <a:t>statistical</a:t>
            </a:r>
            <a:r>
              <a:rPr dirty="0" sz="2000" spc="2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decision</a:t>
            </a:r>
            <a:r>
              <a:rPr dirty="0" sz="2000" spc="2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theory</a:t>
            </a:r>
            <a:r>
              <a:rPr dirty="0" sz="2000" spc="2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allow</a:t>
            </a:r>
            <a:r>
              <a:rPr dirty="0" sz="2000" spc="2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2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explicitly</a:t>
            </a:r>
            <a:r>
              <a:rPr dirty="0" sz="2000" spc="2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define</a:t>
            </a:r>
            <a:r>
              <a:rPr dirty="0" sz="2000" spc="29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the </a:t>
            </a:r>
            <a:r>
              <a:rPr dirty="0" sz="2000">
                <a:latin typeface="Arial"/>
                <a:cs typeface="Arial"/>
              </a:rPr>
              <a:t>optimal</a:t>
            </a:r>
            <a:r>
              <a:rPr dirty="0" sz="2000" spc="21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classifier,</a:t>
            </a:r>
            <a:r>
              <a:rPr dirty="0" sz="2000" spc="21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22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21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sense</a:t>
            </a:r>
            <a:r>
              <a:rPr dirty="0" sz="2000" spc="22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204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minimizing</a:t>
            </a:r>
            <a:r>
              <a:rPr dirty="0" sz="2000" spc="220">
                <a:latin typeface="Arial"/>
                <a:cs typeface="Arial"/>
              </a:rPr>
              <a:t>  </a:t>
            </a:r>
            <a:r>
              <a:rPr dirty="0" sz="2000" spc="-25">
                <a:latin typeface="Arial"/>
                <a:cs typeface="Arial"/>
              </a:rPr>
              <a:t>the </a:t>
            </a:r>
            <a:r>
              <a:rPr dirty="0" sz="2000">
                <a:latin typeface="Arial"/>
                <a:cs typeface="Arial"/>
              </a:rPr>
              <a:t>probability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classification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error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2497" y="277748"/>
            <a:ext cx="47720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FF0000"/>
                </a:solidFill>
              </a:rPr>
              <a:t>Classifier</a:t>
            </a:r>
            <a:r>
              <a:rPr dirty="0" spc="-75">
                <a:solidFill>
                  <a:srgbClr val="FF0000"/>
                </a:solidFill>
              </a:rPr>
              <a:t> </a:t>
            </a:r>
            <a:r>
              <a:rPr dirty="0"/>
              <a:t>and</a:t>
            </a:r>
            <a:r>
              <a:rPr dirty="0" spc="-90"/>
              <a:t> </a:t>
            </a:r>
            <a:r>
              <a:rPr dirty="0" spc="-10"/>
              <a:t>Classification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23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0128" y="1546858"/>
            <a:ext cx="1828800" cy="530199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63880" y="758774"/>
            <a:ext cx="7968615" cy="55060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78635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Pattern</a:t>
            </a:r>
            <a:r>
              <a:rPr dirty="0" sz="2400" spc="-114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Recognition</a:t>
            </a:r>
            <a:r>
              <a:rPr dirty="0" sz="2400" spc="-6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Problem:</a:t>
            </a:r>
            <a:r>
              <a:rPr dirty="0" sz="2400" spc="-9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Supervised</a:t>
            </a:r>
            <a:endParaRPr sz="2400">
              <a:latin typeface="Arial"/>
              <a:cs typeface="Arial"/>
            </a:endParaRPr>
          </a:p>
          <a:p>
            <a:pPr marL="155575" marR="30480">
              <a:lnSpc>
                <a:spcPts val="2630"/>
              </a:lnSpc>
              <a:spcBef>
                <a:spcPts val="1980"/>
              </a:spcBef>
            </a:pP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Scenario</a:t>
            </a:r>
            <a:r>
              <a:rPr dirty="0" sz="2200" spc="-6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2</a:t>
            </a:r>
            <a:r>
              <a:rPr dirty="0" sz="2200" spc="-6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(Supervised):</a:t>
            </a:r>
            <a:r>
              <a:rPr dirty="0" sz="22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Model</a:t>
            </a:r>
            <a:r>
              <a:rPr dirty="0" sz="22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220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dirty="0" sz="2200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known,</a:t>
            </a:r>
            <a:r>
              <a:rPr dirty="0" sz="22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labelled</a:t>
            </a:r>
            <a:r>
              <a:rPr dirty="0" sz="2200" spc="-6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r>
              <a:rPr dirty="0" sz="2200" spc="-6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spc="-25">
                <a:solidFill>
                  <a:srgbClr val="0000FF"/>
                </a:solidFill>
                <a:latin typeface="Arial"/>
                <a:cs typeface="Arial"/>
              </a:rPr>
              <a:t>are </a:t>
            </a:r>
            <a:r>
              <a:rPr dirty="0" sz="2200" spc="-10">
                <a:solidFill>
                  <a:srgbClr val="0000FF"/>
                </a:solidFill>
                <a:latin typeface="Arial"/>
                <a:cs typeface="Arial"/>
              </a:rPr>
              <a:t>available</a:t>
            </a:r>
            <a:endParaRPr sz="2200">
              <a:latin typeface="Arial"/>
              <a:cs typeface="Arial"/>
            </a:endParaRPr>
          </a:p>
          <a:p>
            <a:pPr marL="405765" indent="-342265">
              <a:lnSpc>
                <a:spcPts val="2045"/>
              </a:lnSpc>
              <a:buFont typeface="Wingdings"/>
              <a:buChar char=""/>
              <a:tabLst>
                <a:tab pos="405765" algn="l"/>
              </a:tabLst>
            </a:pPr>
            <a:r>
              <a:rPr dirty="0" sz="2200">
                <a:latin typeface="Arial"/>
                <a:cs typeface="Arial"/>
              </a:rPr>
              <a:t>Do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not</a:t>
            </a:r>
            <a:r>
              <a:rPr dirty="0" sz="2200" spc="-4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have</a:t>
            </a:r>
            <a:r>
              <a:rPr dirty="0" sz="2200" spc="-3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an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exact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description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of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the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problem,</a:t>
            </a:r>
            <a:endParaRPr sz="2200">
              <a:latin typeface="Arial"/>
              <a:cs typeface="Arial"/>
            </a:endParaRPr>
          </a:p>
          <a:p>
            <a:pPr marL="406400">
              <a:lnSpc>
                <a:spcPct val="100000"/>
              </a:lnSpc>
            </a:pPr>
            <a:r>
              <a:rPr dirty="0" sz="2200">
                <a:latin typeface="Arial"/>
                <a:cs typeface="Arial"/>
              </a:rPr>
              <a:t>as</a:t>
            </a:r>
            <a:r>
              <a:rPr dirty="0" sz="2200" spc="-4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in</a:t>
            </a:r>
            <a:r>
              <a:rPr dirty="0" sz="2200" spc="-3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Scenario</a:t>
            </a:r>
            <a:r>
              <a:rPr dirty="0" sz="2200" spc="-35">
                <a:latin typeface="Arial"/>
                <a:cs typeface="Arial"/>
              </a:rPr>
              <a:t> </a:t>
            </a:r>
            <a:r>
              <a:rPr dirty="0" sz="2200" spc="-50">
                <a:latin typeface="Arial"/>
                <a:cs typeface="Arial"/>
              </a:rPr>
              <a:t>1</a:t>
            </a:r>
            <a:endParaRPr sz="2200">
              <a:latin typeface="Arial"/>
              <a:cs typeface="Arial"/>
            </a:endParaRPr>
          </a:p>
          <a:p>
            <a:pPr marL="405765" indent="-342265">
              <a:lnSpc>
                <a:spcPts val="2635"/>
              </a:lnSpc>
              <a:buFont typeface="Wingdings"/>
              <a:buChar char=""/>
              <a:tabLst>
                <a:tab pos="405765" algn="l"/>
              </a:tabLst>
            </a:pPr>
            <a:r>
              <a:rPr dirty="0" sz="2200">
                <a:latin typeface="Arial"/>
                <a:cs typeface="Arial"/>
              </a:rPr>
              <a:t>Given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labelled</a:t>
            </a:r>
            <a:r>
              <a:rPr dirty="0" sz="2200" spc="-6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data,</a:t>
            </a:r>
            <a:r>
              <a:rPr dirty="0" sz="2200" spc="-6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meaning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data</a:t>
            </a:r>
            <a:r>
              <a:rPr dirty="0" sz="2200" spc="-6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pairs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of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the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 spc="-20">
                <a:latin typeface="Arial"/>
                <a:cs typeface="Arial"/>
              </a:rPr>
              <a:t>form</a:t>
            </a:r>
            <a:endParaRPr sz="2200">
              <a:latin typeface="Arial"/>
              <a:cs typeface="Arial"/>
            </a:endParaRPr>
          </a:p>
          <a:p>
            <a:pPr marL="140970">
              <a:lnSpc>
                <a:spcPts val="2635"/>
              </a:lnSpc>
            </a:pP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{</a:t>
            </a:r>
            <a:r>
              <a:rPr dirty="0" sz="2200" i="1">
                <a:solidFill>
                  <a:srgbClr val="0000FF"/>
                </a:solidFill>
                <a:latin typeface="Arial"/>
                <a:cs typeface="Arial"/>
              </a:rPr>
              <a:t>y</a:t>
            </a:r>
            <a:r>
              <a:rPr dirty="0" baseline="-21072" sz="2175" i="1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dirty="0" sz="2200" i="1">
                <a:solidFill>
                  <a:srgbClr val="0000FF"/>
                </a:solidFill>
                <a:latin typeface="Arial"/>
                <a:cs typeface="Arial"/>
              </a:rPr>
              <a:t>;</a:t>
            </a:r>
            <a:r>
              <a:rPr dirty="0" sz="2200" spc="-45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i="1">
                <a:solidFill>
                  <a:srgbClr val="0000FF"/>
                </a:solidFill>
                <a:latin typeface="Arial"/>
                <a:cs typeface="Arial"/>
              </a:rPr>
              <a:t>C</a:t>
            </a:r>
            <a:r>
              <a:rPr dirty="0" baseline="-21072" sz="2175" i="1">
                <a:solidFill>
                  <a:srgbClr val="0000FF"/>
                </a:solidFill>
                <a:latin typeface="Arial"/>
                <a:cs typeface="Arial"/>
              </a:rPr>
              <a:t>κ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}</a:t>
            </a:r>
            <a:r>
              <a:rPr dirty="0" sz="22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0000FF"/>
                </a:solidFill>
                <a:latin typeface="Arial"/>
                <a:cs typeface="Arial"/>
              </a:rPr>
              <a:t>-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&gt;</a:t>
            </a:r>
            <a:r>
              <a:rPr dirty="0" sz="2200" spc="-7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22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i="1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th</a:t>
            </a:r>
            <a:r>
              <a:rPr dirty="0" sz="22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measurement</a:t>
            </a:r>
            <a:r>
              <a:rPr dirty="0" sz="22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vector</a:t>
            </a:r>
            <a:r>
              <a:rPr dirty="0" sz="22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i="1">
                <a:solidFill>
                  <a:srgbClr val="0000FF"/>
                </a:solidFill>
                <a:latin typeface="Arial"/>
                <a:cs typeface="Arial"/>
              </a:rPr>
              <a:t>y</a:t>
            </a:r>
            <a:r>
              <a:rPr dirty="0" baseline="-21072" sz="2175" i="1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dirty="0" baseline="-21072" sz="2175" spc="232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22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in</a:t>
            </a:r>
            <a:r>
              <a:rPr dirty="0" sz="22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class</a:t>
            </a:r>
            <a:r>
              <a:rPr dirty="0" sz="22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spc="-35" i="1">
                <a:solidFill>
                  <a:srgbClr val="0000FF"/>
                </a:solidFill>
                <a:latin typeface="Arial"/>
                <a:cs typeface="Arial"/>
              </a:rPr>
              <a:t>C</a:t>
            </a:r>
            <a:r>
              <a:rPr dirty="0" baseline="-21072" sz="2175" spc="-52" i="1">
                <a:solidFill>
                  <a:srgbClr val="0000FF"/>
                </a:solidFill>
                <a:latin typeface="Arial"/>
                <a:cs typeface="Arial"/>
              </a:rPr>
              <a:t>κ</a:t>
            </a:r>
            <a:endParaRPr baseline="-21072" sz="2175">
              <a:latin typeface="Arial"/>
              <a:cs typeface="Arial"/>
            </a:endParaRPr>
          </a:p>
          <a:p>
            <a:pPr algn="just" marL="406400" marR="1203960" indent="-342900">
              <a:lnSpc>
                <a:spcPct val="100000"/>
              </a:lnSpc>
              <a:spcBef>
                <a:spcPts val="1964"/>
              </a:spcBef>
              <a:buFont typeface="Wingdings"/>
              <a:buChar char=""/>
              <a:tabLst>
                <a:tab pos="406400" algn="l"/>
              </a:tabLst>
            </a:pP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Labelled</a:t>
            </a:r>
            <a:r>
              <a:rPr dirty="0" sz="2200" spc="35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r>
              <a:rPr dirty="0" sz="2200" spc="34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do</a:t>
            </a:r>
            <a:r>
              <a:rPr dirty="0" sz="2200" spc="34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not</a:t>
            </a:r>
            <a:r>
              <a:rPr dirty="0" sz="2200" spc="34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just</a:t>
            </a:r>
            <a:r>
              <a:rPr dirty="0" sz="2200" spc="34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200" i="1">
                <a:solidFill>
                  <a:srgbClr val="0000FF"/>
                </a:solidFill>
                <a:latin typeface="Arial"/>
                <a:cs typeface="Arial"/>
              </a:rPr>
              <a:t>magically</a:t>
            </a:r>
            <a:r>
              <a:rPr dirty="0" sz="2200" spc="350" i="1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200" spc="-10">
                <a:solidFill>
                  <a:srgbClr val="0000FF"/>
                </a:solidFill>
                <a:latin typeface="Arial"/>
                <a:cs typeface="Arial"/>
              </a:rPr>
              <a:t>appear</a:t>
            </a:r>
            <a:r>
              <a:rPr dirty="0" sz="2200" spc="-10">
                <a:latin typeface="Arial"/>
                <a:cs typeface="Arial"/>
              </a:rPr>
              <a:t>;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labelled</a:t>
            </a:r>
            <a:r>
              <a:rPr dirty="0" sz="2200" spc="26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or</a:t>
            </a:r>
            <a:r>
              <a:rPr dirty="0" sz="2200" spc="254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tagged</a:t>
            </a:r>
            <a:r>
              <a:rPr dirty="0" sz="2200" spc="26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by</a:t>
            </a:r>
            <a:r>
              <a:rPr dirty="0" sz="2200" spc="2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dirty="0" sz="2200" spc="27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human</a:t>
            </a:r>
            <a:r>
              <a:rPr dirty="0" sz="2200" spc="254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observer</a:t>
            </a:r>
            <a:r>
              <a:rPr dirty="0" sz="2200">
                <a:latin typeface="Arial"/>
                <a:cs typeface="Arial"/>
              </a:rPr>
              <a:t>,</a:t>
            </a:r>
            <a:r>
              <a:rPr dirty="0" sz="2200" spc="254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so</a:t>
            </a:r>
            <a:r>
              <a:rPr dirty="0" sz="2200" spc="260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refer </a:t>
            </a:r>
            <a:r>
              <a:rPr dirty="0" sz="2200">
                <a:latin typeface="Arial"/>
                <a:cs typeface="Arial"/>
              </a:rPr>
              <a:t>scenario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as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 spc="-10" i="1">
                <a:solidFill>
                  <a:srgbClr val="0000FF"/>
                </a:solidFill>
                <a:latin typeface="Arial"/>
                <a:cs typeface="Arial"/>
              </a:rPr>
              <a:t>supervised</a:t>
            </a:r>
            <a:endParaRPr sz="2200">
              <a:latin typeface="Arial"/>
              <a:cs typeface="Arial"/>
            </a:endParaRPr>
          </a:p>
          <a:p>
            <a:pPr algn="just" marL="406400" marR="1203325" indent="-342900">
              <a:lnSpc>
                <a:spcPct val="100000"/>
              </a:lnSpc>
              <a:spcBef>
                <a:spcPts val="5"/>
              </a:spcBef>
              <a:buFont typeface="Wingdings"/>
              <a:buChar char=""/>
              <a:tabLst>
                <a:tab pos="406400" algn="l"/>
              </a:tabLst>
            </a:pP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Exceptionally</a:t>
            </a:r>
            <a:r>
              <a:rPr dirty="0" sz="2200" spc="6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expensive</a:t>
            </a:r>
            <a:r>
              <a:rPr dirty="0" sz="2200" spc="6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or</a:t>
            </a:r>
            <a:r>
              <a:rPr dirty="0" sz="2200" spc="60">
                <a:latin typeface="Arial"/>
                <a:cs typeface="Arial"/>
              </a:rPr>
              <a:t>  </a:t>
            </a:r>
            <a:r>
              <a:rPr dirty="0" sz="2200" spc="-10">
                <a:latin typeface="Arial"/>
                <a:cs typeface="Arial"/>
              </a:rPr>
              <a:t>labour-</a:t>
            </a:r>
            <a:r>
              <a:rPr dirty="0" sz="2200">
                <a:latin typeface="Arial"/>
                <a:cs typeface="Arial"/>
              </a:rPr>
              <a:t>intensive</a:t>
            </a:r>
            <a:r>
              <a:rPr dirty="0" sz="2200" spc="65">
                <a:latin typeface="Arial"/>
                <a:cs typeface="Arial"/>
              </a:rPr>
              <a:t>  </a:t>
            </a:r>
            <a:r>
              <a:rPr dirty="0" sz="2200" spc="-20">
                <a:latin typeface="Arial"/>
                <a:cs typeface="Arial"/>
              </a:rPr>
              <a:t>with </a:t>
            </a:r>
            <a:r>
              <a:rPr dirty="0" sz="2200">
                <a:latin typeface="Arial"/>
                <a:cs typeface="Arial"/>
              </a:rPr>
              <a:t>larger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datasets.</a:t>
            </a:r>
            <a:endParaRPr sz="2200">
              <a:latin typeface="Arial"/>
              <a:cs typeface="Arial"/>
            </a:endParaRPr>
          </a:p>
          <a:p>
            <a:pPr algn="just" marL="406400" marR="1203960" indent="-342900">
              <a:lnSpc>
                <a:spcPct val="99800"/>
              </a:lnSpc>
              <a:spcBef>
                <a:spcPts val="5"/>
              </a:spcBef>
              <a:buFont typeface="Wingdings"/>
              <a:buChar char=""/>
              <a:tabLst>
                <a:tab pos="406400" algn="l"/>
              </a:tabLst>
            </a:pPr>
            <a:r>
              <a:rPr dirty="0" sz="2200">
                <a:latin typeface="Arial"/>
                <a:cs typeface="Arial"/>
              </a:rPr>
              <a:t>May</a:t>
            </a:r>
            <a:r>
              <a:rPr dirty="0" sz="2200" spc="95">
                <a:latin typeface="Arial"/>
                <a:cs typeface="Arial"/>
              </a:rPr>
              <a:t> 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derive</a:t>
            </a:r>
            <a:r>
              <a:rPr dirty="0" sz="2200" spc="11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dirty="0" sz="2200" spc="10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classifier</a:t>
            </a:r>
            <a:r>
              <a:rPr dirty="0" sz="2200" spc="10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directly</a:t>
            </a:r>
            <a:r>
              <a:rPr dirty="0" sz="2200" spc="10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from</a:t>
            </a:r>
            <a:r>
              <a:rPr dirty="0" sz="2200" spc="100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the</a:t>
            </a:r>
            <a:r>
              <a:rPr dirty="0" sz="2200" spc="110">
                <a:latin typeface="Arial"/>
                <a:cs typeface="Arial"/>
              </a:rPr>
              <a:t>  </a:t>
            </a:r>
            <a:r>
              <a:rPr dirty="0" sz="2200" spc="-10">
                <a:latin typeface="Arial"/>
                <a:cs typeface="Arial"/>
              </a:rPr>
              <a:t>given </a:t>
            </a:r>
            <a:r>
              <a:rPr dirty="0" sz="2200">
                <a:latin typeface="Arial"/>
                <a:cs typeface="Arial"/>
              </a:rPr>
              <a:t>labelled</a:t>
            </a:r>
            <a:r>
              <a:rPr dirty="0" sz="2200" spc="17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or</a:t>
            </a:r>
            <a:r>
              <a:rPr dirty="0" sz="2200" spc="160"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learn</a:t>
            </a:r>
            <a:r>
              <a:rPr dirty="0" sz="2200" spc="17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an</a:t>
            </a:r>
            <a:r>
              <a:rPr dirty="0" sz="2200" spc="17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empirical</a:t>
            </a:r>
            <a:r>
              <a:rPr dirty="0" sz="2200" spc="18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probability</a:t>
            </a:r>
            <a:r>
              <a:rPr dirty="0" sz="2200" spc="17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model</a:t>
            </a:r>
            <a:r>
              <a:rPr dirty="0" sz="2200" spc="18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spc="-25">
                <a:latin typeface="Arial"/>
                <a:cs typeface="Arial"/>
              </a:rPr>
              <a:t>as </a:t>
            </a:r>
            <a:r>
              <a:rPr dirty="0" sz="2200">
                <a:latin typeface="Arial"/>
                <a:cs typeface="Arial"/>
              </a:rPr>
              <a:t>of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Scenario</a:t>
            </a:r>
            <a:r>
              <a:rPr dirty="0" sz="2200" spc="-50">
                <a:latin typeface="Arial"/>
                <a:cs typeface="Arial"/>
              </a:rPr>
              <a:t> 1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2497" y="277748"/>
            <a:ext cx="47720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FF0000"/>
                </a:solidFill>
              </a:rPr>
              <a:t>Classifier</a:t>
            </a:r>
            <a:r>
              <a:rPr dirty="0" spc="-75">
                <a:solidFill>
                  <a:srgbClr val="FF0000"/>
                </a:solidFill>
              </a:rPr>
              <a:t> </a:t>
            </a:r>
            <a:r>
              <a:rPr dirty="0"/>
              <a:t>and</a:t>
            </a:r>
            <a:r>
              <a:rPr dirty="0" spc="-90"/>
              <a:t> </a:t>
            </a:r>
            <a:r>
              <a:rPr dirty="0" spc="-10"/>
              <a:t>Classification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24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64084" y="758774"/>
            <a:ext cx="7781925" cy="5137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8049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Pattern</a:t>
            </a:r>
            <a:r>
              <a:rPr dirty="0" sz="2400" spc="-1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Recognition</a:t>
            </a:r>
            <a:r>
              <a:rPr dirty="0" sz="2400" spc="-6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Problem:</a:t>
            </a:r>
            <a:r>
              <a:rPr dirty="0" sz="2400" spc="-9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Semi-Supervised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15"/>
              </a:spcBef>
            </a:pPr>
            <a:endParaRPr sz="2400">
              <a:latin typeface="Arial"/>
              <a:cs typeface="Arial"/>
            </a:endParaRPr>
          </a:p>
          <a:p>
            <a:pPr marL="155575">
              <a:lnSpc>
                <a:spcPts val="2635"/>
              </a:lnSpc>
            </a:pP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Scenario</a:t>
            </a:r>
            <a:r>
              <a:rPr dirty="0" sz="2200" spc="30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3</a:t>
            </a:r>
            <a:r>
              <a:rPr dirty="0" sz="2200" spc="3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spc="-20">
                <a:solidFill>
                  <a:srgbClr val="0000FF"/>
                </a:solidFill>
                <a:latin typeface="Arial"/>
                <a:cs typeface="Arial"/>
              </a:rPr>
              <a:t>(Semi-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Supervised):</a:t>
            </a:r>
            <a:r>
              <a:rPr dirty="0" sz="2200" spc="3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Model</a:t>
            </a:r>
            <a:r>
              <a:rPr dirty="0" sz="2200" spc="3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2200" spc="3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dirty="0" sz="2200" spc="29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0000FF"/>
                </a:solidFill>
                <a:latin typeface="Arial"/>
                <a:cs typeface="Arial"/>
              </a:rPr>
              <a:t>known,</a:t>
            </a:r>
            <a:endParaRPr sz="2200">
              <a:latin typeface="Arial"/>
              <a:cs typeface="Arial"/>
            </a:endParaRPr>
          </a:p>
          <a:p>
            <a:pPr marL="155575">
              <a:lnSpc>
                <a:spcPts val="2635"/>
              </a:lnSpc>
            </a:pPr>
            <a:r>
              <a:rPr dirty="0" sz="2200">
                <a:solidFill>
                  <a:srgbClr val="FF0000"/>
                </a:solidFill>
                <a:latin typeface="Arial"/>
                <a:cs typeface="Arial"/>
              </a:rPr>
              <a:t>some</a:t>
            </a:r>
            <a:r>
              <a:rPr dirty="0" sz="2200" spc="-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FF0000"/>
                </a:solidFill>
                <a:latin typeface="Arial"/>
                <a:cs typeface="Arial"/>
              </a:rPr>
              <a:t>are</a:t>
            </a:r>
            <a:r>
              <a:rPr dirty="0" sz="2200" spc="-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FF0000"/>
                </a:solidFill>
                <a:latin typeface="Arial"/>
                <a:cs typeface="Arial"/>
              </a:rPr>
              <a:t>labelled</a:t>
            </a:r>
            <a:r>
              <a:rPr dirty="0" sz="2200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FF0000"/>
                </a:solidFill>
                <a:latin typeface="Arial"/>
                <a:cs typeface="Arial"/>
              </a:rPr>
              <a:t>data,</a:t>
            </a:r>
            <a:r>
              <a:rPr dirty="0" sz="2200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FF0000"/>
                </a:solidFill>
                <a:latin typeface="Arial"/>
                <a:cs typeface="Arial"/>
              </a:rPr>
              <a:t>some</a:t>
            </a:r>
            <a:r>
              <a:rPr dirty="0" sz="2200" spc="-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FF0000"/>
                </a:solidFill>
                <a:latin typeface="Arial"/>
                <a:cs typeface="Arial"/>
              </a:rPr>
              <a:t>are</a:t>
            </a:r>
            <a:r>
              <a:rPr dirty="0" sz="2200" spc="-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200" spc="-25">
                <a:solidFill>
                  <a:srgbClr val="FF0000"/>
                </a:solidFill>
                <a:latin typeface="Arial"/>
                <a:cs typeface="Arial"/>
              </a:rPr>
              <a:t>not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2200">
              <a:latin typeface="Arial"/>
              <a:cs typeface="Arial"/>
            </a:endParaRPr>
          </a:p>
          <a:p>
            <a:pPr algn="just" marL="355600" marR="1140460" indent="-342900">
              <a:lnSpc>
                <a:spcPct val="100000"/>
              </a:lnSpc>
              <a:buFont typeface="Wingdings"/>
              <a:buChar char=""/>
              <a:tabLst>
                <a:tab pos="355600" algn="l"/>
              </a:tabLst>
            </a:pPr>
            <a:r>
              <a:rPr dirty="0" sz="2200">
                <a:latin typeface="Arial"/>
                <a:cs typeface="Arial"/>
              </a:rPr>
              <a:t>Labelled</a:t>
            </a:r>
            <a:r>
              <a:rPr dirty="0" sz="2200" spc="7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data</a:t>
            </a:r>
            <a:r>
              <a:rPr dirty="0" sz="2200" spc="7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can</a:t>
            </a:r>
            <a:r>
              <a:rPr dirty="0" sz="2200" spc="7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be</a:t>
            </a:r>
            <a:r>
              <a:rPr dirty="0" sz="2200" spc="8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expensive,</a:t>
            </a:r>
            <a:r>
              <a:rPr dirty="0" sz="2200" spc="7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requiring</a:t>
            </a:r>
            <a:r>
              <a:rPr dirty="0" sz="2200" spc="85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manual </a:t>
            </a:r>
            <a:r>
              <a:rPr dirty="0" sz="2200">
                <a:latin typeface="Arial"/>
                <a:cs typeface="Arial"/>
              </a:rPr>
              <a:t>labelling.</a:t>
            </a:r>
            <a:r>
              <a:rPr dirty="0" sz="2200" spc="16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</a:t>
            </a:r>
            <a:r>
              <a:rPr dirty="0" sz="2200" spc="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huge</a:t>
            </a:r>
            <a:r>
              <a:rPr dirty="0" sz="2200" spc="18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data</a:t>
            </a:r>
            <a:r>
              <a:rPr dirty="0" sz="2200" spc="18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be</a:t>
            </a:r>
            <a:r>
              <a:rPr dirty="0" sz="2200" spc="18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unlabeled</a:t>
            </a:r>
            <a:r>
              <a:rPr dirty="0" sz="2200" spc="18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and</a:t>
            </a:r>
            <a:r>
              <a:rPr dirty="0" sz="2200" spc="180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Scenario </a:t>
            </a:r>
            <a:r>
              <a:rPr dirty="0" sz="2200">
                <a:latin typeface="Arial"/>
                <a:cs typeface="Arial"/>
              </a:rPr>
              <a:t>2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ignores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all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unlabeled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data.</a:t>
            </a:r>
            <a:endParaRPr sz="2200">
              <a:latin typeface="Arial"/>
              <a:cs typeface="Arial"/>
            </a:endParaRPr>
          </a:p>
          <a:p>
            <a:pPr algn="just" marL="354965" indent="-342265">
              <a:lnSpc>
                <a:spcPct val="100000"/>
              </a:lnSpc>
              <a:buFont typeface="Wingdings"/>
              <a:buChar char=""/>
              <a:tabLst>
                <a:tab pos="354965" algn="l"/>
              </a:tabLst>
            </a:pP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Problem</a:t>
            </a:r>
            <a:r>
              <a:rPr dirty="0" sz="2200" spc="1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refers</a:t>
            </a:r>
            <a:r>
              <a:rPr dirty="0" sz="2200" spc="1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to</a:t>
            </a:r>
            <a:r>
              <a:rPr dirty="0" sz="2200" spc="1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as</a:t>
            </a:r>
            <a:r>
              <a:rPr dirty="0" sz="2200" spc="1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spc="-20">
                <a:solidFill>
                  <a:srgbClr val="0000FF"/>
                </a:solidFill>
                <a:latin typeface="Arial"/>
                <a:cs typeface="Arial"/>
              </a:rPr>
              <a:t>semi-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supervised</a:t>
            </a:r>
            <a:r>
              <a:rPr dirty="0" sz="2200" spc="1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when</a:t>
            </a:r>
            <a:r>
              <a:rPr dirty="0" sz="2200" spc="1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spc="-20">
                <a:solidFill>
                  <a:srgbClr val="0000FF"/>
                </a:solidFill>
                <a:latin typeface="Arial"/>
                <a:cs typeface="Arial"/>
              </a:rPr>
              <a:t>some</a:t>
            </a:r>
            <a:endParaRPr sz="2200">
              <a:latin typeface="Arial"/>
              <a:cs typeface="Arial"/>
            </a:endParaRPr>
          </a:p>
          <a:p>
            <a:pPr algn="just" marL="355600">
              <a:lnSpc>
                <a:spcPct val="100000"/>
              </a:lnSpc>
              <a:spcBef>
                <a:spcPts val="5"/>
              </a:spcBef>
            </a:pP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degree</a:t>
            </a:r>
            <a:r>
              <a:rPr dirty="0" sz="22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22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human</a:t>
            </a:r>
            <a:r>
              <a:rPr dirty="0" sz="22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input</a:t>
            </a:r>
            <a:r>
              <a:rPr dirty="0" sz="22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2200" spc="-6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0000FF"/>
                </a:solidFill>
                <a:latin typeface="Arial"/>
                <a:cs typeface="Arial"/>
              </a:rPr>
              <a:t>required</a:t>
            </a:r>
            <a:endParaRPr sz="2200">
              <a:latin typeface="Arial"/>
              <a:cs typeface="Arial"/>
            </a:endParaRPr>
          </a:p>
          <a:p>
            <a:pPr algn="just" marL="355600" marR="1139190" indent="-342900">
              <a:lnSpc>
                <a:spcPct val="100000"/>
              </a:lnSpc>
              <a:buFont typeface="Wingdings"/>
              <a:buChar char=""/>
              <a:tabLst>
                <a:tab pos="355600" algn="l"/>
              </a:tabLst>
            </a:pPr>
            <a:r>
              <a:rPr dirty="0" sz="2200">
                <a:latin typeface="Arial"/>
                <a:cs typeface="Arial"/>
              </a:rPr>
              <a:t>In</a:t>
            </a:r>
            <a:r>
              <a:rPr dirty="0" sz="2200" spc="350">
                <a:latin typeface="Arial"/>
                <a:cs typeface="Arial"/>
              </a:rPr>
              <a:t> </a:t>
            </a:r>
            <a:r>
              <a:rPr dirty="0" sz="2200" spc="-20">
                <a:solidFill>
                  <a:srgbClr val="0000FF"/>
                </a:solidFill>
                <a:latin typeface="Arial"/>
                <a:cs typeface="Arial"/>
              </a:rPr>
              <a:t>semi-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supervised</a:t>
            </a:r>
            <a:r>
              <a:rPr dirty="0" sz="2200" spc="36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case,</a:t>
            </a:r>
            <a:r>
              <a:rPr dirty="0" sz="2200" spc="3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</a:t>
            </a:r>
            <a:r>
              <a:rPr dirty="0" sz="2200" spc="3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small</a:t>
            </a:r>
            <a:r>
              <a:rPr dirty="0" sz="2200" spc="3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set</a:t>
            </a:r>
            <a:r>
              <a:rPr dirty="0" sz="2200" spc="3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of</a:t>
            </a:r>
            <a:r>
              <a:rPr dirty="0" sz="2200" spc="345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samples </a:t>
            </a:r>
            <a:r>
              <a:rPr dirty="0" sz="2200">
                <a:latin typeface="Arial"/>
                <a:cs typeface="Arial"/>
              </a:rPr>
              <a:t>have</a:t>
            </a:r>
            <a:r>
              <a:rPr dirty="0" sz="2200" spc="190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been</a:t>
            </a:r>
            <a:r>
              <a:rPr dirty="0" sz="2200" spc="195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manually</a:t>
            </a:r>
            <a:r>
              <a:rPr dirty="0" sz="2200" spc="190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labelled</a:t>
            </a:r>
            <a:r>
              <a:rPr dirty="0" sz="2200" spc="190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for</a:t>
            </a:r>
            <a:r>
              <a:rPr dirty="0" sz="2200" spc="190">
                <a:latin typeface="Arial"/>
                <a:cs typeface="Arial"/>
              </a:rPr>
              <a:t>  </a:t>
            </a:r>
            <a:r>
              <a:rPr dirty="0" sz="2200" spc="-10">
                <a:latin typeface="Arial"/>
                <a:cs typeface="Arial"/>
              </a:rPr>
              <a:t>classification </a:t>
            </a:r>
            <a:r>
              <a:rPr dirty="0" sz="2200">
                <a:latin typeface="Arial"/>
                <a:cs typeface="Arial"/>
              </a:rPr>
              <a:t>(e.g.,</a:t>
            </a:r>
            <a:r>
              <a:rPr dirty="0" sz="2200" spc="22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face</a:t>
            </a:r>
            <a:r>
              <a:rPr dirty="0" sz="2200" spc="229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images</a:t>
            </a:r>
            <a:r>
              <a:rPr dirty="0" sz="2200" spc="229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tagged</a:t>
            </a:r>
            <a:r>
              <a:rPr dirty="0" sz="2200" spc="23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by</a:t>
            </a:r>
            <a:r>
              <a:rPr dirty="0" sz="2200" spc="22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</a:t>
            </a:r>
            <a:r>
              <a:rPr dirty="0" sz="2200" spc="229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human</a:t>
            </a:r>
            <a:r>
              <a:rPr dirty="0" sz="2200" spc="229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observer), </a:t>
            </a:r>
            <a:r>
              <a:rPr dirty="0" sz="2200">
                <a:latin typeface="Arial"/>
                <a:cs typeface="Arial"/>
              </a:rPr>
              <a:t>but</a:t>
            </a:r>
            <a:r>
              <a:rPr dirty="0" sz="2200" spc="70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then</a:t>
            </a:r>
            <a:r>
              <a:rPr dirty="0" sz="2200" spc="70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also</a:t>
            </a:r>
            <a:r>
              <a:rPr dirty="0" sz="2200" spc="75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to</a:t>
            </a:r>
            <a:r>
              <a:rPr dirty="0" sz="2200" spc="70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leverage</a:t>
            </a:r>
            <a:r>
              <a:rPr dirty="0" sz="2200" spc="75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a</a:t>
            </a:r>
            <a:r>
              <a:rPr dirty="0" sz="2200" spc="70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very</a:t>
            </a:r>
            <a:r>
              <a:rPr dirty="0" sz="2200" spc="75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large</a:t>
            </a:r>
            <a:r>
              <a:rPr dirty="0" sz="2200" spc="70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set</a:t>
            </a:r>
            <a:r>
              <a:rPr dirty="0" sz="2200" spc="70">
                <a:latin typeface="Arial"/>
                <a:cs typeface="Arial"/>
              </a:rPr>
              <a:t>  </a:t>
            </a:r>
            <a:r>
              <a:rPr dirty="0" sz="2200" spc="-25">
                <a:latin typeface="Arial"/>
                <a:cs typeface="Arial"/>
              </a:rPr>
              <a:t>of </a:t>
            </a:r>
            <a:r>
              <a:rPr dirty="0" sz="2200">
                <a:latin typeface="Arial"/>
                <a:cs typeface="Arial"/>
              </a:rPr>
              <a:t>unlabeled</a:t>
            </a:r>
            <a:r>
              <a:rPr dirty="0" sz="2200" spc="-105">
                <a:latin typeface="Arial"/>
                <a:cs typeface="Arial"/>
              </a:rPr>
              <a:t> </a:t>
            </a:r>
            <a:r>
              <a:rPr dirty="0" sz="2200" spc="-20">
                <a:latin typeface="Arial"/>
                <a:cs typeface="Arial"/>
              </a:rPr>
              <a:t>data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96683" y="1193291"/>
            <a:ext cx="2061972" cy="5353812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2497" y="277748"/>
            <a:ext cx="47720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FF0000"/>
                </a:solidFill>
              </a:rPr>
              <a:t>Classifier</a:t>
            </a:r>
            <a:r>
              <a:rPr dirty="0" spc="-75">
                <a:solidFill>
                  <a:srgbClr val="FF0000"/>
                </a:solidFill>
              </a:rPr>
              <a:t> </a:t>
            </a:r>
            <a:r>
              <a:rPr dirty="0"/>
              <a:t>and</a:t>
            </a:r>
            <a:r>
              <a:rPr dirty="0" spc="-90"/>
              <a:t> </a:t>
            </a:r>
            <a:r>
              <a:rPr dirty="0" spc="-10"/>
              <a:t>Classification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25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89687" y="758774"/>
            <a:ext cx="7526655" cy="4316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8369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Pattern</a:t>
            </a:r>
            <a:r>
              <a:rPr dirty="0" sz="2400" spc="-114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Recognition</a:t>
            </a:r>
            <a:r>
              <a:rPr dirty="0" sz="2400" spc="-6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Problem:</a:t>
            </a:r>
            <a:r>
              <a:rPr dirty="0" sz="2400" spc="-9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Unsupervised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2400">
              <a:latin typeface="Arial"/>
              <a:cs typeface="Arial"/>
            </a:endParaRPr>
          </a:p>
          <a:p>
            <a:pPr marL="12700" marR="753745">
              <a:lnSpc>
                <a:spcPts val="2390"/>
              </a:lnSpc>
            </a:pP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Scenario</a:t>
            </a:r>
            <a:r>
              <a:rPr dirty="0" sz="2000" spc="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4</a:t>
            </a:r>
            <a:r>
              <a:rPr dirty="0" sz="2000" spc="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(Unsupervised):</a:t>
            </a:r>
            <a:r>
              <a:rPr dirty="0" sz="2000" spc="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Model</a:t>
            </a:r>
            <a:r>
              <a:rPr dirty="0" sz="2000" spc="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2000" spc="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dirty="0" sz="2000" spc="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known,</a:t>
            </a:r>
            <a:r>
              <a:rPr dirty="0" sz="2000" spc="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no</a:t>
            </a:r>
            <a:r>
              <a:rPr dirty="0" sz="2000" spc="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labelled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r>
              <a:rPr dirty="0" sz="20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available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65"/>
              </a:spcBef>
            </a:pPr>
            <a:endParaRPr sz="2000">
              <a:latin typeface="Arial"/>
              <a:cs typeface="Arial"/>
            </a:endParaRPr>
          </a:p>
          <a:p>
            <a:pPr algn="just" marL="419734" marR="818515" indent="-342900">
              <a:lnSpc>
                <a:spcPct val="100000"/>
              </a:lnSpc>
              <a:buFont typeface="Wingdings"/>
              <a:buChar char=""/>
              <a:tabLst>
                <a:tab pos="419734" algn="l"/>
              </a:tabLst>
            </a:pP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Pattern</a:t>
            </a:r>
            <a:r>
              <a:rPr dirty="0" sz="2000" spc="23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measurements</a:t>
            </a:r>
            <a:r>
              <a:rPr dirty="0" sz="2000" spc="23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are</a:t>
            </a:r>
            <a:r>
              <a:rPr dirty="0" sz="2000" spc="24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available,</a:t>
            </a:r>
            <a:r>
              <a:rPr dirty="0" sz="2000" spc="229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however</a:t>
            </a:r>
            <a:r>
              <a:rPr dirty="0" sz="2000" spc="240">
                <a:latin typeface="Arial"/>
                <a:cs typeface="Arial"/>
              </a:rPr>
              <a:t>  </a:t>
            </a:r>
            <a:r>
              <a:rPr dirty="0" sz="2000" spc="-25">
                <a:latin typeface="Arial"/>
                <a:cs typeface="Arial"/>
              </a:rPr>
              <a:t>the </a:t>
            </a:r>
            <a:r>
              <a:rPr dirty="0" sz="2000">
                <a:latin typeface="Arial"/>
                <a:cs typeface="Arial"/>
              </a:rPr>
              <a:t>points</a:t>
            </a:r>
            <a:r>
              <a:rPr dirty="0" sz="2000" spc="2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have</a:t>
            </a:r>
            <a:r>
              <a:rPr dirty="0" sz="2000" spc="25">
                <a:latin typeface="Arial"/>
                <a:cs typeface="Arial"/>
              </a:rPr>
              <a:t> 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no</a:t>
            </a:r>
            <a:r>
              <a:rPr dirty="0" sz="2000" spc="3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associated</a:t>
            </a:r>
            <a:r>
              <a:rPr dirty="0" sz="2000" spc="3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class</a:t>
            </a:r>
            <a:r>
              <a:rPr dirty="0" sz="2000" spc="25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information</a:t>
            </a:r>
            <a:r>
              <a:rPr dirty="0" sz="2000">
                <a:latin typeface="Arial"/>
                <a:cs typeface="Arial"/>
              </a:rPr>
              <a:t>;</a:t>
            </a:r>
            <a:r>
              <a:rPr dirty="0" sz="2000" spc="2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this</a:t>
            </a:r>
            <a:r>
              <a:rPr dirty="0" sz="2000" spc="20">
                <a:latin typeface="Arial"/>
                <a:cs typeface="Arial"/>
              </a:rPr>
              <a:t>  </a:t>
            </a:r>
            <a:r>
              <a:rPr dirty="0" sz="2000" spc="-25">
                <a:latin typeface="Arial"/>
                <a:cs typeface="Arial"/>
              </a:rPr>
              <a:t>is </a:t>
            </a:r>
            <a:r>
              <a:rPr dirty="0" sz="2000">
                <a:latin typeface="Arial"/>
                <a:cs typeface="Arial"/>
              </a:rPr>
              <a:t>known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unsupervised</a:t>
            </a:r>
            <a:r>
              <a:rPr dirty="0" sz="20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problem.</a:t>
            </a:r>
            <a:endParaRPr sz="2000">
              <a:latin typeface="Arial"/>
              <a:cs typeface="Arial"/>
            </a:endParaRPr>
          </a:p>
          <a:p>
            <a:pPr algn="just" marL="419734" marR="816610" indent="-342900">
              <a:lnSpc>
                <a:spcPct val="100000"/>
              </a:lnSpc>
              <a:spcBef>
                <a:spcPts val="600"/>
              </a:spcBef>
              <a:buFont typeface="Wingdings"/>
              <a:buChar char=""/>
              <a:tabLst>
                <a:tab pos="419734" algn="l"/>
              </a:tabLst>
            </a:pP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25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range</a:t>
            </a:r>
            <a:r>
              <a:rPr dirty="0" sz="2000" spc="254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254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problems</a:t>
            </a:r>
            <a:r>
              <a:rPr dirty="0" sz="2000" spc="254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here</a:t>
            </a:r>
            <a:r>
              <a:rPr dirty="0" sz="2000" spc="254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26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still</a:t>
            </a:r>
            <a:r>
              <a:rPr dirty="0" sz="2000" spc="254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very</a:t>
            </a:r>
            <a:r>
              <a:rPr dirty="0" sz="2000" spc="254">
                <a:latin typeface="Arial"/>
                <a:cs typeface="Arial"/>
              </a:rPr>
              <a:t>  </a:t>
            </a:r>
            <a:r>
              <a:rPr dirty="0" sz="2000" spc="-10">
                <a:latin typeface="Arial"/>
                <a:cs typeface="Arial"/>
              </a:rPr>
              <a:t>broad, </a:t>
            </a:r>
            <a:r>
              <a:rPr dirty="0" sz="2000">
                <a:latin typeface="Arial"/>
                <a:cs typeface="Arial"/>
              </a:rPr>
              <a:t>depending</a:t>
            </a:r>
            <a:r>
              <a:rPr dirty="0" sz="2000" spc="10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10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whether</a:t>
            </a:r>
            <a:r>
              <a:rPr dirty="0" sz="2000" spc="11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we</a:t>
            </a:r>
            <a:r>
              <a:rPr dirty="0" sz="2000" spc="11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10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told</a:t>
            </a:r>
            <a:r>
              <a:rPr dirty="0" sz="2000" spc="11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10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number</a:t>
            </a:r>
            <a:r>
              <a:rPr dirty="0" sz="2000" spc="110">
                <a:latin typeface="Arial"/>
                <a:cs typeface="Arial"/>
              </a:rPr>
              <a:t>  </a:t>
            </a:r>
            <a:r>
              <a:rPr dirty="0" sz="2000" spc="-25">
                <a:latin typeface="Arial"/>
                <a:cs typeface="Arial"/>
              </a:rPr>
              <a:t>of </a:t>
            </a:r>
            <a:r>
              <a:rPr dirty="0" sz="2000">
                <a:latin typeface="Arial"/>
                <a:cs typeface="Arial"/>
              </a:rPr>
              <a:t>classes,</a:t>
            </a:r>
            <a:r>
              <a:rPr dirty="0" sz="2000" spc="2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2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their</a:t>
            </a:r>
            <a:r>
              <a:rPr dirty="0" sz="2000" spc="2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typical</a:t>
            </a:r>
            <a:r>
              <a:rPr dirty="0" sz="2000" spc="2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size</a:t>
            </a:r>
            <a:r>
              <a:rPr dirty="0" sz="2000" spc="2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2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separation,</a:t>
            </a:r>
            <a:r>
              <a:rPr dirty="0" sz="2000" spc="2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24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perhaps </a:t>
            </a:r>
            <a:r>
              <a:rPr dirty="0" sz="2000">
                <a:latin typeface="Arial"/>
                <a:cs typeface="Arial"/>
              </a:rPr>
              <a:t>nothing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at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all.</a:t>
            </a:r>
            <a:endParaRPr sz="2000">
              <a:latin typeface="Arial"/>
              <a:cs typeface="Arial"/>
            </a:endParaRPr>
          </a:p>
          <a:p>
            <a:pPr algn="just" marL="419100" indent="-342265">
              <a:lnSpc>
                <a:spcPct val="100000"/>
              </a:lnSpc>
              <a:spcBef>
                <a:spcPts val="595"/>
              </a:spcBef>
              <a:buFont typeface="Wingdings"/>
              <a:buChar char=""/>
              <a:tabLst>
                <a:tab pos="419100" algn="l"/>
              </a:tabLst>
            </a:pP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Clustering</a:t>
            </a:r>
            <a:r>
              <a:rPr dirty="0" sz="20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problems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Unsupervised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category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10400" y="1353310"/>
            <a:ext cx="1958340" cy="5428488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2621" y="250062"/>
            <a:ext cx="656463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00FF"/>
                </a:solidFill>
              </a:rPr>
              <a:t>PR</a:t>
            </a:r>
            <a:r>
              <a:rPr dirty="0" spc="-105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Case</a:t>
            </a:r>
            <a:r>
              <a:rPr dirty="0" spc="-95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Study:</a:t>
            </a:r>
            <a:r>
              <a:rPr dirty="0" spc="-60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Biometric</a:t>
            </a:r>
            <a:r>
              <a:rPr dirty="0" spc="-85">
                <a:solidFill>
                  <a:srgbClr val="0000FF"/>
                </a:solidFill>
              </a:rPr>
              <a:t> </a:t>
            </a:r>
            <a:r>
              <a:rPr dirty="0" spc="-10">
                <a:solidFill>
                  <a:srgbClr val="0000FF"/>
                </a:solidFill>
              </a:rPr>
              <a:t>Recognition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26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54939" y="2887218"/>
            <a:ext cx="121412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Biometrics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4939" y="3193541"/>
            <a:ext cx="4055110" cy="2220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299085" algn="l"/>
              </a:tabLst>
            </a:pPr>
            <a:r>
              <a:rPr dirty="0" sz="1800" spc="-20">
                <a:latin typeface="Arial"/>
                <a:cs typeface="Arial"/>
              </a:rPr>
              <a:t>Face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"/>
              <a:tabLst>
                <a:tab pos="299085" algn="l"/>
              </a:tabLst>
            </a:pPr>
            <a:r>
              <a:rPr dirty="0" sz="1800" spc="-10">
                <a:latin typeface="Arial"/>
                <a:cs typeface="Arial"/>
              </a:rPr>
              <a:t>Fingerprint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"/>
              <a:tabLst>
                <a:tab pos="299085" algn="l"/>
              </a:tabLst>
            </a:pPr>
            <a:r>
              <a:rPr dirty="0" sz="1800">
                <a:latin typeface="Arial"/>
                <a:cs typeface="Arial"/>
              </a:rPr>
              <a:t>Iris</a:t>
            </a:r>
            <a:r>
              <a:rPr dirty="0" sz="1800" spc="3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(the</a:t>
            </a:r>
            <a:r>
              <a:rPr dirty="0" sz="1800" spc="3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colored</a:t>
            </a:r>
            <a:r>
              <a:rPr dirty="0" sz="1800" spc="3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region</a:t>
            </a:r>
            <a:r>
              <a:rPr dirty="0" sz="1800" spc="3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3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your</a:t>
            </a:r>
            <a:r>
              <a:rPr dirty="0" sz="1800" spc="36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eye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around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pupil)</a:t>
            </a:r>
            <a:endParaRPr sz="1800">
              <a:latin typeface="Arial"/>
              <a:cs typeface="Arial"/>
            </a:endParaRPr>
          </a:p>
          <a:p>
            <a:pPr marL="299085" marR="5080" indent="-287020">
              <a:lnSpc>
                <a:spcPct val="100000"/>
              </a:lnSpc>
              <a:buFont typeface="Wingdings"/>
              <a:buChar char=""/>
              <a:tabLst>
                <a:tab pos="299085" algn="l"/>
              </a:tabLst>
            </a:pPr>
            <a:r>
              <a:rPr dirty="0" sz="1800">
                <a:latin typeface="Arial"/>
                <a:cs typeface="Arial"/>
              </a:rPr>
              <a:t>Retina</a:t>
            </a:r>
            <a:r>
              <a:rPr dirty="0" sz="1800" spc="1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(the</a:t>
            </a:r>
            <a:r>
              <a:rPr dirty="0" sz="1800" spc="1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pattern</a:t>
            </a:r>
            <a:r>
              <a:rPr dirty="0" sz="1800" spc="1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1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arteries</a:t>
            </a:r>
            <a:r>
              <a:rPr dirty="0" sz="1800" spc="1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17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the </a:t>
            </a:r>
            <a:r>
              <a:rPr dirty="0" sz="1800">
                <a:latin typeface="Arial"/>
                <a:cs typeface="Arial"/>
              </a:rPr>
              <a:t>back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your </a:t>
            </a:r>
            <a:r>
              <a:rPr dirty="0" sz="1800" spc="-20">
                <a:latin typeface="Arial"/>
                <a:cs typeface="Arial"/>
              </a:rPr>
              <a:t>eye)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"/>
              <a:tabLst>
                <a:tab pos="299085" algn="l"/>
              </a:tabLst>
            </a:pPr>
            <a:r>
              <a:rPr dirty="0" sz="1800">
                <a:latin typeface="Arial"/>
                <a:cs typeface="Arial"/>
              </a:rPr>
              <a:t>Veins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(vein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structure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hand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arm)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"/>
              <a:tabLst>
                <a:tab pos="299085" algn="l"/>
              </a:tabLst>
            </a:pPr>
            <a:r>
              <a:rPr dirty="0" sz="1800" spc="-25">
                <a:latin typeface="Arial"/>
                <a:cs typeface="Arial"/>
              </a:rPr>
              <a:t>DNA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0036" y="762000"/>
            <a:ext cx="7043927" cy="2106167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4668139" y="3043808"/>
            <a:ext cx="3637915" cy="6356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2564765" algn="l"/>
              </a:tabLst>
            </a:pP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Basic</a:t>
            </a:r>
            <a:r>
              <a:rPr dirty="0" sz="20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Components</a:t>
            </a:r>
            <a:r>
              <a:rPr dirty="0" sz="2000" spc="-6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Biometric Recognition: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668139" y="3598116"/>
            <a:ext cx="2559050" cy="1397000"/>
          </a:xfrm>
          <a:prstGeom prst="rect">
            <a:avLst/>
          </a:prstGeom>
        </p:spPr>
        <p:txBody>
          <a:bodyPr wrap="square" lIns="0" tIns="164465" rIns="0" bIns="0" rtlCol="0" vert="horz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295"/>
              </a:spcBef>
              <a:buAutoNum type="arabicPeriod"/>
              <a:tabLst>
                <a:tab pos="469265" algn="l"/>
              </a:tabLst>
            </a:pP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r>
              <a:rPr dirty="0" sz="2000" spc="-10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Acquisition</a:t>
            </a:r>
            <a:endParaRPr sz="20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469265" algn="l"/>
              </a:tabLst>
            </a:pP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Feature</a:t>
            </a:r>
            <a:r>
              <a:rPr dirty="0" sz="20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Extraction</a:t>
            </a:r>
            <a:endParaRPr sz="20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469265" algn="l"/>
              </a:tabLst>
            </a:pP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Classification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60983" y="5370982"/>
            <a:ext cx="7714615" cy="13442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68275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classifier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returns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member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class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set</a:t>
            </a:r>
            <a:endParaRPr sz="2000">
              <a:latin typeface="Arial"/>
              <a:cs typeface="Arial"/>
            </a:endParaRPr>
          </a:p>
          <a:p>
            <a:pPr marL="1083310">
              <a:lnSpc>
                <a:spcPct val="100000"/>
              </a:lnSpc>
            </a:pPr>
            <a:r>
              <a:rPr dirty="0" sz="2000" i="1">
                <a:latin typeface="Arial"/>
                <a:cs typeface="Arial"/>
              </a:rPr>
              <a:t>C </a:t>
            </a:r>
            <a:r>
              <a:rPr dirty="0" sz="2000">
                <a:latin typeface="Arial"/>
                <a:cs typeface="Arial"/>
              </a:rPr>
              <a:t>=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{NoMatch;</a:t>
            </a:r>
            <a:r>
              <a:rPr dirty="0" sz="2000" spc="-4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Person</a:t>
            </a:r>
            <a:r>
              <a:rPr dirty="0" baseline="-21367" sz="1950">
                <a:latin typeface="Arial"/>
                <a:cs typeface="Arial"/>
              </a:rPr>
              <a:t>1</a:t>
            </a:r>
            <a:r>
              <a:rPr dirty="0" sz="2000" i="1">
                <a:latin typeface="Arial"/>
                <a:cs typeface="Arial"/>
              </a:rPr>
              <a:t>;</a:t>
            </a:r>
            <a:r>
              <a:rPr dirty="0" sz="2000" spc="-4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Person</a:t>
            </a:r>
            <a:r>
              <a:rPr dirty="0" baseline="-21367" sz="1950">
                <a:latin typeface="Arial"/>
                <a:cs typeface="Arial"/>
              </a:rPr>
              <a:t>2</a:t>
            </a:r>
            <a:r>
              <a:rPr dirty="0" sz="2000" i="1">
                <a:latin typeface="Arial"/>
                <a:cs typeface="Arial"/>
              </a:rPr>
              <a:t>;</a:t>
            </a:r>
            <a:r>
              <a:rPr dirty="0" sz="2000" spc="-4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:</a:t>
            </a:r>
            <a:r>
              <a:rPr dirty="0" sz="2000" spc="-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:</a:t>
            </a:r>
            <a:r>
              <a:rPr dirty="0" sz="2000" spc="-1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:</a:t>
            </a:r>
            <a:r>
              <a:rPr dirty="0" sz="2000" spc="-2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;</a:t>
            </a:r>
            <a:r>
              <a:rPr dirty="0" sz="2000" spc="-10" i="1">
                <a:latin typeface="Arial"/>
                <a:cs typeface="Arial"/>
              </a:rPr>
              <a:t> Person</a:t>
            </a:r>
            <a:r>
              <a:rPr dirty="0" baseline="-21367" sz="1950" spc="-15" i="1">
                <a:latin typeface="Arial"/>
                <a:cs typeface="Arial"/>
              </a:rPr>
              <a:t>K</a:t>
            </a:r>
            <a:r>
              <a:rPr dirty="0" sz="2000" spc="-10" i="1"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 marL="25400" marR="17780">
              <a:lnSpc>
                <a:spcPct val="100000"/>
              </a:lnSpc>
              <a:spcBef>
                <a:spcPts val="775"/>
              </a:spcBef>
              <a:tabLst>
                <a:tab pos="5894070" algn="l"/>
                <a:tab pos="5963920" algn="l"/>
              </a:tabLst>
            </a:pPr>
            <a:r>
              <a:rPr dirty="0" sz="2000">
                <a:latin typeface="Arial"/>
                <a:cs typeface="Arial"/>
              </a:rPr>
              <a:t>Classifying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x</a:t>
            </a:r>
            <a:r>
              <a:rPr dirty="0" sz="2000" spc="-35" i="1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NoMatch</a:t>
            </a:r>
            <a:r>
              <a:rPr dirty="0" sz="2000" spc="-45" i="1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where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Person</a:t>
            </a:r>
            <a:r>
              <a:rPr dirty="0" sz="2000">
                <a:latin typeface="Arial"/>
                <a:cs typeface="Arial"/>
              </a:rPr>
              <a:t>1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correct:</a:t>
            </a:r>
            <a:r>
              <a:rPr dirty="0" sz="2000">
                <a:latin typeface="Arial"/>
                <a:cs typeface="Arial"/>
              </a:rPr>
              <a:t>		</a:t>
            </a:r>
            <a:r>
              <a:rPr dirty="0" sz="2000" spc="-10">
                <a:latin typeface="Arial"/>
                <a:cs typeface="Arial"/>
              </a:rPr>
              <a:t>Frustration </a:t>
            </a:r>
            <a:r>
              <a:rPr dirty="0" sz="2000">
                <a:latin typeface="Arial"/>
                <a:cs typeface="Arial"/>
              </a:rPr>
              <a:t>Classifying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x</a:t>
            </a:r>
            <a:r>
              <a:rPr dirty="0" sz="2000" spc="-25" i="1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Person</a:t>
            </a:r>
            <a:r>
              <a:rPr dirty="0" sz="2000">
                <a:latin typeface="Arial"/>
                <a:cs typeface="Arial"/>
              </a:rPr>
              <a:t>2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where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Person</a:t>
            </a:r>
            <a:r>
              <a:rPr dirty="0" sz="2000">
                <a:latin typeface="Arial"/>
                <a:cs typeface="Arial"/>
              </a:rPr>
              <a:t>1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correct:</a:t>
            </a:r>
            <a:r>
              <a:rPr dirty="0" sz="2000">
                <a:latin typeface="Arial"/>
                <a:cs typeface="Arial"/>
              </a:rPr>
              <a:t>	Security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Breach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2621" y="250062"/>
            <a:ext cx="656463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00FF"/>
                </a:solidFill>
              </a:rPr>
              <a:t>PR</a:t>
            </a:r>
            <a:r>
              <a:rPr dirty="0" spc="-105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Case</a:t>
            </a:r>
            <a:r>
              <a:rPr dirty="0" spc="-95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Study:</a:t>
            </a:r>
            <a:r>
              <a:rPr dirty="0" spc="-60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Biometric</a:t>
            </a:r>
            <a:r>
              <a:rPr dirty="0" spc="-85">
                <a:solidFill>
                  <a:srgbClr val="0000FF"/>
                </a:solidFill>
              </a:rPr>
              <a:t> </a:t>
            </a:r>
            <a:r>
              <a:rPr dirty="0" spc="-10">
                <a:solidFill>
                  <a:srgbClr val="0000FF"/>
                </a:solidFill>
              </a:rPr>
              <a:t>Recognition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27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0036" y="762000"/>
            <a:ext cx="7043927" cy="12192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84175" y="2079117"/>
            <a:ext cx="8757920" cy="44005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264160" marR="82169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Arial"/>
                <a:cs typeface="Arial"/>
              </a:rPr>
              <a:t>Classifying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x</a:t>
            </a:r>
            <a:r>
              <a:rPr dirty="0" sz="2000" spc="-30" i="1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NoMatch</a:t>
            </a:r>
            <a:r>
              <a:rPr dirty="0" sz="2000" spc="-40" i="1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where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Person</a:t>
            </a:r>
            <a:r>
              <a:rPr dirty="0" sz="2000">
                <a:latin typeface="Arial"/>
                <a:cs typeface="Arial"/>
              </a:rPr>
              <a:t>1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correct:</a:t>
            </a:r>
            <a:r>
              <a:rPr dirty="0" sz="2000" spc="47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Frustration </a:t>
            </a:r>
            <a:r>
              <a:rPr dirty="0" sz="2000">
                <a:latin typeface="Arial"/>
                <a:cs typeface="Arial"/>
              </a:rPr>
              <a:t>Classifying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x</a:t>
            </a:r>
            <a:r>
              <a:rPr dirty="0" sz="2000" spc="-20" i="1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Person</a:t>
            </a:r>
            <a:r>
              <a:rPr dirty="0" sz="2000">
                <a:latin typeface="Arial"/>
                <a:cs typeface="Arial"/>
              </a:rPr>
              <a:t>2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where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Person</a:t>
            </a:r>
            <a:r>
              <a:rPr dirty="0" sz="2000">
                <a:latin typeface="Arial"/>
                <a:cs typeface="Arial"/>
              </a:rPr>
              <a:t>1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correct:</a:t>
            </a:r>
            <a:r>
              <a:rPr dirty="0" sz="2000" spc="4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Security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Breach</a:t>
            </a:r>
            <a:endParaRPr sz="2000">
              <a:latin typeface="Arial"/>
              <a:cs typeface="Arial"/>
            </a:endParaRPr>
          </a:p>
          <a:p>
            <a:pPr algn="just" marL="12700" marR="630555">
              <a:lnSpc>
                <a:spcPct val="100000"/>
              </a:lnSpc>
              <a:spcBef>
                <a:spcPts val="610"/>
              </a:spcBef>
            </a:pPr>
            <a:r>
              <a:rPr dirty="0" sz="2200">
                <a:latin typeface="Arial"/>
                <a:cs typeface="Arial"/>
              </a:rPr>
              <a:t>Avoiding</a:t>
            </a:r>
            <a:r>
              <a:rPr dirty="0" sz="2200" spc="-8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frustration</a:t>
            </a:r>
            <a:r>
              <a:rPr dirty="0" sz="2200" spc="-7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and</a:t>
            </a:r>
            <a:r>
              <a:rPr dirty="0" sz="2200" spc="-7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security</a:t>
            </a:r>
            <a:r>
              <a:rPr dirty="0" sz="2200" spc="-8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breaches,</a:t>
            </a:r>
            <a:r>
              <a:rPr dirty="0" sz="2200" spc="-35"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dirty="0" sz="2200" spc="-8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successful</a:t>
            </a:r>
            <a:r>
              <a:rPr dirty="0" sz="2200" spc="-1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0000FF"/>
                </a:solidFill>
                <a:latin typeface="Arial"/>
                <a:cs typeface="Arial"/>
              </a:rPr>
              <a:t>biometric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strategy</a:t>
            </a:r>
            <a:r>
              <a:rPr dirty="0" sz="2200" spc="-6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must</a:t>
            </a:r>
            <a:r>
              <a:rPr dirty="0" sz="22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also</a:t>
            </a:r>
            <a:r>
              <a:rPr dirty="0" sz="2200" spc="-6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0000FF"/>
                </a:solidFill>
                <a:latin typeface="Arial"/>
                <a:cs typeface="Arial"/>
              </a:rPr>
              <a:t>satisfy</a:t>
            </a:r>
            <a:endParaRPr sz="2200">
              <a:latin typeface="Arial"/>
              <a:cs typeface="Arial"/>
            </a:endParaRPr>
          </a:p>
          <a:p>
            <a:pPr algn="just" marL="354965" marR="5080" indent="-342900">
              <a:lnSpc>
                <a:spcPct val="100000"/>
              </a:lnSpc>
              <a:buFont typeface="Wingdings"/>
              <a:buChar char=""/>
              <a:tabLst>
                <a:tab pos="354965" algn="l"/>
              </a:tabLst>
            </a:pP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Universality:</a:t>
            </a:r>
            <a:r>
              <a:rPr dirty="0" sz="2200" spc="5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Every</a:t>
            </a:r>
            <a:r>
              <a:rPr dirty="0" sz="2200" spc="53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person</a:t>
            </a:r>
            <a:r>
              <a:rPr dirty="0" sz="2200" spc="53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should</a:t>
            </a:r>
            <a:r>
              <a:rPr dirty="0" sz="2200" spc="53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be</a:t>
            </a:r>
            <a:r>
              <a:rPr dirty="0" sz="2200" spc="54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measurable,</a:t>
            </a:r>
            <a:r>
              <a:rPr dirty="0" sz="2200" spc="53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regardless</a:t>
            </a:r>
            <a:r>
              <a:rPr dirty="0" sz="2200" spc="545">
                <a:latin typeface="Arial"/>
                <a:cs typeface="Arial"/>
              </a:rPr>
              <a:t> </a:t>
            </a:r>
            <a:r>
              <a:rPr dirty="0" sz="2200" spc="-25">
                <a:latin typeface="Arial"/>
                <a:cs typeface="Arial"/>
              </a:rPr>
              <a:t>of </a:t>
            </a:r>
            <a:r>
              <a:rPr dirty="0" sz="2200">
                <a:latin typeface="Arial"/>
                <a:cs typeface="Arial"/>
              </a:rPr>
              <a:t>age</a:t>
            </a:r>
            <a:r>
              <a:rPr dirty="0" sz="2200" spc="-3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and</a:t>
            </a:r>
            <a:r>
              <a:rPr dirty="0" sz="2200" spc="-20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health</a:t>
            </a:r>
            <a:endParaRPr sz="2200">
              <a:latin typeface="Arial"/>
              <a:cs typeface="Arial"/>
            </a:endParaRPr>
          </a:p>
          <a:p>
            <a:pPr algn="just" marL="354965" indent="-342265">
              <a:lnSpc>
                <a:spcPct val="100000"/>
              </a:lnSpc>
              <a:buFont typeface="Wingdings"/>
              <a:buChar char=""/>
              <a:tabLst>
                <a:tab pos="354965" algn="l"/>
              </a:tabLst>
            </a:pP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Uniqueness:</a:t>
            </a:r>
            <a:r>
              <a:rPr dirty="0" sz="2200" spc="5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The</a:t>
            </a:r>
            <a:r>
              <a:rPr dirty="0" sz="2200" spc="55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feature</a:t>
            </a:r>
            <a:r>
              <a:rPr dirty="0" sz="2200" spc="55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vectors</a:t>
            </a:r>
            <a:r>
              <a:rPr dirty="0" sz="2200" spc="65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extracted</a:t>
            </a:r>
            <a:r>
              <a:rPr dirty="0" sz="2200" spc="55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for</a:t>
            </a:r>
            <a:r>
              <a:rPr dirty="0" sz="2200" spc="55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a</a:t>
            </a:r>
            <a:r>
              <a:rPr dirty="0" sz="2200" spc="55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given</a:t>
            </a:r>
            <a:r>
              <a:rPr dirty="0" sz="2200" spc="55">
                <a:latin typeface="Arial"/>
                <a:cs typeface="Arial"/>
              </a:rPr>
              <a:t>  </a:t>
            </a:r>
            <a:r>
              <a:rPr dirty="0" sz="2200" spc="-10">
                <a:latin typeface="Arial"/>
                <a:cs typeface="Arial"/>
              </a:rPr>
              <a:t>person</a:t>
            </a:r>
            <a:endParaRPr sz="2200">
              <a:latin typeface="Arial"/>
              <a:cs typeface="Arial"/>
            </a:endParaRPr>
          </a:p>
          <a:p>
            <a:pPr algn="just" marL="354965">
              <a:lnSpc>
                <a:spcPct val="100000"/>
              </a:lnSpc>
            </a:pPr>
            <a:r>
              <a:rPr dirty="0" sz="2200">
                <a:latin typeface="Arial"/>
                <a:cs typeface="Arial"/>
              </a:rPr>
              <a:t>should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be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robustly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unique</a:t>
            </a:r>
            <a:endParaRPr sz="2200">
              <a:latin typeface="Arial"/>
              <a:cs typeface="Arial"/>
            </a:endParaRPr>
          </a:p>
          <a:p>
            <a:pPr algn="just" marL="354965" marR="5080" indent="-342900">
              <a:lnSpc>
                <a:spcPct val="100000"/>
              </a:lnSpc>
              <a:buFont typeface="Wingdings"/>
              <a:buChar char=""/>
              <a:tabLst>
                <a:tab pos="354965" algn="l"/>
              </a:tabLst>
            </a:pP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Consistency:</a:t>
            </a:r>
            <a:r>
              <a:rPr dirty="0" sz="220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For</a:t>
            </a:r>
            <a:r>
              <a:rPr dirty="0" sz="2200" spc="-4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</a:t>
            </a:r>
            <a:r>
              <a:rPr dirty="0" sz="2200" spc="-3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given</a:t>
            </a:r>
            <a:r>
              <a:rPr dirty="0" sz="2200" spc="-3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person</a:t>
            </a:r>
            <a:r>
              <a:rPr dirty="0" sz="2200" spc="-2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the</a:t>
            </a:r>
            <a:r>
              <a:rPr dirty="0" sz="2200" spc="-4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feature</a:t>
            </a:r>
            <a:r>
              <a:rPr dirty="0" sz="2200" spc="-1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vector</a:t>
            </a:r>
            <a:r>
              <a:rPr dirty="0" sz="2200" spc="-3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should</a:t>
            </a:r>
            <a:r>
              <a:rPr dirty="0" sz="2200" spc="-2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be</a:t>
            </a:r>
            <a:r>
              <a:rPr dirty="0" sz="2200" spc="-35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highly </a:t>
            </a:r>
            <a:r>
              <a:rPr dirty="0" sz="2200">
                <a:latin typeface="Arial"/>
                <a:cs typeface="Arial"/>
              </a:rPr>
              <a:t>repeatable</a:t>
            </a:r>
            <a:r>
              <a:rPr dirty="0" sz="2200" spc="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from</a:t>
            </a:r>
            <a:r>
              <a:rPr dirty="0" sz="2200" spc="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one</a:t>
            </a:r>
            <a:r>
              <a:rPr dirty="0" sz="2200" spc="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try</a:t>
            </a:r>
            <a:r>
              <a:rPr dirty="0" sz="2200" spc="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to</a:t>
            </a:r>
            <a:r>
              <a:rPr dirty="0" sz="2200" spc="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the</a:t>
            </a:r>
            <a:r>
              <a:rPr dirty="0" sz="2200" spc="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next,</a:t>
            </a:r>
            <a:r>
              <a:rPr dirty="0" sz="2200" spc="7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and</a:t>
            </a:r>
            <a:r>
              <a:rPr dirty="0" sz="2200" spc="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should</a:t>
            </a:r>
            <a:r>
              <a:rPr dirty="0" sz="2200" spc="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be</a:t>
            </a:r>
            <a:r>
              <a:rPr dirty="0" sz="2200" spc="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slowly</a:t>
            </a:r>
            <a:r>
              <a:rPr dirty="0" sz="2200" spc="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(or</a:t>
            </a:r>
            <a:r>
              <a:rPr dirty="0" sz="2200" spc="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not</a:t>
            </a:r>
            <a:r>
              <a:rPr dirty="0" sz="2200" spc="55">
                <a:latin typeface="Arial"/>
                <a:cs typeface="Arial"/>
              </a:rPr>
              <a:t> </a:t>
            </a:r>
            <a:r>
              <a:rPr dirty="0" sz="2200" spc="-25">
                <a:latin typeface="Arial"/>
                <a:cs typeface="Arial"/>
              </a:rPr>
              <a:t>at </a:t>
            </a:r>
            <a:r>
              <a:rPr dirty="0" sz="2200">
                <a:latin typeface="Arial"/>
                <a:cs typeface="Arial"/>
              </a:rPr>
              <a:t>all)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varying</a:t>
            </a:r>
            <a:r>
              <a:rPr dirty="0" sz="2200" spc="-3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over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time.</a:t>
            </a:r>
            <a:endParaRPr sz="2200">
              <a:latin typeface="Arial"/>
              <a:cs typeface="Arial"/>
            </a:endParaRPr>
          </a:p>
          <a:p>
            <a:pPr algn="just" marL="12700" marR="89535">
              <a:lnSpc>
                <a:spcPts val="2630"/>
              </a:lnSpc>
              <a:spcBef>
                <a:spcPts val="100"/>
              </a:spcBef>
            </a:pP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Other</a:t>
            </a:r>
            <a:r>
              <a:rPr dirty="0" sz="22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criteria:</a:t>
            </a:r>
            <a:r>
              <a:rPr dirty="0" sz="22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spc="-20">
                <a:latin typeface="Arial"/>
                <a:cs typeface="Arial"/>
              </a:rPr>
              <a:t>non-</a:t>
            </a:r>
            <a:r>
              <a:rPr dirty="0" sz="2200">
                <a:latin typeface="Arial"/>
                <a:cs typeface="Arial"/>
              </a:rPr>
              <a:t>invasiveness,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social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 spc="-20">
                <a:latin typeface="Arial"/>
                <a:cs typeface="Arial"/>
              </a:rPr>
              <a:t>acceptability,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or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how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easily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 spc="-25">
                <a:latin typeface="Arial"/>
                <a:cs typeface="Arial"/>
              </a:rPr>
              <a:t>the </a:t>
            </a:r>
            <a:r>
              <a:rPr dirty="0" sz="2200">
                <a:latin typeface="Arial"/>
                <a:cs typeface="Arial"/>
              </a:rPr>
              <a:t>system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would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be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to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defeat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via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nefarious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means</a:t>
            </a:r>
            <a:r>
              <a:rPr dirty="0" sz="2200" spc="-4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and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so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 spc="-25">
                <a:latin typeface="Arial"/>
                <a:cs typeface="Arial"/>
              </a:rPr>
              <a:t>on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606679"/>
            <a:ext cx="516191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PSR</a:t>
            </a:r>
            <a:r>
              <a:rPr dirty="0" spc="-90"/>
              <a:t> </a:t>
            </a:r>
            <a:r>
              <a:rPr dirty="0"/>
              <a:t>Individual</a:t>
            </a:r>
            <a:r>
              <a:rPr dirty="0" spc="-75"/>
              <a:t> </a:t>
            </a:r>
            <a:r>
              <a:rPr dirty="0"/>
              <a:t>Terms:</a:t>
            </a:r>
            <a:r>
              <a:rPr dirty="0" spc="-75"/>
              <a:t> </a:t>
            </a:r>
            <a:r>
              <a:rPr dirty="0" spc="-10"/>
              <a:t>Speech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6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0" y="266700"/>
            <a:ext cx="9115425" cy="5872480"/>
            <a:chOff x="0" y="266700"/>
            <a:chExt cx="9115425" cy="587248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417319"/>
              <a:ext cx="9115043" cy="472135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0024" y="266700"/>
              <a:ext cx="2036064" cy="20116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8933" y="292354"/>
            <a:ext cx="640715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00FF"/>
                </a:solidFill>
              </a:rPr>
              <a:t>PR</a:t>
            </a:r>
            <a:r>
              <a:rPr dirty="0" spc="-45">
                <a:solidFill>
                  <a:srgbClr val="0000FF"/>
                </a:solidFill>
              </a:rPr>
              <a:t> </a:t>
            </a:r>
            <a:r>
              <a:rPr dirty="0" spc="-25">
                <a:solidFill>
                  <a:srgbClr val="0000FF"/>
                </a:solidFill>
              </a:rPr>
              <a:t>Hands-</a:t>
            </a:r>
            <a:r>
              <a:rPr dirty="0">
                <a:solidFill>
                  <a:srgbClr val="0000FF"/>
                </a:solidFill>
              </a:rPr>
              <a:t>on:</a:t>
            </a:r>
            <a:r>
              <a:rPr dirty="0" spc="-5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Iris</a:t>
            </a:r>
            <a:r>
              <a:rPr dirty="0" spc="-45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Flower</a:t>
            </a:r>
            <a:r>
              <a:rPr dirty="0" spc="-25">
                <a:solidFill>
                  <a:srgbClr val="0000FF"/>
                </a:solidFill>
              </a:rPr>
              <a:t> </a:t>
            </a:r>
            <a:r>
              <a:rPr dirty="0" spc="-10">
                <a:solidFill>
                  <a:srgbClr val="0000FF"/>
                </a:solidFill>
              </a:rPr>
              <a:t>Recognition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28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09651" y="4219194"/>
            <a:ext cx="7907655" cy="939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2200" i="1">
                <a:solidFill>
                  <a:srgbClr val="231F20"/>
                </a:solidFill>
                <a:latin typeface="Arial"/>
                <a:cs typeface="Arial"/>
              </a:rPr>
              <a:t>C</a:t>
            </a:r>
            <a:r>
              <a:rPr dirty="0" sz="2200" spc="-5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231F20"/>
                </a:solidFill>
                <a:latin typeface="Arial"/>
                <a:cs typeface="Arial"/>
              </a:rPr>
              <a:t>=</a:t>
            </a:r>
            <a:r>
              <a:rPr dirty="0" sz="22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200" i="1">
                <a:solidFill>
                  <a:srgbClr val="231F20"/>
                </a:solidFill>
                <a:latin typeface="Arial"/>
                <a:cs typeface="Arial"/>
              </a:rPr>
              <a:t>{C</a:t>
            </a:r>
            <a:r>
              <a:rPr dirty="0" baseline="-21072" sz="2175">
                <a:solidFill>
                  <a:srgbClr val="231F20"/>
                </a:solidFill>
                <a:latin typeface="Arial"/>
                <a:cs typeface="Arial"/>
              </a:rPr>
              <a:t>1</a:t>
            </a:r>
            <a:r>
              <a:rPr dirty="0" sz="2200" i="1">
                <a:solidFill>
                  <a:srgbClr val="231F20"/>
                </a:solidFill>
                <a:latin typeface="Arial"/>
                <a:cs typeface="Arial"/>
              </a:rPr>
              <a:t>;</a:t>
            </a:r>
            <a:r>
              <a:rPr dirty="0" sz="2200" spc="-4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200" i="1">
                <a:solidFill>
                  <a:srgbClr val="231F20"/>
                </a:solidFill>
                <a:latin typeface="Arial"/>
                <a:cs typeface="Arial"/>
              </a:rPr>
              <a:t>C</a:t>
            </a:r>
            <a:r>
              <a:rPr dirty="0" baseline="-21072" sz="2175">
                <a:solidFill>
                  <a:srgbClr val="231F20"/>
                </a:solidFill>
                <a:latin typeface="Arial"/>
                <a:cs typeface="Arial"/>
              </a:rPr>
              <a:t>2</a:t>
            </a:r>
            <a:r>
              <a:rPr dirty="0" sz="2200" i="1">
                <a:solidFill>
                  <a:srgbClr val="231F20"/>
                </a:solidFill>
                <a:latin typeface="Arial"/>
                <a:cs typeface="Arial"/>
              </a:rPr>
              <a:t>;</a:t>
            </a:r>
            <a:r>
              <a:rPr dirty="0" sz="2200" spc="-45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200" i="1">
                <a:solidFill>
                  <a:srgbClr val="231F20"/>
                </a:solidFill>
                <a:latin typeface="Arial"/>
                <a:cs typeface="Arial"/>
              </a:rPr>
              <a:t>C</a:t>
            </a:r>
            <a:r>
              <a:rPr dirty="0" baseline="-21072" sz="2175">
                <a:solidFill>
                  <a:srgbClr val="231F20"/>
                </a:solidFill>
                <a:latin typeface="Arial"/>
                <a:cs typeface="Arial"/>
              </a:rPr>
              <a:t>3</a:t>
            </a:r>
            <a:r>
              <a:rPr dirty="0" sz="2200" i="1">
                <a:solidFill>
                  <a:srgbClr val="231F20"/>
                </a:solidFill>
                <a:latin typeface="Arial"/>
                <a:cs typeface="Arial"/>
              </a:rPr>
              <a:t>}</a:t>
            </a:r>
            <a:r>
              <a:rPr dirty="0" sz="2200" spc="-3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231F20"/>
                </a:solidFill>
                <a:latin typeface="Arial"/>
                <a:cs typeface="Arial"/>
              </a:rPr>
              <a:t>=</a:t>
            </a:r>
            <a:r>
              <a:rPr dirty="0" sz="2200" spc="-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200" i="1">
                <a:solidFill>
                  <a:srgbClr val="231F20"/>
                </a:solidFill>
                <a:latin typeface="Arial"/>
                <a:cs typeface="Arial"/>
              </a:rPr>
              <a:t>{</a:t>
            </a:r>
            <a:r>
              <a:rPr dirty="0" sz="2200">
                <a:solidFill>
                  <a:srgbClr val="231F20"/>
                </a:solidFill>
                <a:latin typeface="Arial"/>
                <a:cs typeface="Arial"/>
              </a:rPr>
              <a:t>“Iris</a:t>
            </a:r>
            <a:r>
              <a:rPr dirty="0" sz="22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231F20"/>
                </a:solidFill>
                <a:latin typeface="Arial"/>
                <a:cs typeface="Arial"/>
              </a:rPr>
              <a:t>Setosa”,</a:t>
            </a:r>
            <a:r>
              <a:rPr dirty="0" sz="2200" spc="-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231F20"/>
                </a:solidFill>
                <a:latin typeface="Arial"/>
                <a:cs typeface="Arial"/>
              </a:rPr>
              <a:t>“Iris</a:t>
            </a:r>
            <a:r>
              <a:rPr dirty="0" sz="22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231F20"/>
                </a:solidFill>
                <a:latin typeface="Arial"/>
                <a:cs typeface="Arial"/>
              </a:rPr>
              <a:t>Versicolor”,</a:t>
            </a:r>
            <a:r>
              <a:rPr dirty="0" sz="2200" spc="-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231F20"/>
                </a:solidFill>
                <a:latin typeface="Arial"/>
                <a:cs typeface="Arial"/>
              </a:rPr>
              <a:t>“Iris</a:t>
            </a:r>
            <a:r>
              <a:rPr dirty="0" sz="2200" spc="-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231F20"/>
                </a:solidFill>
                <a:latin typeface="Arial"/>
                <a:cs typeface="Arial"/>
              </a:rPr>
              <a:t>Virginica”</a:t>
            </a:r>
            <a:r>
              <a:rPr dirty="0" sz="2200" spc="-10" i="1">
                <a:solidFill>
                  <a:srgbClr val="231F20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1920"/>
              </a:spcBef>
            </a:pPr>
            <a:r>
              <a:rPr dirty="0" sz="2200">
                <a:solidFill>
                  <a:srgbClr val="231F20"/>
                </a:solidFill>
                <a:latin typeface="Arial"/>
                <a:cs typeface="Arial"/>
              </a:rPr>
              <a:t>Each</a:t>
            </a:r>
            <a:r>
              <a:rPr dirty="0" sz="2200" spc="-7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231F20"/>
                </a:solidFill>
                <a:latin typeface="Arial"/>
                <a:cs typeface="Arial"/>
              </a:rPr>
              <a:t>plant</a:t>
            </a:r>
            <a:r>
              <a:rPr dirty="0" sz="2200" spc="-7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231F20"/>
                </a:solidFill>
                <a:latin typeface="Arial"/>
                <a:cs typeface="Arial"/>
              </a:rPr>
              <a:t>four</a:t>
            </a:r>
            <a:r>
              <a:rPr dirty="0" sz="2200" spc="-8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231F20"/>
                </a:solidFill>
                <a:latin typeface="Arial"/>
                <a:cs typeface="Arial"/>
              </a:rPr>
              <a:t>measurements</a:t>
            </a:r>
            <a:r>
              <a:rPr dirty="0" sz="2200" spc="-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231F20"/>
                </a:solidFill>
                <a:latin typeface="Arial"/>
                <a:cs typeface="Arial"/>
              </a:rPr>
              <a:t>were</a:t>
            </a:r>
            <a:r>
              <a:rPr dirty="0" sz="2200" spc="-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231F20"/>
                </a:solidFill>
                <a:latin typeface="Arial"/>
                <a:cs typeface="Arial"/>
              </a:rPr>
              <a:t>taken: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457704" y="5469127"/>
            <a:ext cx="4064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>
                <a:solidFill>
                  <a:srgbClr val="231F20"/>
                </a:solidFill>
                <a:latin typeface="Arial"/>
                <a:cs typeface="Arial"/>
              </a:rPr>
              <a:t>y</a:t>
            </a:r>
            <a:r>
              <a:rPr dirty="0" sz="22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2200" spc="-50">
                <a:solidFill>
                  <a:srgbClr val="231F20"/>
                </a:solidFill>
                <a:latin typeface="Arial"/>
                <a:cs typeface="Arial"/>
              </a:rPr>
              <a:t>=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3171444" y="5210555"/>
            <a:ext cx="215900" cy="1295400"/>
          </a:xfrm>
          <a:custGeom>
            <a:avLst/>
            <a:gdLst/>
            <a:ahLst/>
            <a:cxnLst/>
            <a:rect l="l" t="t" r="r" b="b"/>
            <a:pathLst>
              <a:path w="215900" h="1295400">
                <a:moveTo>
                  <a:pt x="215900" y="1295400"/>
                </a:moveTo>
                <a:lnTo>
                  <a:pt x="166391" y="1289698"/>
                </a:lnTo>
                <a:lnTo>
                  <a:pt x="120946" y="1273456"/>
                </a:lnTo>
                <a:lnTo>
                  <a:pt x="80859" y="1247969"/>
                </a:lnTo>
                <a:lnTo>
                  <a:pt x="47426" y="1214535"/>
                </a:lnTo>
                <a:lnTo>
                  <a:pt x="21941" y="1174448"/>
                </a:lnTo>
                <a:lnTo>
                  <a:pt x="5701" y="1129004"/>
                </a:lnTo>
                <a:lnTo>
                  <a:pt x="0" y="1079500"/>
                </a:lnTo>
                <a:lnTo>
                  <a:pt x="0" y="215900"/>
                </a:lnTo>
                <a:lnTo>
                  <a:pt x="5701" y="166391"/>
                </a:lnTo>
                <a:lnTo>
                  <a:pt x="21941" y="120946"/>
                </a:lnTo>
                <a:lnTo>
                  <a:pt x="47426" y="80859"/>
                </a:lnTo>
                <a:lnTo>
                  <a:pt x="80859" y="47426"/>
                </a:lnTo>
                <a:lnTo>
                  <a:pt x="120946" y="21941"/>
                </a:lnTo>
                <a:lnTo>
                  <a:pt x="166391" y="5701"/>
                </a:lnTo>
                <a:lnTo>
                  <a:pt x="21590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4784344" y="5210555"/>
            <a:ext cx="215900" cy="1295400"/>
          </a:xfrm>
          <a:custGeom>
            <a:avLst/>
            <a:gdLst/>
            <a:ahLst/>
            <a:cxnLst/>
            <a:rect l="l" t="t" r="r" b="b"/>
            <a:pathLst>
              <a:path w="215900" h="1295400">
                <a:moveTo>
                  <a:pt x="0" y="0"/>
                </a:moveTo>
                <a:lnTo>
                  <a:pt x="49508" y="5701"/>
                </a:lnTo>
                <a:lnTo>
                  <a:pt x="94953" y="21941"/>
                </a:lnTo>
                <a:lnTo>
                  <a:pt x="135040" y="47426"/>
                </a:lnTo>
                <a:lnTo>
                  <a:pt x="168473" y="80859"/>
                </a:lnTo>
                <a:lnTo>
                  <a:pt x="193958" y="120946"/>
                </a:lnTo>
                <a:lnTo>
                  <a:pt x="210198" y="166391"/>
                </a:lnTo>
                <a:lnTo>
                  <a:pt x="215900" y="215900"/>
                </a:lnTo>
                <a:lnTo>
                  <a:pt x="215900" y="1079500"/>
                </a:lnTo>
                <a:lnTo>
                  <a:pt x="210198" y="1129004"/>
                </a:lnTo>
                <a:lnTo>
                  <a:pt x="193958" y="1174448"/>
                </a:lnTo>
                <a:lnTo>
                  <a:pt x="168473" y="1214535"/>
                </a:lnTo>
                <a:lnTo>
                  <a:pt x="135040" y="1247969"/>
                </a:lnTo>
                <a:lnTo>
                  <a:pt x="94953" y="1273456"/>
                </a:lnTo>
                <a:lnTo>
                  <a:pt x="49508" y="1289698"/>
                </a:lnTo>
                <a:lnTo>
                  <a:pt x="0" y="1295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3314191" y="5299709"/>
            <a:ext cx="1525270" cy="12439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5"/>
              </a:spcBef>
            </a:pP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Sepal</a:t>
            </a:r>
            <a:r>
              <a:rPr dirty="0" sz="20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Length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Sepal</a:t>
            </a:r>
            <a:r>
              <a:rPr dirty="0" sz="20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Width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Petal</a:t>
            </a:r>
            <a:r>
              <a:rPr dirty="0" sz="20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Length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Petal</a:t>
            </a:r>
            <a:r>
              <a:rPr dirty="0" sz="20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Width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43712"/>
            <a:ext cx="9143999" cy="34290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67984" y="4684774"/>
            <a:ext cx="2162556" cy="2113786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259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29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68448" y="3218433"/>
            <a:ext cx="500507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i="1">
                <a:latin typeface="Arial"/>
                <a:cs typeface="Arial"/>
              </a:rPr>
              <a:t>Open</a:t>
            </a:r>
            <a:r>
              <a:rPr dirty="0" sz="4800" spc="-110" i="1">
                <a:latin typeface="Arial"/>
                <a:cs typeface="Arial"/>
              </a:rPr>
              <a:t> </a:t>
            </a:r>
            <a:r>
              <a:rPr dirty="0" sz="4800" spc="-10" i="1">
                <a:latin typeface="Arial"/>
                <a:cs typeface="Arial"/>
              </a:rPr>
              <a:t>Discussion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2438400"/>
            <a:ext cx="9008745" cy="1053465"/>
            <a:chOff x="0" y="2438400"/>
            <a:chExt cx="9008745" cy="1053465"/>
          </a:xfrm>
        </p:grpSpPr>
        <p:sp>
          <p:nvSpPr>
            <p:cNvPr id="4" name="object 4" descr=""/>
            <p:cNvSpPr/>
            <p:nvPr/>
          </p:nvSpPr>
          <p:spPr>
            <a:xfrm>
              <a:off x="294131" y="2546604"/>
              <a:ext cx="384175" cy="474345"/>
            </a:xfrm>
            <a:custGeom>
              <a:avLst/>
              <a:gdLst/>
              <a:ahLst/>
              <a:cxnLst/>
              <a:rect l="l" t="t" r="r" b="b"/>
              <a:pathLst>
                <a:path w="384175" h="474344">
                  <a:moveTo>
                    <a:pt x="0" y="473963"/>
                  </a:moveTo>
                  <a:lnTo>
                    <a:pt x="384048" y="473963"/>
                  </a:lnTo>
                  <a:lnTo>
                    <a:pt x="384048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8180" y="2546604"/>
              <a:ext cx="327660" cy="473963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17576" y="29687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5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7908" y="2968751"/>
              <a:ext cx="368808" cy="47396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895600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635508" y="2438399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4">
                  <a:moveTo>
                    <a:pt x="32004" y="877824"/>
                  </a:moveTo>
                  <a:lnTo>
                    <a:pt x="0" y="87782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877824"/>
                  </a:lnTo>
                  <a:close/>
                </a:path>
                <a:path w="32384" h="1053464">
                  <a:moveTo>
                    <a:pt x="32004" y="0"/>
                  </a:moveTo>
                  <a:lnTo>
                    <a:pt x="0" y="0"/>
                  </a:lnTo>
                  <a:lnTo>
                    <a:pt x="0" y="822960"/>
                  </a:lnTo>
                  <a:lnTo>
                    <a:pt x="32004" y="82296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468" y="3261360"/>
              <a:ext cx="8692896" cy="54863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638962" y="2231263"/>
            <a:ext cx="8400415" cy="2378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105"/>
              </a:spcBef>
            </a:pPr>
            <a:r>
              <a:rPr dirty="0" sz="3500" spc="-10" b="1">
                <a:solidFill>
                  <a:srgbClr val="6F2F9F"/>
                </a:solidFill>
                <a:latin typeface="Arial"/>
                <a:cs typeface="Arial"/>
              </a:rPr>
              <a:t>Learning</a:t>
            </a:r>
            <a:endParaRPr sz="35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r>
              <a:rPr dirty="0" sz="2400">
                <a:solidFill>
                  <a:srgbClr val="1C1C1C"/>
                </a:solidFill>
                <a:latin typeface="Arial"/>
                <a:cs typeface="Arial"/>
              </a:rPr>
              <a:t>(Biological,</a:t>
            </a:r>
            <a:r>
              <a:rPr dirty="0" sz="2400" spc="-105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C1C1C"/>
                </a:solidFill>
                <a:latin typeface="Arial"/>
                <a:cs typeface="Arial"/>
              </a:rPr>
              <a:t>Machine</a:t>
            </a:r>
            <a:r>
              <a:rPr dirty="0" sz="2400" spc="-105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C1C1C"/>
                </a:solidFill>
                <a:latin typeface="Arial"/>
                <a:cs typeface="Arial"/>
              </a:rPr>
              <a:t>Learning,</a:t>
            </a:r>
            <a:r>
              <a:rPr dirty="0" sz="2400" spc="-105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C1C1C"/>
                </a:solidFill>
                <a:latin typeface="Arial"/>
                <a:cs typeface="Arial"/>
              </a:rPr>
              <a:t>Regression,</a:t>
            </a:r>
            <a:r>
              <a:rPr dirty="0" sz="2400" spc="-105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C1C1C"/>
                </a:solidFill>
                <a:latin typeface="Arial"/>
                <a:cs typeface="Arial"/>
              </a:rPr>
              <a:t>and</a:t>
            </a:r>
            <a:r>
              <a:rPr dirty="0" sz="2400" spc="-135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1C1C1C"/>
                </a:solidFill>
                <a:latin typeface="Arial"/>
                <a:cs typeface="Arial"/>
              </a:rPr>
              <a:t>Classification)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55"/>
              </a:spcBef>
            </a:pPr>
            <a:endParaRPr sz="2400">
              <a:latin typeface="Arial"/>
              <a:cs typeface="Arial"/>
            </a:endParaRPr>
          </a:p>
          <a:p>
            <a:pPr marL="2473960" marR="2018030" indent="-905510">
              <a:lnSpc>
                <a:spcPct val="110000"/>
              </a:lnSpc>
              <a:spcBef>
                <a:spcPts val="5"/>
              </a:spcBef>
            </a:pP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Dr.</a:t>
            </a:r>
            <a:r>
              <a:rPr dirty="0" sz="2800" spc="-7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Md.</a:t>
            </a:r>
            <a:r>
              <a:rPr dirty="0" sz="2800" spc="-7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Aminul</a:t>
            </a:r>
            <a:r>
              <a:rPr dirty="0" sz="280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Haque</a:t>
            </a:r>
            <a:r>
              <a:rPr dirty="0" sz="28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0000FF"/>
                </a:solidFill>
                <a:latin typeface="Arial"/>
                <a:cs typeface="Arial"/>
              </a:rPr>
              <a:t>Akhand </a:t>
            </a: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Dept.</a:t>
            </a:r>
            <a:r>
              <a:rPr dirty="0" sz="28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28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CSE,</a:t>
            </a:r>
            <a:r>
              <a:rPr dirty="0" sz="2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 spc="-25">
                <a:solidFill>
                  <a:srgbClr val="0000FF"/>
                </a:solidFill>
                <a:latin typeface="Arial"/>
                <a:cs typeface="Arial"/>
              </a:rPr>
              <a:t>SUB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884021" y="1287856"/>
            <a:ext cx="73386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1C1C1C"/>
                </a:solidFill>
              </a:rPr>
              <a:t>MCSE</a:t>
            </a:r>
            <a:r>
              <a:rPr dirty="0" spc="-80">
                <a:solidFill>
                  <a:srgbClr val="1C1C1C"/>
                </a:solidFill>
              </a:rPr>
              <a:t> </a:t>
            </a:r>
            <a:r>
              <a:rPr dirty="0">
                <a:solidFill>
                  <a:srgbClr val="1C1C1C"/>
                </a:solidFill>
              </a:rPr>
              <a:t>666:Pattern</a:t>
            </a:r>
            <a:r>
              <a:rPr dirty="0" spc="-80">
                <a:solidFill>
                  <a:srgbClr val="1C1C1C"/>
                </a:solidFill>
              </a:rPr>
              <a:t> </a:t>
            </a:r>
            <a:r>
              <a:rPr dirty="0">
                <a:solidFill>
                  <a:srgbClr val="1C1C1C"/>
                </a:solidFill>
              </a:rPr>
              <a:t>and</a:t>
            </a:r>
            <a:r>
              <a:rPr dirty="0" spc="-95">
                <a:solidFill>
                  <a:srgbClr val="1C1C1C"/>
                </a:solidFill>
              </a:rPr>
              <a:t> </a:t>
            </a:r>
            <a:r>
              <a:rPr dirty="0">
                <a:solidFill>
                  <a:srgbClr val="1C1C1C"/>
                </a:solidFill>
              </a:rPr>
              <a:t>Speech</a:t>
            </a:r>
            <a:r>
              <a:rPr dirty="0" spc="-65">
                <a:solidFill>
                  <a:srgbClr val="1C1C1C"/>
                </a:solidFill>
              </a:rPr>
              <a:t> </a:t>
            </a:r>
            <a:r>
              <a:rPr dirty="0" spc="-10">
                <a:solidFill>
                  <a:srgbClr val="1C1C1C"/>
                </a:solidFill>
              </a:rPr>
              <a:t>Recognition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0" i="1">
                <a:latin typeface="Times New Roman"/>
                <a:cs typeface="Times New Roman"/>
              </a:rPr>
              <a:t>Learning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149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31140" y="1460703"/>
            <a:ext cx="8417560" cy="36258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b="1">
                <a:latin typeface="Arial"/>
                <a:cs typeface="Arial"/>
              </a:rPr>
              <a:t>Learning</a:t>
            </a:r>
            <a:r>
              <a:rPr dirty="0" sz="2200" spc="-30" b="1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is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the</a:t>
            </a:r>
            <a:r>
              <a:rPr dirty="0" sz="2200" spc="-4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process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of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acquiring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new</a:t>
            </a:r>
            <a:r>
              <a:rPr dirty="0" sz="2200" spc="-3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or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existing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modifying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u="sng" sz="22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knowledge</a:t>
            </a:r>
            <a:r>
              <a:rPr dirty="0" sz="2200">
                <a:latin typeface="Arial"/>
                <a:cs typeface="Arial"/>
              </a:rPr>
              <a:t>,</a:t>
            </a:r>
            <a:r>
              <a:rPr dirty="0" sz="2200" spc="-70">
                <a:latin typeface="Arial"/>
                <a:cs typeface="Arial"/>
              </a:rPr>
              <a:t> </a:t>
            </a:r>
            <a:r>
              <a:rPr dirty="0" u="sng" sz="22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3"/>
              </a:rPr>
              <a:t>behaviors</a:t>
            </a:r>
            <a:r>
              <a:rPr dirty="0" sz="2200">
                <a:latin typeface="Arial"/>
                <a:cs typeface="Arial"/>
              </a:rPr>
              <a:t>,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u="sng" sz="22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4"/>
              </a:rPr>
              <a:t>skills</a:t>
            </a:r>
            <a:r>
              <a:rPr dirty="0" sz="2200">
                <a:latin typeface="Arial"/>
                <a:cs typeface="Arial"/>
              </a:rPr>
              <a:t>,</a:t>
            </a:r>
            <a:r>
              <a:rPr dirty="0" sz="2200" spc="-90">
                <a:latin typeface="Arial"/>
                <a:cs typeface="Arial"/>
              </a:rPr>
              <a:t> </a:t>
            </a:r>
            <a:r>
              <a:rPr dirty="0" u="sng" sz="22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5"/>
              </a:rPr>
              <a:t>values</a:t>
            </a:r>
            <a:r>
              <a:rPr dirty="0" sz="2200">
                <a:latin typeface="Arial"/>
                <a:cs typeface="Arial"/>
              </a:rPr>
              <a:t>,</a:t>
            </a:r>
            <a:r>
              <a:rPr dirty="0" sz="2200" spc="-7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or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u="sng" sz="2200" spc="-1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6"/>
              </a:rPr>
              <a:t>preferences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1800" spc="-10" b="1" i="1">
                <a:latin typeface="Times New Roman"/>
                <a:cs typeface="Times New Roman"/>
              </a:rPr>
              <a:t>https://en.wikipedia.org/wiki/Learning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95"/>
              </a:spcBef>
            </a:pPr>
            <a:endParaRPr sz="1800">
              <a:latin typeface="Times New Roman"/>
              <a:cs typeface="Times New Roman"/>
            </a:endParaRPr>
          </a:p>
          <a:p>
            <a:pPr marL="40005" marR="508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Learning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“a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process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leads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change,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which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occurs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result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experience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increases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potential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improved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performance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future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learning”</a:t>
            </a:r>
            <a:endParaRPr sz="1800">
              <a:latin typeface="Arial"/>
              <a:cs typeface="Arial"/>
            </a:endParaRPr>
          </a:p>
          <a:p>
            <a:pPr marL="40005">
              <a:lnSpc>
                <a:spcPct val="100000"/>
              </a:lnSpc>
            </a:pPr>
            <a:r>
              <a:rPr dirty="0" sz="1800" spc="-10" b="1" i="1">
                <a:latin typeface="Arial"/>
                <a:cs typeface="Arial"/>
              </a:rPr>
              <a:t>---</a:t>
            </a:r>
            <a:r>
              <a:rPr dirty="0" sz="1800" b="1" i="1">
                <a:latin typeface="Arial"/>
                <a:cs typeface="Arial"/>
              </a:rPr>
              <a:t>(Ambrose</a:t>
            </a:r>
            <a:r>
              <a:rPr dirty="0" sz="1800" spc="-5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et</a:t>
            </a:r>
            <a:r>
              <a:rPr dirty="0" sz="1800" spc="-10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al,</a:t>
            </a:r>
            <a:r>
              <a:rPr dirty="0" sz="1800" spc="-15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2010,</a:t>
            </a:r>
            <a:r>
              <a:rPr dirty="0" sz="1800" spc="10" b="1" i="1">
                <a:latin typeface="Arial"/>
                <a:cs typeface="Arial"/>
              </a:rPr>
              <a:t> </a:t>
            </a:r>
            <a:r>
              <a:rPr dirty="0" sz="1800" spc="-20" b="1" i="1">
                <a:latin typeface="Arial"/>
                <a:cs typeface="Arial"/>
              </a:rPr>
              <a:t>p.3).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Arial"/>
              <a:cs typeface="Arial"/>
            </a:endParaRPr>
          </a:p>
          <a:p>
            <a:pPr marL="22225" marR="45085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“A</a:t>
            </a:r>
            <a:r>
              <a:rPr dirty="0" sz="1800" spc="-1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change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human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disposition or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capability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persists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over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period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time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and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simply</a:t>
            </a: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ascribable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dirty="0" sz="1800" spc="-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processes</a:t>
            </a: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1800" spc="-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growth</a:t>
            </a:r>
            <a:r>
              <a:rPr dirty="0" sz="1800" spc="-10">
                <a:latin typeface="Arial"/>
                <a:cs typeface="Arial"/>
              </a:rPr>
              <a:t>.”</a:t>
            </a:r>
            <a:endParaRPr sz="1800">
              <a:latin typeface="Arial"/>
              <a:cs typeface="Arial"/>
            </a:endParaRPr>
          </a:p>
          <a:p>
            <a:pPr marL="22225">
              <a:lnSpc>
                <a:spcPct val="100000"/>
              </a:lnSpc>
              <a:spcBef>
                <a:spcPts val="675"/>
              </a:spcBef>
            </a:pPr>
            <a:r>
              <a:rPr dirty="0" sz="1800" b="1" i="1">
                <a:latin typeface="Times New Roman"/>
                <a:cs typeface="Times New Roman"/>
              </a:rPr>
              <a:t>—</a:t>
            </a:r>
            <a:r>
              <a:rPr dirty="0" sz="1800" spc="-20" b="1" i="1">
                <a:latin typeface="Times New Roman"/>
                <a:cs typeface="Times New Roman"/>
              </a:rPr>
              <a:t> </a:t>
            </a:r>
            <a:r>
              <a:rPr dirty="0" sz="1800" b="1" i="1">
                <a:latin typeface="Times New Roman"/>
                <a:cs typeface="Times New Roman"/>
              </a:rPr>
              <a:t>From</a:t>
            </a:r>
            <a:r>
              <a:rPr dirty="0" sz="1800" spc="-5" b="1" i="1">
                <a:latin typeface="Times New Roman"/>
                <a:cs typeface="Times New Roman"/>
              </a:rPr>
              <a:t> </a:t>
            </a:r>
            <a:r>
              <a:rPr dirty="0" sz="1800" b="1" i="1">
                <a:latin typeface="Times New Roman"/>
                <a:cs typeface="Times New Roman"/>
              </a:rPr>
              <a:t>The</a:t>
            </a:r>
            <a:r>
              <a:rPr dirty="0" sz="1800" spc="-15" b="1" i="1">
                <a:latin typeface="Times New Roman"/>
                <a:cs typeface="Times New Roman"/>
              </a:rPr>
              <a:t> </a:t>
            </a:r>
            <a:r>
              <a:rPr dirty="0" sz="1800" b="1" i="1">
                <a:latin typeface="Times New Roman"/>
                <a:cs typeface="Times New Roman"/>
              </a:rPr>
              <a:t>Conditions</a:t>
            </a:r>
            <a:r>
              <a:rPr dirty="0" sz="1800" spc="-15" b="1" i="1">
                <a:latin typeface="Times New Roman"/>
                <a:cs typeface="Times New Roman"/>
              </a:rPr>
              <a:t> </a:t>
            </a:r>
            <a:r>
              <a:rPr dirty="0" sz="1800" b="1" i="1">
                <a:latin typeface="Times New Roman"/>
                <a:cs typeface="Times New Roman"/>
              </a:rPr>
              <a:t>of</a:t>
            </a:r>
            <a:r>
              <a:rPr dirty="0" sz="1800" spc="-5" b="1" i="1">
                <a:latin typeface="Times New Roman"/>
                <a:cs typeface="Times New Roman"/>
              </a:rPr>
              <a:t> </a:t>
            </a:r>
            <a:r>
              <a:rPr dirty="0" sz="1800" b="1" i="1">
                <a:latin typeface="Times New Roman"/>
                <a:cs typeface="Times New Roman"/>
              </a:rPr>
              <a:t>Learning</a:t>
            </a:r>
            <a:r>
              <a:rPr dirty="0" sz="1800" spc="-5" b="1" i="1">
                <a:latin typeface="Times New Roman"/>
                <a:cs typeface="Times New Roman"/>
              </a:rPr>
              <a:t> </a:t>
            </a:r>
            <a:r>
              <a:rPr dirty="0" sz="1800" b="1" i="1">
                <a:latin typeface="Times New Roman"/>
                <a:cs typeface="Times New Roman"/>
              </a:rPr>
              <a:t>by</a:t>
            </a:r>
            <a:r>
              <a:rPr dirty="0" sz="1800" spc="-10" b="1" i="1">
                <a:latin typeface="Times New Roman"/>
                <a:cs typeface="Times New Roman"/>
              </a:rPr>
              <a:t> </a:t>
            </a:r>
            <a:r>
              <a:rPr dirty="0" sz="1800" b="1" i="1">
                <a:latin typeface="Times New Roman"/>
                <a:cs typeface="Times New Roman"/>
              </a:rPr>
              <a:t>Robert</a:t>
            </a:r>
            <a:r>
              <a:rPr dirty="0" sz="1800" spc="-5" b="1" i="1">
                <a:latin typeface="Times New Roman"/>
                <a:cs typeface="Times New Roman"/>
              </a:rPr>
              <a:t> </a:t>
            </a:r>
            <a:r>
              <a:rPr dirty="0" sz="1800" spc="-10" b="1" i="1">
                <a:latin typeface="Times New Roman"/>
                <a:cs typeface="Times New Roman"/>
              </a:rPr>
              <a:t>Gagne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5844" y="354838"/>
            <a:ext cx="1584960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0" i="1">
                <a:latin typeface="Times New Roman"/>
                <a:cs typeface="Times New Roman"/>
              </a:rPr>
              <a:t>Learning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149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8931" y="984503"/>
            <a:ext cx="8057388" cy="35052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78739" y="4595876"/>
            <a:ext cx="8985885" cy="21329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change</a:t>
            </a:r>
            <a:r>
              <a:rPr dirty="0" sz="1800" spc="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learner</a:t>
            </a:r>
            <a:r>
              <a:rPr dirty="0" sz="1800" spc="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may</a:t>
            </a:r>
            <a:r>
              <a:rPr dirty="0" sz="1800" spc="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happen</a:t>
            </a:r>
            <a:r>
              <a:rPr dirty="0" sz="1800" spc="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at</a:t>
            </a:r>
            <a:r>
              <a:rPr dirty="0" sz="1800" spc="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level</a:t>
            </a:r>
            <a:r>
              <a:rPr dirty="0" sz="1800" spc="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knowledge,</a:t>
            </a:r>
            <a:r>
              <a:rPr dirty="0" sz="1800" spc="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attitude,</a:t>
            </a:r>
            <a:r>
              <a:rPr dirty="0" sz="1800" spc="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</a:t>
            </a:r>
            <a:r>
              <a:rPr dirty="0" sz="1800" spc="6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behaviour.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5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6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result</a:t>
            </a:r>
            <a:r>
              <a:rPr dirty="0" sz="1800" spc="7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7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learning,</a:t>
            </a:r>
            <a:r>
              <a:rPr dirty="0" sz="1800" spc="7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learners</a:t>
            </a:r>
            <a:r>
              <a:rPr dirty="0" sz="1800" spc="7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come</a:t>
            </a:r>
            <a:r>
              <a:rPr dirty="0" sz="1800" spc="6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6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see</a:t>
            </a:r>
            <a:r>
              <a:rPr dirty="0" sz="1800" spc="6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concepts,</a:t>
            </a:r>
            <a:r>
              <a:rPr dirty="0" sz="1800" spc="7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ideas,</a:t>
            </a:r>
            <a:r>
              <a:rPr dirty="0" sz="1800" spc="7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and/or</a:t>
            </a:r>
            <a:r>
              <a:rPr dirty="0" sz="1800" spc="6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75">
                <a:latin typeface="Arial"/>
                <a:cs typeface="Arial"/>
              </a:rPr>
              <a:t>  </a:t>
            </a:r>
            <a:r>
              <a:rPr dirty="0" sz="1800" spc="-10">
                <a:latin typeface="Arial"/>
                <a:cs typeface="Arial"/>
              </a:rPr>
              <a:t>world differently.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Learning</a:t>
            </a:r>
            <a:r>
              <a:rPr dirty="0" sz="1800" spc="1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13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dirty="0" sz="1800" spc="1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something</a:t>
            </a:r>
            <a:r>
              <a:rPr dirty="0" sz="1800" spc="1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done</a:t>
            </a:r>
            <a:r>
              <a:rPr dirty="0" sz="1800" spc="1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dirty="0" sz="1800" spc="1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students,</a:t>
            </a:r>
            <a:r>
              <a:rPr dirty="0" sz="1800" spc="15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but</a:t>
            </a:r>
            <a:r>
              <a:rPr dirty="0" sz="1800" spc="1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rather</a:t>
            </a:r>
            <a:r>
              <a:rPr dirty="0" sz="1800" spc="1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something</a:t>
            </a:r>
            <a:r>
              <a:rPr dirty="0" sz="1800" spc="1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students</a:t>
            </a:r>
            <a:r>
              <a:rPr dirty="0" sz="1800" spc="145"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themselves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dirty="0" sz="1800">
                <a:latin typeface="Arial"/>
                <a:cs typeface="Arial"/>
              </a:rPr>
              <a:t>.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direct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result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how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students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interpret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respond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their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experiences. </a:t>
            </a:r>
            <a:r>
              <a:rPr dirty="0" sz="1800" spc="-10" b="1">
                <a:latin typeface="Arial"/>
                <a:cs typeface="Arial"/>
              </a:rPr>
              <a:t>htt</a:t>
            </a:r>
            <a:r>
              <a:rPr dirty="0" sz="1800" spc="-10" b="1">
                <a:latin typeface="Arial"/>
                <a:cs typeface="Arial"/>
                <a:hlinkClick r:id="rId3"/>
              </a:rPr>
              <a:t>ps://w</a:t>
            </a:r>
            <a:r>
              <a:rPr dirty="0" sz="1800" spc="-10" b="1">
                <a:latin typeface="Arial"/>
                <a:cs typeface="Arial"/>
              </a:rPr>
              <a:t>ww</a:t>
            </a:r>
            <a:r>
              <a:rPr dirty="0" sz="1800" spc="-10" b="1">
                <a:latin typeface="Arial"/>
                <a:cs typeface="Arial"/>
                <a:hlinkClick r:id="rId3"/>
              </a:rPr>
              <a:t>.tea</a:t>
            </a:r>
            <a:r>
              <a:rPr dirty="0" sz="1800" spc="-10" b="1">
                <a:latin typeface="Arial"/>
                <a:cs typeface="Arial"/>
              </a:rPr>
              <a:t>chw</a:t>
            </a:r>
            <a:r>
              <a:rPr dirty="0" sz="1800" spc="-10" b="1">
                <a:latin typeface="Arial"/>
                <a:cs typeface="Arial"/>
                <a:hlinkClick r:id="rId3"/>
              </a:rPr>
              <a:t>ithmrst.com/post/what-is-learning</a:t>
            </a:r>
            <a:endParaRPr sz="1800">
              <a:latin typeface="Arial"/>
              <a:cs typeface="Arial"/>
            </a:endParaRPr>
          </a:p>
          <a:p>
            <a:pPr algn="ctr" marL="510540">
              <a:lnSpc>
                <a:spcPct val="100000"/>
              </a:lnSpc>
              <a:spcBef>
                <a:spcPts val="1470"/>
              </a:spcBef>
            </a:pP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Human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brain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18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main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element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learning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5788" y="3649978"/>
            <a:ext cx="2458211" cy="318058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0" i="1">
                <a:latin typeface="Times New Roman"/>
                <a:cs typeface="Times New Roman"/>
              </a:rPr>
              <a:t>Machine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149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4939" y="1474978"/>
            <a:ext cx="8877935" cy="25253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88900" marR="5080">
              <a:lnSpc>
                <a:spcPct val="101000"/>
              </a:lnSpc>
              <a:spcBef>
                <a:spcPts val="75"/>
              </a:spcBef>
              <a:tabLst>
                <a:tab pos="3365500" algn="l"/>
              </a:tabLst>
            </a:pP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A</a:t>
            </a:r>
            <a:r>
              <a:rPr dirty="0" sz="1800" spc="-1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machine</a:t>
            </a:r>
            <a:r>
              <a:rPr dirty="0" sz="1800" spc="-1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is</a:t>
            </a:r>
            <a:r>
              <a:rPr dirty="0" sz="1800" spc="-3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a</a:t>
            </a:r>
            <a:r>
              <a:rPr dirty="0" sz="180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physical system</a:t>
            </a:r>
            <a:r>
              <a:rPr dirty="0" sz="1800" spc="-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using</a:t>
            </a:r>
            <a:r>
              <a:rPr dirty="0" sz="1800" spc="-1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3"/>
              </a:rPr>
              <a:t>power</a:t>
            </a:r>
            <a:r>
              <a:rPr dirty="0" sz="1800" spc="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to</a:t>
            </a:r>
            <a:r>
              <a:rPr dirty="0" sz="1800" spc="-3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apply</a:t>
            </a:r>
            <a:r>
              <a:rPr dirty="0" sz="1800" spc="-1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4"/>
              </a:rPr>
              <a:t>forces</a:t>
            </a: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and</a:t>
            </a:r>
            <a:r>
              <a:rPr dirty="0" sz="180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control</a:t>
            </a:r>
            <a:r>
              <a:rPr dirty="0" sz="1800" spc="-1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5"/>
              </a:rPr>
              <a:t>movement</a:t>
            </a:r>
            <a:r>
              <a:rPr dirty="0" sz="1800" spc="-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001F5F"/>
                </a:solidFill>
                <a:latin typeface="Arial"/>
                <a:cs typeface="Arial"/>
              </a:rPr>
              <a:t>to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perform</a:t>
            </a:r>
            <a:r>
              <a:rPr dirty="0" sz="180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an</a:t>
            </a:r>
            <a:r>
              <a:rPr dirty="0" sz="1800" spc="-2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action.</a:t>
            </a:r>
            <a:r>
              <a:rPr dirty="0" sz="180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…</a:t>
            </a:r>
            <a:r>
              <a:rPr dirty="0" sz="1800" spc="-2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Machines</a:t>
            </a:r>
            <a:r>
              <a:rPr dirty="0" sz="1800" spc="-2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can</a:t>
            </a:r>
            <a:r>
              <a:rPr dirty="0" sz="1800" spc="-3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be</a:t>
            </a:r>
            <a:r>
              <a:rPr dirty="0" sz="1800" spc="-2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driven</a:t>
            </a:r>
            <a:r>
              <a:rPr dirty="0" sz="1800" spc="-1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by</a:t>
            </a:r>
            <a:r>
              <a:rPr dirty="0" sz="1800" spc="-1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6"/>
              </a:rPr>
              <a:t>animals</a:t>
            </a: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and</a:t>
            </a:r>
            <a:r>
              <a:rPr dirty="0" sz="1800" spc="-1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7"/>
              </a:rPr>
              <a:t>people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,</a:t>
            </a:r>
            <a:r>
              <a:rPr dirty="0" sz="1800" spc="-1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by</a:t>
            </a:r>
            <a:r>
              <a:rPr dirty="0" sz="180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natural</a:t>
            </a:r>
            <a:r>
              <a:rPr dirty="0" sz="1800" spc="-1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Arial"/>
                <a:cs typeface="Arial"/>
              </a:rPr>
              <a:t>forces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such</a:t>
            </a:r>
            <a:r>
              <a:rPr dirty="0" sz="1800" spc="-6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as</a:t>
            </a:r>
            <a:r>
              <a:rPr dirty="0" sz="1800" spc="-4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8"/>
              </a:rPr>
              <a:t>wind</a:t>
            </a:r>
            <a:r>
              <a:rPr dirty="0" sz="1800" spc="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and</a:t>
            </a:r>
            <a:r>
              <a:rPr dirty="0" sz="1800" spc="-3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9"/>
              </a:rPr>
              <a:t>water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,</a:t>
            </a:r>
            <a:r>
              <a:rPr dirty="0" sz="1800" spc="-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and</a:t>
            </a:r>
            <a:r>
              <a:rPr dirty="0" sz="1800" spc="-4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by</a:t>
            </a:r>
            <a:r>
              <a:rPr dirty="0" sz="1800" spc="-4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0"/>
              </a:rPr>
              <a:t>chemical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,</a:t>
            </a:r>
            <a:r>
              <a:rPr dirty="0" sz="180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1"/>
              </a:rPr>
              <a:t>thermal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,</a:t>
            </a:r>
            <a:r>
              <a:rPr dirty="0" sz="180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or</a:t>
            </a:r>
            <a:r>
              <a:rPr dirty="0" sz="1800" spc="-4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2"/>
              </a:rPr>
              <a:t>electrical</a:t>
            </a:r>
            <a:r>
              <a:rPr dirty="0" sz="1800" spc="-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power ...They</a:t>
            </a:r>
            <a:r>
              <a:rPr dirty="0" sz="1800" spc="-6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can</a:t>
            </a:r>
            <a:r>
              <a:rPr dirty="0" sz="1800" spc="-5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001F5F"/>
                </a:solidFill>
                <a:latin typeface="Arial"/>
                <a:cs typeface="Arial"/>
              </a:rPr>
              <a:t>also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include</a:t>
            </a:r>
            <a:r>
              <a:rPr dirty="0" sz="180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3"/>
              </a:rPr>
              <a:t>computers</a:t>
            </a:r>
            <a:r>
              <a:rPr dirty="0" sz="1800" spc="-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and</a:t>
            </a:r>
            <a:r>
              <a:rPr dirty="0" sz="180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sensors</a:t>
            </a:r>
            <a:r>
              <a:rPr dirty="0" sz="1800" spc="-3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that</a:t>
            </a:r>
            <a:r>
              <a:rPr dirty="0" sz="1800" spc="-3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monitor</a:t>
            </a:r>
            <a:r>
              <a:rPr dirty="0" sz="180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performance</a:t>
            </a:r>
            <a:r>
              <a:rPr dirty="0" sz="180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and</a:t>
            </a:r>
            <a:r>
              <a:rPr dirty="0" sz="1800" spc="-3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plan</a:t>
            </a:r>
            <a:r>
              <a:rPr dirty="0" sz="180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movement,</a:t>
            </a:r>
            <a:r>
              <a:rPr dirty="0" sz="180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Arial"/>
                <a:cs typeface="Arial"/>
              </a:rPr>
              <a:t>often </a:t>
            </a:r>
            <a:r>
              <a:rPr dirty="0" baseline="3086" sz="2700">
                <a:solidFill>
                  <a:srgbClr val="001F5F"/>
                </a:solidFill>
                <a:latin typeface="Arial"/>
                <a:cs typeface="Arial"/>
              </a:rPr>
              <a:t>called</a:t>
            </a:r>
            <a:r>
              <a:rPr dirty="0" baseline="3086" sz="2700" spc="-52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u="sng" baseline="3086" sz="27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4"/>
              </a:rPr>
              <a:t>mechanical</a:t>
            </a:r>
            <a:r>
              <a:rPr dirty="0" u="sng" baseline="3086" sz="2700" spc="-3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4"/>
              </a:rPr>
              <a:t> </a:t>
            </a:r>
            <a:r>
              <a:rPr dirty="0" u="sng" baseline="3086" sz="2700" spc="-1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4"/>
              </a:rPr>
              <a:t>systems</a:t>
            </a:r>
            <a:r>
              <a:rPr dirty="0" baseline="3086" sz="2700" spc="-15">
                <a:solidFill>
                  <a:srgbClr val="001F5F"/>
                </a:solidFill>
                <a:latin typeface="Arial"/>
                <a:cs typeface="Arial"/>
              </a:rPr>
              <a:t>.</a:t>
            </a:r>
            <a:r>
              <a:rPr dirty="0" baseline="3086" sz="2700">
                <a:solidFill>
                  <a:srgbClr val="001F5F"/>
                </a:solidFill>
                <a:latin typeface="Arial"/>
                <a:cs typeface="Arial"/>
              </a:rPr>
              <a:t>	</a:t>
            </a:r>
            <a:r>
              <a:rPr dirty="0" sz="1800" spc="-10" b="1">
                <a:latin typeface="Arial"/>
                <a:cs typeface="Arial"/>
              </a:rPr>
              <a:t>https://en.wikipedia.org/wiki/Machine</a:t>
            </a:r>
            <a:endParaRPr sz="1800">
              <a:latin typeface="Arial"/>
              <a:cs typeface="Arial"/>
            </a:endParaRPr>
          </a:p>
          <a:p>
            <a:pPr marL="12700" marR="629920">
              <a:lnSpc>
                <a:spcPct val="100000"/>
              </a:lnSpc>
              <a:spcBef>
                <a:spcPts val="1875"/>
              </a:spcBef>
            </a:pPr>
            <a:r>
              <a:rPr dirty="0" sz="1800">
                <a:latin typeface="Arial"/>
                <a:cs typeface="Arial"/>
              </a:rPr>
              <a:t>An</a:t>
            </a:r>
            <a:r>
              <a:rPr dirty="0" sz="1800" spc="-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apparatus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using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applying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mechanical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power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having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several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parts,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each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definite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function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together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performing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particular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task.</a:t>
            </a:r>
            <a:r>
              <a:rPr dirty="0" sz="1800" spc="434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‘a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fax</a:t>
            </a:r>
            <a:r>
              <a:rPr dirty="0" sz="1800" spc="-30" i="1">
                <a:latin typeface="Arial"/>
                <a:cs typeface="Arial"/>
              </a:rPr>
              <a:t> </a:t>
            </a:r>
            <a:r>
              <a:rPr dirty="0" sz="1800" spc="-10" i="1">
                <a:latin typeface="Arial"/>
                <a:cs typeface="Arial"/>
              </a:rPr>
              <a:t>machine’</a:t>
            </a:r>
            <a:endParaRPr sz="1800">
              <a:latin typeface="Arial"/>
              <a:cs typeface="Arial"/>
            </a:endParaRPr>
          </a:p>
          <a:p>
            <a:pPr marL="20320">
              <a:lnSpc>
                <a:spcPct val="100000"/>
              </a:lnSpc>
              <a:spcBef>
                <a:spcPts val="445"/>
              </a:spcBef>
            </a:pPr>
            <a:r>
              <a:rPr dirty="0" sz="1800" b="1">
                <a:latin typeface="Arial"/>
                <a:cs typeface="Arial"/>
              </a:rPr>
              <a:t>Oxford </a:t>
            </a:r>
            <a:r>
              <a:rPr dirty="0" sz="1800" spc="-10" b="1">
                <a:latin typeface="Arial"/>
                <a:cs typeface="Arial"/>
              </a:rPr>
              <a:t>Dictionary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3047" y="4200144"/>
            <a:ext cx="6855459" cy="2607945"/>
            <a:chOff x="3047" y="4200144"/>
            <a:chExt cx="6855459" cy="2607945"/>
          </a:xfrm>
        </p:grpSpPr>
        <p:pic>
          <p:nvPicPr>
            <p:cNvPr id="7" name="object 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47" y="4200144"/>
              <a:ext cx="6854952" cy="214731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624" y="6563866"/>
              <a:ext cx="2567940" cy="2438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0" i="1">
                <a:latin typeface="Times New Roman"/>
                <a:cs typeface="Times New Roman"/>
              </a:rPr>
              <a:t>Machine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1237488"/>
            <a:ext cx="8343900" cy="449732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3149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87832" y="5819343"/>
            <a:ext cx="863155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Machines</a:t>
            </a:r>
            <a:r>
              <a:rPr dirty="0" sz="1800" spc="-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include</a:t>
            </a:r>
            <a:r>
              <a:rPr dirty="0" sz="1800" spc="-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a</a:t>
            </a:r>
            <a:r>
              <a:rPr dirty="0" sz="18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system</a:t>
            </a:r>
            <a:r>
              <a:rPr dirty="0" sz="1800" spc="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dirty="0" sz="1800" spc="-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A0080"/>
                </a:solidFill>
                <a:latin typeface="Arial"/>
                <a:cs typeface="Arial"/>
              </a:rPr>
              <a:t>mechanisms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that</a:t>
            </a:r>
            <a:r>
              <a:rPr dirty="0" sz="1800" spc="-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shape</a:t>
            </a:r>
            <a:r>
              <a:rPr dirty="0" sz="1800" spc="-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8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actuator</a:t>
            </a:r>
            <a:r>
              <a:rPr dirty="0" sz="1800" spc="-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input</a:t>
            </a:r>
            <a:r>
              <a:rPr dirty="0" sz="18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to</a:t>
            </a:r>
            <a:r>
              <a:rPr dirty="0" sz="18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achieve</a:t>
            </a:r>
            <a:r>
              <a:rPr dirty="0" sz="1800" spc="-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212121"/>
                </a:solidFill>
                <a:latin typeface="Arial"/>
                <a:cs typeface="Arial"/>
              </a:rPr>
              <a:t>a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specific</a:t>
            </a:r>
            <a:r>
              <a:rPr dirty="0" sz="1800" spc="-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application</a:t>
            </a:r>
            <a:r>
              <a:rPr dirty="0" sz="18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dirty="0" sz="1800" spc="-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output</a:t>
            </a:r>
            <a:r>
              <a:rPr dirty="0" sz="1800" spc="-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forces</a:t>
            </a:r>
            <a:r>
              <a:rPr dirty="0" sz="1800" spc="-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dirty="0" sz="1800" spc="-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212121"/>
                </a:solidFill>
                <a:latin typeface="Arial"/>
                <a:cs typeface="Arial"/>
              </a:rPr>
              <a:t>movement.</a:t>
            </a:r>
            <a:endParaRPr sz="1800">
              <a:latin typeface="Arial"/>
              <a:cs typeface="Arial"/>
            </a:endParaRPr>
          </a:p>
          <a:p>
            <a:pPr marL="2755900">
              <a:lnSpc>
                <a:spcPct val="100000"/>
              </a:lnSpc>
            </a:pP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How</a:t>
            </a:r>
            <a:r>
              <a:rPr dirty="0" sz="1800" spc="-3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make</a:t>
            </a:r>
            <a:r>
              <a:rPr dirty="0" sz="1800" spc="-4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decision</a:t>
            </a:r>
            <a:r>
              <a:rPr dirty="0" sz="180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to</a:t>
            </a:r>
            <a:r>
              <a:rPr dirty="0" sz="1800" spc="-4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1F5F"/>
                </a:solidFill>
                <a:latin typeface="Arial"/>
                <a:cs typeface="Arial"/>
              </a:rPr>
              <a:t>perform</a:t>
            </a:r>
            <a:r>
              <a:rPr dirty="0" sz="180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Arial"/>
                <a:cs typeface="Arial"/>
              </a:rPr>
              <a:t>task(s)?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Machine</a:t>
            </a:r>
            <a:r>
              <a:rPr dirty="0" sz="3200" spc="-3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Learning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149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6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13868" y="1561287"/>
            <a:ext cx="8747125" cy="4328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9850" marR="263525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1959,</a:t>
            </a:r>
            <a:r>
              <a:rPr dirty="0" sz="1800" spc="-10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Arthur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Samuel,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pioneer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field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machine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learning (ML)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defined it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as </a:t>
            </a:r>
            <a:r>
              <a:rPr dirty="0" sz="1800">
                <a:latin typeface="Arial"/>
                <a:cs typeface="Arial"/>
                <a:hlinkClick r:id="rId2"/>
              </a:rPr>
              <a:t>the</a:t>
            </a:r>
            <a:r>
              <a:rPr dirty="0" sz="1800" spc="-30">
                <a:latin typeface="Arial"/>
                <a:cs typeface="Arial"/>
                <a:hlinkClick r:id="rId2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“field</a:t>
            </a:r>
            <a:r>
              <a:rPr dirty="0" u="sng" sz="1800" spc="-2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of</a:t>
            </a:r>
            <a:r>
              <a:rPr dirty="0" u="sng" sz="1800" spc="-3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study</a:t>
            </a:r>
            <a:r>
              <a:rPr dirty="0" u="sng" sz="1800" spc="-2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that</a:t>
            </a:r>
            <a:r>
              <a:rPr dirty="0" u="sng" sz="1800" spc="-1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gives</a:t>
            </a:r>
            <a:r>
              <a:rPr dirty="0" u="sng" sz="1800" spc="-2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computers</a:t>
            </a:r>
            <a:r>
              <a:rPr dirty="0" u="sng" sz="1800" spc="-2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the</a:t>
            </a:r>
            <a:r>
              <a:rPr dirty="0" u="sng" sz="1800" spc="-3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ability</a:t>
            </a:r>
            <a:r>
              <a:rPr dirty="0" u="sng" sz="1800" spc="-1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to</a:t>
            </a:r>
            <a:r>
              <a:rPr dirty="0" u="sng" sz="1800" spc="-2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learn</a:t>
            </a:r>
            <a:r>
              <a:rPr dirty="0" u="sng" sz="1800" spc="-2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without</a:t>
            </a:r>
            <a:r>
              <a:rPr dirty="0" u="sng" sz="1800" spc="2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being</a:t>
            </a:r>
            <a:r>
              <a:rPr dirty="0" u="sng" sz="1800" spc="-2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800" spc="-1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explicitly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u="sng" sz="1800" spc="-1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2"/>
              </a:rPr>
              <a:t>programmed”</a:t>
            </a:r>
            <a:r>
              <a:rPr dirty="0" sz="1800" spc="-10">
                <a:latin typeface="Arial"/>
                <a:cs typeface="Arial"/>
                <a:hlinkClick r:id="rId2"/>
              </a:rPr>
              <a:t>.</a:t>
            </a:r>
            <a:endParaRPr sz="1800">
              <a:latin typeface="Arial"/>
              <a:cs typeface="Arial"/>
            </a:endParaRPr>
          </a:p>
          <a:p>
            <a:pPr algn="ctr" marR="1821814">
              <a:lnSpc>
                <a:spcPct val="100000"/>
              </a:lnSpc>
              <a:spcBef>
                <a:spcPts val="780"/>
              </a:spcBef>
            </a:pPr>
            <a:r>
              <a:rPr dirty="0" sz="1800" spc="-10" i="1">
                <a:latin typeface="Times New Roman"/>
                <a:cs typeface="Times New Roman"/>
              </a:rPr>
              <a:t>https://theconversation.com/what-is-machine-learning-76759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450"/>
              </a:spcBef>
            </a:pPr>
            <a:endParaRPr sz="1800">
              <a:latin typeface="Times New Roman"/>
              <a:cs typeface="Times New Roman"/>
            </a:endParaRPr>
          </a:p>
          <a:p>
            <a:pPr algn="just" marL="63500" marR="5588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Machine</a:t>
            </a:r>
            <a:r>
              <a:rPr dirty="0" sz="1800" spc="9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learning</a:t>
            </a:r>
            <a:r>
              <a:rPr dirty="0" sz="1800" spc="9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(ML)</a:t>
            </a:r>
            <a:r>
              <a:rPr dirty="0" sz="1800" spc="9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9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9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study</a:t>
            </a:r>
            <a:r>
              <a:rPr dirty="0" sz="1800" spc="8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9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computer</a:t>
            </a:r>
            <a:r>
              <a:rPr dirty="0" sz="1800" spc="95">
                <a:latin typeface="Arial"/>
                <a:cs typeface="Arial"/>
              </a:rPr>
              <a:t> 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3"/>
              </a:rPr>
              <a:t>algorithms</a:t>
            </a:r>
            <a:r>
              <a:rPr dirty="0" sz="1800" spc="85">
                <a:solidFill>
                  <a:srgbClr val="FF0000"/>
                </a:solidFill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9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can</a:t>
            </a:r>
            <a:r>
              <a:rPr dirty="0" sz="1800" spc="90">
                <a:latin typeface="Arial"/>
                <a:cs typeface="Arial"/>
              </a:rPr>
              <a:t>  </a:t>
            </a:r>
            <a:r>
              <a:rPr dirty="0" sz="1800" spc="-10">
                <a:latin typeface="Arial"/>
                <a:cs typeface="Arial"/>
              </a:rPr>
              <a:t>improve </a:t>
            </a:r>
            <a:r>
              <a:rPr dirty="0" sz="1800">
                <a:latin typeface="Arial"/>
                <a:cs typeface="Arial"/>
              </a:rPr>
              <a:t>automatically</a:t>
            </a:r>
            <a:r>
              <a:rPr dirty="0" sz="1800" spc="254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through</a:t>
            </a:r>
            <a:r>
              <a:rPr dirty="0" sz="1800" spc="254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experience</a:t>
            </a:r>
            <a:r>
              <a:rPr dirty="0" sz="1800" spc="2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254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by</a:t>
            </a:r>
            <a:r>
              <a:rPr dirty="0" sz="1800" spc="2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254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</a:t>
            </a:r>
            <a:r>
              <a:rPr dirty="0" sz="1800" spc="254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2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data.</a:t>
            </a:r>
            <a:r>
              <a:rPr dirty="0" u="sng" baseline="25462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4"/>
              </a:rPr>
              <a:t>[1]</a:t>
            </a:r>
            <a:r>
              <a:rPr dirty="0" baseline="25462" sz="1800" spc="644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2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2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seen</a:t>
            </a:r>
            <a:r>
              <a:rPr dirty="0" sz="1800" spc="2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2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254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part</a:t>
            </a:r>
            <a:r>
              <a:rPr dirty="0" sz="1800" spc="26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of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5"/>
              </a:rPr>
              <a:t>artificial</a:t>
            </a:r>
            <a:r>
              <a:rPr dirty="0" u="sng" sz="1800" spc="3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5"/>
              </a:rPr>
              <a:t>intelligence</a:t>
            </a:r>
            <a:r>
              <a:rPr dirty="0" sz="1800">
                <a:latin typeface="Arial"/>
                <a:cs typeface="Arial"/>
              </a:rPr>
              <a:t>.</a:t>
            </a:r>
            <a:r>
              <a:rPr dirty="0" sz="1800" spc="3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Machine</a:t>
            </a:r>
            <a:r>
              <a:rPr dirty="0" sz="1800" spc="3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learning</a:t>
            </a:r>
            <a:r>
              <a:rPr dirty="0" sz="1800" spc="3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algorithms</a:t>
            </a:r>
            <a:r>
              <a:rPr dirty="0" sz="1800" spc="30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build</a:t>
            </a:r>
            <a:r>
              <a:rPr dirty="0" sz="1800" spc="3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3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model</a:t>
            </a:r>
            <a:r>
              <a:rPr dirty="0" sz="1800" spc="30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based</a:t>
            </a:r>
            <a:r>
              <a:rPr dirty="0" sz="1800" spc="3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30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sample </a:t>
            </a:r>
            <a:r>
              <a:rPr dirty="0" sz="1800">
                <a:latin typeface="Arial"/>
                <a:cs typeface="Arial"/>
              </a:rPr>
              <a:t>data,</a:t>
            </a:r>
            <a:r>
              <a:rPr dirty="0" sz="1800" spc="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known</a:t>
            </a:r>
            <a:r>
              <a:rPr dirty="0" sz="1800" spc="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65">
                <a:latin typeface="Arial"/>
                <a:cs typeface="Arial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6"/>
              </a:rPr>
              <a:t>training</a:t>
            </a:r>
            <a:r>
              <a:rPr dirty="0" u="sng" sz="1800" spc="6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6"/>
              </a:rPr>
              <a:t>data</a:t>
            </a:r>
            <a:r>
              <a:rPr dirty="0" sz="1800">
                <a:latin typeface="Arial"/>
                <a:cs typeface="Arial"/>
              </a:rPr>
              <a:t>,</a:t>
            </a:r>
            <a:r>
              <a:rPr dirty="0" sz="1800" spc="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order</a:t>
            </a:r>
            <a:r>
              <a:rPr dirty="0" sz="1800" spc="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make</a:t>
            </a:r>
            <a:r>
              <a:rPr dirty="0" sz="1800" spc="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predictions</a:t>
            </a:r>
            <a:r>
              <a:rPr dirty="0" sz="1800" spc="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</a:t>
            </a:r>
            <a:r>
              <a:rPr dirty="0" sz="1800" spc="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decisions</a:t>
            </a:r>
            <a:r>
              <a:rPr dirty="0" sz="1800" spc="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without</a:t>
            </a:r>
            <a:r>
              <a:rPr dirty="0" sz="1800" spc="5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being </a:t>
            </a:r>
            <a:r>
              <a:rPr dirty="0" sz="1800">
                <a:latin typeface="Arial"/>
                <a:cs typeface="Arial"/>
              </a:rPr>
              <a:t>explicitly</a:t>
            </a:r>
            <a:r>
              <a:rPr dirty="0" sz="1800" spc="2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programmed</a:t>
            </a:r>
            <a:r>
              <a:rPr dirty="0" sz="1800" spc="2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2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do</a:t>
            </a:r>
            <a:r>
              <a:rPr dirty="0" sz="1800" spc="2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so.</a:t>
            </a:r>
            <a:r>
              <a:rPr dirty="0" u="sng" baseline="25462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7"/>
              </a:rPr>
              <a:t>[2]</a:t>
            </a:r>
            <a:r>
              <a:rPr dirty="0" baseline="25462" sz="1800" spc="667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Machine</a:t>
            </a:r>
            <a:r>
              <a:rPr dirty="0" sz="1800" spc="2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learning</a:t>
            </a:r>
            <a:r>
              <a:rPr dirty="0" sz="1800" spc="2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algorithms</a:t>
            </a:r>
            <a:r>
              <a:rPr dirty="0" sz="1800" spc="2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2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used</a:t>
            </a:r>
            <a:r>
              <a:rPr dirty="0" sz="1800" spc="2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2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29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wide </a:t>
            </a:r>
            <a:r>
              <a:rPr dirty="0" sz="1800">
                <a:latin typeface="Arial"/>
                <a:cs typeface="Arial"/>
              </a:rPr>
              <a:t>variety</a:t>
            </a:r>
            <a:r>
              <a:rPr dirty="0" sz="1800" spc="1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1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applications,</a:t>
            </a:r>
            <a:r>
              <a:rPr dirty="0" sz="1800" spc="1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such</a:t>
            </a:r>
            <a:r>
              <a:rPr dirty="0" sz="1800" spc="1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1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1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medicine,</a:t>
            </a:r>
            <a:r>
              <a:rPr dirty="0" sz="1800" spc="165">
                <a:latin typeface="Arial"/>
                <a:cs typeface="Arial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8"/>
              </a:rPr>
              <a:t>email</a:t>
            </a:r>
            <a:r>
              <a:rPr dirty="0" u="sng" sz="1800" spc="15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8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8"/>
              </a:rPr>
              <a:t>filtering</a:t>
            </a:r>
            <a:r>
              <a:rPr dirty="0" sz="1800">
                <a:latin typeface="Arial"/>
                <a:cs typeface="Arial"/>
              </a:rPr>
              <a:t>,</a:t>
            </a:r>
            <a:r>
              <a:rPr dirty="0" sz="1800" spc="160">
                <a:latin typeface="Arial"/>
                <a:cs typeface="Arial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9"/>
              </a:rPr>
              <a:t>speech</a:t>
            </a:r>
            <a:r>
              <a:rPr dirty="0" u="sng" sz="1800" spc="15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9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9"/>
              </a:rPr>
              <a:t>recognition</a:t>
            </a:r>
            <a:r>
              <a:rPr dirty="0" sz="1800">
                <a:latin typeface="Arial"/>
                <a:cs typeface="Arial"/>
              </a:rPr>
              <a:t>,</a:t>
            </a:r>
            <a:r>
              <a:rPr dirty="0" sz="1800" spc="16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and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0"/>
              </a:rPr>
              <a:t>computer</a:t>
            </a:r>
            <a:r>
              <a:rPr dirty="0" u="sng" sz="1800" spc="7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0"/>
              </a:rPr>
              <a:t> </a:t>
            </a:r>
            <a:r>
              <a:rPr dirty="0" u="sng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0"/>
              </a:rPr>
              <a:t>vision</a:t>
            </a:r>
            <a:r>
              <a:rPr dirty="0" sz="1800">
                <a:latin typeface="Arial"/>
                <a:cs typeface="Arial"/>
              </a:rPr>
              <a:t>,</a:t>
            </a:r>
            <a:r>
              <a:rPr dirty="0" sz="1800" spc="9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where</a:t>
            </a:r>
            <a:r>
              <a:rPr dirty="0" sz="1800" spc="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difficult</a:t>
            </a:r>
            <a:r>
              <a:rPr dirty="0" sz="1800" spc="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</a:t>
            </a:r>
            <a:r>
              <a:rPr dirty="0" sz="1800" spc="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unfeasible</a:t>
            </a:r>
            <a:r>
              <a:rPr dirty="0" sz="1800" spc="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develop</a:t>
            </a:r>
            <a:r>
              <a:rPr dirty="0" sz="1800" spc="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conventional</a:t>
            </a:r>
            <a:r>
              <a:rPr dirty="0" sz="1800" spc="8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algorithms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perform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needed</a:t>
            </a:r>
            <a:r>
              <a:rPr dirty="0" sz="1800" spc="-10">
                <a:latin typeface="Arial"/>
                <a:cs typeface="Arial"/>
              </a:rPr>
              <a:t> tasks.</a:t>
            </a:r>
            <a:r>
              <a:rPr dirty="0" u="sng" baseline="25462" sz="1800" spc="-1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11"/>
              </a:rPr>
              <a:t>[3]</a:t>
            </a:r>
            <a:endParaRPr baseline="25462" sz="1800">
              <a:latin typeface="Arial"/>
              <a:cs typeface="Arial"/>
            </a:endParaRPr>
          </a:p>
          <a:p>
            <a:pPr algn="ctr" marR="1865630">
              <a:lnSpc>
                <a:spcPct val="100000"/>
              </a:lnSpc>
              <a:spcBef>
                <a:spcPts val="1495"/>
              </a:spcBef>
            </a:pPr>
            <a:r>
              <a:rPr dirty="0" sz="1800" spc="-10" i="1">
                <a:latin typeface="Times New Roman"/>
                <a:cs typeface="Times New Roman"/>
              </a:rPr>
              <a:t>https://en.wikipedia.org/wiki/Machine_learning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Machine</a:t>
            </a:r>
            <a:r>
              <a:rPr dirty="0" sz="3200" spc="-3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Learning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149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7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" y="1295400"/>
            <a:ext cx="9058656" cy="44958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63474" y="5904687"/>
            <a:ext cx="864298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Times New Roman"/>
                <a:cs typeface="Times New Roman"/>
              </a:rPr>
              <a:t>Technique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give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computer</a:t>
            </a:r>
            <a:r>
              <a:rPr dirty="0" sz="1800" spc="10"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0000"/>
                </a:solidFill>
                <a:latin typeface="Times New Roman"/>
                <a:cs typeface="Times New Roman"/>
              </a:rPr>
              <a:t>brain</a:t>
            </a:r>
            <a:r>
              <a:rPr dirty="0" sz="1800" spc="-2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0000"/>
                </a:solidFill>
                <a:latin typeface="Times New Roman"/>
                <a:cs typeface="Times New Roman"/>
              </a:rPr>
              <a:t>like</a:t>
            </a:r>
            <a:r>
              <a:rPr dirty="0" sz="1800" spc="-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0000"/>
                </a:solidFill>
                <a:latin typeface="Times New Roman"/>
                <a:cs typeface="Times New Roman"/>
              </a:rPr>
              <a:t>learning</a:t>
            </a:r>
            <a:r>
              <a:rPr dirty="0" sz="1800" spc="-2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0000"/>
                </a:solidFill>
                <a:latin typeface="Times New Roman"/>
                <a:cs typeface="Times New Roman"/>
              </a:rPr>
              <a:t>ability</a:t>
            </a:r>
            <a:r>
              <a:rPr dirty="0" sz="1800" spc="-1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1C1C1C"/>
                </a:solidFill>
                <a:latin typeface="Times New Roman"/>
                <a:cs typeface="Times New Roman"/>
              </a:rPr>
              <a:t>through</a:t>
            </a:r>
            <a:r>
              <a:rPr dirty="0" sz="1800" spc="-15">
                <a:solidFill>
                  <a:srgbClr val="1C1C1C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0000"/>
                </a:solidFill>
                <a:latin typeface="Times New Roman"/>
                <a:cs typeface="Times New Roman"/>
              </a:rPr>
              <a:t>progressively</a:t>
            </a:r>
            <a:r>
              <a:rPr dirty="0" sz="1800" spc="-1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0000"/>
                </a:solidFill>
                <a:latin typeface="Times New Roman"/>
                <a:cs typeface="Times New Roman"/>
              </a:rPr>
              <a:t>update</a:t>
            </a:r>
            <a:r>
              <a:rPr dirty="0" sz="1800" spc="-2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0000"/>
                </a:solidFill>
                <a:latin typeface="Times New Roman"/>
                <a:cs typeface="Times New Roman"/>
              </a:rPr>
              <a:t>with</a:t>
            </a:r>
            <a:r>
              <a:rPr dirty="0" sz="1800" spc="-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0000"/>
                </a:solidFill>
                <a:latin typeface="Times New Roman"/>
                <a:cs typeface="Times New Roman"/>
              </a:rPr>
              <a:t>data</a:t>
            </a:r>
            <a:r>
              <a:rPr dirty="0" sz="1800" spc="-10">
                <a:latin typeface="Times New Roman"/>
                <a:cs typeface="Times New Roman"/>
              </a:rPr>
              <a:t>,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latin typeface="Times New Roman"/>
                <a:cs typeface="Times New Roman"/>
              </a:rPr>
              <a:t>without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being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explicitly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programmed.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9969" y="648157"/>
            <a:ext cx="696150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AI</a:t>
            </a:r>
            <a:r>
              <a:rPr dirty="0" sz="3200" spc="-1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-&gt;Machine</a:t>
            </a:r>
            <a:r>
              <a:rPr dirty="0" sz="3200" spc="-4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Learning-&gt;Deep</a:t>
            </a:r>
            <a:r>
              <a:rPr dirty="0" sz="3200" spc="-5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Learning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149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8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54227" y="6426200"/>
            <a:ext cx="7569834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latin typeface="Times New Roman"/>
                <a:cs typeface="Times New Roman"/>
              </a:rPr>
              <a:t>https://</a:t>
            </a:r>
            <a:r>
              <a:rPr dirty="0" sz="1400" spc="-10" b="1">
                <a:latin typeface="Times New Roman"/>
                <a:cs typeface="Times New Roman"/>
                <a:hlinkClick r:id="rId2"/>
              </a:rPr>
              <a:t>www.argility.com/argility-ecosystem-solutions/industry-4-0/machine-learning-deep-learning/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0200" y="1211580"/>
            <a:ext cx="5486400" cy="530504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0739" y="458469"/>
            <a:ext cx="516509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PSR</a:t>
            </a:r>
            <a:r>
              <a:rPr dirty="0" spc="-85"/>
              <a:t> </a:t>
            </a:r>
            <a:r>
              <a:rPr dirty="0"/>
              <a:t>Individual</a:t>
            </a:r>
            <a:r>
              <a:rPr dirty="0" spc="-70"/>
              <a:t> </a:t>
            </a:r>
            <a:r>
              <a:rPr dirty="0"/>
              <a:t>Terms:</a:t>
            </a:r>
            <a:r>
              <a:rPr dirty="0" spc="-70"/>
              <a:t> </a:t>
            </a:r>
            <a:r>
              <a:rPr dirty="0" spc="-10"/>
              <a:t>Speech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7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78384" y="5573674"/>
            <a:ext cx="8590915" cy="9410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Speech,</a:t>
            </a:r>
            <a:r>
              <a:rPr dirty="0" sz="2000" spc="3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language</a:t>
            </a:r>
            <a:r>
              <a:rPr dirty="0" sz="2000" spc="32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refer</a:t>
            </a:r>
            <a:r>
              <a:rPr dirty="0" sz="2000" spc="33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to</a:t>
            </a:r>
            <a:r>
              <a:rPr dirty="0" sz="2000" spc="3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the</a:t>
            </a:r>
            <a:r>
              <a:rPr dirty="0" sz="2000" spc="32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means</a:t>
            </a:r>
            <a:r>
              <a:rPr dirty="0" sz="2000" spc="33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of</a:t>
            </a:r>
            <a:r>
              <a:rPr dirty="0" sz="2000" spc="32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communication</a:t>
            </a:r>
            <a:r>
              <a:rPr dirty="0" sz="2000" spc="34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used</a:t>
            </a:r>
            <a:r>
              <a:rPr dirty="0" sz="2000" spc="33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by</a:t>
            </a:r>
            <a:r>
              <a:rPr dirty="0" sz="2000" spc="33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1F5F"/>
                </a:solidFill>
                <a:latin typeface="Arial"/>
                <a:cs typeface="Arial"/>
              </a:rPr>
              <a:t>people.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Speech</a:t>
            </a:r>
            <a:r>
              <a:rPr dirty="0" sz="2000" spc="-3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is</a:t>
            </a:r>
            <a:r>
              <a:rPr dirty="0" sz="2000" spc="-2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the</a:t>
            </a:r>
            <a:r>
              <a:rPr dirty="0" sz="200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expression</a:t>
            </a:r>
            <a:r>
              <a:rPr dirty="0" sz="200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of</a:t>
            </a:r>
            <a:r>
              <a:rPr dirty="0" sz="2000" spc="-2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ideas</a:t>
            </a:r>
            <a:r>
              <a:rPr dirty="0" sz="2000" spc="-1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and</a:t>
            </a:r>
            <a:r>
              <a:rPr dirty="0" sz="2000" spc="-1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thoughts</a:t>
            </a:r>
            <a:r>
              <a:rPr dirty="0" sz="2000" spc="-2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by</a:t>
            </a:r>
            <a:r>
              <a:rPr dirty="0" sz="2000" spc="-2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means</a:t>
            </a:r>
            <a:r>
              <a:rPr dirty="0" sz="2000" spc="-1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of</a:t>
            </a:r>
            <a:r>
              <a:rPr dirty="0" sz="2000" spc="-3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articulate</a:t>
            </a:r>
            <a:r>
              <a:rPr dirty="0" sz="2000" spc="-10">
                <a:solidFill>
                  <a:srgbClr val="001F5F"/>
                </a:solidFill>
                <a:latin typeface="Arial"/>
                <a:cs typeface="Arial"/>
              </a:rPr>
              <a:t> vocal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sounds,</a:t>
            </a:r>
            <a:r>
              <a:rPr dirty="0" sz="2000" spc="-5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or</a:t>
            </a:r>
            <a:r>
              <a:rPr dirty="0" sz="2000" spc="-1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the</a:t>
            </a:r>
            <a:r>
              <a:rPr dirty="0" sz="2000" spc="-1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faculty</a:t>
            </a:r>
            <a:r>
              <a:rPr dirty="0" sz="2000" spc="-3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of</a:t>
            </a:r>
            <a:r>
              <a:rPr dirty="0" sz="200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thus</a:t>
            </a:r>
            <a:r>
              <a:rPr dirty="0" sz="2000" spc="-2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expressing</a:t>
            </a:r>
            <a:r>
              <a:rPr dirty="0" sz="2000" spc="-4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ideas</a:t>
            </a:r>
            <a:r>
              <a:rPr dirty="0" sz="2000" spc="-1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and</a:t>
            </a:r>
            <a:r>
              <a:rPr dirty="0" sz="200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1F5F"/>
                </a:solidFill>
                <a:latin typeface="Arial"/>
                <a:cs typeface="Arial"/>
              </a:rPr>
              <a:t>thoughts.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76" y="1170432"/>
            <a:ext cx="9107424" cy="4262628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9969" y="648157"/>
            <a:ext cx="696150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AI</a:t>
            </a:r>
            <a:r>
              <a:rPr dirty="0" sz="3200" spc="-1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-&gt;Machine</a:t>
            </a:r>
            <a:r>
              <a:rPr dirty="0" sz="3200" spc="-4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Learning-&gt;Deep</a:t>
            </a:r>
            <a:r>
              <a:rPr dirty="0" sz="3200" spc="-5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Learning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149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9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49300" y="1493646"/>
            <a:ext cx="8209915" cy="43859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Artificial</a:t>
            </a:r>
            <a:r>
              <a:rPr dirty="0" sz="2400" spc="-1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Intelligence</a:t>
            </a:r>
            <a:r>
              <a:rPr dirty="0" sz="2400" spc="-8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0000FF"/>
                </a:solidFill>
                <a:latin typeface="Arial"/>
                <a:cs typeface="Arial"/>
              </a:rPr>
              <a:t>(AI)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5"/>
              </a:spcBef>
            </a:pPr>
            <a:r>
              <a:rPr dirty="0" sz="2000">
                <a:latin typeface="Times New Roman"/>
                <a:cs typeface="Times New Roman"/>
              </a:rPr>
              <a:t>AI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broadest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term, applying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any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technique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that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enables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computers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25">
                <a:latin typeface="Times New Roman"/>
                <a:cs typeface="Times New Roman"/>
              </a:rPr>
              <a:t>to </a:t>
            </a:r>
            <a:r>
              <a:rPr dirty="0" sz="2000">
                <a:latin typeface="Times New Roman"/>
                <a:cs typeface="Times New Roman"/>
              </a:rPr>
              <a:t>mimic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human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intelligence,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using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logic,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if-then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rules,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decision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trees,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machine </a:t>
            </a:r>
            <a:r>
              <a:rPr dirty="0" sz="2000">
                <a:latin typeface="Times New Roman"/>
                <a:cs typeface="Times New Roman"/>
              </a:rPr>
              <a:t>learning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(including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deep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learning).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2000">
              <a:latin typeface="Times New Roman"/>
              <a:cs typeface="Times New Roman"/>
            </a:endParaRPr>
          </a:p>
          <a:p>
            <a:pPr algn="r" marR="5365750">
              <a:lnSpc>
                <a:spcPts val="2870"/>
              </a:lnSpc>
            </a:pP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Machine</a:t>
            </a:r>
            <a:r>
              <a:rPr dirty="0" sz="2400" spc="-1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Learning</a:t>
            </a:r>
            <a:endParaRPr sz="2400">
              <a:latin typeface="Arial"/>
              <a:cs typeface="Arial"/>
            </a:endParaRPr>
          </a:p>
          <a:p>
            <a:pPr marL="413384" marR="22860" indent="76200">
              <a:lnSpc>
                <a:spcPts val="2880"/>
              </a:lnSpc>
              <a:spcBef>
                <a:spcPts val="85"/>
              </a:spcBef>
            </a:pPr>
            <a:r>
              <a:rPr dirty="0" sz="2400">
                <a:latin typeface="Times New Roman"/>
                <a:cs typeface="Times New Roman"/>
              </a:rPr>
              <a:t>The</a:t>
            </a:r>
            <a:r>
              <a:rPr dirty="0" sz="2400" spc="-3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subset</a:t>
            </a:r>
            <a:r>
              <a:rPr dirty="0" sz="2400" spc="-3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of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AI</a:t>
            </a:r>
            <a:r>
              <a:rPr dirty="0" sz="2400" spc="-1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that</a:t>
            </a:r>
            <a:r>
              <a:rPr dirty="0" sz="2400" spc="-3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includes</a:t>
            </a:r>
            <a:r>
              <a:rPr dirty="0" sz="2400" spc="-5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that</a:t>
            </a:r>
            <a:r>
              <a:rPr dirty="0" sz="2400" spc="-3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enable</a:t>
            </a:r>
            <a:r>
              <a:rPr dirty="0" sz="2400" spc="-4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machines</a:t>
            </a:r>
            <a:r>
              <a:rPr dirty="0" sz="2400" spc="-3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to</a:t>
            </a:r>
            <a:r>
              <a:rPr dirty="0" sz="2400" spc="-25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improve </a:t>
            </a:r>
            <a:r>
              <a:rPr dirty="0" sz="2400">
                <a:latin typeface="Times New Roman"/>
                <a:cs typeface="Times New Roman"/>
              </a:rPr>
              <a:t>at tasks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with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experience.</a:t>
            </a:r>
            <a:r>
              <a:rPr dirty="0" sz="2400" spc="-3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The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category</a:t>
            </a:r>
            <a:r>
              <a:rPr dirty="0" sz="2400" spc="-4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includes</a:t>
            </a:r>
            <a:r>
              <a:rPr dirty="0" sz="2400" spc="-2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deep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learning.</a:t>
            </a:r>
            <a:endParaRPr sz="2400">
              <a:latin typeface="Times New Roman"/>
              <a:cs typeface="Times New Roman"/>
            </a:endParaRPr>
          </a:p>
          <a:p>
            <a:pPr algn="r" marR="5390515">
              <a:lnSpc>
                <a:spcPts val="2870"/>
              </a:lnSpc>
              <a:spcBef>
                <a:spcPts val="2330"/>
              </a:spcBef>
            </a:pP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Deep</a:t>
            </a:r>
            <a:r>
              <a:rPr dirty="0" sz="2400" spc="-7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00FF"/>
                </a:solidFill>
                <a:latin typeface="Arial"/>
                <a:cs typeface="Arial"/>
              </a:rPr>
              <a:t>Learning</a:t>
            </a:r>
            <a:endParaRPr sz="2400">
              <a:latin typeface="Arial"/>
              <a:cs typeface="Arial"/>
            </a:endParaRPr>
          </a:p>
          <a:p>
            <a:pPr marL="812800" marR="249554">
              <a:lnSpc>
                <a:spcPts val="2640"/>
              </a:lnSpc>
              <a:spcBef>
                <a:spcPts val="80"/>
              </a:spcBef>
            </a:pPr>
            <a:r>
              <a:rPr dirty="0" sz="2200">
                <a:latin typeface="Times New Roman"/>
                <a:cs typeface="Times New Roman"/>
              </a:rPr>
              <a:t>The</a:t>
            </a:r>
            <a:r>
              <a:rPr dirty="0" sz="2200" spc="-5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subset</a:t>
            </a:r>
            <a:r>
              <a:rPr dirty="0" sz="2200" spc="-6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of</a:t>
            </a:r>
            <a:r>
              <a:rPr dirty="0" sz="2200" spc="-4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machine</a:t>
            </a:r>
            <a:r>
              <a:rPr dirty="0" sz="2200" spc="-3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learning</a:t>
            </a:r>
            <a:r>
              <a:rPr dirty="0" sz="2200" spc="-3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composed</a:t>
            </a:r>
            <a:r>
              <a:rPr dirty="0" sz="2200" spc="-5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of</a:t>
            </a:r>
            <a:r>
              <a:rPr dirty="0" sz="2200" spc="-5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algorithms</a:t>
            </a:r>
            <a:r>
              <a:rPr dirty="0" sz="2200" spc="-2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to</a:t>
            </a:r>
            <a:r>
              <a:rPr dirty="0" sz="2200" spc="-55">
                <a:latin typeface="Times New Roman"/>
                <a:cs typeface="Times New Roman"/>
              </a:rPr>
              <a:t> </a:t>
            </a:r>
            <a:r>
              <a:rPr dirty="0" sz="2200" spc="-10">
                <a:latin typeface="Times New Roman"/>
                <a:cs typeface="Times New Roman"/>
              </a:rPr>
              <a:t>train </a:t>
            </a:r>
            <a:r>
              <a:rPr dirty="0" sz="2200">
                <a:latin typeface="Times New Roman"/>
                <a:cs typeface="Times New Roman"/>
              </a:rPr>
              <a:t>itself</a:t>
            </a:r>
            <a:r>
              <a:rPr dirty="0" sz="2200" spc="-5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to</a:t>
            </a:r>
            <a:r>
              <a:rPr dirty="0" sz="2200" spc="-4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perform</a:t>
            </a:r>
            <a:r>
              <a:rPr dirty="0" sz="2200" spc="-2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tasks,</a:t>
            </a:r>
            <a:r>
              <a:rPr dirty="0" sz="2200" spc="-5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like</a:t>
            </a:r>
            <a:r>
              <a:rPr dirty="0" sz="2200" spc="-5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speech</a:t>
            </a:r>
            <a:r>
              <a:rPr dirty="0" sz="2200" spc="-5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and</a:t>
            </a:r>
            <a:r>
              <a:rPr dirty="0" sz="2200" spc="-4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image</a:t>
            </a:r>
            <a:r>
              <a:rPr dirty="0" sz="2200" spc="-3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recognition,</a:t>
            </a:r>
            <a:r>
              <a:rPr dirty="0" sz="2200" spc="-50">
                <a:latin typeface="Times New Roman"/>
                <a:cs typeface="Times New Roman"/>
              </a:rPr>
              <a:t> </a:t>
            </a:r>
            <a:r>
              <a:rPr dirty="0" sz="2200" spc="-35">
                <a:latin typeface="Times New Roman"/>
                <a:cs typeface="Times New Roman"/>
              </a:rPr>
              <a:t>by </a:t>
            </a:r>
            <a:r>
              <a:rPr dirty="0" sz="2200">
                <a:latin typeface="Times New Roman"/>
                <a:cs typeface="Times New Roman"/>
              </a:rPr>
              <a:t>exposing</a:t>
            </a:r>
            <a:r>
              <a:rPr dirty="0" sz="2200" spc="-7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multilayered</a:t>
            </a:r>
            <a:r>
              <a:rPr dirty="0" sz="2200" spc="-4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neural</a:t>
            </a:r>
            <a:r>
              <a:rPr dirty="0" sz="2200" spc="-5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networks</a:t>
            </a:r>
            <a:r>
              <a:rPr dirty="0" sz="2200" spc="-5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to</a:t>
            </a:r>
            <a:r>
              <a:rPr dirty="0" sz="2200" spc="-25"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6F2F9F"/>
                </a:solidFill>
                <a:latin typeface="Times New Roman"/>
                <a:cs typeface="Times New Roman"/>
              </a:rPr>
              <a:t>vast</a:t>
            </a:r>
            <a:r>
              <a:rPr dirty="0" sz="2200" spc="-65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6F2F9F"/>
                </a:solidFill>
                <a:latin typeface="Times New Roman"/>
                <a:cs typeface="Times New Roman"/>
              </a:rPr>
              <a:t>amounts</a:t>
            </a:r>
            <a:r>
              <a:rPr dirty="0" sz="2200" spc="-35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6F2F9F"/>
                </a:solidFill>
                <a:latin typeface="Times New Roman"/>
                <a:cs typeface="Times New Roman"/>
              </a:rPr>
              <a:t>of</a:t>
            </a:r>
            <a:r>
              <a:rPr dirty="0" sz="2200" spc="-5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dirty="0" sz="2200" spc="-10">
                <a:solidFill>
                  <a:srgbClr val="6F2F9F"/>
                </a:solidFill>
                <a:latin typeface="Times New Roman"/>
                <a:cs typeface="Times New Roman"/>
              </a:rPr>
              <a:t>data</a:t>
            </a:r>
            <a:r>
              <a:rPr dirty="0" sz="2200" spc="-10">
                <a:latin typeface="Times New Roman"/>
                <a:cs typeface="Times New Roman"/>
              </a:rPr>
              <a:t>.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9969" y="648157"/>
            <a:ext cx="696150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AI</a:t>
            </a:r>
            <a:r>
              <a:rPr dirty="0" sz="3200" spc="-1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-&gt;Machine</a:t>
            </a:r>
            <a:r>
              <a:rPr dirty="0" sz="3200" spc="-4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Learning-&gt;Deep</a:t>
            </a:r>
            <a:r>
              <a:rPr dirty="0" sz="3200" spc="-5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Learning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12852" y="607822"/>
            <a:ext cx="2298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65" b="1">
                <a:solidFill>
                  <a:srgbClr val="00AF50"/>
                </a:solidFill>
                <a:latin typeface="Arial"/>
                <a:cs typeface="Arial"/>
              </a:rPr>
              <a:t>11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0619" y="1981200"/>
            <a:ext cx="7545324" cy="39624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solidFill>
                  <a:srgbClr val="0000FF"/>
                </a:solidFill>
                <a:latin typeface="Times New Roman"/>
                <a:cs typeface="Times New Roman"/>
              </a:rPr>
              <a:t>History</a:t>
            </a:r>
            <a:r>
              <a:rPr dirty="0" sz="3200" spc="-3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FF"/>
                </a:solidFill>
                <a:latin typeface="Times New Roman"/>
                <a:cs typeface="Times New Roman"/>
              </a:rPr>
              <a:t>of</a:t>
            </a:r>
            <a:r>
              <a:rPr dirty="0" sz="3200" spc="-1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FF"/>
                </a:solidFill>
                <a:latin typeface="Times New Roman"/>
                <a:cs typeface="Times New Roman"/>
              </a:rPr>
              <a:t>ML</a:t>
            </a:r>
            <a:r>
              <a:rPr dirty="0" sz="3200" spc="-2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FF"/>
                </a:solidFill>
                <a:latin typeface="Times New Roman"/>
                <a:cs typeface="Times New Roman"/>
              </a:rPr>
              <a:t>and</a:t>
            </a:r>
            <a:r>
              <a:rPr dirty="0" sz="3200" spc="-3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FF"/>
                </a:solidFill>
                <a:latin typeface="Times New Roman"/>
                <a:cs typeface="Times New Roman"/>
              </a:rPr>
              <a:t>Deep</a:t>
            </a:r>
            <a:r>
              <a:rPr dirty="0" sz="3200" spc="-2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200" spc="-10">
                <a:solidFill>
                  <a:srgbClr val="0000FF"/>
                </a:solidFill>
                <a:latin typeface="Times New Roman"/>
                <a:cs typeface="Times New Roman"/>
              </a:rPr>
              <a:t>Learning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12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152400" y="1589532"/>
            <a:ext cx="8944610" cy="4201795"/>
            <a:chOff x="152400" y="1589532"/>
            <a:chExt cx="8944610" cy="420179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" y="1589532"/>
              <a:ext cx="8944356" cy="420166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700" y="1600200"/>
              <a:ext cx="751332" cy="772667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251256" y="6439001"/>
            <a:ext cx="84143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Times New Roman"/>
                <a:cs typeface="Times New Roman"/>
              </a:rPr>
              <a:t>https://beamandrew.github.io/deeplearning/2017/02/23/deep_learning_101_part1.html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77164" y="1694815"/>
            <a:ext cx="1399540" cy="9290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31850">
              <a:lnSpc>
                <a:spcPts val="1440"/>
              </a:lnSpc>
              <a:spcBef>
                <a:spcPts val="100"/>
              </a:spcBef>
            </a:pPr>
            <a:r>
              <a:rPr dirty="0" sz="1200" spc="-20" b="1">
                <a:latin typeface="Times New Roman"/>
                <a:cs typeface="Times New Roman"/>
              </a:rPr>
              <a:t>1906</a:t>
            </a:r>
            <a:endParaRPr sz="1200">
              <a:latin typeface="Times New Roman"/>
              <a:cs typeface="Times New Roman"/>
            </a:endParaRPr>
          </a:p>
          <a:p>
            <a:pPr marL="831850" marR="5080">
              <a:lnSpc>
                <a:spcPts val="1200"/>
              </a:lnSpc>
              <a:spcBef>
                <a:spcPts val="35"/>
              </a:spcBef>
            </a:pPr>
            <a:r>
              <a:rPr dirty="0" sz="1000" spc="-10">
                <a:latin typeface="Times New Roman"/>
                <a:cs typeface="Times New Roman"/>
              </a:rPr>
              <a:t>Neuron/ </a:t>
            </a:r>
            <a:r>
              <a:rPr dirty="0" sz="1000">
                <a:latin typeface="Times New Roman"/>
                <a:cs typeface="Times New Roman"/>
              </a:rPr>
              <a:t>Nerve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Cell</a:t>
            </a: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100">
                <a:latin typeface="Times New Roman"/>
                <a:cs typeface="Times New Roman"/>
              </a:rPr>
              <a:t>Ramon</a:t>
            </a:r>
            <a:r>
              <a:rPr dirty="0" sz="1100" spc="-2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y</a:t>
            </a:r>
            <a:r>
              <a:rPr dirty="0" sz="1100" spc="-15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Cajal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300221" y="5559348"/>
            <a:ext cx="368236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0000FF"/>
                </a:solidFill>
                <a:latin typeface="Times New Roman"/>
                <a:cs typeface="Times New Roman"/>
              </a:rPr>
              <a:t>Solving</a:t>
            </a:r>
            <a:r>
              <a:rPr dirty="0" sz="1400" spc="-1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0000FF"/>
                </a:solidFill>
                <a:latin typeface="Times New Roman"/>
                <a:cs typeface="Times New Roman"/>
              </a:rPr>
              <a:t>Real-</a:t>
            </a:r>
            <a:r>
              <a:rPr dirty="0" sz="1400">
                <a:solidFill>
                  <a:srgbClr val="0000FF"/>
                </a:solidFill>
                <a:latin typeface="Times New Roman"/>
                <a:cs typeface="Times New Roman"/>
              </a:rPr>
              <a:t>Life</a:t>
            </a:r>
            <a:r>
              <a:rPr dirty="0" sz="1400" spc="-3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FF"/>
                </a:solidFill>
                <a:latin typeface="Times New Roman"/>
                <a:cs typeface="Times New Roman"/>
              </a:rPr>
              <a:t>Problem</a:t>
            </a:r>
            <a:r>
              <a:rPr dirty="0" sz="1400" spc="-4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FF"/>
                </a:solidFill>
                <a:latin typeface="Times New Roman"/>
                <a:cs typeface="Times New Roman"/>
              </a:rPr>
              <a:t>with</a:t>
            </a:r>
            <a:r>
              <a:rPr dirty="0" sz="1400" spc="-3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FF"/>
                </a:solidFill>
                <a:latin typeface="Times New Roman"/>
                <a:cs typeface="Times New Roman"/>
              </a:rPr>
              <a:t>Extracted</a:t>
            </a:r>
            <a:r>
              <a:rPr dirty="0" sz="1400" spc="-4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0000FF"/>
                </a:solidFill>
                <a:latin typeface="Times New Roman"/>
                <a:cs typeface="Times New Roman"/>
              </a:rPr>
              <a:t>Features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502652" y="5836920"/>
            <a:ext cx="1419225" cy="306705"/>
          </a:xfrm>
          <a:prstGeom prst="rect">
            <a:avLst/>
          </a:prstGeom>
          <a:solidFill>
            <a:srgbClr val="AC8B00"/>
          </a:solidFill>
        </p:spPr>
        <p:txBody>
          <a:bodyPr wrap="square" lIns="0" tIns="40640" rIns="0" bIns="0" rtlCol="0" vert="horz">
            <a:spAutoFit/>
          </a:bodyPr>
          <a:lstStyle/>
          <a:p>
            <a:pPr marL="205740">
              <a:lnSpc>
                <a:spcPct val="100000"/>
              </a:lnSpc>
              <a:spcBef>
                <a:spcPts val="320"/>
              </a:spcBef>
            </a:pPr>
            <a:r>
              <a:rPr dirty="0" sz="1400">
                <a:solidFill>
                  <a:srgbClr val="FF0000"/>
                </a:solidFill>
                <a:latin typeface="Times New Roman"/>
                <a:cs typeface="Times New Roman"/>
              </a:rPr>
              <a:t>Deep</a:t>
            </a:r>
            <a:r>
              <a:rPr dirty="0" sz="1400" spc="-2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FF0000"/>
                </a:solidFill>
                <a:latin typeface="Times New Roman"/>
                <a:cs typeface="Times New Roman"/>
              </a:rPr>
              <a:t>Leaning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35863" y="5574893"/>
            <a:ext cx="125476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0000FF"/>
                </a:solidFill>
                <a:latin typeface="Times New Roman"/>
                <a:cs typeface="Times New Roman"/>
              </a:rPr>
              <a:t>Artificial</a:t>
            </a:r>
            <a:r>
              <a:rPr dirty="0" sz="1400" spc="-5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0000FF"/>
                </a:solidFill>
                <a:latin typeface="Times New Roman"/>
                <a:cs typeface="Times New Roman"/>
              </a:rPr>
              <a:t>Neuron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66700" y="5826252"/>
            <a:ext cx="7124700" cy="307975"/>
          </a:xfrm>
          <a:prstGeom prst="rect">
            <a:avLst/>
          </a:prstGeom>
          <a:solidFill>
            <a:srgbClr val="FDDF58"/>
          </a:solidFill>
        </p:spPr>
        <p:txBody>
          <a:bodyPr wrap="square" lIns="0" tIns="406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20"/>
              </a:spcBef>
            </a:pPr>
            <a:r>
              <a:rPr dirty="0" sz="1400">
                <a:solidFill>
                  <a:srgbClr val="0000FF"/>
                </a:solidFill>
                <a:latin typeface="Times New Roman"/>
                <a:cs typeface="Times New Roman"/>
              </a:rPr>
              <a:t>Development</a:t>
            </a:r>
            <a:r>
              <a:rPr dirty="0" sz="1400" spc="-2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FF"/>
                </a:solidFill>
                <a:latin typeface="Times New Roman"/>
                <a:cs typeface="Times New Roman"/>
              </a:rPr>
              <a:t>of</a:t>
            </a:r>
            <a:r>
              <a:rPr dirty="0" sz="1400" spc="-3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0000FF"/>
                </a:solidFill>
                <a:latin typeface="Times New Roman"/>
                <a:cs typeface="Times New Roman"/>
              </a:rPr>
              <a:t>Traditional</a:t>
            </a:r>
            <a:r>
              <a:rPr dirty="0" sz="1400" spc="-4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FF"/>
                </a:solidFill>
                <a:latin typeface="Times New Roman"/>
                <a:cs typeface="Times New Roman"/>
              </a:rPr>
              <a:t>Machine</a:t>
            </a:r>
            <a:r>
              <a:rPr dirty="0" sz="1400" spc="-10">
                <a:solidFill>
                  <a:srgbClr val="0000FF"/>
                </a:solidFill>
                <a:latin typeface="Times New Roman"/>
                <a:cs typeface="Times New Roman"/>
              </a:rPr>
              <a:t> Learning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2438400"/>
            <a:ext cx="9008745" cy="1053465"/>
            <a:chOff x="0" y="2438400"/>
            <a:chExt cx="9008745" cy="1053465"/>
          </a:xfrm>
        </p:grpSpPr>
        <p:sp>
          <p:nvSpPr>
            <p:cNvPr id="4" name="object 4" descr=""/>
            <p:cNvSpPr/>
            <p:nvPr/>
          </p:nvSpPr>
          <p:spPr>
            <a:xfrm>
              <a:off x="294131" y="2546604"/>
              <a:ext cx="384175" cy="474345"/>
            </a:xfrm>
            <a:custGeom>
              <a:avLst/>
              <a:gdLst/>
              <a:ahLst/>
              <a:cxnLst/>
              <a:rect l="l" t="t" r="r" b="b"/>
              <a:pathLst>
                <a:path w="384175" h="474344">
                  <a:moveTo>
                    <a:pt x="0" y="473963"/>
                  </a:moveTo>
                  <a:lnTo>
                    <a:pt x="384048" y="473963"/>
                  </a:lnTo>
                  <a:lnTo>
                    <a:pt x="384048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8180" y="2546604"/>
              <a:ext cx="327660" cy="473963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17576" y="29687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5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7908" y="2968751"/>
              <a:ext cx="368808" cy="47396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895600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635508" y="2438399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4">
                  <a:moveTo>
                    <a:pt x="32004" y="877824"/>
                  </a:moveTo>
                  <a:lnTo>
                    <a:pt x="0" y="87782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877824"/>
                  </a:lnTo>
                  <a:close/>
                </a:path>
                <a:path w="32384" h="1053464">
                  <a:moveTo>
                    <a:pt x="32004" y="0"/>
                  </a:moveTo>
                  <a:lnTo>
                    <a:pt x="0" y="0"/>
                  </a:lnTo>
                  <a:lnTo>
                    <a:pt x="0" y="822960"/>
                  </a:lnTo>
                  <a:lnTo>
                    <a:pt x="32004" y="82296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468" y="3261360"/>
              <a:ext cx="8692896" cy="5486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940432" y="2660345"/>
            <a:ext cx="5833745" cy="109410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632585" marR="5080" indent="-1620520">
              <a:lnSpc>
                <a:spcPct val="100000"/>
              </a:lnSpc>
              <a:spcBef>
                <a:spcPts val="105"/>
              </a:spcBef>
            </a:pPr>
            <a:r>
              <a:rPr dirty="0" sz="3500">
                <a:solidFill>
                  <a:srgbClr val="6F2F9F"/>
                </a:solidFill>
              </a:rPr>
              <a:t>Learning</a:t>
            </a:r>
            <a:r>
              <a:rPr dirty="0" sz="3500" spc="-15">
                <a:solidFill>
                  <a:srgbClr val="6F2F9F"/>
                </a:solidFill>
              </a:rPr>
              <a:t> </a:t>
            </a:r>
            <a:r>
              <a:rPr dirty="0" sz="3500">
                <a:solidFill>
                  <a:srgbClr val="6F2F9F"/>
                </a:solidFill>
              </a:rPr>
              <a:t>Related</a:t>
            </a:r>
            <a:r>
              <a:rPr dirty="0" sz="3500" spc="-25">
                <a:solidFill>
                  <a:srgbClr val="6F2F9F"/>
                </a:solidFill>
              </a:rPr>
              <a:t> </a:t>
            </a:r>
            <a:r>
              <a:rPr dirty="0" sz="3500">
                <a:solidFill>
                  <a:srgbClr val="6F2F9F"/>
                </a:solidFill>
              </a:rPr>
              <a:t>to</a:t>
            </a:r>
            <a:r>
              <a:rPr dirty="0" sz="3500" spc="-15">
                <a:solidFill>
                  <a:srgbClr val="6F2F9F"/>
                </a:solidFill>
              </a:rPr>
              <a:t> </a:t>
            </a:r>
            <a:r>
              <a:rPr dirty="0" sz="3500" spc="-10">
                <a:solidFill>
                  <a:srgbClr val="6F2F9F"/>
                </a:solidFill>
              </a:rPr>
              <a:t>Pattern Recognition</a:t>
            </a:r>
            <a:endParaRPr sz="35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Learning</a:t>
            </a:r>
            <a:r>
              <a:rPr dirty="0" sz="3200" spc="-3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in</a:t>
            </a:r>
            <a:r>
              <a:rPr dirty="0" sz="3200" spc="-2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Pattern</a:t>
            </a:r>
            <a:r>
              <a:rPr dirty="0" sz="3200" spc="-3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Recognition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14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43941" y="1577111"/>
            <a:ext cx="8759190" cy="2957830"/>
          </a:xfrm>
          <a:prstGeom prst="rect">
            <a:avLst/>
          </a:prstGeom>
        </p:spPr>
        <p:txBody>
          <a:bodyPr wrap="square" lIns="0" tIns="7937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25"/>
              </a:spcBef>
              <a:buClr>
                <a:srgbClr val="3333CC"/>
              </a:buClr>
              <a:buSzPct val="59090"/>
              <a:buFont typeface="Wingdings"/>
              <a:buChar char=""/>
              <a:tabLst>
                <a:tab pos="354965" algn="l"/>
              </a:tabLst>
            </a:pPr>
            <a:r>
              <a:rPr dirty="0" sz="2200" i="1">
                <a:latin typeface="Arial"/>
                <a:cs typeface="Arial"/>
              </a:rPr>
              <a:t>What</a:t>
            </a:r>
            <a:r>
              <a:rPr dirty="0" sz="2200" spc="-4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Does</a:t>
            </a:r>
            <a:r>
              <a:rPr dirty="0" sz="2200" spc="-3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It</a:t>
            </a:r>
            <a:r>
              <a:rPr dirty="0" sz="2200" spc="-4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Mean</a:t>
            </a:r>
            <a:r>
              <a:rPr dirty="0" sz="2200" spc="-1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to</a:t>
            </a:r>
            <a:r>
              <a:rPr dirty="0" sz="2200" spc="-40" i="1">
                <a:latin typeface="Arial"/>
                <a:cs typeface="Arial"/>
              </a:rPr>
              <a:t> </a:t>
            </a:r>
            <a:r>
              <a:rPr dirty="0" sz="2200" spc="-10" i="1">
                <a:latin typeface="Arial"/>
                <a:cs typeface="Arial"/>
              </a:rPr>
              <a:t>Learn?</a:t>
            </a:r>
            <a:endParaRPr sz="22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30"/>
              </a:spcBef>
              <a:buClr>
                <a:srgbClr val="3333CC"/>
              </a:buClr>
              <a:buSzPct val="59090"/>
              <a:buFont typeface="Wingdings"/>
              <a:buChar char=""/>
              <a:tabLst>
                <a:tab pos="354965" algn="l"/>
              </a:tabLst>
            </a:pPr>
            <a:r>
              <a:rPr dirty="0" sz="2200" i="1">
                <a:latin typeface="Arial"/>
                <a:cs typeface="Arial"/>
              </a:rPr>
              <a:t>What</a:t>
            </a:r>
            <a:r>
              <a:rPr dirty="0" sz="2200" spc="-4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does</a:t>
            </a:r>
            <a:r>
              <a:rPr dirty="0" sz="2200" spc="-3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it</a:t>
            </a:r>
            <a:r>
              <a:rPr dirty="0" sz="2200" spc="-4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mean</a:t>
            </a:r>
            <a:r>
              <a:rPr dirty="0" sz="2200" spc="-10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to</a:t>
            </a:r>
            <a:r>
              <a:rPr dirty="0" sz="2200" spc="-25" i="1">
                <a:latin typeface="Arial"/>
                <a:cs typeface="Arial"/>
              </a:rPr>
              <a:t> </a:t>
            </a:r>
            <a:r>
              <a:rPr dirty="0" sz="2200" i="1">
                <a:latin typeface="Arial"/>
                <a:cs typeface="Arial"/>
              </a:rPr>
              <a:t>have</a:t>
            </a:r>
            <a:r>
              <a:rPr dirty="0" sz="2200" spc="-45" i="1">
                <a:latin typeface="Arial"/>
                <a:cs typeface="Arial"/>
              </a:rPr>
              <a:t> </a:t>
            </a:r>
            <a:r>
              <a:rPr dirty="0" sz="2200" spc="-10" i="1">
                <a:latin typeface="Arial"/>
                <a:cs typeface="Arial"/>
              </a:rPr>
              <a:t>learned?</a:t>
            </a:r>
            <a:endParaRPr sz="22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30"/>
              </a:spcBef>
              <a:buClr>
                <a:srgbClr val="3333CC"/>
              </a:buClr>
              <a:buSzPct val="59090"/>
              <a:buFont typeface="Wingdings"/>
              <a:buChar char=""/>
              <a:tabLst>
                <a:tab pos="354965" algn="l"/>
              </a:tabLst>
            </a:pPr>
            <a:r>
              <a:rPr dirty="0" sz="2200">
                <a:latin typeface="Arial"/>
                <a:cs typeface="Arial"/>
              </a:rPr>
              <a:t>How</a:t>
            </a:r>
            <a:r>
              <a:rPr dirty="0" sz="2200" spc="9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do</a:t>
            </a:r>
            <a:r>
              <a:rPr dirty="0" sz="2200" spc="10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we</a:t>
            </a:r>
            <a:r>
              <a:rPr dirty="0" sz="2200" spc="10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recognize</a:t>
            </a:r>
            <a:r>
              <a:rPr dirty="0" sz="2200" spc="10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that</a:t>
            </a:r>
            <a:r>
              <a:rPr dirty="0" sz="2200" spc="10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an</a:t>
            </a:r>
            <a:r>
              <a:rPr dirty="0" sz="2200" spc="9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algorithm</a:t>
            </a:r>
            <a:r>
              <a:rPr dirty="0" sz="2200" spc="11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or</a:t>
            </a:r>
            <a:r>
              <a:rPr dirty="0" sz="2200" spc="10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</a:t>
            </a:r>
            <a:r>
              <a:rPr dirty="0" sz="2200" spc="10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method,</a:t>
            </a:r>
            <a:r>
              <a:rPr dirty="0" sz="2200" spc="10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regardless</a:t>
            </a:r>
            <a:r>
              <a:rPr dirty="0" sz="2200" spc="110">
                <a:latin typeface="Arial"/>
                <a:cs typeface="Arial"/>
              </a:rPr>
              <a:t> </a:t>
            </a:r>
            <a:r>
              <a:rPr dirty="0" sz="2200" spc="-25">
                <a:latin typeface="Arial"/>
                <a:cs typeface="Arial"/>
              </a:rPr>
              <a:t>of</a:t>
            </a:r>
            <a:endParaRPr sz="22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dirty="0" sz="2200">
                <a:latin typeface="Arial"/>
                <a:cs typeface="Arial"/>
              </a:rPr>
              <a:t>how</a:t>
            </a:r>
            <a:r>
              <a:rPr dirty="0" sz="2200" spc="-7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simple</a:t>
            </a:r>
            <a:r>
              <a:rPr dirty="0" sz="2200" spc="-4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or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complex,</a:t>
            </a:r>
            <a:r>
              <a:rPr dirty="0" sz="2200" spc="-3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has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succeeded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in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learning?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10"/>
              </a:spcBef>
            </a:pP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2000" spc="6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object</a:t>
            </a:r>
            <a:r>
              <a:rPr dirty="0" sz="2000" spc="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being</a:t>
            </a:r>
            <a:r>
              <a:rPr dirty="0" sz="2000" spc="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learned</a:t>
            </a:r>
            <a:r>
              <a:rPr dirty="0" sz="2000" spc="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2000" spc="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dirty="0" sz="2000" spc="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classifier</a:t>
            </a:r>
            <a:r>
              <a:rPr dirty="0" sz="2000" spc="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0000FF"/>
                </a:solidFill>
                <a:latin typeface="Arial"/>
                <a:cs typeface="Arial"/>
              </a:rPr>
              <a:t>g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dirty="0" sz="2000" i="1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),</a:t>
            </a:r>
            <a:r>
              <a:rPr dirty="0" sz="2000" spc="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some</a:t>
            </a:r>
            <a:r>
              <a:rPr dirty="0" sz="2000" spc="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sort</a:t>
            </a:r>
            <a:r>
              <a:rPr dirty="0" sz="2000" spc="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40"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black-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box</a:t>
            </a:r>
            <a:r>
              <a:rPr dirty="0" sz="2000" spc="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/</a:t>
            </a:r>
            <a:r>
              <a:rPr dirty="0" sz="2000" spc="5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function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/</a:t>
            </a:r>
            <a:r>
              <a:rPr dirty="0" sz="2000" spc="2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algorithm</a:t>
            </a:r>
            <a:r>
              <a:rPr dirty="0" sz="2000" spc="2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/</a:t>
            </a:r>
            <a:r>
              <a:rPr dirty="0" sz="2000" spc="2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method</a:t>
            </a:r>
            <a:r>
              <a:rPr dirty="0" sz="2000" spc="27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/</a:t>
            </a:r>
            <a:r>
              <a:rPr dirty="0" sz="2000" spc="27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concept</a:t>
            </a:r>
            <a:r>
              <a:rPr dirty="0" sz="2000" spc="27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/</a:t>
            </a:r>
            <a:r>
              <a:rPr dirty="0" sz="2000" spc="254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system</a:t>
            </a:r>
            <a:r>
              <a:rPr dirty="0" sz="2000" spc="28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which</a:t>
            </a:r>
            <a:r>
              <a:rPr dirty="0" sz="2000" spc="2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takes</a:t>
            </a:r>
            <a:r>
              <a:rPr dirty="0" sz="2000" spc="2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2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given</a:t>
            </a:r>
            <a:r>
              <a:rPr dirty="0" sz="2000" spc="2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feature</a:t>
            </a:r>
            <a:r>
              <a:rPr dirty="0" sz="2000" spc="275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x</a:t>
            </a:r>
            <a:r>
              <a:rPr dirty="0" sz="2000" spc="280" i="1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and </a:t>
            </a:r>
            <a:r>
              <a:rPr dirty="0" sz="2000">
                <a:latin typeface="Arial"/>
                <a:cs typeface="Arial"/>
              </a:rPr>
              <a:t>returns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associated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class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25" i="1">
                <a:latin typeface="Arial"/>
                <a:cs typeface="Arial"/>
              </a:rPr>
              <a:t>C</a:t>
            </a:r>
            <a:r>
              <a:rPr dirty="0" sz="2000" spc="-25"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0619" y="4815840"/>
            <a:ext cx="7562088" cy="1185672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5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Learning</a:t>
            </a:r>
            <a:r>
              <a:rPr dirty="0" sz="3200" spc="-3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in</a:t>
            </a:r>
            <a:r>
              <a:rPr dirty="0" sz="3200" spc="-2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Pattern</a:t>
            </a:r>
            <a:r>
              <a:rPr dirty="0" sz="3200" spc="-3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Recognition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15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45491" y="1373504"/>
            <a:ext cx="8693785" cy="8470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99700"/>
              </a:lnSpc>
              <a:spcBef>
                <a:spcPts val="105"/>
              </a:spcBef>
            </a:pP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3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most</a:t>
            </a:r>
            <a:r>
              <a:rPr dirty="0" sz="1800" spc="33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primitive</a:t>
            </a:r>
            <a:r>
              <a:rPr dirty="0" sz="1800" spc="3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type</a:t>
            </a:r>
            <a:r>
              <a:rPr dirty="0" sz="1800" spc="3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1800" spc="3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learning</a:t>
            </a:r>
            <a:r>
              <a:rPr dirty="0" sz="1800" spc="3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is</a:t>
            </a:r>
            <a:r>
              <a:rPr dirty="0" sz="1800" spc="3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just</a:t>
            </a:r>
            <a:r>
              <a:rPr dirty="0" sz="1800" spc="3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memorization</a:t>
            </a:r>
            <a:r>
              <a:rPr dirty="0" sz="1800">
                <a:latin typeface="Arial"/>
                <a:cs typeface="Arial"/>
              </a:rPr>
              <a:t>,</a:t>
            </a:r>
            <a:r>
              <a:rPr dirty="0" sz="1800" spc="3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3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which</a:t>
            </a:r>
            <a:r>
              <a:rPr dirty="0" sz="1800" spc="3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case</a:t>
            </a:r>
            <a:r>
              <a:rPr dirty="0" sz="1800" spc="3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</a:t>
            </a:r>
            <a:r>
              <a:rPr dirty="0" sz="1800" spc="35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would </a:t>
            </a:r>
            <a:r>
              <a:rPr dirty="0" sz="1800">
                <a:latin typeface="Arial"/>
                <a:cs typeface="Arial"/>
              </a:rPr>
              <a:t>consider</a:t>
            </a:r>
            <a:r>
              <a:rPr dirty="0" sz="1800" spc="75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g</a:t>
            </a:r>
            <a:r>
              <a:rPr dirty="0" sz="1800">
                <a:latin typeface="Arial"/>
                <a:cs typeface="Arial"/>
              </a:rPr>
              <a:t>()</a:t>
            </a:r>
            <a:r>
              <a:rPr dirty="0" sz="1800" spc="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have</a:t>
            </a:r>
            <a:r>
              <a:rPr dirty="0" sz="1800" spc="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learned</a:t>
            </a:r>
            <a:r>
              <a:rPr dirty="0" sz="1800" spc="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from</a:t>
            </a:r>
            <a:r>
              <a:rPr dirty="0" sz="1800" spc="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given</a:t>
            </a:r>
            <a:r>
              <a:rPr dirty="0" sz="1800" spc="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dataset</a:t>
            </a:r>
            <a:r>
              <a:rPr dirty="0" sz="1800" spc="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based</a:t>
            </a:r>
            <a:r>
              <a:rPr dirty="0" sz="1800" spc="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number</a:t>
            </a:r>
            <a:r>
              <a:rPr dirty="0" sz="1800" spc="9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8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feature- </a:t>
            </a:r>
            <a:r>
              <a:rPr dirty="0" sz="1800">
                <a:latin typeface="Arial"/>
                <a:cs typeface="Arial"/>
              </a:rPr>
              <a:t>class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pairs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successfully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reproduces: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5255" y="2269235"/>
            <a:ext cx="7174992" cy="98298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70789" y="3278885"/>
            <a:ext cx="8198484" cy="1413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principle,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memorization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actually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credible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approach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developing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spc="-10">
                <a:latin typeface="Arial"/>
                <a:cs typeface="Arial"/>
              </a:rPr>
              <a:t>classifier,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however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general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there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two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significant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limitations:</a:t>
            </a:r>
            <a:endParaRPr sz="2000">
              <a:latin typeface="Arial"/>
              <a:cs typeface="Arial"/>
            </a:endParaRPr>
          </a:p>
          <a:p>
            <a:pPr marL="812800" indent="-342900">
              <a:lnSpc>
                <a:spcPct val="100000"/>
              </a:lnSpc>
              <a:buAutoNum type="arabicPeriod"/>
              <a:tabLst>
                <a:tab pos="812800" algn="l"/>
              </a:tabLst>
            </a:pPr>
            <a:r>
              <a:rPr dirty="0" sz="2000">
                <a:latin typeface="Arial"/>
                <a:cs typeface="Arial"/>
              </a:rPr>
              <a:t>Memorizing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hard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: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memory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concern</a:t>
            </a:r>
            <a:endParaRPr sz="2000">
              <a:latin typeface="Arial"/>
              <a:cs typeface="Arial"/>
            </a:endParaRPr>
          </a:p>
          <a:p>
            <a:pPr marL="749300" indent="-279400">
              <a:lnSpc>
                <a:spcPct val="100000"/>
              </a:lnSpc>
              <a:spcBef>
                <a:spcPts val="1320"/>
              </a:spcBef>
              <a:buAutoNum type="arabicPeriod"/>
              <a:tabLst>
                <a:tab pos="749300" algn="l"/>
              </a:tabLst>
            </a:pPr>
            <a:r>
              <a:rPr dirty="0" sz="2000">
                <a:latin typeface="Arial"/>
                <a:cs typeface="Arial"/>
              </a:rPr>
              <a:t>Memorizing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not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enough: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learning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not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just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remember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70789" y="4940300"/>
            <a:ext cx="3736340" cy="636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55115" algn="l"/>
                <a:tab pos="1911350" algn="l"/>
                <a:tab pos="2662555" algn="l"/>
              </a:tabLst>
            </a:pP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#</a:t>
            </a:r>
            <a:r>
              <a:rPr dirty="0" sz="2000" spc="-10" i="1">
                <a:solidFill>
                  <a:srgbClr val="0000FF"/>
                </a:solidFill>
                <a:latin typeface="Arial"/>
                <a:cs typeface="Arial"/>
              </a:rPr>
              <a:t>Generalize</a:t>
            </a:r>
            <a:r>
              <a:rPr dirty="0" sz="2000" i="1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2000" spc="-25">
                <a:latin typeface="Arial"/>
                <a:cs typeface="Arial"/>
              </a:rPr>
              <a:t>is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20">
                <a:latin typeface="Arial"/>
                <a:cs typeface="Arial"/>
              </a:rPr>
              <a:t>more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important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804670" algn="l"/>
              </a:tabLst>
            </a:pPr>
            <a:r>
              <a:rPr dirty="0" sz="2000" spc="-10">
                <a:latin typeface="Arial"/>
                <a:cs typeface="Arial"/>
              </a:rPr>
              <a:t>conclusions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about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062477" y="5244795"/>
            <a:ext cx="109918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Arial"/>
                <a:cs typeface="Arial"/>
              </a:rPr>
              <a:t>instances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051553" y="4940300"/>
            <a:ext cx="1765300" cy="636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383540" algn="l"/>
                <a:tab pos="1531620" algn="l"/>
              </a:tabLst>
            </a:pPr>
            <a:r>
              <a:rPr dirty="0" sz="2000" spc="-25">
                <a:latin typeface="Arial"/>
                <a:cs typeface="Arial"/>
              </a:rPr>
              <a:t>to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learning,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25">
                <a:latin typeface="Arial"/>
                <a:cs typeface="Arial"/>
              </a:rPr>
              <a:t>to</a:t>
            </a:r>
            <a:endParaRPr sz="2000">
              <a:latin typeface="Arial"/>
              <a:cs typeface="Arial"/>
            </a:endParaRPr>
          </a:p>
          <a:p>
            <a:pPr algn="ctr" marL="6350">
              <a:lnSpc>
                <a:spcPct val="100000"/>
              </a:lnSpc>
              <a:spcBef>
                <a:spcPts val="5"/>
              </a:spcBef>
            </a:pP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which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712967" y="5244795"/>
            <a:ext cx="145097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85825" algn="l"/>
              </a:tabLst>
            </a:pPr>
            <a:r>
              <a:rPr dirty="0" sz="2000" spc="-25">
                <a:solidFill>
                  <a:srgbClr val="0000FF"/>
                </a:solidFill>
                <a:latin typeface="Arial"/>
                <a:cs typeface="Arial"/>
              </a:rPr>
              <a:t>you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2000" spc="-20">
                <a:solidFill>
                  <a:srgbClr val="0000FF"/>
                </a:solidFill>
                <a:latin typeface="Arial"/>
                <a:cs typeface="Arial"/>
              </a:rPr>
              <a:t>have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965952" y="4940300"/>
            <a:ext cx="3101975" cy="636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  <a:tabLst>
                <a:tab pos="454025" algn="l"/>
                <a:tab pos="1108075" algn="l"/>
                <a:tab pos="1491615" algn="l"/>
                <a:tab pos="2299335" algn="l"/>
              </a:tabLst>
            </a:pPr>
            <a:r>
              <a:rPr dirty="0" sz="2000" spc="-25">
                <a:latin typeface="Arial"/>
                <a:cs typeface="Arial"/>
              </a:rPr>
              <a:t>be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20">
                <a:latin typeface="Arial"/>
                <a:cs typeface="Arial"/>
              </a:rPr>
              <a:t>able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25">
                <a:latin typeface="Arial"/>
                <a:cs typeface="Arial"/>
              </a:rPr>
              <a:t>to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20">
                <a:latin typeface="Arial"/>
                <a:cs typeface="Arial"/>
              </a:rPr>
              <a:t>reach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correct</a:t>
            </a:r>
            <a:endParaRPr sz="2000">
              <a:latin typeface="Arial"/>
              <a:cs typeface="Arial"/>
            </a:endParaRPr>
          </a:p>
          <a:p>
            <a:pPr algn="r" marR="6350">
              <a:lnSpc>
                <a:spcPct val="100000"/>
              </a:lnSpc>
              <a:spcBef>
                <a:spcPts val="5"/>
              </a:spcBef>
              <a:tabLst>
                <a:tab pos="814705" algn="l"/>
              </a:tabLst>
            </a:pPr>
            <a:r>
              <a:rPr dirty="0" sz="2000" spc="-25" i="1">
                <a:solidFill>
                  <a:srgbClr val="0000FF"/>
                </a:solidFill>
                <a:latin typeface="Arial"/>
                <a:cs typeface="Arial"/>
              </a:rPr>
              <a:t>not</a:t>
            </a:r>
            <a:r>
              <a:rPr dirty="0" sz="2000" i="1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2000" spc="-20">
                <a:solidFill>
                  <a:srgbClr val="0000FF"/>
                </a:solidFill>
                <a:latin typeface="Arial"/>
                <a:cs typeface="Arial"/>
              </a:rPr>
              <a:t>seen</a:t>
            </a:r>
            <a:r>
              <a:rPr dirty="0" sz="2000" spc="-2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7400" y="5638800"/>
            <a:ext cx="5422392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2044" y="248538"/>
            <a:ext cx="5501640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i="1">
                <a:latin typeface="Times New Roman"/>
                <a:cs typeface="Times New Roman"/>
              </a:rPr>
              <a:t>Learning</a:t>
            </a:r>
            <a:r>
              <a:rPr dirty="0" sz="3200" spc="-3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in</a:t>
            </a:r>
            <a:r>
              <a:rPr dirty="0" sz="3200" spc="-2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Pattern</a:t>
            </a:r>
            <a:r>
              <a:rPr dirty="0" sz="3200" spc="-2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Recognition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27690" y="639722"/>
            <a:ext cx="113030" cy="2266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64"/>
              </a:lnSpc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6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700" y="723900"/>
            <a:ext cx="8520684" cy="502920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371043" y="5909564"/>
            <a:ext cx="8277225" cy="57277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2150"/>
              </a:lnSpc>
              <a:spcBef>
                <a:spcPts val="180"/>
              </a:spcBef>
            </a:pPr>
            <a:r>
              <a:rPr dirty="0" sz="1800" i="1">
                <a:latin typeface="Arial"/>
                <a:cs typeface="Arial"/>
              </a:rPr>
              <a:t>Averaged</a:t>
            </a:r>
            <a:r>
              <a:rPr dirty="0" sz="1800" spc="-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over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all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possibilities</a:t>
            </a:r>
            <a:r>
              <a:rPr dirty="0" sz="1800" spc="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for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the</a:t>
            </a:r>
            <a:r>
              <a:rPr dirty="0" sz="1800" spc="-3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unseen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data,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no</a:t>
            </a:r>
            <a:r>
              <a:rPr dirty="0" sz="1800" spc="-3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classifier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generalizes</a:t>
            </a:r>
            <a:r>
              <a:rPr dirty="0" sz="1800" spc="35" i="1">
                <a:latin typeface="Arial"/>
                <a:cs typeface="Arial"/>
              </a:rPr>
              <a:t> </a:t>
            </a:r>
            <a:r>
              <a:rPr dirty="0" sz="1800" spc="-10" i="1">
                <a:latin typeface="Arial"/>
                <a:cs typeface="Arial"/>
              </a:rPr>
              <a:t>better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than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any</a:t>
            </a:r>
            <a:r>
              <a:rPr dirty="0" sz="1800" spc="-5" i="1">
                <a:latin typeface="Arial"/>
                <a:cs typeface="Arial"/>
              </a:rPr>
              <a:t> </a:t>
            </a:r>
            <a:r>
              <a:rPr dirty="0" sz="1800" spc="-10" i="1">
                <a:latin typeface="Arial"/>
                <a:cs typeface="Arial"/>
              </a:rPr>
              <a:t>other!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9644" y="251282"/>
            <a:ext cx="402653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Robustness</a:t>
            </a:r>
            <a:r>
              <a:rPr dirty="0" sz="3200" spc="-1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in</a:t>
            </a:r>
            <a:r>
              <a:rPr dirty="0" sz="3200" spc="-10" i="1">
                <a:latin typeface="Times New Roman"/>
                <a:cs typeface="Times New Roman"/>
              </a:rPr>
              <a:t> Learning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17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0" y="1440180"/>
            <a:ext cx="5334000" cy="3753612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78739" y="5315458"/>
            <a:ext cx="56769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Arial"/>
                <a:cs typeface="Arial"/>
              </a:rPr>
              <a:t>(black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95019" y="5315458"/>
            <a:ext cx="5334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Arial"/>
                <a:cs typeface="Arial"/>
              </a:rPr>
              <a:t>dots),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478025" y="5315458"/>
            <a:ext cx="5448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Arial"/>
                <a:cs typeface="Arial"/>
              </a:rPr>
              <a:t>which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171445" y="5315458"/>
            <a:ext cx="5219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0">
                <a:latin typeface="Arial"/>
                <a:cs typeface="Arial"/>
              </a:rPr>
              <a:t>come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842005" y="5315458"/>
            <a:ext cx="4318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0">
                <a:latin typeface="Arial"/>
                <a:cs typeface="Arial"/>
              </a:rPr>
              <a:t>from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423030" y="5315458"/>
            <a:ext cx="5219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0">
                <a:latin typeface="Arial"/>
                <a:cs typeface="Arial"/>
              </a:rPr>
              <a:t>some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095115" y="5315458"/>
            <a:ext cx="83629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Arial"/>
                <a:cs typeface="Arial"/>
              </a:rPr>
              <a:t>unknown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8739" y="5071617"/>
            <a:ext cx="890905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  <a:tabLst>
                <a:tab pos="514984" algn="l"/>
                <a:tab pos="1009015" algn="l"/>
                <a:tab pos="1639570" algn="l"/>
                <a:tab pos="2233930" algn="l"/>
                <a:tab pos="2489835" algn="l"/>
                <a:tab pos="3153410" algn="l"/>
                <a:tab pos="3477895" algn="l"/>
                <a:tab pos="3790315" algn="l"/>
                <a:tab pos="4058920" algn="l"/>
                <a:tab pos="4767580" algn="l"/>
                <a:tab pos="5090795" algn="l"/>
                <a:tab pos="5751830" algn="l"/>
                <a:tab pos="6348095" algn="l"/>
                <a:tab pos="6759575" algn="l"/>
                <a:tab pos="7355840" algn="l"/>
                <a:tab pos="7793355" algn="l"/>
                <a:tab pos="8341995" algn="l"/>
              </a:tabLst>
            </a:pPr>
            <a:r>
              <a:rPr dirty="0" sz="1600" spc="-20" b="1">
                <a:solidFill>
                  <a:srgbClr val="FF0000"/>
                </a:solidFill>
                <a:latin typeface="Arial"/>
                <a:cs typeface="Arial"/>
              </a:rPr>
              <a:t>Fig.</a:t>
            </a:r>
            <a:r>
              <a:rPr dirty="0" sz="1600" b="1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1600" spc="-20" b="1">
                <a:solidFill>
                  <a:srgbClr val="FF0000"/>
                </a:solidFill>
                <a:latin typeface="Arial"/>
                <a:cs typeface="Arial"/>
              </a:rPr>
              <a:t>3.2.</a:t>
            </a:r>
            <a:r>
              <a:rPr dirty="0" sz="1600" b="1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1600" spc="-20">
                <a:solidFill>
                  <a:srgbClr val="FF0000"/>
                </a:solidFill>
                <a:latin typeface="Arial"/>
                <a:cs typeface="Arial"/>
              </a:rPr>
              <a:t>What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1600" spc="-20">
                <a:solidFill>
                  <a:srgbClr val="FF0000"/>
                </a:solidFill>
                <a:latin typeface="Arial"/>
                <a:cs typeface="Arial"/>
              </a:rPr>
              <a:t>does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1600" spc="-25">
                <a:solidFill>
                  <a:srgbClr val="FF0000"/>
                </a:solidFill>
                <a:latin typeface="Arial"/>
                <a:cs typeface="Arial"/>
              </a:rPr>
              <a:t>it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1600" spc="-20">
                <a:solidFill>
                  <a:srgbClr val="FF0000"/>
                </a:solidFill>
                <a:latin typeface="Arial"/>
                <a:cs typeface="Arial"/>
              </a:rPr>
              <a:t>mean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1600" spc="-25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1600" spc="-25" i="1">
                <a:solidFill>
                  <a:srgbClr val="FF0000"/>
                </a:solidFill>
                <a:latin typeface="Arial"/>
                <a:cs typeface="Arial"/>
              </a:rPr>
              <a:t>fit</a:t>
            </a:r>
            <a:r>
              <a:rPr dirty="0" sz="1600" i="1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1600" spc="-5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1600" spc="-10">
                <a:solidFill>
                  <a:srgbClr val="FF0000"/>
                </a:solidFill>
                <a:latin typeface="Arial"/>
                <a:cs typeface="Arial"/>
              </a:rPr>
              <a:t>model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1600" spc="-25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1600" spc="-10">
                <a:solidFill>
                  <a:srgbClr val="FF0000"/>
                </a:solidFill>
                <a:latin typeface="Arial"/>
                <a:cs typeface="Arial"/>
              </a:rPr>
              <a:t>data?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1600" spc="-20">
                <a:latin typeface="Arial"/>
                <a:cs typeface="Arial"/>
              </a:rPr>
              <a:t>Here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25">
                <a:latin typeface="Arial"/>
                <a:cs typeface="Arial"/>
              </a:rPr>
              <a:t>we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20">
                <a:latin typeface="Arial"/>
                <a:cs typeface="Arial"/>
              </a:rPr>
              <a:t>have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25">
                <a:latin typeface="Arial"/>
                <a:cs typeface="Arial"/>
              </a:rPr>
              <a:t>ten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20">
                <a:latin typeface="Arial"/>
                <a:cs typeface="Arial"/>
              </a:rPr>
              <a:t>data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10">
                <a:latin typeface="Arial"/>
                <a:cs typeface="Arial"/>
              </a:rPr>
              <a:t>points</a:t>
            </a:r>
            <a:endParaRPr sz="1600">
              <a:latin typeface="Arial"/>
              <a:cs typeface="Arial"/>
            </a:endParaRPr>
          </a:p>
          <a:p>
            <a:pPr algn="ctr" marL="1673225">
              <a:lnSpc>
                <a:spcPct val="100000"/>
              </a:lnSpc>
            </a:pPr>
            <a:r>
              <a:rPr dirty="0" sz="1600" spc="-10">
                <a:latin typeface="Arial"/>
                <a:cs typeface="Arial"/>
              </a:rPr>
              <a:t>model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808345" y="5315458"/>
            <a:ext cx="38671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0">
                <a:latin typeface="Arial"/>
                <a:cs typeface="Arial"/>
              </a:rPr>
              <a:t>with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343269" y="5315458"/>
            <a:ext cx="5892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Arial"/>
                <a:cs typeface="Arial"/>
              </a:rPr>
              <a:t>added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7082408" y="5315458"/>
            <a:ext cx="1902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73760" algn="l"/>
                <a:tab pos="1590040" algn="l"/>
              </a:tabLst>
            </a:pPr>
            <a:r>
              <a:rPr dirty="0" sz="1600" spc="-10">
                <a:latin typeface="Arial"/>
                <a:cs typeface="Arial"/>
              </a:rPr>
              <a:t>random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10">
                <a:latin typeface="Arial"/>
                <a:cs typeface="Arial"/>
              </a:rPr>
              <a:t>noise.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25">
                <a:latin typeface="Arial"/>
                <a:cs typeface="Arial"/>
              </a:rPr>
              <a:t>We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8739" y="5559348"/>
            <a:ext cx="14236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38455" algn="l"/>
              </a:tabLst>
            </a:pPr>
            <a:r>
              <a:rPr dirty="0" sz="1600" spc="-25">
                <a:latin typeface="Arial"/>
                <a:cs typeface="Arial"/>
              </a:rPr>
              <a:t>fit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10">
                <a:latin typeface="Arial"/>
                <a:cs typeface="Arial"/>
              </a:rPr>
              <a:t>polynomials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644142" y="5559348"/>
            <a:ext cx="64706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2425" algn="l"/>
              </a:tabLst>
            </a:pPr>
            <a:r>
              <a:rPr dirty="0" sz="1600" spc="-25">
                <a:latin typeface="Arial"/>
                <a:cs typeface="Arial"/>
              </a:rPr>
              <a:t>to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25">
                <a:latin typeface="Arial"/>
                <a:cs typeface="Arial"/>
              </a:rPr>
              <a:t>the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435098" y="5559348"/>
            <a:ext cx="6242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Arial"/>
                <a:cs typeface="Arial"/>
              </a:rPr>
              <a:t>points,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3203575" y="5559348"/>
            <a:ext cx="140144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21005" algn="l"/>
                <a:tab pos="1106805" algn="l"/>
              </a:tabLst>
            </a:pPr>
            <a:r>
              <a:rPr dirty="0" sz="1600" spc="-25">
                <a:latin typeface="Arial"/>
                <a:cs typeface="Arial"/>
              </a:rPr>
              <a:t>for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10">
                <a:latin typeface="Arial"/>
                <a:cs typeface="Arial"/>
              </a:rPr>
              <a:t>which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25">
                <a:latin typeface="Arial"/>
                <a:cs typeface="Arial"/>
              </a:rPr>
              <a:t>the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4748910" y="5559348"/>
            <a:ext cx="89789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Arial"/>
                <a:cs typeface="Arial"/>
              </a:rPr>
              <a:t>first-order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5791580" y="5559348"/>
            <a:ext cx="58801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Arial"/>
                <a:cs typeface="Arial"/>
              </a:rPr>
              <a:t>(linear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6523101" y="5559348"/>
            <a:ext cx="109855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Arial"/>
                <a:cs typeface="Arial"/>
              </a:rPr>
              <a:t>regression),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7765542" y="5559348"/>
            <a:ext cx="122237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Arial"/>
                <a:cs typeface="Arial"/>
              </a:rPr>
              <a:t>second-order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2471673" y="5803188"/>
            <a:ext cx="3638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latin typeface="Arial"/>
                <a:cs typeface="Arial"/>
              </a:rPr>
              <a:t>and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3028314" y="5803188"/>
            <a:ext cx="100774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Arial"/>
                <a:cs typeface="Arial"/>
              </a:rPr>
              <a:t>ninth-order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4701666" y="5803188"/>
            <a:ext cx="117792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21334" algn="l"/>
              </a:tabLst>
            </a:pPr>
            <a:r>
              <a:rPr dirty="0" sz="1600" spc="-25">
                <a:latin typeface="Arial"/>
                <a:cs typeface="Arial"/>
              </a:rPr>
              <a:t>are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10">
                <a:latin typeface="Arial"/>
                <a:cs typeface="Arial"/>
              </a:rPr>
              <a:t>shown.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6070472" y="5803188"/>
            <a:ext cx="23761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2425" algn="l"/>
                <a:tab pos="1393190" algn="l"/>
              </a:tabLst>
            </a:pPr>
            <a:r>
              <a:rPr dirty="0" sz="1600" spc="-50">
                <a:latin typeface="Arial"/>
                <a:cs typeface="Arial"/>
              </a:rPr>
              <a:t>A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10" i="1">
                <a:latin typeface="Arial"/>
                <a:cs typeface="Arial"/>
              </a:rPr>
              <a:t>p</a:t>
            </a:r>
            <a:r>
              <a:rPr dirty="0" sz="1600" spc="-10">
                <a:latin typeface="Arial"/>
                <a:cs typeface="Arial"/>
              </a:rPr>
              <a:t>th-order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10">
                <a:latin typeface="Arial"/>
                <a:cs typeface="Arial"/>
              </a:rPr>
              <a:t>polynomial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8637269" y="5803188"/>
            <a:ext cx="35179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latin typeface="Arial"/>
                <a:cs typeface="Arial"/>
              </a:rPr>
              <a:t>can</a:t>
            </a:r>
            <a:endParaRPr sz="16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185468" y="5803188"/>
            <a:ext cx="115506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Arial"/>
                <a:cs typeface="Arial"/>
              </a:rPr>
              <a:t>regression),</a:t>
            </a:r>
            <a:endParaRPr sz="1600">
              <a:latin typeface="Arial"/>
              <a:cs typeface="Arial"/>
            </a:endParaRPr>
          </a:p>
          <a:p>
            <a:pPr marL="113030">
              <a:lnSpc>
                <a:spcPct val="100000"/>
              </a:lnSpc>
              <a:tabLst>
                <a:tab pos="803275" algn="l"/>
              </a:tabLst>
            </a:pPr>
            <a:r>
              <a:rPr dirty="0" sz="1600" spc="-10">
                <a:latin typeface="Arial"/>
                <a:cs typeface="Arial"/>
              </a:rPr>
              <a:t>found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20">
                <a:latin typeface="Arial"/>
                <a:cs typeface="Arial"/>
              </a:rPr>
              <a:t>that</a:t>
            </a:r>
            <a:endParaRPr sz="16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2497582" y="6046723"/>
            <a:ext cx="66992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Arial"/>
                <a:cs typeface="Arial"/>
              </a:rPr>
              <a:t>passes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3323971" y="6046723"/>
            <a:ext cx="7137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Arial"/>
                <a:cs typeface="Arial"/>
              </a:rPr>
              <a:t>through</a:t>
            </a:r>
            <a:endParaRPr sz="160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5751957" y="6046723"/>
            <a:ext cx="62293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Arial"/>
                <a:cs typeface="Arial"/>
              </a:rPr>
              <a:t>points,</a:t>
            </a:r>
            <a:endParaRPr sz="160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6530720" y="6046723"/>
            <a:ext cx="245745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08305" algn="l"/>
                <a:tab pos="996950" algn="l"/>
                <a:tab pos="1461770" algn="l"/>
              </a:tabLst>
            </a:pPr>
            <a:r>
              <a:rPr dirty="0" sz="1600" spc="-25">
                <a:latin typeface="Arial"/>
                <a:cs typeface="Arial"/>
              </a:rPr>
              <a:t>so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20">
                <a:latin typeface="Arial"/>
                <a:cs typeface="Arial"/>
              </a:rPr>
              <a:t>here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25">
                <a:latin typeface="Arial"/>
                <a:cs typeface="Arial"/>
              </a:rPr>
              <a:t>the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10">
                <a:latin typeface="Arial"/>
                <a:cs typeface="Arial"/>
              </a:rPr>
              <a:t>ninth-</a:t>
            </a:r>
            <a:r>
              <a:rPr dirty="0" sz="1600" spc="-20">
                <a:latin typeface="Arial"/>
                <a:cs typeface="Arial"/>
              </a:rPr>
              <a:t>order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1209852" y="6291173"/>
            <a:ext cx="32016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36245" algn="l"/>
                <a:tab pos="879475" algn="l"/>
                <a:tab pos="1583690" algn="l"/>
                <a:tab pos="2420620" algn="l"/>
              </a:tabLst>
            </a:pPr>
            <a:r>
              <a:rPr dirty="0" sz="1600" spc="-20">
                <a:latin typeface="Arial"/>
                <a:cs typeface="Arial"/>
              </a:rPr>
              <a:t>fits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25">
                <a:latin typeface="Arial"/>
                <a:cs typeface="Arial"/>
              </a:rPr>
              <a:t>the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10">
                <a:latin typeface="Arial"/>
                <a:cs typeface="Arial"/>
              </a:rPr>
              <a:t>points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10">
                <a:latin typeface="Arial"/>
                <a:cs typeface="Arial"/>
              </a:rPr>
              <a:t>exactly,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10">
                <a:latin typeface="Arial"/>
                <a:cs typeface="Arial"/>
              </a:rPr>
              <a:t>however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4192651" y="5803188"/>
            <a:ext cx="1403985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5720">
              <a:lnSpc>
                <a:spcPct val="100000"/>
              </a:lnSpc>
              <a:spcBef>
                <a:spcPts val="95"/>
              </a:spcBef>
            </a:pPr>
            <a:r>
              <a:rPr dirty="0" sz="1600" spc="-20">
                <a:latin typeface="Arial"/>
                <a:cs typeface="Arial"/>
              </a:rPr>
              <a:t>fits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309245" algn="l"/>
                <a:tab pos="609600" algn="l"/>
                <a:tab pos="904240" algn="l"/>
              </a:tabLst>
            </a:pPr>
            <a:r>
              <a:rPr dirty="0" sz="1600" spc="-50" i="1">
                <a:latin typeface="Arial"/>
                <a:cs typeface="Arial"/>
              </a:rPr>
              <a:t>p</a:t>
            </a:r>
            <a:r>
              <a:rPr dirty="0" sz="1600" i="1">
                <a:latin typeface="Arial"/>
                <a:cs typeface="Arial"/>
              </a:rPr>
              <a:t>	</a:t>
            </a:r>
            <a:r>
              <a:rPr dirty="0" sz="1600" spc="-50">
                <a:latin typeface="Arial"/>
                <a:cs typeface="Arial"/>
              </a:rPr>
              <a:t>+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50">
                <a:latin typeface="Arial"/>
                <a:cs typeface="Arial"/>
              </a:rPr>
              <a:t>1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10">
                <a:latin typeface="Arial"/>
                <a:cs typeface="Arial"/>
              </a:rPr>
              <a:t>given</a:t>
            </a:r>
            <a:endParaRPr sz="1600">
              <a:latin typeface="Arial"/>
              <a:cs typeface="Arial"/>
            </a:endParaRPr>
          </a:p>
          <a:p>
            <a:pPr marL="367665">
              <a:lnSpc>
                <a:spcPct val="100000"/>
              </a:lnSpc>
              <a:tabLst>
                <a:tab pos="632460" algn="l"/>
              </a:tabLst>
            </a:pPr>
            <a:r>
              <a:rPr dirty="0" sz="1600" spc="-25">
                <a:latin typeface="Arial"/>
                <a:cs typeface="Arial"/>
              </a:rPr>
              <a:t>it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10">
                <a:latin typeface="Arial"/>
                <a:cs typeface="Arial"/>
              </a:rPr>
              <a:t>seems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5573648" y="6291173"/>
            <a:ext cx="34163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80059" algn="l"/>
                <a:tab pos="754380" algn="l"/>
                <a:tab pos="1301750" algn="l"/>
                <a:tab pos="2139950" algn="l"/>
              </a:tabLst>
            </a:pPr>
            <a:r>
              <a:rPr dirty="0" sz="1600" spc="-20">
                <a:latin typeface="Arial"/>
                <a:cs typeface="Arial"/>
              </a:rPr>
              <a:t>like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50">
                <a:latin typeface="Arial"/>
                <a:cs typeface="Arial"/>
              </a:rPr>
              <a:t>a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20">
                <a:latin typeface="Arial"/>
                <a:cs typeface="Arial"/>
              </a:rPr>
              <a:t>very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10">
                <a:latin typeface="Arial"/>
                <a:cs typeface="Arial"/>
              </a:rPr>
              <a:t>unlikely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10">
                <a:latin typeface="Arial"/>
                <a:cs typeface="Arial"/>
              </a:rPr>
              <a:t>generalization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78739" y="5803188"/>
            <a:ext cx="1052195" cy="1000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812165" algn="l"/>
              </a:tabLst>
            </a:pPr>
            <a:r>
              <a:rPr dirty="0" sz="1600" spc="-10">
                <a:latin typeface="Arial"/>
                <a:cs typeface="Arial"/>
              </a:rPr>
              <a:t>(parabolic always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25">
                <a:latin typeface="Arial"/>
                <a:cs typeface="Arial"/>
              </a:rPr>
              <a:t>be </a:t>
            </a:r>
            <a:r>
              <a:rPr dirty="0" sz="1600" spc="-10">
                <a:latin typeface="Arial"/>
                <a:cs typeface="Arial"/>
              </a:rPr>
              <a:t>polynomial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data.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8" name="object 3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5400" y="914400"/>
            <a:ext cx="6839711" cy="67665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9644" y="251282"/>
            <a:ext cx="402653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Robustness</a:t>
            </a:r>
            <a:r>
              <a:rPr dirty="0" sz="3200" spc="-1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in</a:t>
            </a:r>
            <a:r>
              <a:rPr dirty="0" sz="3200" spc="-10" i="1">
                <a:latin typeface="Times New Roman"/>
                <a:cs typeface="Times New Roman"/>
              </a:rPr>
              <a:t> Learning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18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4800" y="3906011"/>
            <a:ext cx="3875532" cy="925068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0" y="24383"/>
            <a:ext cx="9144000" cy="4417060"/>
            <a:chOff x="0" y="24383"/>
            <a:chExt cx="9144000" cy="4417060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5400" y="914400"/>
              <a:ext cx="6839711" cy="67665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43116" y="24383"/>
              <a:ext cx="2500883" cy="178003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668779"/>
              <a:ext cx="3550920" cy="2772156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3508375" y="2050542"/>
            <a:ext cx="5297170" cy="16249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5"/>
              </a:spcBef>
            </a:pPr>
            <a:r>
              <a:rPr dirty="0" sz="1750">
                <a:latin typeface="Arial"/>
                <a:cs typeface="Arial"/>
              </a:rPr>
              <a:t>Fig.</a:t>
            </a:r>
            <a:r>
              <a:rPr dirty="0" sz="1750" spc="-3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3.3.</a:t>
            </a:r>
            <a:r>
              <a:rPr dirty="0" sz="1750" spc="-3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Following</a:t>
            </a:r>
            <a:r>
              <a:rPr dirty="0" sz="1750" spc="-1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up</a:t>
            </a:r>
            <a:r>
              <a:rPr dirty="0" sz="1750" spc="-3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on</a:t>
            </a:r>
            <a:r>
              <a:rPr dirty="0" sz="1750" spc="-25"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B4523A"/>
                </a:solidFill>
                <a:latin typeface="Arial"/>
                <a:cs typeface="Arial"/>
              </a:rPr>
              <a:t>Figure</a:t>
            </a:r>
            <a:r>
              <a:rPr dirty="0" sz="1750" spc="-10">
                <a:solidFill>
                  <a:srgbClr val="B4523A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B4523A"/>
                </a:solidFill>
                <a:latin typeface="Arial"/>
                <a:cs typeface="Arial"/>
              </a:rPr>
              <a:t>3.2</a:t>
            </a:r>
            <a:r>
              <a:rPr dirty="0" sz="1750">
                <a:latin typeface="Arial"/>
                <a:cs typeface="Arial"/>
              </a:rPr>
              <a:t>,</a:t>
            </a:r>
            <a:r>
              <a:rPr dirty="0" sz="1750" spc="-3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we</a:t>
            </a:r>
            <a:r>
              <a:rPr dirty="0" sz="1750" spc="-3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can</a:t>
            </a:r>
            <a:r>
              <a:rPr dirty="0" sz="1750" spc="-3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plot</a:t>
            </a:r>
            <a:r>
              <a:rPr dirty="0" sz="1750" spc="-30">
                <a:latin typeface="Arial"/>
                <a:cs typeface="Arial"/>
              </a:rPr>
              <a:t> </a:t>
            </a:r>
            <a:r>
              <a:rPr dirty="0" sz="1750" spc="-25">
                <a:latin typeface="Arial"/>
                <a:cs typeface="Arial"/>
              </a:rPr>
              <a:t>the </a:t>
            </a:r>
            <a:r>
              <a:rPr dirty="0" sz="1750" spc="-10">
                <a:latin typeface="Arial"/>
                <a:cs typeface="Arial"/>
              </a:rPr>
              <a:t>root-</a:t>
            </a:r>
            <a:r>
              <a:rPr dirty="0" sz="1750" spc="-20">
                <a:latin typeface="Arial"/>
                <a:cs typeface="Arial"/>
              </a:rPr>
              <a:t>mean-</a:t>
            </a:r>
            <a:r>
              <a:rPr dirty="0" sz="1750">
                <a:latin typeface="Arial"/>
                <a:cs typeface="Arial"/>
              </a:rPr>
              <a:t>square</a:t>
            </a:r>
            <a:r>
              <a:rPr dirty="0" sz="1750" spc="-3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(RMS)</a:t>
            </a:r>
            <a:r>
              <a:rPr dirty="0" sz="1750" spc="-30">
                <a:latin typeface="Arial"/>
                <a:cs typeface="Arial"/>
              </a:rPr>
              <a:t> </a:t>
            </a:r>
            <a:r>
              <a:rPr dirty="0" sz="1750" spc="-10">
                <a:latin typeface="Arial"/>
                <a:cs typeface="Arial"/>
              </a:rPr>
              <a:t>difference</a:t>
            </a:r>
            <a:r>
              <a:rPr dirty="0" sz="1750" spc="-5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between</a:t>
            </a:r>
            <a:r>
              <a:rPr dirty="0" sz="1750" spc="-25">
                <a:latin typeface="Arial"/>
                <a:cs typeface="Arial"/>
              </a:rPr>
              <a:t> the </a:t>
            </a:r>
            <a:r>
              <a:rPr dirty="0" sz="1750">
                <a:latin typeface="Arial"/>
                <a:cs typeface="Arial"/>
              </a:rPr>
              <a:t>polynomial</a:t>
            </a:r>
            <a:r>
              <a:rPr dirty="0" sz="1750" spc="2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fit</a:t>
            </a:r>
            <a:r>
              <a:rPr dirty="0" sz="1750" spc="-1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and</a:t>
            </a:r>
            <a:r>
              <a:rPr dirty="0" sz="1750" spc="-3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the</a:t>
            </a:r>
            <a:r>
              <a:rPr dirty="0" sz="1750" spc="-2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data</a:t>
            </a:r>
            <a:r>
              <a:rPr dirty="0" sz="1750" spc="-2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points,</a:t>
            </a:r>
            <a:r>
              <a:rPr dirty="0" sz="1750" spc="-1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as</a:t>
            </a:r>
            <a:r>
              <a:rPr dirty="0" sz="1750" spc="-3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a</a:t>
            </a:r>
            <a:r>
              <a:rPr dirty="0" sz="1750" spc="-2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function</a:t>
            </a:r>
            <a:r>
              <a:rPr dirty="0" sz="1750" spc="-2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of</a:t>
            </a:r>
            <a:r>
              <a:rPr dirty="0" sz="1750" spc="-10">
                <a:latin typeface="Arial"/>
                <a:cs typeface="Arial"/>
              </a:rPr>
              <a:t> </a:t>
            </a:r>
            <a:r>
              <a:rPr dirty="0" sz="1750" spc="-25">
                <a:latin typeface="Arial"/>
                <a:cs typeface="Arial"/>
              </a:rPr>
              <a:t>the </a:t>
            </a:r>
            <a:r>
              <a:rPr dirty="0" sz="1750">
                <a:latin typeface="Arial"/>
                <a:cs typeface="Arial"/>
              </a:rPr>
              <a:t>polynomial</a:t>
            </a:r>
            <a:r>
              <a:rPr dirty="0" sz="1750" spc="-15">
                <a:latin typeface="Arial"/>
                <a:cs typeface="Arial"/>
              </a:rPr>
              <a:t> </a:t>
            </a:r>
            <a:r>
              <a:rPr dirty="0" sz="1750" spc="-10">
                <a:latin typeface="Arial"/>
                <a:cs typeface="Arial"/>
              </a:rPr>
              <a:t>order.</a:t>
            </a:r>
            <a:r>
              <a:rPr dirty="0" sz="1750" spc="-5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In</a:t>
            </a:r>
            <a:r>
              <a:rPr dirty="0" sz="1750" spc="-5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this</a:t>
            </a:r>
            <a:r>
              <a:rPr dirty="0" sz="1750" spc="-5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case</a:t>
            </a:r>
            <a:r>
              <a:rPr dirty="0" sz="1750" spc="-5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the</a:t>
            </a:r>
            <a:r>
              <a:rPr dirty="0" sz="1750" spc="-6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measurement</a:t>
            </a:r>
            <a:r>
              <a:rPr dirty="0" sz="1750" spc="-35">
                <a:latin typeface="Arial"/>
                <a:cs typeface="Arial"/>
              </a:rPr>
              <a:t> </a:t>
            </a:r>
            <a:r>
              <a:rPr dirty="0" sz="1750" spc="-10">
                <a:latin typeface="Arial"/>
                <a:cs typeface="Arial"/>
              </a:rPr>
              <a:t>noise </a:t>
            </a:r>
            <a:r>
              <a:rPr dirty="0" sz="1750">
                <a:latin typeface="Arial"/>
                <a:cs typeface="Arial"/>
              </a:rPr>
              <a:t>level</a:t>
            </a:r>
            <a:r>
              <a:rPr dirty="0" sz="1750" spc="-3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was</a:t>
            </a:r>
            <a:r>
              <a:rPr dirty="0" sz="1750" spc="-4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assumed</a:t>
            </a:r>
            <a:r>
              <a:rPr dirty="0" sz="1750" spc="-4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to</a:t>
            </a:r>
            <a:r>
              <a:rPr dirty="0" sz="1750" spc="-4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have</a:t>
            </a:r>
            <a:r>
              <a:rPr dirty="0" sz="1750" spc="-3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been</a:t>
            </a:r>
            <a:r>
              <a:rPr dirty="0" sz="1750" spc="-3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provided,</a:t>
            </a:r>
            <a:r>
              <a:rPr dirty="0" sz="1750" spc="-2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it</a:t>
            </a:r>
            <a:r>
              <a:rPr dirty="0" sz="1750" spc="-2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was</a:t>
            </a:r>
            <a:r>
              <a:rPr dirty="0" sz="1750" spc="-40">
                <a:latin typeface="Arial"/>
                <a:cs typeface="Arial"/>
              </a:rPr>
              <a:t> </a:t>
            </a:r>
            <a:r>
              <a:rPr dirty="0" sz="1750" spc="-25">
                <a:latin typeface="Arial"/>
                <a:cs typeface="Arial"/>
              </a:rPr>
              <a:t>not </a:t>
            </a:r>
            <a:r>
              <a:rPr dirty="0" sz="1750" spc="-10">
                <a:latin typeface="Arial"/>
                <a:cs typeface="Arial"/>
              </a:rPr>
              <a:t>learned.</a:t>
            </a:r>
            <a:endParaRPr sz="175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7332" y="4839970"/>
            <a:ext cx="8989060" cy="17322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9525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17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this</a:t>
            </a:r>
            <a:r>
              <a:rPr dirty="0" sz="1600" spc="18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example</a:t>
            </a:r>
            <a:r>
              <a:rPr dirty="0" sz="1600" spc="17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18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added</a:t>
            </a:r>
            <a:r>
              <a:rPr dirty="0" sz="1600" spc="18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noise</a:t>
            </a:r>
            <a:r>
              <a:rPr dirty="0" sz="1600" spc="16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has</a:t>
            </a:r>
            <a:r>
              <a:rPr dirty="0" sz="1600" spc="18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17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standard</a:t>
            </a:r>
            <a:r>
              <a:rPr dirty="0" sz="1600" spc="18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deviation</a:t>
            </a:r>
            <a:r>
              <a:rPr dirty="0" sz="1600" spc="18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17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σ</a:t>
            </a:r>
            <a:r>
              <a:rPr dirty="0" sz="1600" spc="17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=</a:t>
            </a:r>
            <a:r>
              <a:rPr dirty="0" sz="1600" spc="19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1,</a:t>
            </a:r>
            <a:r>
              <a:rPr dirty="0" sz="1600" spc="17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meaning</a:t>
            </a:r>
            <a:r>
              <a:rPr dirty="0" sz="1600" spc="18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that</a:t>
            </a:r>
            <a:r>
              <a:rPr dirty="0" sz="1600" spc="204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18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18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correct </a:t>
            </a:r>
            <a:r>
              <a:rPr dirty="0" sz="1600">
                <a:latin typeface="Arial"/>
                <a:cs typeface="Arial"/>
              </a:rPr>
              <a:t>model,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RMS(θexact)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=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1.</a:t>
            </a:r>
            <a:r>
              <a:rPr dirty="0" sz="1600" spc="-1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As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result,</a:t>
            </a:r>
            <a:endParaRPr sz="1600">
              <a:latin typeface="Arial"/>
              <a:cs typeface="Arial"/>
            </a:endParaRPr>
          </a:p>
          <a:p>
            <a:pPr algn="just" marL="12700" marR="5080" indent="140335">
              <a:lnSpc>
                <a:spcPct val="100000"/>
              </a:lnSpc>
              <a:buChar char="•"/>
              <a:tabLst>
                <a:tab pos="153035" algn="l"/>
              </a:tabLst>
            </a:pPr>
            <a:r>
              <a:rPr dirty="0" sz="1600">
                <a:latin typeface="Arial"/>
                <a:cs typeface="Arial"/>
              </a:rPr>
              <a:t>Any</a:t>
            </a:r>
            <a:r>
              <a:rPr dirty="0" sz="1600" spc="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RMS</a:t>
            </a:r>
            <a:r>
              <a:rPr dirty="0" sz="1600" spc="7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difference</a:t>
            </a:r>
            <a:r>
              <a:rPr dirty="0" sz="1600" spc="8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below</a:t>
            </a:r>
            <a:r>
              <a:rPr dirty="0" sz="1600" spc="6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σ</a:t>
            </a:r>
            <a:r>
              <a:rPr dirty="0" sz="1600" spc="8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must</a:t>
            </a:r>
            <a:r>
              <a:rPr dirty="0" sz="1600" spc="7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be</a:t>
            </a:r>
            <a:r>
              <a:rPr dirty="0" sz="1600" spc="7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overfitting,</a:t>
            </a:r>
            <a:r>
              <a:rPr dirty="0" sz="1600" spc="6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meaning</a:t>
            </a:r>
            <a:r>
              <a:rPr dirty="0" sz="1600" spc="7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that</a:t>
            </a:r>
            <a:r>
              <a:rPr dirty="0" sz="1600" spc="7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g(x;</a:t>
            </a:r>
            <a:r>
              <a:rPr dirty="0" sz="1600" spc="7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θ)</a:t>
            </a:r>
            <a:r>
              <a:rPr dirty="0" sz="1600" spc="7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7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partly</a:t>
            </a:r>
            <a:r>
              <a:rPr dirty="0" sz="1600" spc="6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fitting</a:t>
            </a:r>
            <a:r>
              <a:rPr dirty="0" sz="1600" spc="7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7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noise,</a:t>
            </a:r>
            <a:r>
              <a:rPr dirty="0" sz="1600" spc="7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by </a:t>
            </a:r>
            <a:r>
              <a:rPr dirty="0" sz="1600">
                <a:latin typeface="Arial"/>
                <a:cs typeface="Arial"/>
              </a:rPr>
              <a:t>taking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some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noise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into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account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when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learning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θ;</a:t>
            </a:r>
            <a:endParaRPr sz="1600">
              <a:latin typeface="Arial"/>
              <a:cs typeface="Arial"/>
            </a:endParaRPr>
          </a:p>
          <a:p>
            <a:pPr algn="just" marL="12700" marR="5715" indent="135255">
              <a:lnSpc>
                <a:spcPct val="100000"/>
              </a:lnSpc>
              <a:buChar char="•"/>
              <a:tabLst>
                <a:tab pos="147955" algn="l"/>
              </a:tabLst>
            </a:pPr>
            <a:r>
              <a:rPr dirty="0" sz="1600">
                <a:latin typeface="Arial"/>
                <a:cs typeface="Arial"/>
              </a:rPr>
              <a:t>Any</a:t>
            </a:r>
            <a:r>
              <a:rPr dirty="0" sz="1600" spc="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RMS</a:t>
            </a:r>
            <a:r>
              <a:rPr dirty="0" sz="1600" spc="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difference</a:t>
            </a:r>
            <a:r>
              <a:rPr dirty="0" sz="1600" spc="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above</a:t>
            </a:r>
            <a:r>
              <a:rPr dirty="0" sz="1600" spc="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σ</a:t>
            </a:r>
            <a:r>
              <a:rPr dirty="0" sz="1600" spc="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suggests</a:t>
            </a:r>
            <a:r>
              <a:rPr dirty="0" sz="1600" spc="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that</a:t>
            </a:r>
            <a:r>
              <a:rPr dirty="0" sz="1600" spc="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learned</a:t>
            </a:r>
            <a:r>
              <a:rPr dirty="0" sz="1600" spc="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model</a:t>
            </a:r>
            <a:r>
              <a:rPr dirty="0" sz="1600" spc="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has</a:t>
            </a:r>
            <a:r>
              <a:rPr dirty="0" sz="1600" spc="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not</a:t>
            </a:r>
            <a:r>
              <a:rPr dirty="0" sz="1600" spc="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adequately</a:t>
            </a:r>
            <a:r>
              <a:rPr dirty="0" sz="1600" spc="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generalized,</a:t>
            </a:r>
            <a:r>
              <a:rPr dirty="0" sz="1600" spc="2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or </a:t>
            </a:r>
            <a:r>
              <a:rPr dirty="0" sz="1600">
                <a:latin typeface="Arial"/>
                <a:cs typeface="Arial"/>
              </a:rPr>
              <a:t>has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not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been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given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adequate flexibility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θ</a:t>
            </a:r>
            <a:r>
              <a:rPr dirty="0" sz="1600" spc="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(enough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degrees of</a:t>
            </a:r>
            <a:r>
              <a:rPr dirty="0" sz="1600" spc="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freedom q)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capture the</a:t>
            </a:r>
            <a:r>
              <a:rPr dirty="0" sz="1600" spc="-10">
                <a:latin typeface="Arial"/>
                <a:cs typeface="Arial"/>
              </a:rPr>
              <a:t> variations </a:t>
            </a:r>
            <a:r>
              <a:rPr dirty="0" sz="1600">
                <a:latin typeface="Arial"/>
                <a:cs typeface="Arial"/>
              </a:rPr>
              <a:t>that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need to be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captured.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9644" y="251282"/>
            <a:ext cx="402653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Robustness</a:t>
            </a:r>
            <a:r>
              <a:rPr dirty="0" sz="3200" spc="-1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in</a:t>
            </a:r>
            <a:r>
              <a:rPr dirty="0" sz="3200" spc="-10" i="1">
                <a:latin typeface="Times New Roman"/>
                <a:cs typeface="Times New Roman"/>
              </a:rPr>
              <a:t> Learning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19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8032" y="762000"/>
            <a:ext cx="7266432" cy="3096768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78739" y="3891788"/>
            <a:ext cx="8301990" cy="1671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Fig.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3.4. Overfitting:  Any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learning,</a:t>
            </a:r>
            <a:r>
              <a:rPr dirty="0" sz="1800" spc="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whether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linear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regression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(here)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pattern </a:t>
            </a:r>
            <a:r>
              <a:rPr dirty="0" sz="1800">
                <a:latin typeface="Arial"/>
                <a:cs typeface="Arial"/>
              </a:rPr>
              <a:t>recognition</a:t>
            </a:r>
            <a:r>
              <a:rPr dirty="0" sz="1800" spc="2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classifier</a:t>
            </a:r>
            <a:r>
              <a:rPr dirty="0" sz="1800" spc="2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</a:t>
            </a:r>
            <a:r>
              <a:rPr dirty="0" sz="1800">
                <a:solidFill>
                  <a:srgbClr val="B4523A"/>
                </a:solidFill>
                <a:latin typeface="Arial"/>
                <a:cs typeface="Arial"/>
              </a:rPr>
              <a:t>Figure</a:t>
            </a:r>
            <a:r>
              <a:rPr dirty="0" sz="1800" spc="229">
                <a:solidFill>
                  <a:srgbClr val="B4523A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B4523A"/>
                </a:solidFill>
                <a:latin typeface="Arial"/>
                <a:cs typeface="Arial"/>
              </a:rPr>
              <a:t>3.5</a:t>
            </a:r>
            <a:r>
              <a:rPr dirty="0" sz="1800">
                <a:latin typeface="Arial"/>
                <a:cs typeface="Arial"/>
              </a:rPr>
              <a:t>),</a:t>
            </a:r>
            <a:r>
              <a:rPr dirty="0" sz="1800" spc="2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2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said</a:t>
            </a:r>
            <a:r>
              <a:rPr dirty="0" sz="1800" spc="2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2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</a:t>
            </a:r>
            <a:r>
              <a:rPr dirty="0" sz="1800" spc="2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overfitting</a:t>
            </a:r>
            <a:r>
              <a:rPr dirty="0" sz="1800" spc="2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if</a:t>
            </a:r>
            <a:r>
              <a:rPr dirty="0" sz="1800" spc="2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2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begins</a:t>
            </a:r>
            <a:r>
              <a:rPr dirty="0" sz="1800" spc="2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2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tune</a:t>
            </a:r>
            <a:r>
              <a:rPr dirty="0" sz="1800" spc="21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its </a:t>
            </a:r>
            <a:r>
              <a:rPr dirty="0" sz="1800">
                <a:latin typeface="Arial"/>
                <a:cs typeface="Arial"/>
              </a:rPr>
              <a:t>parameters</a:t>
            </a:r>
            <a:r>
              <a:rPr dirty="0" sz="1800" spc="15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17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16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behaviour</a:t>
            </a:r>
            <a:r>
              <a:rPr dirty="0" sz="1800" spc="17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16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17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noise,</a:t>
            </a:r>
            <a:r>
              <a:rPr dirty="0" sz="1800" spc="17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rather</a:t>
            </a:r>
            <a:r>
              <a:rPr dirty="0" sz="1800" spc="16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than</a:t>
            </a:r>
            <a:r>
              <a:rPr dirty="0" sz="1800" spc="16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17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170">
                <a:latin typeface="Arial"/>
                <a:cs typeface="Arial"/>
              </a:rPr>
              <a:t>  </a:t>
            </a:r>
            <a:r>
              <a:rPr dirty="0" sz="1800" spc="-10">
                <a:latin typeface="Arial"/>
                <a:cs typeface="Arial"/>
              </a:rPr>
              <a:t>underlying </a:t>
            </a:r>
            <a:r>
              <a:rPr dirty="0" sz="1800">
                <a:latin typeface="Arial"/>
                <a:cs typeface="Arial"/>
              </a:rPr>
              <a:t>phenomenon</a:t>
            </a:r>
            <a:r>
              <a:rPr dirty="0" sz="1800" spc="1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</a:t>
            </a:r>
            <a:r>
              <a:rPr dirty="0" sz="1800" spc="1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wish</a:t>
            </a:r>
            <a:r>
              <a:rPr dirty="0" sz="1800" spc="1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1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learn.</a:t>
            </a:r>
            <a:r>
              <a:rPr dirty="0" sz="1800" spc="1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1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estimated</a:t>
            </a:r>
            <a:r>
              <a:rPr dirty="0" sz="1800" spc="1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line</a:t>
            </a:r>
            <a:r>
              <a:rPr dirty="0" sz="1800" spc="1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(red)</a:t>
            </a:r>
            <a:r>
              <a:rPr dirty="0" sz="1800" spc="1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1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quite</a:t>
            </a:r>
            <a:r>
              <a:rPr dirty="0" sz="1800" spc="1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plausible,</a:t>
            </a:r>
            <a:r>
              <a:rPr dirty="0" sz="1800" spc="17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given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21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four</a:t>
            </a:r>
            <a:r>
              <a:rPr dirty="0" sz="1800" spc="229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data</a:t>
            </a:r>
            <a:r>
              <a:rPr dirty="0" sz="1800" spc="229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points</a:t>
            </a:r>
            <a:r>
              <a:rPr dirty="0" sz="1800" spc="229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(red</a:t>
            </a:r>
            <a:r>
              <a:rPr dirty="0" sz="1800" spc="229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dots),</a:t>
            </a:r>
            <a:r>
              <a:rPr dirty="0" sz="1800" spc="229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however</a:t>
            </a:r>
            <a:r>
              <a:rPr dirty="0" sz="1800" spc="229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229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22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clear</a:t>
            </a:r>
            <a:r>
              <a:rPr dirty="0" sz="1800" spc="229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how</a:t>
            </a:r>
            <a:r>
              <a:rPr dirty="0" sz="1800" spc="215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22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line</a:t>
            </a:r>
            <a:r>
              <a:rPr dirty="0" sz="1800" spc="229">
                <a:latin typeface="Arial"/>
                <a:cs typeface="Arial"/>
              </a:rPr>
              <a:t>  </a:t>
            </a:r>
            <a:r>
              <a:rPr dirty="0" sz="1800" spc="-25">
                <a:latin typeface="Arial"/>
                <a:cs typeface="Arial"/>
              </a:rPr>
              <a:t>has </a:t>
            </a:r>
            <a:r>
              <a:rPr dirty="0" sz="1800">
                <a:latin typeface="Arial"/>
                <a:cs typeface="Arial"/>
              </a:rPr>
              <a:t>accommodated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(fit)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noise,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make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residuals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(green)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smaller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606679"/>
            <a:ext cx="595058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PSR</a:t>
            </a:r>
            <a:r>
              <a:rPr dirty="0" spc="-90"/>
              <a:t> </a:t>
            </a:r>
            <a:r>
              <a:rPr dirty="0"/>
              <a:t>Individual</a:t>
            </a:r>
            <a:r>
              <a:rPr dirty="0" spc="-75"/>
              <a:t> </a:t>
            </a:r>
            <a:r>
              <a:rPr dirty="0"/>
              <a:t>Terms:</a:t>
            </a:r>
            <a:r>
              <a:rPr dirty="0" spc="-75"/>
              <a:t> </a:t>
            </a:r>
            <a:r>
              <a:rPr dirty="0" spc="-10"/>
              <a:t>Recognition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8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0" y="0"/>
            <a:ext cx="9144000" cy="5977255"/>
            <a:chOff x="0" y="0"/>
            <a:chExt cx="9144000" cy="597725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318260"/>
              <a:ext cx="8115299" cy="465886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2112" y="0"/>
              <a:ext cx="2151888" cy="24475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9644" y="251282"/>
            <a:ext cx="402653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Robustness</a:t>
            </a:r>
            <a:r>
              <a:rPr dirty="0" sz="3200" spc="-1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in</a:t>
            </a:r>
            <a:r>
              <a:rPr dirty="0" sz="3200" spc="-10" i="1">
                <a:latin typeface="Times New Roman"/>
                <a:cs typeface="Times New Roman"/>
              </a:rPr>
              <a:t> Learning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20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0" y="1205483"/>
            <a:ext cx="9144000" cy="5317490"/>
            <a:chOff x="0" y="1205483"/>
            <a:chExt cx="9144000" cy="531749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205483"/>
              <a:ext cx="8354568" cy="347624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681727"/>
              <a:ext cx="9144000" cy="18409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9644" y="251282"/>
            <a:ext cx="402653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Robustness</a:t>
            </a:r>
            <a:r>
              <a:rPr dirty="0" sz="3200" spc="-1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in</a:t>
            </a:r>
            <a:r>
              <a:rPr dirty="0" sz="3200" spc="-10" i="1">
                <a:latin typeface="Times New Roman"/>
                <a:cs typeface="Times New Roman"/>
              </a:rPr>
              <a:t> Learning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21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8739" y="3890264"/>
            <a:ext cx="8759190" cy="1946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Times New Roman"/>
                <a:cs typeface="Times New Roman"/>
              </a:rPr>
              <a:t>Fig.</a:t>
            </a:r>
            <a:r>
              <a:rPr dirty="0" sz="1800" spc="41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3.5.</a:t>
            </a:r>
            <a:r>
              <a:rPr dirty="0" sz="1800" spc="420" b="1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OVERFITTING:</a:t>
            </a:r>
            <a:r>
              <a:rPr dirty="0" sz="1800" spc="4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As</a:t>
            </a:r>
            <a:r>
              <a:rPr dirty="0" sz="1800" spc="4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</a:t>
            </a:r>
            <a:r>
              <a:rPr dirty="0" sz="1800" spc="409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Figure</a:t>
            </a:r>
            <a:r>
              <a:rPr dirty="0" sz="1800" spc="4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3.4,</a:t>
            </a:r>
            <a:r>
              <a:rPr dirty="0" sz="1800" spc="4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but</a:t>
            </a:r>
            <a:r>
              <a:rPr dirty="0" sz="1800" spc="4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here</a:t>
            </a:r>
            <a:r>
              <a:rPr dirty="0" sz="1800" spc="4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for</a:t>
            </a:r>
            <a:r>
              <a:rPr dirty="0" sz="1800" spc="409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</a:t>
            </a:r>
            <a:r>
              <a:rPr dirty="0" sz="1800" spc="4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pattern</a:t>
            </a:r>
            <a:r>
              <a:rPr dirty="0" sz="1800" spc="4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recognition</a:t>
            </a:r>
            <a:r>
              <a:rPr dirty="0" sz="1800" spc="420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classifier. </a:t>
            </a:r>
            <a:r>
              <a:rPr dirty="0" sz="1800">
                <a:latin typeface="Times New Roman"/>
                <a:cs typeface="Times New Roman"/>
              </a:rPr>
              <a:t>We</a:t>
            </a:r>
            <a:r>
              <a:rPr dirty="0" sz="1800" spc="8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will</a:t>
            </a:r>
            <a:r>
              <a:rPr dirty="0" sz="1800" spc="7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have</a:t>
            </a:r>
            <a:r>
              <a:rPr dirty="0" sz="1800" spc="7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7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wait</a:t>
            </a:r>
            <a:r>
              <a:rPr dirty="0" sz="1800" spc="8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for</a:t>
            </a:r>
            <a:r>
              <a:rPr dirty="0" sz="1800" spc="7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Chapter</a:t>
            </a:r>
            <a:r>
              <a:rPr dirty="0" sz="1800" spc="8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6</a:t>
            </a:r>
            <a:r>
              <a:rPr dirty="0" sz="1800" spc="7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for</a:t>
            </a:r>
            <a:r>
              <a:rPr dirty="0" sz="1800" spc="7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7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details</a:t>
            </a:r>
            <a:r>
              <a:rPr dirty="0" sz="1800" spc="7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of</a:t>
            </a:r>
            <a:r>
              <a:rPr dirty="0" sz="1800" spc="7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7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classifier</a:t>
            </a:r>
            <a:r>
              <a:rPr dirty="0" sz="1800" spc="8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7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be</a:t>
            </a:r>
            <a:r>
              <a:rPr dirty="0" sz="1800" spc="85">
                <a:latin typeface="Times New Roman"/>
                <a:cs typeface="Times New Roman"/>
              </a:rPr>
              <a:t>  </a:t>
            </a:r>
            <a:r>
              <a:rPr dirty="0" sz="1800" spc="-10">
                <a:latin typeface="Times New Roman"/>
                <a:cs typeface="Times New Roman"/>
              </a:rPr>
              <a:t>discussed, </a:t>
            </a:r>
            <a:r>
              <a:rPr dirty="0" sz="1800">
                <a:latin typeface="Times New Roman"/>
                <a:cs typeface="Times New Roman"/>
              </a:rPr>
              <a:t>however</a:t>
            </a:r>
            <a:r>
              <a:rPr dirty="0" sz="1800" spc="11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114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principle</a:t>
            </a:r>
            <a:r>
              <a:rPr dirty="0" sz="1800" spc="11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is</a:t>
            </a:r>
            <a:r>
              <a:rPr dirty="0" sz="1800" spc="11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11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same</a:t>
            </a:r>
            <a:r>
              <a:rPr dirty="0" sz="1800" spc="12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as</a:t>
            </a:r>
            <a:r>
              <a:rPr dirty="0" sz="1800" spc="10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in</a:t>
            </a:r>
            <a:r>
              <a:rPr dirty="0" sz="1800" spc="11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regression:</a:t>
            </a:r>
            <a:r>
              <a:rPr dirty="0" sz="1800" spc="12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Any</a:t>
            </a:r>
            <a:r>
              <a:rPr dirty="0" sz="1800" spc="11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learning</a:t>
            </a:r>
            <a:r>
              <a:rPr dirty="0" sz="1800" spc="11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is</a:t>
            </a:r>
            <a:r>
              <a:rPr dirty="0" sz="1800" spc="114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overfitting</a:t>
            </a:r>
            <a:r>
              <a:rPr dirty="0" sz="1800" spc="10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if</a:t>
            </a:r>
            <a:r>
              <a:rPr dirty="0" sz="1800" spc="110">
                <a:latin typeface="Times New Roman"/>
                <a:cs typeface="Times New Roman"/>
              </a:rPr>
              <a:t>  </a:t>
            </a:r>
            <a:r>
              <a:rPr dirty="0" sz="1800" spc="-25">
                <a:latin typeface="Times New Roman"/>
                <a:cs typeface="Times New Roman"/>
              </a:rPr>
              <a:t>it </a:t>
            </a:r>
            <a:r>
              <a:rPr dirty="0" sz="1800">
                <a:latin typeface="Times New Roman"/>
                <a:cs typeface="Times New Roman"/>
              </a:rPr>
              <a:t>tunes</a:t>
            </a:r>
            <a:r>
              <a:rPr dirty="0" sz="1800" spc="47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its</a:t>
            </a:r>
            <a:r>
              <a:rPr dirty="0" sz="1800" spc="47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parameters</a:t>
            </a:r>
            <a:r>
              <a:rPr dirty="0" sz="1800" spc="47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46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47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behaviour</a:t>
            </a:r>
            <a:r>
              <a:rPr dirty="0" sz="1800" spc="47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</a:t>
            </a:r>
            <a:r>
              <a:rPr dirty="0" sz="1800" spc="46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47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noise.</a:t>
            </a:r>
            <a:r>
              <a:rPr dirty="0" sz="1800" spc="47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That</a:t>
            </a:r>
            <a:r>
              <a:rPr dirty="0" sz="1800" spc="46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tuning</a:t>
            </a:r>
            <a:r>
              <a:rPr dirty="0" sz="1800" spc="47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is</a:t>
            </a:r>
            <a:r>
              <a:rPr dirty="0" sz="1800" spc="47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obvious</a:t>
            </a:r>
            <a:r>
              <a:rPr dirty="0" sz="1800" spc="459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here,</a:t>
            </a:r>
            <a:r>
              <a:rPr dirty="0" sz="1800" spc="47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</a:t>
            </a:r>
            <a:r>
              <a:rPr dirty="0" sz="1800" spc="465">
                <a:latin typeface="Times New Roman"/>
                <a:cs typeface="Times New Roman"/>
              </a:rPr>
              <a:t> </a:t>
            </a:r>
            <a:r>
              <a:rPr dirty="0" sz="1800" spc="-20">
                <a:latin typeface="Times New Roman"/>
                <a:cs typeface="Times New Roman"/>
              </a:rPr>
              <a:t>that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17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memorized</a:t>
            </a:r>
            <a:r>
              <a:rPr dirty="0" sz="1800" spc="17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classifier</a:t>
            </a:r>
            <a:r>
              <a:rPr dirty="0" sz="1800" spc="17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(right)</a:t>
            </a:r>
            <a:r>
              <a:rPr dirty="0" sz="1800" spc="18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is</a:t>
            </a:r>
            <a:r>
              <a:rPr dirty="0" sz="1800" spc="17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tuning</a:t>
            </a:r>
            <a:r>
              <a:rPr dirty="0" sz="1800" spc="16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its</a:t>
            </a:r>
            <a:r>
              <a:rPr dirty="0" sz="1800" spc="17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decision</a:t>
            </a:r>
            <a:r>
              <a:rPr dirty="0" sz="1800" spc="17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(coloured</a:t>
            </a:r>
            <a:r>
              <a:rPr dirty="0" sz="1800" spc="17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background)</a:t>
            </a:r>
            <a:r>
              <a:rPr dirty="0" sz="1800" spc="17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on</a:t>
            </a:r>
            <a:r>
              <a:rPr dirty="0" sz="1800" spc="170">
                <a:latin typeface="Times New Roman"/>
                <a:cs typeface="Times New Roman"/>
              </a:rPr>
              <a:t>  </a:t>
            </a:r>
            <a:r>
              <a:rPr dirty="0" sz="1800" spc="-25">
                <a:latin typeface="Times New Roman"/>
                <a:cs typeface="Times New Roman"/>
              </a:rPr>
              <a:t>the </a:t>
            </a:r>
            <a:r>
              <a:rPr dirty="0" sz="1800">
                <a:latin typeface="Times New Roman"/>
                <a:cs typeface="Times New Roman"/>
              </a:rPr>
              <a:t>basis</a:t>
            </a:r>
            <a:r>
              <a:rPr dirty="0" sz="1800" spc="18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of</a:t>
            </a:r>
            <a:r>
              <a:rPr dirty="0" sz="1800" spc="18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individual</a:t>
            </a:r>
            <a:r>
              <a:rPr dirty="0" sz="1800" spc="18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training</a:t>
            </a:r>
            <a:r>
              <a:rPr dirty="0" sz="1800" spc="18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points,</a:t>
            </a:r>
            <a:r>
              <a:rPr dirty="0" sz="1800" spc="18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significantly</a:t>
            </a:r>
            <a:r>
              <a:rPr dirty="0" sz="1800" spc="18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distracted</a:t>
            </a:r>
            <a:r>
              <a:rPr dirty="0" sz="1800" spc="18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from</a:t>
            </a:r>
            <a:r>
              <a:rPr dirty="0" sz="1800" spc="17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18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correct</a:t>
            </a:r>
            <a:r>
              <a:rPr dirty="0" sz="1800" spc="18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or</a:t>
            </a:r>
            <a:r>
              <a:rPr dirty="0" sz="1800" spc="170">
                <a:latin typeface="Times New Roman"/>
                <a:cs typeface="Times New Roman"/>
              </a:rPr>
              <a:t>  </a:t>
            </a:r>
            <a:r>
              <a:rPr dirty="0" sz="1800" spc="-10">
                <a:latin typeface="Times New Roman"/>
                <a:cs typeface="Times New Roman"/>
              </a:rPr>
              <a:t>ideal </a:t>
            </a:r>
            <a:r>
              <a:rPr dirty="0" sz="1800">
                <a:latin typeface="Times New Roman"/>
                <a:cs typeface="Times New Roman"/>
              </a:rPr>
              <a:t>classification</a:t>
            </a:r>
            <a:r>
              <a:rPr dirty="0" sz="1800" spc="-80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(left).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2480" y="809244"/>
            <a:ext cx="6873240" cy="3034283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3687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Regression</a:t>
            </a:r>
            <a:r>
              <a:rPr dirty="0" sz="3200" spc="-7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and</a:t>
            </a:r>
            <a:r>
              <a:rPr dirty="0" sz="3200" spc="-4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Classification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22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38100" y="1135380"/>
            <a:ext cx="9105900" cy="5722620"/>
            <a:chOff x="38100" y="1135380"/>
            <a:chExt cx="9105900" cy="572262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" y="1150620"/>
              <a:ext cx="2590800" cy="271424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4788" y="1135380"/>
              <a:ext cx="2639567" cy="2884932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2795" y="3855718"/>
              <a:ext cx="2956560" cy="300227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52800" y="3880103"/>
              <a:ext cx="2599944" cy="2749296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7488" y="1254252"/>
              <a:ext cx="4096511" cy="229666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48400" y="3550918"/>
              <a:ext cx="2895598" cy="32567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3687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Times New Roman"/>
                <a:cs typeface="Times New Roman"/>
              </a:rPr>
              <a:t>Regression</a:t>
            </a:r>
            <a:r>
              <a:rPr dirty="0" sz="3200" spc="-7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and</a:t>
            </a:r>
            <a:r>
              <a:rPr dirty="0" sz="3200" spc="-4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Classification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23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51815" y="1036319"/>
            <a:ext cx="9092565" cy="5821680"/>
            <a:chOff x="51815" y="1036319"/>
            <a:chExt cx="9092565" cy="582168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815" y="1036319"/>
              <a:ext cx="3124200" cy="312419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14115" y="1110995"/>
              <a:ext cx="3076956" cy="306628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815" y="3962398"/>
              <a:ext cx="2872740" cy="289559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76015" y="4160518"/>
              <a:ext cx="2589276" cy="269748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14800" y="3221736"/>
              <a:ext cx="5029199" cy="1053083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65292" y="4209287"/>
              <a:ext cx="2895600" cy="2648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6492" y="490727"/>
            <a:ext cx="8543925" cy="1053465"/>
            <a:chOff x="126492" y="490727"/>
            <a:chExt cx="8543925" cy="1053465"/>
          </a:xfrm>
        </p:grpSpPr>
        <p:sp>
          <p:nvSpPr>
            <p:cNvPr id="4" name="object 4" descr=""/>
            <p:cNvSpPr/>
            <p:nvPr/>
          </p:nvSpPr>
          <p:spPr>
            <a:xfrm>
              <a:off x="417576" y="545591"/>
              <a:ext cx="382905" cy="475615"/>
            </a:xfrm>
            <a:custGeom>
              <a:avLst/>
              <a:gdLst/>
              <a:ahLst/>
              <a:cxnLst/>
              <a:rect l="l" t="t" r="r" b="b"/>
              <a:pathLst>
                <a:path w="382905" h="475615">
                  <a:moveTo>
                    <a:pt x="0" y="475488"/>
                  </a:moveTo>
                  <a:lnTo>
                    <a:pt x="382523" y="475488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0" y="545591"/>
              <a:ext cx="329184" cy="47548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1019" y="967740"/>
              <a:ext cx="370840" cy="475615"/>
            </a:xfrm>
            <a:custGeom>
              <a:avLst/>
              <a:gdLst/>
              <a:ahLst/>
              <a:cxnLst/>
              <a:rect l="l" t="t" r="r" b="b"/>
              <a:pathLst>
                <a:path w="370840" h="475615">
                  <a:moveTo>
                    <a:pt x="0" y="475488"/>
                  </a:moveTo>
                  <a:lnTo>
                    <a:pt x="370332" y="475488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1" y="967740"/>
              <a:ext cx="368808" cy="475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492" y="896111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2000" y="490727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769620"/>
                  </a:moveTo>
                  <a:lnTo>
                    <a:pt x="0" y="769620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769620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2004" y="737616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3" y="1228344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1234744" y="663304"/>
            <a:ext cx="4996815" cy="450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495"/>
              </a:lnSpc>
            </a:pPr>
            <a:r>
              <a:rPr dirty="0" sz="3200" b="1" i="1">
                <a:solidFill>
                  <a:srgbClr val="333399"/>
                </a:solidFill>
                <a:latin typeface="Times New Roman"/>
                <a:cs typeface="Times New Roman"/>
              </a:rPr>
              <a:t>Regression</a:t>
            </a:r>
            <a:r>
              <a:rPr dirty="0" sz="3200" spc="-75" b="1" i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333399"/>
                </a:solidFill>
                <a:latin typeface="Times New Roman"/>
                <a:cs typeface="Times New Roman"/>
              </a:rPr>
              <a:t>and</a:t>
            </a:r>
            <a:r>
              <a:rPr dirty="0" sz="3200" spc="-45" b="1" i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3200" spc="-10" b="1" i="1">
                <a:solidFill>
                  <a:srgbClr val="333399"/>
                </a:solidFill>
                <a:latin typeface="Times New Roman"/>
                <a:cs typeface="Times New Roman"/>
              </a:rPr>
              <a:t>Classification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24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2400" y="838200"/>
            <a:ext cx="8581644" cy="4515612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254609" y="5302122"/>
            <a:ext cx="8681085" cy="1322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700" b="1">
                <a:latin typeface="Arial"/>
                <a:cs typeface="Arial"/>
              </a:rPr>
              <a:t>Fig.</a:t>
            </a:r>
            <a:r>
              <a:rPr dirty="0" sz="1700" spc="165" b="1">
                <a:latin typeface="Arial"/>
                <a:cs typeface="Arial"/>
              </a:rPr>
              <a:t> </a:t>
            </a:r>
            <a:r>
              <a:rPr dirty="0" sz="1700" b="1">
                <a:latin typeface="Arial"/>
                <a:cs typeface="Arial"/>
              </a:rPr>
              <a:t>3.7.</a:t>
            </a:r>
            <a:r>
              <a:rPr dirty="0" sz="1700" spc="170" b="1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We</a:t>
            </a:r>
            <a:r>
              <a:rPr dirty="0" sz="1700" spc="17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have</a:t>
            </a:r>
            <a:r>
              <a:rPr dirty="0" sz="1700" spc="18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separate</a:t>
            </a:r>
            <a:r>
              <a:rPr dirty="0" sz="1700" spc="18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training</a:t>
            </a:r>
            <a:r>
              <a:rPr dirty="0" sz="1700" spc="17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and</a:t>
            </a:r>
            <a:r>
              <a:rPr dirty="0" sz="1700" spc="17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testing</a:t>
            </a:r>
            <a:r>
              <a:rPr dirty="0" sz="1700" spc="17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data</a:t>
            </a:r>
            <a:r>
              <a:rPr dirty="0" sz="1700" spc="18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(left),</a:t>
            </a:r>
            <a:r>
              <a:rPr dirty="0" sz="1700" spc="17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such</a:t>
            </a:r>
            <a:r>
              <a:rPr dirty="0" sz="1700" spc="17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that</a:t>
            </a:r>
            <a:r>
              <a:rPr dirty="0" sz="1700" spc="17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the</a:t>
            </a:r>
            <a:r>
              <a:rPr dirty="0" sz="1700" spc="17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learned</a:t>
            </a:r>
            <a:r>
              <a:rPr dirty="0" sz="1700" spc="180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model </a:t>
            </a:r>
            <a:r>
              <a:rPr dirty="0" sz="1700">
                <a:latin typeface="Arial"/>
                <a:cs typeface="Arial"/>
              </a:rPr>
              <a:t>(red</a:t>
            </a:r>
            <a:r>
              <a:rPr dirty="0" sz="1700" spc="46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line)</a:t>
            </a:r>
            <a:r>
              <a:rPr dirty="0" sz="1700" spc="47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is</a:t>
            </a:r>
            <a:r>
              <a:rPr dirty="0" sz="1700" spc="47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deduced</a:t>
            </a:r>
            <a:r>
              <a:rPr dirty="0" sz="1700" spc="47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from</a:t>
            </a:r>
            <a:r>
              <a:rPr dirty="0" sz="1700" spc="46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the</a:t>
            </a:r>
            <a:r>
              <a:rPr dirty="0" sz="1700" spc="47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training</a:t>
            </a:r>
            <a:r>
              <a:rPr dirty="0" sz="1700" spc="48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data,</a:t>
            </a:r>
            <a:r>
              <a:rPr dirty="0" sz="1700" spc="46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but</a:t>
            </a:r>
            <a:r>
              <a:rPr dirty="0" sz="1700" spc="484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assessed</a:t>
            </a:r>
            <a:r>
              <a:rPr dirty="0" sz="1700" spc="47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against</a:t>
            </a:r>
            <a:r>
              <a:rPr dirty="0" sz="1700" spc="47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the</a:t>
            </a:r>
            <a:r>
              <a:rPr dirty="0" sz="1700" spc="49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testing</a:t>
            </a:r>
            <a:r>
              <a:rPr dirty="0" sz="1700" spc="470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data. </a:t>
            </a:r>
            <a:r>
              <a:rPr dirty="0" sz="1700">
                <a:latin typeface="Arial"/>
                <a:cs typeface="Arial"/>
              </a:rPr>
              <a:t>Observe</a:t>
            </a:r>
            <a:r>
              <a:rPr dirty="0" sz="1700" spc="9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the</a:t>
            </a:r>
            <a:r>
              <a:rPr dirty="0" sz="1700" spc="9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degree</a:t>
            </a:r>
            <a:r>
              <a:rPr dirty="0" sz="1700" spc="9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to</a:t>
            </a:r>
            <a:r>
              <a:rPr dirty="0" sz="1700" spc="9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which</a:t>
            </a:r>
            <a:r>
              <a:rPr dirty="0" sz="1700" spc="8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the</a:t>
            </a:r>
            <a:r>
              <a:rPr dirty="0" sz="1700" spc="8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estimated</a:t>
            </a:r>
            <a:r>
              <a:rPr dirty="0" sz="1700" spc="8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line</a:t>
            </a:r>
            <a:r>
              <a:rPr dirty="0" sz="1700" spc="9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fits</a:t>
            </a:r>
            <a:r>
              <a:rPr dirty="0" sz="1700" spc="9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to</a:t>
            </a:r>
            <a:r>
              <a:rPr dirty="0" sz="1700" spc="10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the</a:t>
            </a:r>
            <a:r>
              <a:rPr dirty="0" sz="1700" spc="9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noise,</a:t>
            </a:r>
            <a:r>
              <a:rPr dirty="0" sz="1700" spc="7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based</a:t>
            </a:r>
            <a:r>
              <a:rPr dirty="0" sz="1700" spc="8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on</a:t>
            </a:r>
            <a:r>
              <a:rPr dirty="0" sz="1700" spc="9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the</a:t>
            </a:r>
            <a:r>
              <a:rPr dirty="0" sz="1700" spc="80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difference </a:t>
            </a:r>
            <a:r>
              <a:rPr dirty="0" sz="1700">
                <a:latin typeface="Arial"/>
                <a:cs typeface="Arial"/>
              </a:rPr>
              <a:t>between</a:t>
            </a:r>
            <a:r>
              <a:rPr dirty="0" sz="1700" spc="4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the</a:t>
            </a:r>
            <a:r>
              <a:rPr dirty="0" sz="1700" spc="3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fit</a:t>
            </a:r>
            <a:r>
              <a:rPr dirty="0" sz="1700" spc="2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to</a:t>
            </a:r>
            <a:r>
              <a:rPr dirty="0" sz="1700" spc="2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training</a:t>
            </a:r>
            <a:r>
              <a:rPr dirty="0" sz="1700" spc="2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data</a:t>
            </a:r>
            <a:r>
              <a:rPr dirty="0" sz="1700" spc="2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(overfit,</a:t>
            </a:r>
            <a:r>
              <a:rPr dirty="0" sz="1700" spc="25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under-</a:t>
            </a:r>
            <a:r>
              <a:rPr dirty="0" sz="1700">
                <a:latin typeface="Arial"/>
                <a:cs typeface="Arial"/>
              </a:rPr>
              <a:t>reporting</a:t>
            </a:r>
            <a:r>
              <a:rPr dirty="0" sz="1700" spc="2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model</a:t>
            </a:r>
            <a:r>
              <a:rPr dirty="0" sz="1700" spc="2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inconsistency)</a:t>
            </a:r>
            <a:r>
              <a:rPr dirty="0" sz="1700" spc="1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and</a:t>
            </a:r>
            <a:r>
              <a:rPr dirty="0" sz="1700" spc="2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the</a:t>
            </a:r>
            <a:r>
              <a:rPr dirty="0" sz="1700" spc="3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fit</a:t>
            </a:r>
            <a:r>
              <a:rPr dirty="0" sz="1700" spc="25">
                <a:latin typeface="Arial"/>
                <a:cs typeface="Arial"/>
              </a:rPr>
              <a:t> </a:t>
            </a:r>
            <a:r>
              <a:rPr dirty="0" sz="1700" spc="-25">
                <a:latin typeface="Arial"/>
                <a:cs typeface="Arial"/>
              </a:rPr>
              <a:t>to </a:t>
            </a:r>
            <a:r>
              <a:rPr dirty="0" sz="1700">
                <a:latin typeface="Arial"/>
                <a:cs typeface="Arial"/>
              </a:rPr>
              <a:t>testing</a:t>
            </a:r>
            <a:r>
              <a:rPr dirty="0" sz="1700" spc="-4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data</a:t>
            </a:r>
            <a:r>
              <a:rPr dirty="0" sz="1700" spc="-2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(which</a:t>
            </a:r>
            <a:r>
              <a:rPr dirty="0" sz="1700" spc="-3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is</a:t>
            </a:r>
            <a:r>
              <a:rPr dirty="0" sz="1700" spc="-4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an</a:t>
            </a:r>
            <a:r>
              <a:rPr dirty="0" sz="1700" spc="-3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accurate,</a:t>
            </a:r>
            <a:r>
              <a:rPr dirty="0" sz="1700" spc="-3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objective</a:t>
            </a:r>
            <a:r>
              <a:rPr dirty="0" sz="1700" spc="-45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assessment).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4666" y="176276"/>
            <a:ext cx="4112260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i="1">
                <a:latin typeface="Times New Roman"/>
                <a:cs typeface="Times New Roman"/>
              </a:rPr>
              <a:t>Use</a:t>
            </a:r>
            <a:r>
              <a:rPr dirty="0" sz="3200" spc="-1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of</a:t>
            </a:r>
            <a:r>
              <a:rPr dirty="0" sz="3200" spc="-40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Data</a:t>
            </a:r>
            <a:r>
              <a:rPr dirty="0" sz="3200" spc="-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in</a:t>
            </a:r>
            <a:r>
              <a:rPr dirty="0" sz="3200" spc="-3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Learning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25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0" y="778763"/>
            <a:ext cx="9144000" cy="5913120"/>
            <a:chOff x="0" y="778763"/>
            <a:chExt cx="9144000" cy="591312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3748" y="778763"/>
              <a:ext cx="5486400" cy="113385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0163" y="1802891"/>
              <a:ext cx="8153400" cy="1200912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063" y="2910840"/>
              <a:ext cx="8572500" cy="12573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172711"/>
              <a:ext cx="9144000" cy="1499616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9163" y="5672328"/>
              <a:ext cx="8734044" cy="10195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2608" y="176276"/>
            <a:ext cx="7660005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i="1">
                <a:latin typeface="Times New Roman"/>
                <a:cs typeface="Times New Roman"/>
              </a:rPr>
              <a:t>Classifier</a:t>
            </a:r>
            <a:r>
              <a:rPr dirty="0" sz="3200" spc="-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Evaluation</a:t>
            </a:r>
            <a:r>
              <a:rPr dirty="0" sz="3200" spc="-3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/</a:t>
            </a:r>
            <a:r>
              <a:rPr dirty="0" sz="3200" spc="-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Performance</a:t>
            </a:r>
            <a:r>
              <a:rPr dirty="0" sz="3200" spc="-35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Measure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26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2985516"/>
            <a:ext cx="8257032" cy="2662427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764540" y="1490573"/>
            <a:ext cx="2313305" cy="1191895"/>
          </a:xfrm>
          <a:prstGeom prst="rect">
            <a:avLst/>
          </a:prstGeom>
        </p:spPr>
        <p:txBody>
          <a:bodyPr wrap="square" lIns="0" tIns="14224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120"/>
              </a:spcBef>
              <a:buAutoNum type="arabicPeriod"/>
              <a:tabLst>
                <a:tab pos="355600" algn="l"/>
              </a:tabLst>
            </a:pPr>
            <a:r>
              <a:rPr dirty="0" sz="1700" spc="-10" b="1">
                <a:latin typeface="Arial"/>
                <a:cs typeface="Arial"/>
              </a:rPr>
              <a:t>Test</a:t>
            </a:r>
            <a:r>
              <a:rPr dirty="0" sz="1700" spc="-65" b="1">
                <a:latin typeface="Arial"/>
                <a:cs typeface="Arial"/>
              </a:rPr>
              <a:t> </a:t>
            </a:r>
            <a:r>
              <a:rPr dirty="0" sz="1700" b="1">
                <a:latin typeface="Arial"/>
                <a:cs typeface="Arial"/>
              </a:rPr>
              <a:t>Set</a:t>
            </a:r>
            <a:r>
              <a:rPr dirty="0" sz="1700" spc="-100" b="1">
                <a:latin typeface="Arial"/>
                <a:cs typeface="Arial"/>
              </a:rPr>
              <a:t> </a:t>
            </a:r>
            <a:r>
              <a:rPr dirty="0" sz="1700" spc="-10" b="1">
                <a:latin typeface="Arial"/>
                <a:cs typeface="Arial"/>
              </a:rPr>
              <a:t>Accuracy</a:t>
            </a:r>
            <a:endParaRPr sz="17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020"/>
              </a:spcBef>
              <a:buAutoNum type="arabicPeriod"/>
              <a:tabLst>
                <a:tab pos="355600" algn="l"/>
              </a:tabLst>
            </a:pPr>
            <a:r>
              <a:rPr dirty="0" sz="1700" spc="-10" b="1">
                <a:latin typeface="Arial"/>
                <a:cs typeface="Arial"/>
              </a:rPr>
              <a:t>Test</a:t>
            </a:r>
            <a:r>
              <a:rPr dirty="0" sz="1700" spc="-50" b="1">
                <a:latin typeface="Arial"/>
                <a:cs typeface="Arial"/>
              </a:rPr>
              <a:t> </a:t>
            </a:r>
            <a:r>
              <a:rPr dirty="0" sz="1700" b="1">
                <a:latin typeface="Arial"/>
                <a:cs typeface="Arial"/>
              </a:rPr>
              <a:t>Set</a:t>
            </a:r>
            <a:r>
              <a:rPr dirty="0" sz="1700" spc="-30" b="1">
                <a:latin typeface="Arial"/>
                <a:cs typeface="Arial"/>
              </a:rPr>
              <a:t> </a:t>
            </a:r>
            <a:r>
              <a:rPr dirty="0" sz="1700" b="1">
                <a:latin typeface="Arial"/>
                <a:cs typeface="Arial"/>
              </a:rPr>
              <a:t>Error</a:t>
            </a:r>
            <a:r>
              <a:rPr dirty="0" sz="1700" spc="-25" b="1">
                <a:latin typeface="Arial"/>
                <a:cs typeface="Arial"/>
              </a:rPr>
              <a:t> </a:t>
            </a:r>
            <a:r>
              <a:rPr dirty="0" sz="1700" spc="-20" b="1">
                <a:latin typeface="Arial"/>
                <a:cs typeface="Arial"/>
              </a:rPr>
              <a:t>Rate</a:t>
            </a:r>
            <a:endParaRPr sz="17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020"/>
              </a:spcBef>
              <a:buAutoNum type="arabicPeriod"/>
              <a:tabLst>
                <a:tab pos="355600" algn="l"/>
              </a:tabLst>
            </a:pPr>
            <a:r>
              <a:rPr dirty="0" sz="1700" b="1">
                <a:latin typeface="Arial"/>
                <a:cs typeface="Arial"/>
              </a:rPr>
              <a:t>Confusion</a:t>
            </a:r>
            <a:r>
              <a:rPr dirty="0" sz="1700" spc="-35" b="1">
                <a:latin typeface="Arial"/>
                <a:cs typeface="Arial"/>
              </a:rPr>
              <a:t> </a:t>
            </a:r>
            <a:r>
              <a:rPr dirty="0" sz="1700" spc="-10" b="1">
                <a:latin typeface="Arial"/>
                <a:cs typeface="Arial"/>
              </a:rPr>
              <a:t>Matrix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2608" y="176276"/>
            <a:ext cx="3496945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i="1">
                <a:latin typeface="Times New Roman"/>
                <a:cs typeface="Times New Roman"/>
              </a:rPr>
              <a:t>Classifier </a:t>
            </a:r>
            <a:r>
              <a:rPr dirty="0" sz="3200" spc="-10" i="1">
                <a:latin typeface="Times New Roman"/>
                <a:cs typeface="Times New Roman"/>
              </a:rPr>
              <a:t>Validation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27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1295398"/>
            <a:ext cx="6315456" cy="5439156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5844" y="453897"/>
            <a:ext cx="636333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20" i="1">
                <a:latin typeface="Times New Roman"/>
                <a:cs typeface="Times New Roman"/>
              </a:rPr>
              <a:t>K-</a:t>
            </a:r>
            <a:r>
              <a:rPr dirty="0" sz="3200" i="1">
                <a:latin typeface="Times New Roman"/>
                <a:cs typeface="Times New Roman"/>
              </a:rPr>
              <a:t>nearest</a:t>
            </a:r>
            <a:r>
              <a:rPr dirty="0" sz="3200" spc="-5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neighbors</a:t>
            </a:r>
            <a:r>
              <a:rPr dirty="0" sz="3200" spc="-4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(KNN)</a:t>
            </a:r>
            <a:r>
              <a:rPr dirty="0" sz="3200" spc="-5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Classifier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28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00939" y="1279652"/>
            <a:ext cx="8451850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715" indent="-10160">
              <a:lnSpc>
                <a:spcPct val="100000"/>
              </a:lnSpc>
              <a:spcBef>
                <a:spcPts val="100"/>
              </a:spcBef>
              <a:buSzPct val="94444"/>
              <a:buFont typeface="Arial"/>
              <a:buChar char="•"/>
              <a:tabLst>
                <a:tab pos="91440" algn="l"/>
              </a:tabLst>
            </a:pPr>
            <a:r>
              <a:rPr dirty="0" sz="1800" b="1">
                <a:latin typeface="Arial"/>
                <a:cs typeface="Arial"/>
              </a:rPr>
              <a:t>	</a:t>
            </a:r>
            <a:r>
              <a:rPr dirty="0" sz="1800" b="1">
                <a:latin typeface="Arial"/>
                <a:cs typeface="Arial"/>
              </a:rPr>
              <a:t>Lazy</a:t>
            </a:r>
            <a:r>
              <a:rPr dirty="0" sz="1800" spc="10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learning</a:t>
            </a:r>
            <a:r>
              <a:rPr dirty="0" sz="1800" spc="13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algorithm</a:t>
            </a:r>
            <a:r>
              <a:rPr dirty="0" sz="1800" spc="120" b="1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−</a:t>
            </a:r>
            <a:r>
              <a:rPr dirty="0" sz="1800" spc="1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KNN</a:t>
            </a:r>
            <a:r>
              <a:rPr dirty="0" sz="1800" spc="114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1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1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lazy</a:t>
            </a:r>
            <a:r>
              <a:rPr dirty="0" sz="1800" spc="1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learning</a:t>
            </a:r>
            <a:r>
              <a:rPr dirty="0" sz="1800" spc="1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algorithm</a:t>
            </a:r>
            <a:r>
              <a:rPr dirty="0" sz="1800" spc="1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because</a:t>
            </a:r>
            <a:r>
              <a:rPr dirty="0" sz="1800" spc="114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1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does</a:t>
            </a:r>
            <a:r>
              <a:rPr dirty="0" sz="1800" spc="12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not </a:t>
            </a:r>
            <a:r>
              <a:rPr dirty="0" sz="1800">
                <a:latin typeface="Arial"/>
                <a:cs typeface="Arial"/>
              </a:rPr>
              <a:t>have</a:t>
            </a:r>
            <a:r>
              <a:rPr dirty="0" sz="1800" spc="10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114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specialized</a:t>
            </a:r>
            <a:r>
              <a:rPr dirty="0" sz="1800" spc="12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training</a:t>
            </a:r>
            <a:r>
              <a:rPr dirty="0" sz="1800" spc="12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phase</a:t>
            </a:r>
            <a:r>
              <a:rPr dirty="0" sz="1800" spc="11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12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uses</a:t>
            </a:r>
            <a:r>
              <a:rPr dirty="0" sz="1800" spc="120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all</a:t>
            </a:r>
            <a:r>
              <a:rPr dirty="0" sz="1800" spc="114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114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data</a:t>
            </a:r>
            <a:r>
              <a:rPr dirty="0" sz="1800" spc="114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114">
                <a:latin typeface="Arial"/>
                <a:cs typeface="Arial"/>
              </a:rPr>
              <a:t>  </a:t>
            </a:r>
            <a:r>
              <a:rPr dirty="0" sz="1800">
                <a:latin typeface="Arial"/>
                <a:cs typeface="Arial"/>
              </a:rPr>
              <a:t>training</a:t>
            </a:r>
            <a:r>
              <a:rPr dirty="0" sz="1800" spc="125">
                <a:latin typeface="Arial"/>
                <a:cs typeface="Arial"/>
              </a:rPr>
              <a:t>  </a:t>
            </a:r>
            <a:r>
              <a:rPr dirty="0" sz="1800" spc="-10">
                <a:latin typeface="Arial"/>
                <a:cs typeface="Arial"/>
              </a:rPr>
              <a:t>while classification.</a:t>
            </a:r>
            <a:endParaRPr sz="1800">
              <a:latin typeface="Arial"/>
              <a:cs typeface="Arial"/>
            </a:endParaRPr>
          </a:p>
          <a:p>
            <a:pPr algn="just" marL="12700" marR="5080" indent="-10160">
              <a:lnSpc>
                <a:spcPct val="100000"/>
              </a:lnSpc>
              <a:buSzPct val="94444"/>
              <a:buFont typeface="Arial"/>
              <a:buChar char="•"/>
              <a:tabLst>
                <a:tab pos="91440" algn="l"/>
              </a:tabLst>
            </a:pPr>
            <a:r>
              <a:rPr dirty="0" sz="1800" spc="-10" b="1">
                <a:latin typeface="Arial"/>
                <a:cs typeface="Arial"/>
              </a:rPr>
              <a:t>	</a:t>
            </a:r>
            <a:r>
              <a:rPr dirty="0" sz="1800" spc="-10" b="1">
                <a:latin typeface="Arial"/>
                <a:cs typeface="Arial"/>
              </a:rPr>
              <a:t>Non-</a:t>
            </a:r>
            <a:r>
              <a:rPr dirty="0" sz="1800" b="1">
                <a:latin typeface="Arial"/>
                <a:cs typeface="Arial"/>
              </a:rPr>
              <a:t>parametric</a:t>
            </a:r>
            <a:r>
              <a:rPr dirty="0" sz="1800" spc="38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learning</a:t>
            </a:r>
            <a:r>
              <a:rPr dirty="0" sz="1800" spc="409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algorithm</a:t>
            </a:r>
            <a:r>
              <a:rPr dirty="0" sz="1800" spc="395" b="1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−</a:t>
            </a:r>
            <a:r>
              <a:rPr dirty="0" sz="1800" spc="4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KNN</a:t>
            </a:r>
            <a:r>
              <a:rPr dirty="0" sz="1800" spc="4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4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also</a:t>
            </a:r>
            <a:r>
              <a:rPr dirty="0" sz="1800" spc="39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39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non-</a:t>
            </a:r>
            <a:r>
              <a:rPr dirty="0" sz="1800">
                <a:latin typeface="Arial"/>
                <a:cs typeface="Arial"/>
              </a:rPr>
              <a:t>parametric</a:t>
            </a:r>
            <a:r>
              <a:rPr dirty="0" sz="1800" spc="4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learning </a:t>
            </a:r>
            <a:r>
              <a:rPr dirty="0" sz="1800">
                <a:latin typeface="Arial"/>
                <a:cs typeface="Arial"/>
              </a:rPr>
              <a:t>algorithm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because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doesn’t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assume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anything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about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underlying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data.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1019" y="2939795"/>
            <a:ext cx="3986784" cy="291693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53000" y="2973323"/>
            <a:ext cx="3907536" cy="2886456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532891" y="6238443"/>
            <a:ext cx="846963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Times New Roman"/>
                <a:cs typeface="Times New Roman"/>
              </a:rPr>
              <a:t>https://</a:t>
            </a:r>
            <a:r>
              <a:rPr dirty="0" sz="1800" spc="-10">
                <a:latin typeface="Times New Roman"/>
                <a:cs typeface="Times New Roman"/>
                <a:hlinkClick r:id="rId4"/>
              </a:rPr>
              <a:t>www.tutorialspoint.com/machine_learning_with_python/machine_learning_with_pyt</a:t>
            </a:r>
            <a:r>
              <a:rPr dirty="0" sz="1800" spc="-10">
                <a:latin typeface="Times New Roman"/>
                <a:cs typeface="Times New Roman"/>
              </a:rPr>
              <a:t> hon_knn_algorithm_finding_nearest_neighbors.htm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3900" y="2035505"/>
            <a:ext cx="715137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 b="1" i="1">
                <a:solidFill>
                  <a:srgbClr val="0000FF"/>
                </a:solidFill>
                <a:latin typeface="Times New Roman"/>
                <a:cs typeface="Times New Roman"/>
              </a:rPr>
              <a:t>K-</a:t>
            </a:r>
            <a:r>
              <a:rPr dirty="0" sz="3600" b="1" i="1">
                <a:solidFill>
                  <a:srgbClr val="0000FF"/>
                </a:solidFill>
                <a:latin typeface="Times New Roman"/>
                <a:cs typeface="Times New Roman"/>
              </a:rPr>
              <a:t>nearest</a:t>
            </a:r>
            <a:r>
              <a:rPr dirty="0" sz="3600" spc="-10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600" b="1" i="1">
                <a:solidFill>
                  <a:srgbClr val="0000FF"/>
                </a:solidFill>
                <a:latin typeface="Times New Roman"/>
                <a:cs typeface="Times New Roman"/>
              </a:rPr>
              <a:t>neighbors</a:t>
            </a:r>
            <a:r>
              <a:rPr dirty="0" sz="3600" spc="-10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600" b="1" i="1">
                <a:solidFill>
                  <a:srgbClr val="0000FF"/>
                </a:solidFill>
                <a:latin typeface="Times New Roman"/>
                <a:cs typeface="Times New Roman"/>
              </a:rPr>
              <a:t>(KNN)</a:t>
            </a:r>
            <a:r>
              <a:rPr dirty="0" sz="3600" spc="-5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600" spc="-10" b="1" i="1">
                <a:solidFill>
                  <a:srgbClr val="0000FF"/>
                </a:solidFill>
                <a:latin typeface="Times New Roman"/>
                <a:cs typeface="Times New Roman"/>
              </a:rPr>
              <a:t>Classifier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739389" y="2694559"/>
            <a:ext cx="46609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 i="1">
                <a:solidFill>
                  <a:srgbClr val="0000FF"/>
                </a:solidFill>
                <a:latin typeface="Times New Roman"/>
                <a:cs typeface="Times New Roman"/>
              </a:rPr>
              <a:t>-</a:t>
            </a:r>
            <a:r>
              <a:rPr dirty="0" sz="3600" spc="-55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600" b="1" i="1">
                <a:solidFill>
                  <a:srgbClr val="0000FF"/>
                </a:solidFill>
                <a:latin typeface="Times New Roman"/>
                <a:cs typeface="Times New Roman"/>
              </a:rPr>
              <a:t>The</a:t>
            </a:r>
            <a:r>
              <a:rPr dirty="0" sz="3600" spc="-50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600" b="1" i="1">
                <a:solidFill>
                  <a:srgbClr val="0000FF"/>
                </a:solidFill>
                <a:latin typeface="Times New Roman"/>
                <a:cs typeface="Times New Roman"/>
              </a:rPr>
              <a:t>Simplest</a:t>
            </a:r>
            <a:r>
              <a:rPr dirty="0" sz="3600" spc="-45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600" spc="-10" b="1" i="1">
                <a:solidFill>
                  <a:srgbClr val="0000FF"/>
                </a:solidFill>
                <a:latin typeface="Times New Roman"/>
                <a:cs typeface="Times New Roman"/>
              </a:rPr>
              <a:t>Classifier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29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246379"/>
            <a:ext cx="595058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PSR</a:t>
            </a:r>
            <a:r>
              <a:rPr dirty="0" spc="-90"/>
              <a:t> </a:t>
            </a:r>
            <a:r>
              <a:rPr dirty="0"/>
              <a:t>Individual</a:t>
            </a:r>
            <a:r>
              <a:rPr dirty="0" spc="-75"/>
              <a:t> </a:t>
            </a:r>
            <a:r>
              <a:rPr dirty="0"/>
              <a:t>Terms:</a:t>
            </a:r>
            <a:r>
              <a:rPr dirty="0" spc="-75"/>
              <a:t> </a:t>
            </a:r>
            <a:r>
              <a:rPr dirty="0" spc="-10"/>
              <a:t>Recognition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9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87908"/>
            <a:ext cx="9143999" cy="4280916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23545" y="5121655"/>
            <a:ext cx="8747760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299085" algn="l"/>
                <a:tab pos="1282065" algn="l"/>
                <a:tab pos="1879600" algn="l"/>
                <a:tab pos="2429510" algn="l"/>
                <a:tab pos="3756025" algn="l"/>
                <a:tab pos="4293870" algn="l"/>
                <a:tab pos="4986020" algn="l"/>
                <a:tab pos="5956935" algn="l"/>
                <a:tab pos="8044815" algn="l"/>
                <a:tab pos="8607425" algn="l"/>
              </a:tabLst>
            </a:pP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Recognition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in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sociology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public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acknowledgment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1800" spc="-5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person's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	status</a:t>
            </a:r>
            <a:r>
              <a:rPr dirty="0" sz="1800" spc="-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or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merits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(achievements,</a:t>
            </a:r>
            <a:r>
              <a:rPr dirty="0" sz="1800" spc="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virtues,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service,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etc.).</a:t>
            </a:r>
            <a:endParaRPr sz="1800">
              <a:latin typeface="Arial"/>
              <a:cs typeface="Arial"/>
            </a:endParaRPr>
          </a:p>
          <a:p>
            <a:pPr marL="299085" marR="429895" indent="-287020">
              <a:lnSpc>
                <a:spcPct val="100000"/>
              </a:lnSpc>
              <a:buFont typeface="Wingdings"/>
              <a:buChar char=""/>
              <a:tabLst>
                <a:tab pos="299085" algn="l"/>
              </a:tabLst>
            </a:pP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Another</a:t>
            </a:r>
            <a:r>
              <a:rPr dirty="0" sz="18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example</a:t>
            </a:r>
            <a:r>
              <a:rPr dirty="0" sz="18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recognition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when</a:t>
            </a:r>
            <a:r>
              <a:rPr dirty="0" sz="1800" spc="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some</a:t>
            </a:r>
            <a:r>
              <a:rPr dirty="0" sz="18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person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accorded</a:t>
            </a:r>
            <a:r>
              <a:rPr dirty="0" sz="18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some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special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status,</a:t>
            </a:r>
            <a:r>
              <a:rPr dirty="0" sz="18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such as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title</a:t>
            </a:r>
            <a:r>
              <a:rPr dirty="0" sz="18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or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classification.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5844" y="453897"/>
            <a:ext cx="636333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20" i="1">
                <a:latin typeface="Times New Roman"/>
                <a:cs typeface="Times New Roman"/>
              </a:rPr>
              <a:t>K-</a:t>
            </a:r>
            <a:r>
              <a:rPr dirty="0" sz="3200" i="1">
                <a:latin typeface="Times New Roman"/>
                <a:cs typeface="Times New Roman"/>
              </a:rPr>
              <a:t>nearest</a:t>
            </a:r>
            <a:r>
              <a:rPr dirty="0" sz="3200" spc="-5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neighbors</a:t>
            </a:r>
            <a:r>
              <a:rPr dirty="0" sz="3200" spc="-4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(KNN)</a:t>
            </a:r>
            <a:r>
              <a:rPr dirty="0" sz="3200" spc="-5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Classifier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30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17447"/>
            <a:ext cx="5698236" cy="2618231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651503"/>
            <a:ext cx="5708904" cy="2601468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5870828" y="1432940"/>
            <a:ext cx="3160395" cy="2220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800" spc="-5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boundary</a:t>
            </a:r>
            <a:r>
              <a:rPr dirty="0" sz="1800" spc="-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212121"/>
                </a:solidFill>
                <a:latin typeface="Arial"/>
                <a:cs typeface="Arial"/>
              </a:rPr>
              <a:t>becomes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smoother</a:t>
            </a:r>
            <a:r>
              <a:rPr dirty="0" sz="1800" spc="-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with</a:t>
            </a:r>
            <a:r>
              <a:rPr dirty="0" sz="1800" spc="-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increasing</a:t>
            </a:r>
            <a:r>
              <a:rPr dirty="0" sz="1800" spc="-3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212121"/>
                </a:solidFill>
                <a:latin typeface="Arial"/>
                <a:cs typeface="Arial"/>
              </a:rPr>
              <a:t>value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of </a:t>
            </a:r>
            <a:r>
              <a:rPr dirty="0" sz="1800" spc="-25">
                <a:solidFill>
                  <a:srgbClr val="212121"/>
                </a:solidFill>
                <a:latin typeface="Arial"/>
                <a:cs typeface="Arial"/>
              </a:rPr>
              <a:t>K.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800">
              <a:latin typeface="Arial"/>
              <a:cs typeface="Arial"/>
            </a:endParaRPr>
          </a:p>
          <a:p>
            <a:pPr marL="12700" marR="219075">
              <a:lnSpc>
                <a:spcPct val="100000"/>
              </a:lnSpc>
            </a:pP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With</a:t>
            </a:r>
            <a:r>
              <a:rPr dirty="0" sz="1800" spc="-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K</a:t>
            </a:r>
            <a:r>
              <a:rPr dirty="0" sz="1800" spc="-3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increasing</a:t>
            </a:r>
            <a:r>
              <a:rPr dirty="0" sz="1800" spc="-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to</a:t>
            </a:r>
            <a:r>
              <a:rPr dirty="0" sz="1800" spc="-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infinity</a:t>
            </a:r>
            <a:r>
              <a:rPr dirty="0" sz="1800" spc="-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212121"/>
                </a:solidFill>
                <a:latin typeface="Arial"/>
                <a:cs typeface="Arial"/>
              </a:rPr>
              <a:t>it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finally</a:t>
            </a:r>
            <a:r>
              <a:rPr dirty="0" sz="18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becomes</a:t>
            </a:r>
            <a:r>
              <a:rPr dirty="0" sz="1800" spc="-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all</a:t>
            </a:r>
            <a:r>
              <a:rPr dirty="0" sz="1800" spc="-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blue</a:t>
            </a:r>
            <a:r>
              <a:rPr dirty="0" sz="18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or</a:t>
            </a:r>
            <a:r>
              <a:rPr dirty="0" sz="1800" spc="-25">
                <a:solidFill>
                  <a:srgbClr val="212121"/>
                </a:solidFill>
                <a:latin typeface="Arial"/>
                <a:cs typeface="Arial"/>
              </a:rPr>
              <a:t> all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red</a:t>
            </a:r>
            <a:r>
              <a:rPr dirty="0" sz="1800" spc="-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depending</a:t>
            </a:r>
            <a:r>
              <a:rPr dirty="0" sz="1800" spc="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on</a:t>
            </a:r>
            <a:r>
              <a:rPr dirty="0" sz="1800" spc="-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800" spc="-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212121"/>
                </a:solidFill>
                <a:latin typeface="Arial"/>
                <a:cs typeface="Arial"/>
              </a:rPr>
              <a:t>total </a:t>
            </a:r>
            <a:r>
              <a:rPr dirty="0" sz="1800" spc="-10">
                <a:solidFill>
                  <a:srgbClr val="212121"/>
                </a:solidFill>
                <a:latin typeface="Arial"/>
                <a:cs typeface="Arial"/>
              </a:rPr>
              <a:t>majority.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3253" y="6278981"/>
            <a:ext cx="78771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Times New Roman"/>
                <a:cs typeface="Times New Roman"/>
              </a:rPr>
              <a:t>https://</a:t>
            </a:r>
            <a:r>
              <a:rPr dirty="0" sz="1800" spc="-10">
                <a:latin typeface="Times New Roman"/>
                <a:cs typeface="Times New Roman"/>
                <a:hlinkClick r:id="rId4"/>
              </a:rPr>
              <a:t>www.analyticsvidhya.com/blog/2018/03/introduction-k-neighbours-algorithm-</a:t>
            </a:r>
            <a:r>
              <a:rPr dirty="0" sz="1800" spc="-10">
                <a:latin typeface="Times New Roman"/>
                <a:cs typeface="Times New Roman"/>
              </a:rPr>
              <a:t> clustering/#h-what-is-knn-k-nearest-</a:t>
            </a:r>
            <a:r>
              <a:rPr dirty="0" sz="1800" spc="-20">
                <a:latin typeface="Times New Roman"/>
                <a:cs typeface="Times New Roman"/>
              </a:rPr>
              <a:t>neighbor-</a:t>
            </a:r>
            <a:r>
              <a:rPr dirty="0" sz="1800" spc="-10">
                <a:latin typeface="Times New Roman"/>
                <a:cs typeface="Times New Roman"/>
              </a:rPr>
              <a:t>algorithm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5844" y="453897"/>
            <a:ext cx="636333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20" i="1">
                <a:latin typeface="Times New Roman"/>
                <a:cs typeface="Times New Roman"/>
              </a:rPr>
              <a:t>K-</a:t>
            </a:r>
            <a:r>
              <a:rPr dirty="0" sz="3200" i="1">
                <a:latin typeface="Times New Roman"/>
                <a:cs typeface="Times New Roman"/>
              </a:rPr>
              <a:t>nearest</a:t>
            </a:r>
            <a:r>
              <a:rPr dirty="0" sz="3200" spc="-5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neighbors</a:t>
            </a:r>
            <a:r>
              <a:rPr dirty="0" sz="3200" spc="-45" i="1">
                <a:latin typeface="Times New Roman"/>
                <a:cs typeface="Times New Roman"/>
              </a:rPr>
              <a:t> </a:t>
            </a:r>
            <a:r>
              <a:rPr dirty="0" sz="3200" i="1">
                <a:latin typeface="Times New Roman"/>
                <a:cs typeface="Times New Roman"/>
              </a:rPr>
              <a:t>(KNN)</a:t>
            </a:r>
            <a:r>
              <a:rPr dirty="0" sz="3200" spc="-50" i="1">
                <a:latin typeface="Times New Roman"/>
                <a:cs typeface="Times New Roman"/>
              </a:rPr>
              <a:t> </a:t>
            </a:r>
            <a:r>
              <a:rPr dirty="0" sz="3200" spc="-10" i="1">
                <a:latin typeface="Times New Roman"/>
                <a:cs typeface="Times New Roman"/>
              </a:rPr>
              <a:t>Classifier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31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8739" y="1170178"/>
            <a:ext cx="8832215" cy="2494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Pros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of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spc="-25" b="1">
                <a:latin typeface="Arial"/>
                <a:cs typeface="Arial"/>
              </a:rPr>
              <a:t>KNN</a:t>
            </a:r>
            <a:endParaRPr sz="1800">
              <a:latin typeface="Arial"/>
              <a:cs typeface="Arial"/>
            </a:endParaRPr>
          </a:p>
          <a:p>
            <a:pPr marL="548640" indent="-88900">
              <a:lnSpc>
                <a:spcPct val="100000"/>
              </a:lnSpc>
              <a:buSzPct val="94444"/>
              <a:buChar char="•"/>
              <a:tabLst>
                <a:tab pos="548640" algn="l"/>
              </a:tabLst>
            </a:pPr>
            <a:r>
              <a:rPr dirty="0" sz="1800">
                <a:latin typeface="Arial"/>
                <a:cs typeface="Arial"/>
              </a:rPr>
              <a:t>Very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simple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algorithm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understand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interpret.</a:t>
            </a:r>
            <a:endParaRPr sz="1800">
              <a:latin typeface="Arial"/>
              <a:cs typeface="Arial"/>
            </a:endParaRPr>
          </a:p>
          <a:p>
            <a:pPr marL="548640" indent="-88900">
              <a:lnSpc>
                <a:spcPct val="100000"/>
              </a:lnSpc>
              <a:buSzPct val="94444"/>
              <a:buChar char="•"/>
              <a:tabLst>
                <a:tab pos="548640" algn="l"/>
              </a:tabLst>
            </a:pPr>
            <a:r>
              <a:rPr dirty="0" sz="1800">
                <a:latin typeface="Arial"/>
                <a:cs typeface="Arial"/>
              </a:rPr>
              <a:t>Very</a:t>
            </a:r>
            <a:r>
              <a:rPr dirty="0" sz="1800" spc="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useful</a:t>
            </a:r>
            <a:r>
              <a:rPr dirty="0" sz="1800" spc="1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114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nonlinear</a:t>
            </a:r>
            <a:r>
              <a:rPr dirty="0" sz="1800" spc="1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data</a:t>
            </a:r>
            <a:r>
              <a:rPr dirty="0" sz="1800" spc="10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because</a:t>
            </a:r>
            <a:r>
              <a:rPr dirty="0" sz="1800" spc="9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there</a:t>
            </a:r>
            <a:r>
              <a:rPr dirty="0" sz="1800" spc="1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1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no</a:t>
            </a:r>
            <a:r>
              <a:rPr dirty="0" sz="1800" spc="1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assumption</a:t>
            </a:r>
            <a:r>
              <a:rPr dirty="0" sz="1800" spc="9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about</a:t>
            </a:r>
            <a:r>
              <a:rPr dirty="0" sz="1800" spc="1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data</a:t>
            </a:r>
            <a:r>
              <a:rPr dirty="0" sz="1800" spc="1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9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this</a:t>
            </a:r>
            <a:endParaRPr sz="18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dirty="0" sz="1800" spc="-10">
                <a:latin typeface="Arial"/>
                <a:cs typeface="Arial"/>
              </a:rPr>
              <a:t>algorithm.</a:t>
            </a:r>
            <a:endParaRPr sz="1800">
              <a:latin typeface="Arial"/>
              <a:cs typeface="Arial"/>
            </a:endParaRPr>
          </a:p>
          <a:p>
            <a:pPr marL="548640" indent="-88900">
              <a:lnSpc>
                <a:spcPct val="100000"/>
              </a:lnSpc>
              <a:buSzPct val="94444"/>
              <a:buChar char="•"/>
              <a:tabLst>
                <a:tab pos="548640" algn="l"/>
              </a:tabLst>
            </a:pPr>
            <a:r>
              <a:rPr dirty="0" sz="1800" spc="-10">
                <a:latin typeface="Arial"/>
                <a:cs typeface="Arial"/>
              </a:rPr>
              <a:t>Versatile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algorithm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classification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well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regression.</a:t>
            </a:r>
            <a:endParaRPr sz="1800">
              <a:latin typeface="Arial"/>
              <a:cs typeface="Arial"/>
            </a:endParaRPr>
          </a:p>
          <a:p>
            <a:pPr marL="548640" indent="-88900">
              <a:lnSpc>
                <a:spcPct val="100000"/>
              </a:lnSpc>
              <a:buSzPct val="94444"/>
              <a:buChar char="•"/>
              <a:tabLst>
                <a:tab pos="548640" algn="l"/>
              </a:tabLst>
            </a:pPr>
            <a:r>
              <a:rPr dirty="0" sz="1800">
                <a:latin typeface="Arial"/>
                <a:cs typeface="Arial"/>
              </a:rPr>
              <a:t>High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accuracy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there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much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better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supervised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learning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models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KNN.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  <a:buFont typeface="Arial"/>
              <a:buChar char="•"/>
            </a:pP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Arial"/>
                <a:cs typeface="Arial"/>
              </a:rPr>
              <a:t>Cons</a:t>
            </a:r>
            <a:r>
              <a:rPr dirty="0" sz="1800" spc="-1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of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spc="-25" b="1">
                <a:latin typeface="Arial"/>
                <a:cs typeface="Arial"/>
              </a:rPr>
              <a:t>KNN</a:t>
            </a:r>
            <a:endParaRPr sz="1800">
              <a:latin typeface="Arial"/>
              <a:cs typeface="Arial"/>
            </a:endParaRPr>
          </a:p>
          <a:p>
            <a:pPr marL="548640" indent="-88900">
              <a:lnSpc>
                <a:spcPct val="100000"/>
              </a:lnSpc>
              <a:buSzPct val="94444"/>
              <a:buChar char="•"/>
              <a:tabLst>
                <a:tab pos="548640" algn="l"/>
              </a:tabLst>
            </a:pPr>
            <a:r>
              <a:rPr dirty="0" sz="1800">
                <a:latin typeface="Arial"/>
                <a:cs typeface="Arial"/>
              </a:rPr>
              <a:t>Computationally a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bit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expensive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algorithm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because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stores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all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training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data.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074914" y="3639692"/>
            <a:ext cx="8375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Arial"/>
                <a:cs typeface="Arial"/>
              </a:rPr>
              <a:t>learning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35940" y="3639692"/>
            <a:ext cx="7398384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-10160">
              <a:lnSpc>
                <a:spcPct val="100000"/>
              </a:lnSpc>
              <a:spcBef>
                <a:spcPts val="100"/>
              </a:spcBef>
              <a:buSzPct val="94444"/>
              <a:buChar char="•"/>
              <a:tabLst>
                <a:tab pos="91440" algn="l"/>
                <a:tab pos="725805" algn="l"/>
                <a:tab pos="1719580" algn="l"/>
                <a:tab pos="2646680" algn="l"/>
                <a:tab pos="3649345" algn="l"/>
                <a:tab pos="4056379" algn="l"/>
                <a:tab pos="5237480" algn="l"/>
                <a:tab pos="5594350" algn="l"/>
                <a:tab pos="6281420" algn="l"/>
              </a:tabLst>
            </a:pPr>
            <a:r>
              <a:rPr dirty="0" sz="1800" spc="-20">
                <a:latin typeface="Arial"/>
                <a:cs typeface="Arial"/>
              </a:rPr>
              <a:t>	</a:t>
            </a:r>
            <a:r>
              <a:rPr dirty="0" sz="1800" spc="-20">
                <a:latin typeface="Arial"/>
                <a:cs typeface="Arial"/>
              </a:rPr>
              <a:t>High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10">
                <a:latin typeface="Arial"/>
                <a:cs typeface="Arial"/>
              </a:rPr>
              <a:t>memory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10">
                <a:latin typeface="Arial"/>
                <a:cs typeface="Arial"/>
              </a:rPr>
              <a:t>storage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10">
                <a:latin typeface="Arial"/>
                <a:cs typeface="Arial"/>
              </a:rPr>
              <a:t>required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25">
                <a:latin typeface="Arial"/>
                <a:cs typeface="Arial"/>
              </a:rPr>
              <a:t>as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10">
                <a:latin typeface="Arial"/>
                <a:cs typeface="Arial"/>
              </a:rPr>
              <a:t>compared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25">
                <a:latin typeface="Arial"/>
                <a:cs typeface="Arial"/>
              </a:rPr>
              <a:t>to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10">
                <a:latin typeface="Arial"/>
                <a:cs typeface="Arial"/>
              </a:rPr>
              <a:t>other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10">
                <a:latin typeface="Arial"/>
                <a:cs typeface="Arial"/>
              </a:rPr>
              <a:t>supervised algorithms.</a:t>
            </a:r>
            <a:endParaRPr sz="1800">
              <a:latin typeface="Arial"/>
              <a:cs typeface="Arial"/>
            </a:endParaRPr>
          </a:p>
          <a:p>
            <a:pPr marL="91440" indent="-88900">
              <a:lnSpc>
                <a:spcPct val="100000"/>
              </a:lnSpc>
              <a:buSzPct val="94444"/>
              <a:buChar char="•"/>
              <a:tabLst>
                <a:tab pos="91440" algn="l"/>
              </a:tabLst>
            </a:pPr>
            <a:r>
              <a:rPr dirty="0" sz="1800">
                <a:latin typeface="Arial"/>
                <a:cs typeface="Arial"/>
              </a:rPr>
              <a:t>Prediction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slow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case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big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N.</a:t>
            </a:r>
            <a:endParaRPr sz="1800">
              <a:latin typeface="Arial"/>
              <a:cs typeface="Arial"/>
            </a:endParaRPr>
          </a:p>
          <a:p>
            <a:pPr marL="91440" indent="-88900">
              <a:lnSpc>
                <a:spcPct val="100000"/>
              </a:lnSpc>
              <a:buSzPct val="94444"/>
              <a:buChar char="•"/>
              <a:tabLst>
                <a:tab pos="91440" algn="l"/>
              </a:tabLst>
            </a:pPr>
            <a:r>
              <a:rPr dirty="0" sz="1800">
                <a:latin typeface="Arial"/>
                <a:cs typeface="Arial"/>
              </a:rPr>
              <a:t>Very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sensitive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scale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data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well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irrelevant</a:t>
            </a:r>
            <a:r>
              <a:rPr dirty="0" sz="1800" spc="-10">
                <a:latin typeface="Arial"/>
                <a:cs typeface="Arial"/>
              </a:rPr>
              <a:t> features.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8739" y="5010988"/>
            <a:ext cx="8837930" cy="1946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Applications of</a:t>
            </a:r>
            <a:r>
              <a:rPr dirty="0" sz="1800" spc="-45" b="1">
                <a:latin typeface="Arial"/>
                <a:cs typeface="Arial"/>
              </a:rPr>
              <a:t> </a:t>
            </a:r>
            <a:r>
              <a:rPr dirty="0" sz="1800" spc="-25" b="1">
                <a:latin typeface="Arial"/>
                <a:cs typeface="Arial"/>
              </a:rPr>
              <a:t>KNN</a:t>
            </a:r>
            <a:endParaRPr sz="1800">
              <a:latin typeface="Arial"/>
              <a:cs typeface="Arial"/>
            </a:endParaRPr>
          </a:p>
          <a:p>
            <a:pPr marL="12700" marR="9525">
              <a:lnSpc>
                <a:spcPct val="100000"/>
              </a:lnSpc>
              <a:spcBef>
                <a:spcPts val="5"/>
              </a:spcBef>
            </a:pPr>
            <a:r>
              <a:rPr dirty="0" sz="1800" b="1">
                <a:latin typeface="Arial"/>
                <a:cs typeface="Arial"/>
              </a:rPr>
              <a:t>Banking</a:t>
            </a:r>
            <a:r>
              <a:rPr dirty="0" sz="1800" spc="19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System:</a:t>
            </a:r>
            <a:r>
              <a:rPr dirty="0" sz="1800" spc="185" b="1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1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predict</a:t>
            </a:r>
            <a:r>
              <a:rPr dirty="0" sz="1800" spc="204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weather</a:t>
            </a:r>
            <a:r>
              <a:rPr dirty="0" sz="1800" spc="1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</a:t>
            </a:r>
            <a:r>
              <a:rPr dirty="0" sz="1800" spc="1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individual</a:t>
            </a:r>
            <a:r>
              <a:rPr dirty="0" sz="1800" spc="1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1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fit</a:t>
            </a:r>
            <a:r>
              <a:rPr dirty="0" sz="1800" spc="19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1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loan</a:t>
            </a:r>
            <a:r>
              <a:rPr dirty="0" sz="1800" spc="1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approval?</a:t>
            </a:r>
            <a:r>
              <a:rPr dirty="0" sz="1800" spc="19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Does</a:t>
            </a:r>
            <a:r>
              <a:rPr dirty="0" sz="1800" spc="18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that </a:t>
            </a:r>
            <a:r>
              <a:rPr dirty="0" sz="1800">
                <a:latin typeface="Arial"/>
                <a:cs typeface="Arial"/>
              </a:rPr>
              <a:t>individual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have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characteristics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similar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defaulters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one?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tabLst>
                <a:tab pos="1377950" algn="l"/>
                <a:tab pos="2169160" algn="l"/>
                <a:tab pos="3216275" algn="l"/>
                <a:tab pos="3716020" algn="l"/>
                <a:tab pos="4102100" algn="l"/>
                <a:tab pos="4729480" algn="l"/>
                <a:tab pos="5053330" algn="l"/>
                <a:tab pos="5553075" algn="l"/>
                <a:tab pos="5938520" algn="l"/>
                <a:tab pos="7183755" algn="l"/>
                <a:tab pos="7875905" algn="l"/>
                <a:tab pos="8578215" algn="l"/>
              </a:tabLst>
            </a:pPr>
            <a:r>
              <a:rPr dirty="0" sz="1800" spc="-10" b="1">
                <a:latin typeface="Arial"/>
                <a:cs typeface="Arial"/>
              </a:rPr>
              <a:t>Calculating</a:t>
            </a:r>
            <a:r>
              <a:rPr dirty="0" sz="1800" b="1">
                <a:latin typeface="Arial"/>
                <a:cs typeface="Arial"/>
              </a:rPr>
              <a:t>	</a:t>
            </a:r>
            <a:r>
              <a:rPr dirty="0" sz="1800" spc="-10" b="1">
                <a:latin typeface="Arial"/>
                <a:cs typeface="Arial"/>
              </a:rPr>
              <a:t>Credit</a:t>
            </a:r>
            <a:r>
              <a:rPr dirty="0" sz="1800" b="1">
                <a:latin typeface="Arial"/>
                <a:cs typeface="Arial"/>
              </a:rPr>
              <a:t>	</a:t>
            </a:r>
            <a:r>
              <a:rPr dirty="0" sz="1800" spc="-10" b="1">
                <a:latin typeface="Arial"/>
                <a:cs typeface="Arial"/>
              </a:rPr>
              <a:t>Ratings:</a:t>
            </a:r>
            <a:r>
              <a:rPr dirty="0" sz="1800" b="1">
                <a:latin typeface="Arial"/>
                <a:cs typeface="Arial"/>
              </a:rPr>
              <a:t>	</a:t>
            </a:r>
            <a:r>
              <a:rPr dirty="0" sz="1800" spc="-25">
                <a:latin typeface="Arial"/>
                <a:cs typeface="Arial"/>
              </a:rPr>
              <a:t>can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25">
                <a:latin typeface="Arial"/>
                <a:cs typeface="Arial"/>
              </a:rPr>
              <a:t>be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20">
                <a:latin typeface="Arial"/>
                <a:cs typeface="Arial"/>
              </a:rPr>
              <a:t>used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25">
                <a:latin typeface="Arial"/>
                <a:cs typeface="Arial"/>
              </a:rPr>
              <a:t>to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20">
                <a:latin typeface="Arial"/>
                <a:cs typeface="Arial"/>
              </a:rPr>
              <a:t>find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25">
                <a:latin typeface="Arial"/>
                <a:cs typeface="Arial"/>
              </a:rPr>
              <a:t>an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10">
                <a:latin typeface="Arial"/>
                <a:cs typeface="Arial"/>
              </a:rPr>
              <a:t>individual’s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10">
                <a:latin typeface="Arial"/>
                <a:cs typeface="Arial"/>
              </a:rPr>
              <a:t>credit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10">
                <a:latin typeface="Arial"/>
                <a:cs typeface="Arial"/>
              </a:rPr>
              <a:t>rating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25">
                <a:latin typeface="Arial"/>
                <a:cs typeface="Arial"/>
              </a:rPr>
              <a:t>by </a:t>
            </a:r>
            <a:r>
              <a:rPr dirty="0" sz="1800">
                <a:latin typeface="Arial"/>
                <a:cs typeface="Arial"/>
              </a:rPr>
              <a:t>comparing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persons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having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similar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traits.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Other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areas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which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KNN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algorithm can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 used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Speech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Recognition,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Handwriting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Detection,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Image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Recognition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Video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Recognition.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02184" y="607822"/>
            <a:ext cx="251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AF50"/>
                </a:solidFill>
                <a:latin typeface="Arial"/>
                <a:cs typeface="Arial"/>
              </a:rPr>
              <a:t>32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336473" rIns="0" bIns="0" rtlCol="0" vert="horz">
            <a:spAutoFit/>
          </a:bodyPr>
          <a:lstStyle/>
          <a:p>
            <a:pPr marL="1044575">
              <a:lnSpc>
                <a:spcPct val="100000"/>
              </a:lnSpc>
              <a:spcBef>
                <a:spcPts val="100"/>
              </a:spcBef>
            </a:pPr>
            <a:r>
              <a:rPr dirty="0" sz="3600" i="1">
                <a:latin typeface="Palatino Linotype"/>
                <a:cs typeface="Palatino Linotype"/>
              </a:rPr>
              <a:t>Thanks</a:t>
            </a:r>
            <a:r>
              <a:rPr dirty="0" sz="3600" spc="-10" i="1">
                <a:latin typeface="Palatino Linotype"/>
                <a:cs typeface="Palatino Linotype"/>
              </a:rPr>
              <a:t> </a:t>
            </a:r>
            <a:r>
              <a:rPr dirty="0" sz="3600" i="1">
                <a:latin typeface="Palatino Linotype"/>
                <a:cs typeface="Palatino Linotype"/>
              </a:rPr>
              <a:t>for</a:t>
            </a:r>
            <a:r>
              <a:rPr dirty="0" sz="3600" spc="-15" i="1">
                <a:latin typeface="Palatino Linotype"/>
                <a:cs typeface="Palatino Linotype"/>
              </a:rPr>
              <a:t> </a:t>
            </a:r>
            <a:r>
              <a:rPr dirty="0" sz="3600" i="1">
                <a:latin typeface="Palatino Linotype"/>
                <a:cs typeface="Palatino Linotype"/>
              </a:rPr>
              <a:t>your</a:t>
            </a:r>
            <a:r>
              <a:rPr dirty="0" sz="3600" spc="-20" i="1">
                <a:latin typeface="Palatino Linotype"/>
                <a:cs typeface="Palatino Linotype"/>
              </a:rPr>
              <a:t> </a:t>
            </a:r>
            <a:r>
              <a:rPr dirty="0" sz="3600" spc="-10" i="1">
                <a:latin typeface="Palatino Linotype"/>
                <a:cs typeface="Palatino Linotype"/>
              </a:rPr>
              <a:t>attention</a:t>
            </a:r>
            <a:endParaRPr sz="3600">
              <a:latin typeface="Palatino Linotype"/>
              <a:cs typeface="Palatino Linotype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078227" y="3535502"/>
            <a:ext cx="493649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b="1" i="1">
                <a:solidFill>
                  <a:srgbClr val="333399"/>
                </a:solidFill>
                <a:latin typeface="Palatino Linotype"/>
                <a:cs typeface="Palatino Linotype"/>
              </a:rPr>
              <a:t>Question</a:t>
            </a:r>
            <a:r>
              <a:rPr dirty="0" sz="4000" spc="-125" b="1" i="1">
                <a:solidFill>
                  <a:srgbClr val="333399"/>
                </a:solidFill>
                <a:latin typeface="Palatino Linotype"/>
                <a:cs typeface="Palatino Linotype"/>
              </a:rPr>
              <a:t> </a:t>
            </a:r>
            <a:r>
              <a:rPr dirty="0" sz="4000" b="1" i="1">
                <a:solidFill>
                  <a:srgbClr val="333399"/>
                </a:solidFill>
                <a:latin typeface="Palatino Linotype"/>
                <a:cs typeface="Palatino Linotype"/>
              </a:rPr>
              <a:t>and</a:t>
            </a:r>
            <a:r>
              <a:rPr dirty="0" sz="4000" spc="-145" b="1" i="1">
                <a:solidFill>
                  <a:srgbClr val="333399"/>
                </a:solidFill>
                <a:latin typeface="Palatino Linotype"/>
                <a:cs typeface="Palatino Linotype"/>
              </a:rPr>
              <a:t> </a:t>
            </a:r>
            <a:r>
              <a:rPr dirty="0" sz="4000" spc="-10" b="1" i="1">
                <a:solidFill>
                  <a:srgbClr val="333399"/>
                </a:solidFill>
                <a:latin typeface="Palatino Linotype"/>
                <a:cs typeface="Palatino Linotype"/>
              </a:rPr>
              <a:t>Answer</a:t>
            </a:r>
            <a:endParaRPr sz="40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2438400"/>
            <a:ext cx="9008745" cy="1053465"/>
            <a:chOff x="0" y="2438400"/>
            <a:chExt cx="9008745" cy="1053465"/>
          </a:xfrm>
        </p:grpSpPr>
        <p:sp>
          <p:nvSpPr>
            <p:cNvPr id="4" name="object 4" descr=""/>
            <p:cNvSpPr/>
            <p:nvPr/>
          </p:nvSpPr>
          <p:spPr>
            <a:xfrm>
              <a:off x="294131" y="2546604"/>
              <a:ext cx="384175" cy="474345"/>
            </a:xfrm>
            <a:custGeom>
              <a:avLst/>
              <a:gdLst/>
              <a:ahLst/>
              <a:cxnLst/>
              <a:rect l="l" t="t" r="r" b="b"/>
              <a:pathLst>
                <a:path w="384175" h="474344">
                  <a:moveTo>
                    <a:pt x="0" y="473963"/>
                  </a:moveTo>
                  <a:lnTo>
                    <a:pt x="384048" y="473963"/>
                  </a:lnTo>
                  <a:lnTo>
                    <a:pt x="384048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8180" y="2546604"/>
              <a:ext cx="327660" cy="473963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17576" y="29687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5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7908" y="2968751"/>
              <a:ext cx="368808" cy="47396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895600"/>
              <a:ext cx="560832" cy="422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635508" y="2438399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4">
                  <a:moveTo>
                    <a:pt x="32004" y="877824"/>
                  </a:moveTo>
                  <a:lnTo>
                    <a:pt x="0" y="87782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877824"/>
                  </a:lnTo>
                  <a:close/>
                </a:path>
                <a:path w="32384" h="1053464">
                  <a:moveTo>
                    <a:pt x="32004" y="0"/>
                  </a:moveTo>
                  <a:lnTo>
                    <a:pt x="0" y="0"/>
                  </a:lnTo>
                  <a:lnTo>
                    <a:pt x="0" y="822960"/>
                  </a:lnTo>
                  <a:lnTo>
                    <a:pt x="32004" y="82296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468" y="3261360"/>
              <a:ext cx="8692896" cy="54863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2195322" y="3645520"/>
            <a:ext cx="4831080" cy="9639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917575" marR="5080" indent="-905510">
              <a:lnSpc>
                <a:spcPct val="110000"/>
              </a:lnSpc>
              <a:spcBef>
                <a:spcPts val="95"/>
              </a:spcBef>
            </a:pP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Dr.</a:t>
            </a:r>
            <a:r>
              <a:rPr dirty="0" sz="2800" spc="-7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Md.</a:t>
            </a:r>
            <a:r>
              <a:rPr dirty="0" sz="2800" spc="-7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Aminul</a:t>
            </a:r>
            <a:r>
              <a:rPr dirty="0" sz="280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Haque</a:t>
            </a:r>
            <a:r>
              <a:rPr dirty="0" sz="28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0000FF"/>
                </a:solidFill>
                <a:latin typeface="Arial"/>
                <a:cs typeface="Arial"/>
              </a:rPr>
              <a:t>Akhand </a:t>
            </a: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Dept.</a:t>
            </a:r>
            <a:r>
              <a:rPr dirty="0" sz="28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28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CSE,</a:t>
            </a:r>
            <a:r>
              <a:rPr dirty="0" sz="28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800" spc="-25">
                <a:solidFill>
                  <a:srgbClr val="0000FF"/>
                </a:solidFill>
                <a:latin typeface="Arial"/>
                <a:cs typeface="Arial"/>
              </a:rPr>
              <a:t>SUB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157220" y="1005586"/>
            <a:ext cx="2914015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solidFill>
                  <a:srgbClr val="000000"/>
                </a:solidFill>
              </a:rPr>
              <a:t>MCSE</a:t>
            </a:r>
            <a:r>
              <a:rPr dirty="0" sz="4400" spc="-20">
                <a:solidFill>
                  <a:srgbClr val="000000"/>
                </a:solidFill>
              </a:rPr>
              <a:t> 666:</a:t>
            </a:r>
            <a:endParaRPr sz="4400"/>
          </a:p>
        </p:txBody>
      </p:sp>
      <p:sp>
        <p:nvSpPr>
          <p:cNvPr id="13" name="object 13" descr=""/>
          <p:cNvSpPr txBox="1"/>
          <p:nvPr/>
        </p:nvSpPr>
        <p:spPr>
          <a:xfrm>
            <a:off x="297586" y="1676145"/>
            <a:ext cx="8631555" cy="14262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ts val="5270"/>
              </a:lnSpc>
              <a:spcBef>
                <a:spcPts val="105"/>
              </a:spcBef>
            </a:pPr>
            <a:r>
              <a:rPr dirty="0" sz="4400" b="1">
                <a:solidFill>
                  <a:srgbClr val="007153"/>
                </a:solidFill>
                <a:latin typeface="Arial"/>
                <a:cs typeface="Arial"/>
              </a:rPr>
              <a:t>Pattern</a:t>
            </a:r>
            <a:r>
              <a:rPr dirty="0" sz="4400" spc="-10" b="1">
                <a:solidFill>
                  <a:srgbClr val="007153"/>
                </a:solidFill>
                <a:latin typeface="Arial"/>
                <a:cs typeface="Arial"/>
              </a:rPr>
              <a:t> </a:t>
            </a:r>
            <a:r>
              <a:rPr dirty="0" sz="4400" b="1">
                <a:latin typeface="Arial"/>
                <a:cs typeface="Arial"/>
              </a:rPr>
              <a:t>and</a:t>
            </a:r>
            <a:r>
              <a:rPr dirty="0" sz="4400" spc="-5" b="1">
                <a:latin typeface="Arial"/>
                <a:cs typeface="Arial"/>
              </a:rPr>
              <a:t> </a:t>
            </a:r>
            <a:r>
              <a:rPr dirty="0" sz="4400" b="1">
                <a:solidFill>
                  <a:srgbClr val="C00000"/>
                </a:solidFill>
                <a:latin typeface="Arial"/>
                <a:cs typeface="Arial"/>
              </a:rPr>
              <a:t>Speech</a:t>
            </a:r>
            <a:r>
              <a:rPr dirty="0" sz="4400" spc="-10" b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4400" spc="-10" b="1">
                <a:solidFill>
                  <a:srgbClr val="001F5F"/>
                </a:solidFill>
                <a:latin typeface="Arial"/>
                <a:cs typeface="Arial"/>
              </a:rPr>
              <a:t>Recognition</a:t>
            </a:r>
            <a:endParaRPr sz="4400">
              <a:latin typeface="Arial"/>
              <a:cs typeface="Arial"/>
            </a:endParaRPr>
          </a:p>
          <a:p>
            <a:pPr algn="ctr" marL="116205">
              <a:lnSpc>
                <a:spcPts val="5750"/>
              </a:lnSpc>
            </a:pPr>
            <a:r>
              <a:rPr dirty="0" sz="4800">
                <a:latin typeface="Arial"/>
                <a:cs typeface="Arial"/>
              </a:rPr>
              <a:t>Aspect</a:t>
            </a:r>
            <a:r>
              <a:rPr dirty="0" sz="4800" spc="-80">
                <a:latin typeface="Arial"/>
                <a:cs typeface="Arial"/>
              </a:rPr>
              <a:t> </a:t>
            </a:r>
            <a:r>
              <a:rPr dirty="0" sz="4800">
                <a:latin typeface="Arial"/>
                <a:cs typeface="Arial"/>
              </a:rPr>
              <a:t>&amp;</a:t>
            </a:r>
            <a:r>
              <a:rPr dirty="0" sz="4800" spc="-75">
                <a:latin typeface="Arial"/>
                <a:cs typeface="Arial"/>
              </a:rPr>
              <a:t> </a:t>
            </a:r>
            <a:r>
              <a:rPr dirty="0" sz="4800" spc="-10">
                <a:latin typeface="Arial"/>
                <a:cs typeface="Arial"/>
              </a:rPr>
              <a:t>Prospect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8353" y="224789"/>
            <a:ext cx="6567170" cy="10013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63220" marR="5080" indent="-350520">
              <a:lnSpc>
                <a:spcPct val="100000"/>
              </a:lnSpc>
              <a:spcBef>
                <a:spcPts val="100"/>
              </a:spcBef>
            </a:pPr>
            <a:r>
              <a:rPr dirty="0" sz="3200"/>
              <a:t>PG</a:t>
            </a:r>
            <a:r>
              <a:rPr dirty="0" sz="3200" spc="-45"/>
              <a:t> </a:t>
            </a:r>
            <a:r>
              <a:rPr dirty="0" sz="3200"/>
              <a:t>Course:</a:t>
            </a:r>
            <a:r>
              <a:rPr dirty="0" sz="3200" spc="-45"/>
              <a:t> </a:t>
            </a:r>
            <a:r>
              <a:rPr dirty="0" sz="3200"/>
              <a:t>Instructor</a:t>
            </a:r>
            <a:r>
              <a:rPr dirty="0" sz="3200" spc="-75"/>
              <a:t> </a:t>
            </a:r>
            <a:r>
              <a:rPr dirty="0" sz="3200"/>
              <a:t>vs.</a:t>
            </a:r>
            <a:r>
              <a:rPr dirty="0" sz="3200" spc="-25"/>
              <a:t> </a:t>
            </a:r>
            <a:r>
              <a:rPr dirty="0" sz="3200" spc="-10"/>
              <a:t>Student </a:t>
            </a:r>
            <a:r>
              <a:rPr dirty="0" sz="3200"/>
              <a:t>Qualification</a:t>
            </a:r>
            <a:r>
              <a:rPr dirty="0" sz="3200" spc="-65"/>
              <a:t> </a:t>
            </a:r>
            <a:r>
              <a:rPr dirty="0" sz="3200"/>
              <a:t>and</a:t>
            </a:r>
            <a:r>
              <a:rPr dirty="0" sz="3200" spc="-15"/>
              <a:t> </a:t>
            </a:r>
            <a:r>
              <a:rPr dirty="0" sz="3200" spc="-10"/>
              <a:t>Contribution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1136903" y="1950719"/>
            <a:ext cx="3520440" cy="3403600"/>
            <a:chOff x="1136903" y="1950719"/>
            <a:chExt cx="3520440" cy="340360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5795" y="1950719"/>
              <a:ext cx="106616" cy="3403092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471421" y="1972817"/>
              <a:ext cx="0" cy="3310254"/>
            </a:xfrm>
            <a:custGeom>
              <a:avLst/>
              <a:gdLst/>
              <a:ahLst/>
              <a:cxnLst/>
              <a:rect l="l" t="t" r="r" b="b"/>
              <a:pathLst>
                <a:path w="0" h="3310254">
                  <a:moveTo>
                    <a:pt x="0" y="0"/>
                  </a:moveTo>
                  <a:lnTo>
                    <a:pt x="0" y="3309747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6903" y="4635944"/>
              <a:ext cx="3520440" cy="106616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192529" y="4671822"/>
              <a:ext cx="3427095" cy="0"/>
            </a:xfrm>
            <a:custGeom>
              <a:avLst/>
              <a:gdLst/>
              <a:ahLst/>
              <a:cxnLst/>
              <a:rect l="l" t="t" r="r" b="b"/>
              <a:pathLst>
                <a:path w="3427095" h="0">
                  <a:moveTo>
                    <a:pt x="3426841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267205" y="2724149"/>
              <a:ext cx="970280" cy="2337435"/>
            </a:xfrm>
            <a:custGeom>
              <a:avLst/>
              <a:gdLst/>
              <a:ahLst/>
              <a:cxnLst/>
              <a:rect l="l" t="t" r="r" b="b"/>
              <a:pathLst>
                <a:path w="970280" h="2337435">
                  <a:moveTo>
                    <a:pt x="0" y="0"/>
                  </a:moveTo>
                  <a:lnTo>
                    <a:pt x="970280" y="2337308"/>
                  </a:lnTo>
                </a:path>
              </a:pathLst>
            </a:custGeom>
            <a:ln w="38100">
              <a:solidFill>
                <a:srgbClr val="00E3A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 descr=""/>
          <p:cNvGrpSpPr/>
          <p:nvPr/>
        </p:nvGrpSpPr>
        <p:grpSpPr>
          <a:xfrm>
            <a:off x="5649467" y="1927860"/>
            <a:ext cx="3101340" cy="3403600"/>
            <a:chOff x="5649467" y="1927860"/>
            <a:chExt cx="3101340" cy="3403600"/>
          </a:xfrm>
        </p:grpSpPr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49467" y="4613084"/>
              <a:ext cx="3101340" cy="106616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5705093" y="4648961"/>
              <a:ext cx="3008630" cy="0"/>
            </a:xfrm>
            <a:custGeom>
              <a:avLst/>
              <a:gdLst/>
              <a:ahLst/>
              <a:cxnLst/>
              <a:rect l="l" t="t" r="r" b="b"/>
              <a:pathLst>
                <a:path w="3008629" h="0">
                  <a:moveTo>
                    <a:pt x="3008249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29883" y="1927860"/>
              <a:ext cx="106616" cy="3403091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5985509" y="1949958"/>
              <a:ext cx="0" cy="3310254"/>
            </a:xfrm>
            <a:custGeom>
              <a:avLst/>
              <a:gdLst/>
              <a:ahLst/>
              <a:cxnLst/>
              <a:rect l="l" t="t" r="r" b="b"/>
              <a:pathLst>
                <a:path w="0" h="3310254">
                  <a:moveTo>
                    <a:pt x="0" y="0"/>
                  </a:moveTo>
                  <a:lnTo>
                    <a:pt x="0" y="3309747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2751835" y="5165216"/>
            <a:ext cx="57404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10">
                <a:latin typeface="Calibri"/>
                <a:cs typeface="Calibri"/>
              </a:rPr>
              <a:t>Student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71373" y="3179191"/>
            <a:ext cx="71183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10">
                <a:latin typeface="Calibri"/>
                <a:cs typeface="Calibri"/>
              </a:rPr>
              <a:t>Instructor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831328" y="4914391"/>
            <a:ext cx="57404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10">
                <a:latin typeface="Calibri"/>
                <a:cs typeface="Calibri"/>
              </a:rPr>
              <a:t>Student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4999482" y="2786888"/>
            <a:ext cx="71183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10">
                <a:latin typeface="Calibri"/>
                <a:cs typeface="Calibri"/>
              </a:rPr>
              <a:t>Instructor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745360" y="4748529"/>
            <a:ext cx="142303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76580" algn="l"/>
                <a:tab pos="1132205" algn="l"/>
              </a:tabLst>
            </a:pPr>
            <a:r>
              <a:rPr dirty="0" sz="1350" spc="-25">
                <a:latin typeface="Calibri"/>
                <a:cs typeface="Calibri"/>
              </a:rPr>
              <a:t>PSC</a:t>
            </a:r>
            <a:r>
              <a:rPr dirty="0" sz="1350">
                <a:latin typeface="Calibri"/>
                <a:cs typeface="Calibri"/>
              </a:rPr>
              <a:t>	</a:t>
            </a:r>
            <a:r>
              <a:rPr dirty="0" sz="1350" spc="-25">
                <a:latin typeface="Calibri"/>
                <a:cs typeface="Calibri"/>
              </a:rPr>
              <a:t>SSC</a:t>
            </a:r>
            <a:r>
              <a:rPr dirty="0" sz="1350">
                <a:latin typeface="Calibri"/>
                <a:cs typeface="Calibri"/>
              </a:rPr>
              <a:t>	</a:t>
            </a:r>
            <a:r>
              <a:rPr dirty="0" sz="1350" spc="-25">
                <a:latin typeface="Calibri"/>
                <a:cs typeface="Calibri"/>
              </a:rPr>
              <a:t>HSC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560316" y="4748529"/>
            <a:ext cx="84709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34035" algn="l"/>
              </a:tabLst>
            </a:pPr>
            <a:r>
              <a:rPr dirty="0" sz="1350" spc="-25">
                <a:latin typeface="Calibri"/>
                <a:cs typeface="Calibri"/>
              </a:rPr>
              <a:t>UG</a:t>
            </a:r>
            <a:r>
              <a:rPr dirty="0" sz="1350">
                <a:latin typeface="Calibri"/>
                <a:cs typeface="Calibri"/>
              </a:rPr>
              <a:t>	</a:t>
            </a:r>
            <a:r>
              <a:rPr dirty="0" sz="1350" spc="-25">
                <a:latin typeface="Calibri"/>
                <a:cs typeface="Calibri"/>
              </a:rPr>
              <a:t>MSc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110792" y="2046554"/>
            <a:ext cx="325120" cy="6445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25">
                <a:latin typeface="Calibri"/>
                <a:cs typeface="Calibri"/>
              </a:rPr>
              <a:t>PhD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625"/>
              </a:spcBef>
            </a:pPr>
            <a:r>
              <a:rPr dirty="0" sz="1350" spc="-25">
                <a:latin typeface="Calibri"/>
                <a:cs typeface="Calibri"/>
              </a:rPr>
              <a:t>MSc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110792" y="2870072"/>
            <a:ext cx="246379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25">
                <a:latin typeface="Calibri"/>
                <a:cs typeface="Calibri"/>
              </a:rPr>
              <a:t>UG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110792" y="3281553"/>
            <a:ext cx="30289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25">
                <a:latin typeface="Calibri"/>
                <a:cs typeface="Calibri"/>
              </a:rPr>
              <a:t>HSC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110792" y="3693414"/>
            <a:ext cx="285115" cy="849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25">
                <a:latin typeface="Calibri"/>
                <a:cs typeface="Calibri"/>
              </a:rPr>
              <a:t>SSC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90"/>
              </a:spcBef>
            </a:pPr>
            <a:endParaRPr sz="1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350" spc="-25">
                <a:latin typeface="Calibri"/>
                <a:cs typeface="Calibri"/>
              </a:rPr>
              <a:t>PSC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1309116" y="1810511"/>
            <a:ext cx="3455035" cy="3256279"/>
            <a:chOff x="1309116" y="1810511"/>
            <a:chExt cx="3455035" cy="3256279"/>
          </a:xfrm>
        </p:grpSpPr>
        <p:sp>
          <p:nvSpPr>
            <p:cNvPr id="26" name="object 26" descr=""/>
            <p:cNvSpPr/>
            <p:nvPr/>
          </p:nvSpPr>
          <p:spPr>
            <a:xfrm>
              <a:off x="1328166" y="2766822"/>
              <a:ext cx="1405255" cy="2127250"/>
            </a:xfrm>
            <a:custGeom>
              <a:avLst/>
              <a:gdLst/>
              <a:ahLst/>
              <a:cxnLst/>
              <a:rect l="l" t="t" r="r" b="b"/>
              <a:pathLst>
                <a:path w="1405255" h="2127250">
                  <a:moveTo>
                    <a:pt x="0" y="0"/>
                  </a:moveTo>
                  <a:lnTo>
                    <a:pt x="1405128" y="2126996"/>
                  </a:lnTo>
                </a:path>
              </a:pathLst>
            </a:custGeom>
            <a:ln w="38100">
              <a:solidFill>
                <a:srgbClr val="00E3A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328166" y="2324861"/>
              <a:ext cx="2097405" cy="2610485"/>
            </a:xfrm>
            <a:custGeom>
              <a:avLst/>
              <a:gdLst/>
              <a:ahLst/>
              <a:cxnLst/>
              <a:rect l="l" t="t" r="r" b="b"/>
              <a:pathLst>
                <a:path w="2097404" h="2610485">
                  <a:moveTo>
                    <a:pt x="0" y="0"/>
                  </a:moveTo>
                  <a:lnTo>
                    <a:pt x="2097405" y="2610358"/>
                  </a:lnTo>
                </a:path>
              </a:pathLst>
            </a:custGeom>
            <a:ln w="3810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349502" y="2324861"/>
              <a:ext cx="2742565" cy="2706370"/>
            </a:xfrm>
            <a:custGeom>
              <a:avLst/>
              <a:gdLst/>
              <a:ahLst/>
              <a:cxnLst/>
              <a:rect l="l" t="t" r="r" b="b"/>
              <a:pathLst>
                <a:path w="2742565" h="2706370">
                  <a:moveTo>
                    <a:pt x="0" y="0"/>
                  </a:moveTo>
                  <a:lnTo>
                    <a:pt x="2742565" y="2706370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328166" y="1829561"/>
              <a:ext cx="3416935" cy="3218180"/>
            </a:xfrm>
            <a:custGeom>
              <a:avLst/>
              <a:gdLst/>
              <a:ahLst/>
              <a:cxnLst/>
              <a:rect l="l" t="t" r="r" b="b"/>
              <a:pathLst>
                <a:path w="3416935" h="3218179">
                  <a:moveTo>
                    <a:pt x="0" y="0"/>
                  </a:moveTo>
                  <a:lnTo>
                    <a:pt x="3416935" y="3217672"/>
                  </a:lnTo>
                </a:path>
              </a:pathLst>
            </a:custGeom>
            <a:ln w="3810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 txBox="1"/>
          <p:nvPr/>
        </p:nvSpPr>
        <p:spPr>
          <a:xfrm>
            <a:off x="2109342" y="5552947"/>
            <a:ext cx="106743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10" b="1">
                <a:solidFill>
                  <a:srgbClr val="FF0000"/>
                </a:solidFill>
                <a:latin typeface="Arial"/>
                <a:cs typeface="Arial"/>
              </a:rPr>
              <a:t>Qualification</a:t>
            </a:r>
            <a:endParaRPr sz="135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7118095" y="5439257"/>
            <a:ext cx="12338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Calibri"/>
                <a:cs typeface="Calibri"/>
              </a:rPr>
              <a:t>Contribution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5660135" y="2506979"/>
            <a:ext cx="2237740" cy="2517140"/>
            <a:chOff x="5660135" y="2506979"/>
            <a:chExt cx="2237740" cy="2517140"/>
          </a:xfrm>
        </p:grpSpPr>
        <p:sp>
          <p:nvSpPr>
            <p:cNvPr id="33" name="object 33" descr=""/>
            <p:cNvSpPr/>
            <p:nvPr/>
          </p:nvSpPr>
          <p:spPr>
            <a:xfrm>
              <a:off x="5679185" y="2693669"/>
              <a:ext cx="967740" cy="2172970"/>
            </a:xfrm>
            <a:custGeom>
              <a:avLst/>
              <a:gdLst/>
              <a:ahLst/>
              <a:cxnLst/>
              <a:rect l="l" t="t" r="r" b="b"/>
              <a:pathLst>
                <a:path w="967740" h="2172970">
                  <a:moveTo>
                    <a:pt x="0" y="0"/>
                  </a:moveTo>
                  <a:lnTo>
                    <a:pt x="967359" y="2172842"/>
                  </a:lnTo>
                </a:path>
              </a:pathLst>
            </a:custGeom>
            <a:ln w="3810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5775197" y="2526029"/>
              <a:ext cx="2103755" cy="2479040"/>
            </a:xfrm>
            <a:custGeom>
              <a:avLst/>
              <a:gdLst/>
              <a:ahLst/>
              <a:cxnLst/>
              <a:rect l="l" t="t" r="r" b="b"/>
              <a:pathLst>
                <a:path w="2103754" h="2479040">
                  <a:moveTo>
                    <a:pt x="0" y="0"/>
                  </a:moveTo>
                  <a:lnTo>
                    <a:pt x="2103628" y="2478659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0739" y="496569"/>
            <a:ext cx="657479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Pattern</a:t>
            </a:r>
            <a:r>
              <a:rPr dirty="0" spc="-90"/>
              <a:t> </a:t>
            </a:r>
            <a:r>
              <a:rPr dirty="0"/>
              <a:t>and</a:t>
            </a:r>
            <a:r>
              <a:rPr dirty="0" spc="-85"/>
              <a:t> </a:t>
            </a:r>
            <a:r>
              <a:rPr dirty="0"/>
              <a:t>Speech</a:t>
            </a:r>
            <a:r>
              <a:rPr dirty="0" spc="-70"/>
              <a:t> </a:t>
            </a:r>
            <a:r>
              <a:rPr dirty="0"/>
              <a:t>Recognition</a:t>
            </a:r>
            <a:r>
              <a:rPr dirty="0" spc="-70"/>
              <a:t> </a:t>
            </a:r>
            <a:r>
              <a:rPr dirty="0" spc="-10"/>
              <a:t>(PSR)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413628" y="2045284"/>
            <a:ext cx="3545840" cy="39554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0" b="1">
                <a:solidFill>
                  <a:srgbClr val="007153"/>
                </a:solidFill>
                <a:latin typeface="Arial"/>
                <a:cs typeface="Arial"/>
              </a:rPr>
              <a:t>Pattern</a:t>
            </a:r>
            <a:endParaRPr sz="4800">
              <a:latin typeface="Arial"/>
              <a:cs typeface="Arial"/>
            </a:endParaRPr>
          </a:p>
          <a:p>
            <a:pPr marL="12700" marR="5080">
              <a:lnSpc>
                <a:spcPct val="199600"/>
              </a:lnSpc>
              <a:spcBef>
                <a:spcPts val="2185"/>
              </a:spcBef>
            </a:pPr>
            <a:r>
              <a:rPr dirty="0" sz="4800" spc="-10" b="1">
                <a:solidFill>
                  <a:srgbClr val="C00000"/>
                </a:solidFill>
                <a:latin typeface="Arial"/>
                <a:cs typeface="Arial"/>
              </a:rPr>
              <a:t>Speech </a:t>
            </a:r>
            <a:r>
              <a:rPr dirty="0" sz="4800" spc="-10" b="1">
                <a:solidFill>
                  <a:srgbClr val="001F5F"/>
                </a:solidFill>
                <a:latin typeface="Arial"/>
                <a:cs typeface="Arial"/>
              </a:rPr>
              <a:t>Recognition</a:t>
            </a:r>
            <a:endParaRPr sz="4800">
              <a:latin typeface="Arial"/>
              <a:cs typeface="Arial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228600" y="1284732"/>
            <a:ext cx="5029200" cy="5290185"/>
            <a:chOff x="228600" y="1284732"/>
            <a:chExt cx="5029200" cy="529018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6888" y="1284732"/>
              <a:ext cx="5010912" cy="280263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600" y="4114800"/>
              <a:ext cx="4965192" cy="245973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38044" y="4087367"/>
              <a:ext cx="2619756" cy="17526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606679"/>
            <a:ext cx="512381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PSR</a:t>
            </a:r>
            <a:r>
              <a:rPr dirty="0" spc="-90"/>
              <a:t> </a:t>
            </a:r>
            <a:r>
              <a:rPr dirty="0"/>
              <a:t>Individual</a:t>
            </a:r>
            <a:r>
              <a:rPr dirty="0" spc="-75"/>
              <a:t> </a:t>
            </a:r>
            <a:r>
              <a:rPr dirty="0"/>
              <a:t>Terms:</a:t>
            </a:r>
            <a:r>
              <a:rPr dirty="0" spc="-75"/>
              <a:t> </a:t>
            </a:r>
            <a:r>
              <a:rPr dirty="0" spc="-10"/>
              <a:t>Pattern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242315" y="281940"/>
            <a:ext cx="8902065" cy="5585460"/>
            <a:chOff x="242315" y="281940"/>
            <a:chExt cx="8902065" cy="558546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315" y="1470659"/>
              <a:ext cx="7807452" cy="439674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31151" y="281940"/>
              <a:ext cx="2212848" cy="2377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0739" y="458469"/>
            <a:ext cx="512699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PSR</a:t>
            </a:r>
            <a:r>
              <a:rPr dirty="0" spc="-85"/>
              <a:t> </a:t>
            </a:r>
            <a:r>
              <a:rPr dirty="0"/>
              <a:t>Individual</a:t>
            </a:r>
            <a:r>
              <a:rPr dirty="0" spc="-70"/>
              <a:t> </a:t>
            </a:r>
            <a:r>
              <a:rPr dirty="0"/>
              <a:t>Terms:</a:t>
            </a:r>
            <a:r>
              <a:rPr dirty="0" spc="-70"/>
              <a:t> </a:t>
            </a:r>
            <a:r>
              <a:rPr dirty="0" spc="-10"/>
              <a:t>Pattern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14400"/>
            <a:ext cx="9143999" cy="426872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74726" y="5239892"/>
            <a:ext cx="8522970" cy="1040765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algn="just" marL="12700" marR="5080">
              <a:lnSpc>
                <a:spcPts val="1939"/>
              </a:lnSpc>
              <a:spcBef>
                <a:spcPts val="345"/>
              </a:spcBef>
            </a:pP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dirty="0" sz="1800" spc="1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pattern</a:t>
            </a:r>
            <a:r>
              <a:rPr dirty="0" sz="1800" spc="18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1800" spc="19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dirty="0" sz="1800" spc="17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regularity</a:t>
            </a:r>
            <a:r>
              <a:rPr dirty="0" sz="1800" spc="17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in</a:t>
            </a:r>
            <a:r>
              <a:rPr dirty="0" sz="1800" spc="19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1800" spc="2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world,</a:t>
            </a:r>
            <a:r>
              <a:rPr dirty="0" sz="1800" spc="2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in</a:t>
            </a:r>
            <a:r>
              <a:rPr dirty="0" sz="1800" spc="19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human-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made</a:t>
            </a:r>
            <a:r>
              <a:rPr dirty="0" sz="1800" spc="2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design,</a:t>
            </a:r>
            <a:r>
              <a:rPr dirty="0" sz="1800" spc="19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or</a:t>
            </a:r>
            <a:r>
              <a:rPr dirty="0" sz="1800" spc="19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in</a:t>
            </a:r>
            <a:r>
              <a:rPr dirty="0" sz="1800" spc="19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abstract</a:t>
            </a:r>
            <a:r>
              <a:rPr dirty="0" sz="1800" spc="19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ideas.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1800" spc="8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elements</a:t>
            </a:r>
            <a:r>
              <a:rPr dirty="0" sz="1800" spc="9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1800" spc="1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dirty="0" sz="1800" spc="9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pattern</a:t>
            </a:r>
            <a:r>
              <a:rPr dirty="0" sz="1800" spc="9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repeat</a:t>
            </a:r>
            <a:r>
              <a:rPr dirty="0" sz="1800" spc="9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in</a:t>
            </a:r>
            <a:r>
              <a:rPr dirty="0" sz="1800" spc="9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dirty="0" sz="1800" spc="9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predictable</a:t>
            </a:r>
            <a:r>
              <a:rPr dirty="0" sz="1800" spc="9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manner.</a:t>
            </a:r>
            <a:r>
              <a:rPr dirty="0" sz="1800" spc="1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dirty="0" sz="1800" spc="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geometric</a:t>
            </a:r>
            <a:r>
              <a:rPr dirty="0" sz="1800" spc="9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pattern</a:t>
            </a:r>
            <a:r>
              <a:rPr dirty="0" sz="1800" spc="9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dirty="0" sz="1800" spc="1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kind</a:t>
            </a:r>
            <a:r>
              <a:rPr dirty="0" sz="1800" spc="1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1800" spc="1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pattern</a:t>
            </a:r>
            <a:r>
              <a:rPr dirty="0" sz="1800" spc="1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formed</a:t>
            </a:r>
            <a:r>
              <a:rPr dirty="0" sz="1800" spc="1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z="1800" spc="1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geometric</a:t>
            </a:r>
            <a:r>
              <a:rPr dirty="0" sz="1800" spc="1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shapes</a:t>
            </a:r>
            <a:r>
              <a:rPr dirty="0" sz="1800" spc="1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and</a:t>
            </a:r>
            <a:r>
              <a:rPr dirty="0" sz="1800" spc="1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typically</a:t>
            </a:r>
            <a:r>
              <a:rPr dirty="0" sz="1800" spc="1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repeated</a:t>
            </a:r>
            <a:r>
              <a:rPr dirty="0" sz="1800" spc="1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like</a:t>
            </a:r>
            <a:r>
              <a:rPr dirty="0" sz="1800" spc="1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dirty="0" sz="1800" spc="1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wallpaper design.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606679"/>
            <a:ext cx="516191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PSR</a:t>
            </a:r>
            <a:r>
              <a:rPr dirty="0" spc="-90"/>
              <a:t> </a:t>
            </a:r>
            <a:r>
              <a:rPr dirty="0"/>
              <a:t>Individual</a:t>
            </a:r>
            <a:r>
              <a:rPr dirty="0" spc="-75"/>
              <a:t> </a:t>
            </a:r>
            <a:r>
              <a:rPr dirty="0"/>
              <a:t>Terms:</a:t>
            </a:r>
            <a:r>
              <a:rPr dirty="0" spc="-75"/>
              <a:t> </a:t>
            </a:r>
            <a:r>
              <a:rPr dirty="0" spc="-10"/>
              <a:t>Speech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6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0" y="266700"/>
            <a:ext cx="9115425" cy="5872480"/>
            <a:chOff x="0" y="266700"/>
            <a:chExt cx="9115425" cy="587248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417319"/>
              <a:ext cx="9115043" cy="472135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0024" y="266700"/>
              <a:ext cx="2036064" cy="20116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0739" y="458469"/>
            <a:ext cx="516509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PSR</a:t>
            </a:r>
            <a:r>
              <a:rPr dirty="0" spc="-85"/>
              <a:t> </a:t>
            </a:r>
            <a:r>
              <a:rPr dirty="0"/>
              <a:t>Individual</a:t>
            </a:r>
            <a:r>
              <a:rPr dirty="0" spc="-70"/>
              <a:t> </a:t>
            </a:r>
            <a:r>
              <a:rPr dirty="0"/>
              <a:t>Terms:</a:t>
            </a:r>
            <a:r>
              <a:rPr dirty="0" spc="-70"/>
              <a:t> </a:t>
            </a:r>
            <a:r>
              <a:rPr dirty="0" spc="-10"/>
              <a:t>Speech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38759" y="607822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00AF50"/>
                </a:solidFill>
                <a:latin typeface="Arial"/>
                <a:cs typeface="Arial"/>
              </a:rPr>
              <a:t>7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78384" y="5573674"/>
            <a:ext cx="8590915" cy="9410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Speech,</a:t>
            </a:r>
            <a:r>
              <a:rPr dirty="0" sz="2000" spc="3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language</a:t>
            </a:r>
            <a:r>
              <a:rPr dirty="0" sz="2000" spc="32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refer</a:t>
            </a:r>
            <a:r>
              <a:rPr dirty="0" sz="2000" spc="33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to</a:t>
            </a:r>
            <a:r>
              <a:rPr dirty="0" sz="2000" spc="3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the</a:t>
            </a:r>
            <a:r>
              <a:rPr dirty="0" sz="2000" spc="32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means</a:t>
            </a:r>
            <a:r>
              <a:rPr dirty="0" sz="2000" spc="33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of</a:t>
            </a:r>
            <a:r>
              <a:rPr dirty="0" sz="2000" spc="32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communication</a:t>
            </a:r>
            <a:r>
              <a:rPr dirty="0" sz="2000" spc="34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used</a:t>
            </a:r>
            <a:r>
              <a:rPr dirty="0" sz="2000" spc="33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by</a:t>
            </a:r>
            <a:r>
              <a:rPr dirty="0" sz="2000" spc="33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1F5F"/>
                </a:solidFill>
                <a:latin typeface="Arial"/>
                <a:cs typeface="Arial"/>
              </a:rPr>
              <a:t>people.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Speech</a:t>
            </a:r>
            <a:r>
              <a:rPr dirty="0" sz="2000" spc="-3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is</a:t>
            </a:r>
            <a:r>
              <a:rPr dirty="0" sz="2000" spc="-2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the</a:t>
            </a:r>
            <a:r>
              <a:rPr dirty="0" sz="200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expression</a:t>
            </a:r>
            <a:r>
              <a:rPr dirty="0" sz="200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of</a:t>
            </a:r>
            <a:r>
              <a:rPr dirty="0" sz="2000" spc="-2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ideas</a:t>
            </a:r>
            <a:r>
              <a:rPr dirty="0" sz="2000" spc="-1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and</a:t>
            </a:r>
            <a:r>
              <a:rPr dirty="0" sz="2000" spc="-1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thoughts</a:t>
            </a:r>
            <a:r>
              <a:rPr dirty="0" sz="2000" spc="-2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by</a:t>
            </a:r>
            <a:r>
              <a:rPr dirty="0" sz="2000" spc="-2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means</a:t>
            </a:r>
            <a:r>
              <a:rPr dirty="0" sz="2000" spc="-1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of</a:t>
            </a:r>
            <a:r>
              <a:rPr dirty="0" sz="2000" spc="-3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articulate</a:t>
            </a:r>
            <a:r>
              <a:rPr dirty="0" sz="2000" spc="-10">
                <a:solidFill>
                  <a:srgbClr val="001F5F"/>
                </a:solidFill>
                <a:latin typeface="Arial"/>
                <a:cs typeface="Arial"/>
              </a:rPr>
              <a:t> vocal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sounds,</a:t>
            </a:r>
            <a:r>
              <a:rPr dirty="0" sz="2000" spc="-5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or</a:t>
            </a:r>
            <a:r>
              <a:rPr dirty="0" sz="2000" spc="-1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the</a:t>
            </a:r>
            <a:r>
              <a:rPr dirty="0" sz="2000" spc="-1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faculty</a:t>
            </a:r>
            <a:r>
              <a:rPr dirty="0" sz="2000" spc="-3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of</a:t>
            </a:r>
            <a:r>
              <a:rPr dirty="0" sz="200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thus</a:t>
            </a:r>
            <a:r>
              <a:rPr dirty="0" sz="2000" spc="-2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expressing</a:t>
            </a:r>
            <a:r>
              <a:rPr dirty="0" sz="2000" spc="-4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ideas</a:t>
            </a:r>
            <a:r>
              <a:rPr dirty="0" sz="2000" spc="-1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1F5F"/>
                </a:solidFill>
                <a:latin typeface="Arial"/>
                <a:cs typeface="Arial"/>
              </a:rPr>
              <a:t>and</a:t>
            </a:r>
            <a:r>
              <a:rPr dirty="0" sz="2000" spc="-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1F5F"/>
                </a:solidFill>
                <a:latin typeface="Arial"/>
                <a:cs typeface="Arial"/>
              </a:rPr>
              <a:t>thoughts.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76" y="1170432"/>
            <a:ext cx="9107424" cy="426262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2023-11-27T05:03:04Z</dcterms:created>
  <dcterms:modified xsi:type="dcterms:W3CDTF">2023-11-27T05:03:04Z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2023-11-27T00:00:00Z</vt:filetime>
  </property>
  <property fmtid="{D5CDD505-2E9C-101B-9397-08002B2CF9AE}" pid="3" name="Producer">
    <vt:lpwstr>iLovePDF</vt:lpwstr>
  </property>
</Properties>
</file>